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7" r:id="rId7"/>
    <p:sldId id="261" r:id="rId8"/>
    <p:sldId id="264" r:id="rId9"/>
    <p:sldId id="262" r:id="rId10"/>
    <p:sldId id="263" r:id="rId11"/>
    <p:sldId id="265" r:id="rId12"/>
    <p:sldId id="266" r:id="rId13"/>
    <p:sldId id="270" r:id="rId14"/>
    <p:sldId id="268"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D3F325-FF0C-47D8-A052-E2D7A47276A8}" v="26044" dt="2019-02-22T14:48:08.3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42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sen Lillquist" userId="2a18cd7d672e3d4a" providerId="LiveId" clId="{DDD3F325-FF0C-47D8-A052-E2D7A47276A8}"/>
    <pc:docChg chg="undo redo custSel mod addSld delSld modSld">
      <pc:chgData name="Jensen Lillquist" userId="2a18cd7d672e3d4a" providerId="LiveId" clId="{DDD3F325-FF0C-47D8-A052-E2D7A47276A8}" dt="2019-02-22T14:48:08.350" v="26031" actId="20577"/>
      <pc:docMkLst>
        <pc:docMk/>
      </pc:docMkLst>
      <pc:sldChg chg="addSp modSp mod setBg modNotesTx">
        <pc:chgData name="Jensen Lillquist" userId="2a18cd7d672e3d4a" providerId="LiveId" clId="{DDD3F325-FF0C-47D8-A052-E2D7A47276A8}" dt="2019-02-22T02:11:19.858" v="25585" actId="20577"/>
        <pc:sldMkLst>
          <pc:docMk/>
          <pc:sldMk cId="984161113" sldId="256"/>
        </pc:sldMkLst>
        <pc:spChg chg="mod">
          <ac:chgData name="Jensen Lillquist" userId="2a18cd7d672e3d4a" providerId="LiveId" clId="{DDD3F325-FF0C-47D8-A052-E2D7A47276A8}" dt="2019-02-22T02:10:31.037" v="25556" actId="20577"/>
          <ac:spMkLst>
            <pc:docMk/>
            <pc:sldMk cId="984161113" sldId="256"/>
            <ac:spMk id="2" creationId="{2235EFA3-570A-431B-ABF4-0898E78D73F6}"/>
          </ac:spMkLst>
        </pc:spChg>
        <pc:spChg chg="mod">
          <ac:chgData name="Jensen Lillquist" userId="2a18cd7d672e3d4a" providerId="LiveId" clId="{DDD3F325-FF0C-47D8-A052-E2D7A47276A8}" dt="2019-02-22T02:11:19.858" v="25585" actId="20577"/>
          <ac:spMkLst>
            <pc:docMk/>
            <pc:sldMk cId="984161113" sldId="256"/>
            <ac:spMk id="3" creationId="{08B90BFB-D56F-4932-9FCF-0396DC7E3B56}"/>
          </ac:spMkLst>
        </pc:spChg>
        <pc:spChg chg="add">
          <ac:chgData name="Jensen Lillquist" userId="2a18cd7d672e3d4a" providerId="LiveId" clId="{DDD3F325-FF0C-47D8-A052-E2D7A47276A8}" dt="2019-02-16T23:29:25.186" v="5020" actId="26606"/>
          <ac:spMkLst>
            <pc:docMk/>
            <pc:sldMk cId="984161113" sldId="256"/>
            <ac:spMk id="8" creationId="{70068059-9097-4F05-BA38-CDD7DBF77372}"/>
          </ac:spMkLst>
        </pc:spChg>
        <pc:spChg chg="add">
          <ac:chgData name="Jensen Lillquist" userId="2a18cd7d672e3d4a" providerId="LiveId" clId="{DDD3F325-FF0C-47D8-A052-E2D7A47276A8}" dt="2019-02-16T23:29:25.186" v="5020" actId="26606"/>
          <ac:spMkLst>
            <pc:docMk/>
            <pc:sldMk cId="984161113" sldId="256"/>
            <ac:spMk id="10" creationId="{E164A015-EDB3-4688-8B77-9255305411E1}"/>
          </ac:spMkLst>
        </pc:spChg>
      </pc:sldChg>
      <pc:sldChg chg="addSp delSp modSp mod setBg modNotesTx">
        <pc:chgData name="Jensen Lillquist" userId="2a18cd7d672e3d4a" providerId="LiveId" clId="{DDD3F325-FF0C-47D8-A052-E2D7A47276A8}" dt="2019-02-22T02:00:51.377" v="25264" actId="20577"/>
        <pc:sldMkLst>
          <pc:docMk/>
          <pc:sldMk cId="794492409" sldId="257"/>
        </pc:sldMkLst>
        <pc:spChg chg="mod">
          <ac:chgData name="Jensen Lillquist" userId="2a18cd7d672e3d4a" providerId="LiveId" clId="{DDD3F325-FF0C-47D8-A052-E2D7A47276A8}" dt="2019-02-21T16:57:33.311" v="18260" actId="26606"/>
          <ac:spMkLst>
            <pc:docMk/>
            <pc:sldMk cId="794492409" sldId="257"/>
            <ac:spMk id="2" creationId="{C2C6963C-D9AE-4C0A-8600-5B8DB6B72EBA}"/>
          </ac:spMkLst>
        </pc:spChg>
        <pc:spChg chg="mod">
          <ac:chgData name="Jensen Lillquist" userId="2a18cd7d672e3d4a" providerId="LiveId" clId="{DDD3F325-FF0C-47D8-A052-E2D7A47276A8}" dt="2019-02-22T02:00:51.377" v="25264" actId="20577"/>
          <ac:spMkLst>
            <pc:docMk/>
            <pc:sldMk cId="794492409" sldId="257"/>
            <ac:spMk id="3" creationId="{3E95E29E-61E4-4AD3-AA57-B9E6DBE8560B}"/>
          </ac:spMkLst>
        </pc:spChg>
        <pc:spChg chg="add">
          <ac:chgData name="Jensen Lillquist" userId="2a18cd7d672e3d4a" providerId="LiveId" clId="{DDD3F325-FF0C-47D8-A052-E2D7A47276A8}" dt="2019-02-21T16:57:33.311" v="18260" actId="26606"/>
          <ac:spMkLst>
            <pc:docMk/>
            <pc:sldMk cId="794492409" sldId="257"/>
            <ac:spMk id="73" creationId="{4DE0D6BE-330A-422D-9BD9-1E18F73C6E1E}"/>
          </ac:spMkLst>
        </pc:spChg>
        <pc:picChg chg="add del mod">
          <ac:chgData name="Jensen Lillquist" userId="2a18cd7d672e3d4a" providerId="LiveId" clId="{DDD3F325-FF0C-47D8-A052-E2D7A47276A8}" dt="2019-02-21T16:57:28.359" v="18258"/>
          <ac:picMkLst>
            <pc:docMk/>
            <pc:sldMk cId="794492409" sldId="257"/>
            <ac:picMk id="1026" creationId="{3F059409-A37F-438F-BFAA-A301C1CD97F2}"/>
          </ac:picMkLst>
        </pc:picChg>
        <pc:picChg chg="add mod ord">
          <ac:chgData name="Jensen Lillquist" userId="2a18cd7d672e3d4a" providerId="LiveId" clId="{DDD3F325-FF0C-47D8-A052-E2D7A47276A8}" dt="2019-02-21T16:57:33.311" v="18260" actId="26606"/>
          <ac:picMkLst>
            <pc:docMk/>
            <pc:sldMk cId="794492409" sldId="257"/>
            <ac:picMk id="1028" creationId="{337C3E4B-34FE-41FB-B4DC-972D518AA15C}"/>
          </ac:picMkLst>
        </pc:picChg>
      </pc:sldChg>
      <pc:sldChg chg="addSp modSp mod setBg modAnim modNotesTx">
        <pc:chgData name="Jensen Lillquist" userId="2a18cd7d672e3d4a" providerId="LiveId" clId="{DDD3F325-FF0C-47D8-A052-E2D7A47276A8}" dt="2019-02-22T02:02:06.404" v="25352" actId="20577"/>
        <pc:sldMkLst>
          <pc:docMk/>
          <pc:sldMk cId="3990648826" sldId="258"/>
        </pc:sldMkLst>
        <pc:spChg chg="mod">
          <ac:chgData name="Jensen Lillquist" userId="2a18cd7d672e3d4a" providerId="LiveId" clId="{DDD3F325-FF0C-47D8-A052-E2D7A47276A8}" dt="2019-02-21T16:58:57.707" v="18262" actId="26606"/>
          <ac:spMkLst>
            <pc:docMk/>
            <pc:sldMk cId="3990648826" sldId="258"/>
            <ac:spMk id="2" creationId="{C28B9DC5-C932-4D74-9A72-C84B7DE919F1}"/>
          </ac:spMkLst>
        </pc:spChg>
        <pc:spChg chg="mod">
          <ac:chgData name="Jensen Lillquist" userId="2a18cd7d672e3d4a" providerId="LiveId" clId="{DDD3F325-FF0C-47D8-A052-E2D7A47276A8}" dt="2019-02-21T22:47:58.827" v="22075" actId="20577"/>
          <ac:spMkLst>
            <pc:docMk/>
            <pc:sldMk cId="3990648826" sldId="258"/>
            <ac:spMk id="3" creationId="{54E2255C-49EA-4F79-9000-4B6BF8B58A5B}"/>
          </ac:spMkLst>
        </pc:spChg>
        <pc:spChg chg="add">
          <ac:chgData name="Jensen Lillquist" userId="2a18cd7d672e3d4a" providerId="LiveId" clId="{DDD3F325-FF0C-47D8-A052-E2D7A47276A8}" dt="2019-02-21T16:58:57.707" v="18262" actId="26606"/>
          <ac:spMkLst>
            <pc:docMk/>
            <pc:sldMk cId="3990648826" sldId="258"/>
            <ac:spMk id="71" creationId="{4DE0D6BE-330A-422D-9BD9-1E18F73C6E1E}"/>
          </ac:spMkLst>
        </pc:spChg>
        <pc:picChg chg="add mod ord">
          <ac:chgData name="Jensen Lillquist" userId="2a18cd7d672e3d4a" providerId="LiveId" clId="{DDD3F325-FF0C-47D8-A052-E2D7A47276A8}" dt="2019-02-21T16:58:57.707" v="18262" actId="26606"/>
          <ac:picMkLst>
            <pc:docMk/>
            <pc:sldMk cId="3990648826" sldId="258"/>
            <ac:picMk id="2050" creationId="{E1B98F54-15A1-46BC-95B9-694AFAF1A3DD}"/>
          </ac:picMkLst>
        </pc:picChg>
      </pc:sldChg>
      <pc:sldChg chg="addSp delSp modSp mod setBg modAnim modNotesTx">
        <pc:chgData name="Jensen Lillquist" userId="2a18cd7d672e3d4a" providerId="LiveId" clId="{DDD3F325-FF0C-47D8-A052-E2D7A47276A8}" dt="2019-02-22T02:18:13.084" v="25791" actId="20577"/>
        <pc:sldMkLst>
          <pc:docMk/>
          <pc:sldMk cId="3176984808" sldId="259"/>
        </pc:sldMkLst>
        <pc:spChg chg="mod">
          <ac:chgData name="Jensen Lillquist" userId="2a18cd7d672e3d4a" providerId="LiveId" clId="{DDD3F325-FF0C-47D8-A052-E2D7A47276A8}" dt="2019-02-21T17:02:45.979" v="18290" actId="26606"/>
          <ac:spMkLst>
            <pc:docMk/>
            <pc:sldMk cId="3176984808" sldId="259"/>
            <ac:spMk id="2" creationId="{A64BE084-DDD2-4BF3-901A-CBAF5A4F980F}"/>
          </ac:spMkLst>
        </pc:spChg>
        <pc:spChg chg="mod">
          <ac:chgData name="Jensen Lillquist" userId="2a18cd7d672e3d4a" providerId="LiveId" clId="{DDD3F325-FF0C-47D8-A052-E2D7A47276A8}" dt="2019-02-22T02:17:55.846" v="25768" actId="1076"/>
          <ac:spMkLst>
            <pc:docMk/>
            <pc:sldMk cId="3176984808" sldId="259"/>
            <ac:spMk id="3" creationId="{EA9044D0-027D-418B-9C19-0FE123C91890}"/>
          </ac:spMkLst>
        </pc:spChg>
        <pc:spChg chg="add del mod">
          <ac:chgData name="Jensen Lillquist" userId="2a18cd7d672e3d4a" providerId="LiveId" clId="{DDD3F325-FF0C-47D8-A052-E2D7A47276A8}" dt="2019-02-22T02:14:25.340" v="25592" actId="767"/>
          <ac:spMkLst>
            <pc:docMk/>
            <pc:sldMk cId="3176984808" sldId="259"/>
            <ac:spMk id="4" creationId="{340846B5-8CE1-4BE7-94D8-11AAE733A5A2}"/>
          </ac:spMkLst>
        </pc:spChg>
        <pc:spChg chg="add mod">
          <ac:chgData name="Jensen Lillquist" userId="2a18cd7d672e3d4a" providerId="LiveId" clId="{DDD3F325-FF0C-47D8-A052-E2D7A47276A8}" dt="2019-02-22T02:16:27.801" v="25605" actId="255"/>
          <ac:spMkLst>
            <pc:docMk/>
            <pc:sldMk cId="3176984808" sldId="259"/>
            <ac:spMk id="5" creationId="{378A27AF-87FE-4831-83EA-79D0A8895C8C}"/>
          </ac:spMkLst>
        </pc:spChg>
        <pc:spChg chg="add del">
          <ac:chgData name="Jensen Lillquist" userId="2a18cd7d672e3d4a" providerId="LiveId" clId="{DDD3F325-FF0C-47D8-A052-E2D7A47276A8}" dt="2019-02-21T17:01:11.950" v="18267" actId="26606"/>
          <ac:spMkLst>
            <pc:docMk/>
            <pc:sldMk cId="3176984808" sldId="259"/>
            <ac:spMk id="71" creationId="{4DE0D6BE-330A-422D-9BD9-1E18F73C6E1E}"/>
          </ac:spMkLst>
        </pc:spChg>
        <pc:spChg chg="add del">
          <ac:chgData name="Jensen Lillquist" userId="2a18cd7d672e3d4a" providerId="LiveId" clId="{DDD3F325-FF0C-47D8-A052-E2D7A47276A8}" dt="2019-02-21T17:01:52.222" v="18272" actId="26606"/>
          <ac:spMkLst>
            <pc:docMk/>
            <pc:sldMk cId="3176984808" sldId="259"/>
            <ac:spMk id="73" creationId="{1D0BCEDC-8E78-4E42-B26E-4243F970CD2C}"/>
          </ac:spMkLst>
        </pc:spChg>
        <pc:spChg chg="add del">
          <ac:chgData name="Jensen Lillquist" userId="2a18cd7d672e3d4a" providerId="LiveId" clId="{DDD3F325-FF0C-47D8-A052-E2D7A47276A8}" dt="2019-02-21T17:02:37.208" v="18289" actId="26606"/>
          <ac:spMkLst>
            <pc:docMk/>
            <pc:sldMk cId="3176984808" sldId="259"/>
            <ac:spMk id="3076" creationId="{8303E62F-257C-43A0-BEF7-E0DECD856D26}"/>
          </ac:spMkLst>
        </pc:spChg>
        <pc:spChg chg="add del">
          <ac:chgData name="Jensen Lillquist" userId="2a18cd7d672e3d4a" providerId="LiveId" clId="{DDD3F325-FF0C-47D8-A052-E2D7A47276A8}" dt="2019-02-21T17:01:54.050" v="18274" actId="26606"/>
          <ac:spMkLst>
            <pc:docMk/>
            <pc:sldMk cId="3176984808" sldId="259"/>
            <ac:spMk id="3078" creationId="{15CF20E9-1E0C-4E9D-90C6-EB4FE51EF65E}"/>
          </ac:spMkLst>
        </pc:spChg>
        <pc:spChg chg="add del">
          <ac:chgData name="Jensen Lillquist" userId="2a18cd7d672e3d4a" providerId="LiveId" clId="{DDD3F325-FF0C-47D8-A052-E2D7A47276A8}" dt="2019-02-21T17:02:17.448" v="18278" actId="26606"/>
          <ac:spMkLst>
            <pc:docMk/>
            <pc:sldMk cId="3176984808" sldId="259"/>
            <ac:spMk id="3079" creationId="{4DE0D6BE-330A-422D-9BD9-1E18F73C6E1E}"/>
          </ac:spMkLst>
        </pc:spChg>
        <pc:picChg chg="add mod ord">
          <ac:chgData name="Jensen Lillquist" userId="2a18cd7d672e3d4a" providerId="LiveId" clId="{DDD3F325-FF0C-47D8-A052-E2D7A47276A8}" dt="2019-02-22T02:15:49.417" v="25600" actId="1076"/>
          <ac:picMkLst>
            <pc:docMk/>
            <pc:sldMk cId="3176984808" sldId="259"/>
            <ac:picMk id="3074" creationId="{9181379C-7617-4434-9327-B7811AC6208B}"/>
          </ac:picMkLst>
        </pc:picChg>
        <pc:cxnChg chg="add del">
          <ac:chgData name="Jensen Lillquist" userId="2a18cd7d672e3d4a" providerId="LiveId" clId="{DDD3F325-FF0C-47D8-A052-E2D7A47276A8}" dt="2019-02-21T17:01:54.050" v="18274" actId="26606"/>
          <ac:cxnSpMkLst>
            <pc:docMk/>
            <pc:sldMk cId="3176984808" sldId="259"/>
            <ac:cxnSpMk id="75" creationId="{41D40F50-E769-475B-A08E-64F0CBD2ABEF}"/>
          </ac:cxnSpMkLst>
        </pc:cxnChg>
        <pc:cxnChg chg="add del">
          <ac:chgData name="Jensen Lillquist" userId="2a18cd7d672e3d4a" providerId="LiveId" clId="{DDD3F325-FF0C-47D8-A052-E2D7A47276A8}" dt="2019-02-21T17:01:54.050" v="18274" actId="26606"/>
          <ac:cxnSpMkLst>
            <pc:docMk/>
            <pc:sldMk cId="3176984808" sldId="259"/>
            <ac:cxnSpMk id="77" creationId="{F7667982-0304-46C8-A3D6-4545BBC2DE35}"/>
          </ac:cxnSpMkLst>
        </pc:cxnChg>
      </pc:sldChg>
      <pc:sldChg chg="modSp modAnim modNotesTx">
        <pc:chgData name="Jensen Lillquist" userId="2a18cd7d672e3d4a" providerId="LiveId" clId="{DDD3F325-FF0C-47D8-A052-E2D7A47276A8}" dt="2019-02-22T03:22:43.209" v="25799" actId="20577"/>
        <pc:sldMkLst>
          <pc:docMk/>
          <pc:sldMk cId="816990010" sldId="260"/>
        </pc:sldMkLst>
        <pc:spChg chg="mod">
          <ac:chgData name="Jensen Lillquist" userId="2a18cd7d672e3d4a" providerId="LiveId" clId="{DDD3F325-FF0C-47D8-A052-E2D7A47276A8}" dt="2019-02-21T16:54:39.228" v="18254" actId="20577"/>
          <ac:spMkLst>
            <pc:docMk/>
            <pc:sldMk cId="816990010" sldId="260"/>
            <ac:spMk id="2" creationId="{01201E3C-88E8-40FF-8D9C-95387B67FFF7}"/>
          </ac:spMkLst>
        </pc:spChg>
        <pc:spChg chg="mod">
          <ac:chgData name="Jensen Lillquist" userId="2a18cd7d672e3d4a" providerId="LiveId" clId="{DDD3F325-FF0C-47D8-A052-E2D7A47276A8}" dt="2019-02-22T03:22:43.209" v="25799" actId="20577"/>
          <ac:spMkLst>
            <pc:docMk/>
            <pc:sldMk cId="816990010" sldId="260"/>
            <ac:spMk id="3" creationId="{211BEC56-55EA-47F5-8CD1-98D898E4871B}"/>
          </ac:spMkLst>
        </pc:spChg>
      </pc:sldChg>
      <pc:sldChg chg="modSp modAnim modNotesTx">
        <pc:chgData name="Jensen Lillquist" userId="2a18cd7d672e3d4a" providerId="LiveId" clId="{DDD3F325-FF0C-47D8-A052-E2D7A47276A8}" dt="2019-02-22T01:58:27.741" v="25217" actId="27636"/>
        <pc:sldMkLst>
          <pc:docMk/>
          <pc:sldMk cId="668611767" sldId="261"/>
        </pc:sldMkLst>
        <pc:spChg chg="mod">
          <ac:chgData name="Jensen Lillquist" userId="2a18cd7d672e3d4a" providerId="LiveId" clId="{DDD3F325-FF0C-47D8-A052-E2D7A47276A8}" dt="2019-02-16T21:25:29.544" v="89" actId="20577"/>
          <ac:spMkLst>
            <pc:docMk/>
            <pc:sldMk cId="668611767" sldId="261"/>
            <ac:spMk id="2" creationId="{3124EC35-99C8-467D-B724-5BF4455E0C5D}"/>
          </ac:spMkLst>
        </pc:spChg>
        <pc:spChg chg="mod">
          <ac:chgData name="Jensen Lillquist" userId="2a18cd7d672e3d4a" providerId="LiveId" clId="{DDD3F325-FF0C-47D8-A052-E2D7A47276A8}" dt="2019-02-22T01:58:27.741" v="25217" actId="27636"/>
          <ac:spMkLst>
            <pc:docMk/>
            <pc:sldMk cId="668611767" sldId="261"/>
            <ac:spMk id="3" creationId="{DC832414-491E-4ABA-86EF-8054549248D4}"/>
          </ac:spMkLst>
        </pc:spChg>
      </pc:sldChg>
      <pc:sldChg chg="modSp add modAnim modNotesTx">
        <pc:chgData name="Jensen Lillquist" userId="2a18cd7d672e3d4a" providerId="LiveId" clId="{DDD3F325-FF0C-47D8-A052-E2D7A47276A8}" dt="2019-02-21T23:16:13.375" v="23528" actId="20577"/>
        <pc:sldMkLst>
          <pc:docMk/>
          <pc:sldMk cId="3335432695" sldId="262"/>
        </pc:sldMkLst>
        <pc:spChg chg="mod">
          <ac:chgData name="Jensen Lillquist" userId="2a18cd7d672e3d4a" providerId="LiveId" clId="{DDD3F325-FF0C-47D8-A052-E2D7A47276A8}" dt="2019-02-16T21:50:46.457" v="714" actId="20577"/>
          <ac:spMkLst>
            <pc:docMk/>
            <pc:sldMk cId="3335432695" sldId="262"/>
            <ac:spMk id="2" creationId="{38C74CFC-AF3D-4C2B-B505-63171360A146}"/>
          </ac:spMkLst>
        </pc:spChg>
        <pc:spChg chg="mod">
          <ac:chgData name="Jensen Lillquist" userId="2a18cd7d672e3d4a" providerId="LiveId" clId="{DDD3F325-FF0C-47D8-A052-E2D7A47276A8}" dt="2019-02-21T23:11:48.378" v="22196" actId="20577"/>
          <ac:spMkLst>
            <pc:docMk/>
            <pc:sldMk cId="3335432695" sldId="262"/>
            <ac:spMk id="3" creationId="{A5E2E410-454F-4F24-8D19-03A01D11FC26}"/>
          </ac:spMkLst>
        </pc:spChg>
      </pc:sldChg>
      <pc:sldChg chg="modSp add modAnim modNotesTx">
        <pc:chgData name="Jensen Lillquist" userId="2a18cd7d672e3d4a" providerId="LiveId" clId="{DDD3F325-FF0C-47D8-A052-E2D7A47276A8}" dt="2019-02-21T16:42:29.106" v="18184"/>
        <pc:sldMkLst>
          <pc:docMk/>
          <pc:sldMk cId="562475458" sldId="263"/>
        </pc:sldMkLst>
        <pc:spChg chg="mod">
          <ac:chgData name="Jensen Lillquist" userId="2a18cd7d672e3d4a" providerId="LiveId" clId="{DDD3F325-FF0C-47D8-A052-E2D7A47276A8}" dt="2019-02-19T17:31:49.731" v="8878" actId="20577"/>
          <ac:spMkLst>
            <pc:docMk/>
            <pc:sldMk cId="562475458" sldId="263"/>
            <ac:spMk id="2" creationId="{4A9DFEB6-0F3A-4803-B7F2-B612845E8755}"/>
          </ac:spMkLst>
        </pc:spChg>
        <pc:spChg chg="mod">
          <ac:chgData name="Jensen Lillquist" userId="2a18cd7d672e3d4a" providerId="LiveId" clId="{DDD3F325-FF0C-47D8-A052-E2D7A47276A8}" dt="2019-02-20T17:56:05.219" v="11506" actId="20577"/>
          <ac:spMkLst>
            <pc:docMk/>
            <pc:sldMk cId="562475458" sldId="263"/>
            <ac:spMk id="3" creationId="{8C36110B-417C-4B8D-9530-CF40655B42F1}"/>
          </ac:spMkLst>
        </pc:spChg>
      </pc:sldChg>
      <pc:sldChg chg="modSp add setBg modAnim modNotesTx">
        <pc:chgData name="Jensen Lillquist" userId="2a18cd7d672e3d4a" providerId="LiveId" clId="{DDD3F325-FF0C-47D8-A052-E2D7A47276A8}" dt="2019-02-22T02:09:21.583" v="25537" actId="20577"/>
        <pc:sldMkLst>
          <pc:docMk/>
          <pc:sldMk cId="3087707417" sldId="264"/>
        </pc:sldMkLst>
        <pc:spChg chg="mod">
          <ac:chgData name="Jensen Lillquist" userId="2a18cd7d672e3d4a" providerId="LiveId" clId="{DDD3F325-FF0C-47D8-A052-E2D7A47276A8}" dt="2019-02-20T18:37:36.708" v="14217" actId="20577"/>
          <ac:spMkLst>
            <pc:docMk/>
            <pc:sldMk cId="3087707417" sldId="264"/>
            <ac:spMk id="2" creationId="{CAF114AB-CA47-4362-84F7-C09C98AFBCF9}"/>
          </ac:spMkLst>
        </pc:spChg>
        <pc:spChg chg="mod">
          <ac:chgData name="Jensen Lillquist" userId="2a18cd7d672e3d4a" providerId="LiveId" clId="{DDD3F325-FF0C-47D8-A052-E2D7A47276A8}" dt="2019-02-21T23:47:51.408" v="24887" actId="20577"/>
          <ac:spMkLst>
            <pc:docMk/>
            <pc:sldMk cId="3087707417" sldId="264"/>
            <ac:spMk id="3" creationId="{97713FA6-C33D-4B00-A8D4-C42CA4AF541E}"/>
          </ac:spMkLst>
        </pc:spChg>
      </pc:sldChg>
      <pc:sldChg chg="addSp delSp modSp add mod setBg modAnim setClrOvrMap modNotesTx">
        <pc:chgData name="Jensen Lillquist" userId="2a18cd7d672e3d4a" providerId="LiveId" clId="{DDD3F325-FF0C-47D8-A052-E2D7A47276A8}" dt="2019-02-21T23:51:14.218" v="24930" actId="20577"/>
        <pc:sldMkLst>
          <pc:docMk/>
          <pc:sldMk cId="103221547" sldId="265"/>
        </pc:sldMkLst>
        <pc:spChg chg="mod">
          <ac:chgData name="Jensen Lillquist" userId="2a18cd7d672e3d4a" providerId="LiveId" clId="{DDD3F325-FF0C-47D8-A052-E2D7A47276A8}" dt="2019-02-21T23:24:54.299" v="23850" actId="26606"/>
          <ac:spMkLst>
            <pc:docMk/>
            <pc:sldMk cId="103221547" sldId="265"/>
            <ac:spMk id="2" creationId="{B9E0F4D6-B338-4515-8972-040275DD34A6}"/>
          </ac:spMkLst>
        </pc:spChg>
        <pc:spChg chg="mod ord">
          <ac:chgData name="Jensen Lillquist" userId="2a18cd7d672e3d4a" providerId="LiveId" clId="{DDD3F325-FF0C-47D8-A052-E2D7A47276A8}" dt="2019-02-21T23:51:14.218" v="24930" actId="20577"/>
          <ac:spMkLst>
            <pc:docMk/>
            <pc:sldMk cId="103221547" sldId="265"/>
            <ac:spMk id="3" creationId="{93ECA1CF-F0F5-4946-AB06-9D77BDF853A5}"/>
          </ac:spMkLst>
        </pc:spChg>
        <pc:spChg chg="add del">
          <ac:chgData name="Jensen Lillquist" userId="2a18cd7d672e3d4a" providerId="LiveId" clId="{DDD3F325-FF0C-47D8-A052-E2D7A47276A8}" dt="2019-02-20T20:05:44.310" v="17145" actId="26606"/>
          <ac:spMkLst>
            <pc:docMk/>
            <pc:sldMk cId="103221547" sldId="265"/>
            <ac:spMk id="71" creationId="{094E213D-3FA7-4D59-80B5-015897DCAFCA}"/>
          </ac:spMkLst>
        </pc:spChg>
        <pc:spChg chg="add del">
          <ac:chgData name="Jensen Lillquist" userId="2a18cd7d672e3d4a" providerId="LiveId" clId="{DDD3F325-FF0C-47D8-A052-E2D7A47276A8}" dt="2019-02-20T20:05:44.310" v="17145" actId="26606"/>
          <ac:spMkLst>
            <pc:docMk/>
            <pc:sldMk cId="103221547" sldId="265"/>
            <ac:spMk id="73" creationId="{0D63BE23-20C0-4F37-860E-0892A4DE083B}"/>
          </ac:spMkLst>
        </pc:spChg>
        <pc:spChg chg="add del">
          <ac:chgData name="Jensen Lillquist" userId="2a18cd7d672e3d4a" providerId="LiveId" clId="{DDD3F325-FF0C-47D8-A052-E2D7A47276A8}" dt="2019-02-20T20:05:44.310" v="17145" actId="26606"/>
          <ac:spMkLst>
            <pc:docMk/>
            <pc:sldMk cId="103221547" sldId="265"/>
            <ac:spMk id="75" creationId="{D49AB149-D0D3-42EA-8B4C-F39E213AE222}"/>
          </ac:spMkLst>
        </pc:spChg>
        <pc:spChg chg="add del">
          <ac:chgData name="Jensen Lillquist" userId="2a18cd7d672e3d4a" providerId="LiveId" clId="{DDD3F325-FF0C-47D8-A052-E2D7A47276A8}" dt="2019-02-21T23:24:54.268" v="23849" actId="26606"/>
          <ac:spMkLst>
            <pc:docMk/>
            <pc:sldMk cId="103221547" sldId="265"/>
            <ac:spMk id="1030" creationId="{4DE0D6BE-330A-422D-9BD9-1E18F73C6E1E}"/>
          </ac:spMkLst>
        </pc:spChg>
        <pc:picChg chg="add del mod">
          <ac:chgData name="Jensen Lillquist" userId="2a18cd7d672e3d4a" providerId="LiveId" clId="{DDD3F325-FF0C-47D8-A052-E2D7A47276A8}" dt="2019-02-21T23:23:37.875" v="23846"/>
          <ac:picMkLst>
            <pc:docMk/>
            <pc:sldMk cId="103221547" sldId="265"/>
            <ac:picMk id="1026" creationId="{E10FB4EE-BF81-45FC-9141-CCA909E293C9}"/>
          </ac:picMkLst>
        </pc:picChg>
        <pc:picChg chg="add mod ord">
          <ac:chgData name="Jensen Lillquist" userId="2a18cd7d672e3d4a" providerId="LiveId" clId="{DDD3F325-FF0C-47D8-A052-E2D7A47276A8}" dt="2019-02-21T23:24:54.299" v="23850" actId="26606"/>
          <ac:picMkLst>
            <pc:docMk/>
            <pc:sldMk cId="103221547" sldId="265"/>
            <ac:picMk id="1028" creationId="{BBE71307-C830-4A44-A5F6-BD0883584002}"/>
          </ac:picMkLst>
        </pc:picChg>
        <pc:picChg chg="add del mod">
          <ac:chgData name="Jensen Lillquist" userId="2a18cd7d672e3d4a" providerId="LiveId" clId="{DDD3F325-FF0C-47D8-A052-E2D7A47276A8}" dt="2019-02-21T23:08:10.580" v="22191" actId="478"/>
          <ac:picMkLst>
            <pc:docMk/>
            <pc:sldMk cId="103221547" sldId="265"/>
            <ac:picMk id="2050" creationId="{86BD0359-2818-485E-9535-3E0E18BD4909}"/>
          </ac:picMkLst>
        </pc:picChg>
        <pc:cxnChg chg="add">
          <ac:chgData name="Jensen Lillquist" userId="2a18cd7d672e3d4a" providerId="LiveId" clId="{DDD3F325-FF0C-47D8-A052-E2D7A47276A8}" dt="2019-02-21T23:24:54.299" v="23850" actId="26606"/>
          <ac:cxnSpMkLst>
            <pc:docMk/>
            <pc:sldMk cId="103221547" sldId="265"/>
            <ac:cxnSpMk id="1032" creationId="{E2A31A05-19BB-4F84-9402-E8569CBDBDB3}"/>
          </ac:cxnSpMkLst>
        </pc:cxnChg>
      </pc:sldChg>
      <pc:sldChg chg="modSp add modAnim modNotesTx">
        <pc:chgData name="Jensen Lillquist" userId="2a18cd7d672e3d4a" providerId="LiveId" clId="{DDD3F325-FF0C-47D8-A052-E2D7A47276A8}" dt="2019-02-22T14:48:08.350" v="26031" actId="20577"/>
        <pc:sldMkLst>
          <pc:docMk/>
          <pc:sldMk cId="2057072639" sldId="266"/>
        </pc:sldMkLst>
        <pc:spChg chg="mod">
          <ac:chgData name="Jensen Lillquist" userId="2a18cd7d672e3d4a" providerId="LiveId" clId="{DDD3F325-FF0C-47D8-A052-E2D7A47276A8}" dt="2019-02-20T20:09:05.495" v="17181" actId="20577"/>
          <ac:spMkLst>
            <pc:docMk/>
            <pc:sldMk cId="2057072639" sldId="266"/>
            <ac:spMk id="2" creationId="{ADADE508-3072-4872-B817-E15E405F246D}"/>
          </ac:spMkLst>
        </pc:spChg>
        <pc:spChg chg="mod">
          <ac:chgData name="Jensen Lillquist" userId="2a18cd7d672e3d4a" providerId="LiveId" clId="{DDD3F325-FF0C-47D8-A052-E2D7A47276A8}" dt="2019-02-21T23:55:13.766" v="25146" actId="20577"/>
          <ac:spMkLst>
            <pc:docMk/>
            <pc:sldMk cId="2057072639" sldId="266"/>
            <ac:spMk id="3" creationId="{4492D4C7-F4B6-4F80-ADC3-7755147EBDDC}"/>
          </ac:spMkLst>
        </pc:spChg>
      </pc:sldChg>
      <pc:sldChg chg="modSp add modAnim modNotesTx">
        <pc:chgData name="Jensen Lillquist" userId="2a18cd7d672e3d4a" providerId="LiveId" clId="{DDD3F325-FF0C-47D8-A052-E2D7A47276A8}" dt="2019-02-22T02:08:36.192" v="25512" actId="15"/>
        <pc:sldMkLst>
          <pc:docMk/>
          <pc:sldMk cId="1939541146" sldId="267"/>
        </pc:sldMkLst>
        <pc:spChg chg="mod">
          <ac:chgData name="Jensen Lillquist" userId="2a18cd7d672e3d4a" providerId="LiveId" clId="{DDD3F325-FF0C-47D8-A052-E2D7A47276A8}" dt="2019-02-16T23:07:15.992" v="3673" actId="20577"/>
          <ac:spMkLst>
            <pc:docMk/>
            <pc:sldMk cId="1939541146" sldId="267"/>
            <ac:spMk id="2" creationId="{4BDB7032-BDE3-474D-9744-C699F40916BB}"/>
          </ac:spMkLst>
        </pc:spChg>
        <pc:spChg chg="mod">
          <ac:chgData name="Jensen Lillquist" userId="2a18cd7d672e3d4a" providerId="LiveId" clId="{DDD3F325-FF0C-47D8-A052-E2D7A47276A8}" dt="2019-02-22T02:08:36.192" v="25512" actId="15"/>
          <ac:spMkLst>
            <pc:docMk/>
            <pc:sldMk cId="1939541146" sldId="267"/>
            <ac:spMk id="3" creationId="{751D214D-83DD-406D-A73F-740CA85A8B68}"/>
          </ac:spMkLst>
        </pc:spChg>
      </pc:sldChg>
      <pc:sldChg chg="modSp add">
        <pc:chgData name="Jensen Lillquist" userId="2a18cd7d672e3d4a" providerId="LiveId" clId="{DDD3F325-FF0C-47D8-A052-E2D7A47276A8}" dt="2019-02-21T22:30:02.050" v="21413" actId="20577"/>
        <pc:sldMkLst>
          <pc:docMk/>
          <pc:sldMk cId="2663137226" sldId="268"/>
        </pc:sldMkLst>
        <pc:spChg chg="mod">
          <ac:chgData name="Jensen Lillquist" userId="2a18cd7d672e3d4a" providerId="LiveId" clId="{DDD3F325-FF0C-47D8-A052-E2D7A47276A8}" dt="2019-02-17T18:54:52.125" v="7233" actId="20577"/>
          <ac:spMkLst>
            <pc:docMk/>
            <pc:sldMk cId="2663137226" sldId="268"/>
            <ac:spMk id="2" creationId="{A91EDA3B-AF7E-4A79-B4E8-386EF682F30A}"/>
          </ac:spMkLst>
        </pc:spChg>
        <pc:spChg chg="mod">
          <ac:chgData name="Jensen Lillquist" userId="2a18cd7d672e3d4a" providerId="LiveId" clId="{DDD3F325-FF0C-47D8-A052-E2D7A47276A8}" dt="2019-02-21T22:30:02.050" v="21413" actId="20577"/>
          <ac:spMkLst>
            <pc:docMk/>
            <pc:sldMk cId="2663137226" sldId="268"/>
            <ac:spMk id="3" creationId="{C6E7B3F6-F903-49B3-8284-BBF404A77E43}"/>
          </ac:spMkLst>
        </pc:spChg>
      </pc:sldChg>
      <pc:sldChg chg="modSp add">
        <pc:chgData name="Jensen Lillquist" userId="2a18cd7d672e3d4a" providerId="LiveId" clId="{DDD3F325-FF0C-47D8-A052-E2D7A47276A8}" dt="2019-02-21T22:31:23.979" v="21418"/>
        <pc:sldMkLst>
          <pc:docMk/>
          <pc:sldMk cId="1323014780" sldId="269"/>
        </pc:sldMkLst>
        <pc:spChg chg="mod">
          <ac:chgData name="Jensen Lillquist" userId="2a18cd7d672e3d4a" providerId="LiveId" clId="{DDD3F325-FF0C-47D8-A052-E2D7A47276A8}" dt="2019-02-17T18:59:34.703" v="7278" actId="20577"/>
          <ac:spMkLst>
            <pc:docMk/>
            <pc:sldMk cId="1323014780" sldId="269"/>
            <ac:spMk id="2" creationId="{58F6173F-8480-416F-811E-6A6F5281EFF0}"/>
          </ac:spMkLst>
        </pc:spChg>
        <pc:spChg chg="mod">
          <ac:chgData name="Jensen Lillquist" userId="2a18cd7d672e3d4a" providerId="LiveId" clId="{DDD3F325-FF0C-47D8-A052-E2D7A47276A8}" dt="2019-02-21T22:31:23.979" v="21418"/>
          <ac:spMkLst>
            <pc:docMk/>
            <pc:sldMk cId="1323014780" sldId="269"/>
            <ac:spMk id="3" creationId="{447C3A12-2B65-42F0-872A-C7B70D76FC55}"/>
          </ac:spMkLst>
        </pc:spChg>
      </pc:sldChg>
      <pc:sldChg chg="addSp delSp modSp add mod setBg modNotesTx">
        <pc:chgData name="Jensen Lillquist" userId="2a18cd7d672e3d4a" providerId="LiveId" clId="{DDD3F325-FF0C-47D8-A052-E2D7A47276A8}" dt="2019-02-22T02:05:01.019" v="25415" actId="20577"/>
        <pc:sldMkLst>
          <pc:docMk/>
          <pc:sldMk cId="114456830" sldId="270"/>
        </pc:sldMkLst>
        <pc:spChg chg="mod">
          <ac:chgData name="Jensen Lillquist" userId="2a18cd7d672e3d4a" providerId="LiveId" clId="{DDD3F325-FF0C-47D8-A052-E2D7A47276A8}" dt="2019-02-20T20:02:17.587" v="17134" actId="26606"/>
          <ac:spMkLst>
            <pc:docMk/>
            <pc:sldMk cId="114456830" sldId="270"/>
            <ac:spMk id="2" creationId="{AF7F6832-1B48-4719-BC9D-7730C6C621AD}"/>
          </ac:spMkLst>
        </pc:spChg>
        <pc:spChg chg="mod ord">
          <ac:chgData name="Jensen Lillquist" userId="2a18cd7d672e3d4a" providerId="LiveId" clId="{DDD3F325-FF0C-47D8-A052-E2D7A47276A8}" dt="2019-02-21T22:32:06.071" v="21427" actId="20577"/>
          <ac:spMkLst>
            <pc:docMk/>
            <pc:sldMk cId="114456830" sldId="270"/>
            <ac:spMk id="3" creationId="{3586CAEC-BFE3-475A-8308-48B9DAE07B3D}"/>
          </ac:spMkLst>
        </pc:spChg>
        <pc:spChg chg="add del">
          <ac:chgData name="Jensen Lillquist" userId="2a18cd7d672e3d4a" providerId="LiveId" clId="{DDD3F325-FF0C-47D8-A052-E2D7A47276A8}" dt="2019-02-20T20:01:49.065" v="17131" actId="26606"/>
          <ac:spMkLst>
            <pc:docMk/>
            <pc:sldMk cId="114456830" sldId="270"/>
            <ac:spMk id="73" creationId="{B03C8E17-A139-4EFD-A536-48D5DBB93F1A}"/>
          </ac:spMkLst>
        </pc:spChg>
        <pc:spChg chg="add">
          <ac:chgData name="Jensen Lillquist" userId="2a18cd7d672e3d4a" providerId="LiveId" clId="{DDD3F325-FF0C-47D8-A052-E2D7A47276A8}" dt="2019-02-20T20:02:17.587" v="17134" actId="26606"/>
          <ac:spMkLst>
            <pc:docMk/>
            <pc:sldMk cId="114456830" sldId="270"/>
            <ac:spMk id="1030" creationId="{AC84E647-551E-4F79-AA8B-3EABCF228EE3}"/>
          </ac:spMkLst>
        </pc:spChg>
        <pc:picChg chg="add mod ord">
          <ac:chgData name="Jensen Lillquist" userId="2a18cd7d672e3d4a" providerId="LiveId" clId="{DDD3F325-FF0C-47D8-A052-E2D7A47276A8}" dt="2019-02-20T20:02:17.587" v="17134" actId="26606"/>
          <ac:picMkLst>
            <pc:docMk/>
            <pc:sldMk cId="114456830" sldId="270"/>
            <ac:picMk id="1026" creationId="{AA18A9C6-C1CF-42C6-8064-5E8CB352F6C2}"/>
          </ac:picMkLst>
        </pc:picChg>
        <pc:picChg chg="add mod">
          <ac:chgData name="Jensen Lillquist" userId="2a18cd7d672e3d4a" providerId="LiveId" clId="{DDD3F325-FF0C-47D8-A052-E2D7A47276A8}" dt="2019-02-20T20:02:17.587" v="17134" actId="26606"/>
          <ac:picMkLst>
            <pc:docMk/>
            <pc:sldMk cId="114456830" sldId="270"/>
            <ac:picMk id="1028" creationId="{69DD7B3C-0D55-4A7E-9A13-BE36ECE24D5D}"/>
          </ac:picMkLst>
        </pc:picChg>
        <pc:cxnChg chg="add del">
          <ac:chgData name="Jensen Lillquist" userId="2a18cd7d672e3d4a" providerId="LiveId" clId="{DDD3F325-FF0C-47D8-A052-E2D7A47276A8}" dt="2019-02-20T20:01:49.065" v="17131" actId="26606"/>
          <ac:cxnSpMkLst>
            <pc:docMk/>
            <pc:sldMk cId="114456830" sldId="270"/>
            <ac:cxnSpMk id="75" creationId="{375D48A8-2626-43C2-A49F-191CD45CAE89}"/>
          </ac:cxnSpMkLst>
        </pc:cxnChg>
      </pc:sldChg>
    </pc:docChg>
  </pc:docChgLst>
  <pc:docChgLst>
    <pc:chgData name="Jensen Lillquist" userId="2a18cd7d672e3d4a" providerId="LiveId" clId="{24D687F2-F4EF-4431-B338-D035482BFBE8}"/>
    <pc:docChg chg="modSld">
      <pc:chgData name="Jensen Lillquist" userId="2a18cd7d672e3d4a" providerId="LiveId" clId="{24D687F2-F4EF-4431-B338-D035482BFBE8}" dt="2019-02-20T02:37:10.035" v="49" actId="20577"/>
      <pc:docMkLst>
        <pc:docMk/>
      </pc:docMkLst>
      <pc:sldChg chg="modNotesTx">
        <pc:chgData name="Jensen Lillquist" userId="2a18cd7d672e3d4a" providerId="LiveId" clId="{24D687F2-F4EF-4431-B338-D035482BFBE8}" dt="2019-02-20T02:37:10.035" v="49" actId="20577"/>
        <pc:sldMkLst>
          <pc:docMk/>
          <pc:sldMk cId="984161113"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4FF28-D263-488F-B099-0112B186C41D}" type="datetimeFigureOut">
              <a:rPr lang="en-US" smtClean="0"/>
              <a:t>2/21/2019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932557-E20B-40A9-911D-F505EF7FE007}" type="slidenum">
              <a:rPr lang="en-US" smtClean="0"/>
              <a:t>‹#›</a:t>
            </a:fld>
            <a:endParaRPr lang="en-US"/>
          </a:p>
        </p:txBody>
      </p:sp>
    </p:spTree>
    <p:extLst>
      <p:ext uri="{BB962C8B-B14F-4D97-AF65-F5344CB8AC3E}">
        <p14:creationId xmlns:p14="http://schemas.microsoft.com/office/powerpoint/2010/main" val="1235269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 2</a:t>
            </a:r>
            <a:r>
              <a:rPr lang="en-US" baseline="30000" dirty="0"/>
              <a:t>nd</a:t>
            </a:r>
            <a:r>
              <a:rPr lang="en-US" dirty="0"/>
              <a:t> year Graduate student in Environmental Literature. This project emerged from a Death and Literature class taught by Ashby Kinch.</a:t>
            </a:r>
          </a:p>
          <a:p>
            <a:endParaRPr lang="en-US" dirty="0"/>
          </a:p>
          <a:p>
            <a:r>
              <a:rPr lang="en-US" dirty="0"/>
              <a:t>Goal: For the next few minutes I will be discussing how death practices can aid in emotionally dealing with the Anthropocene, and how emotional engagement can actually help motivate change. Literary and Cultural Studies is well poised to engage this topic, as it allows consideration of widely divergent conversations surrounding the Anthropocene, ranging from academic to mainstream. </a:t>
            </a:r>
          </a:p>
          <a:p>
            <a:endParaRPr lang="en-US" dirty="0"/>
          </a:p>
          <a:p>
            <a:r>
              <a:rPr lang="en-US" dirty="0"/>
              <a:t>Note: I am going to be moving through this fairly quickly, and I want to acknowledge at the outset that there is an incredible degree of nuance to consider here. My goal is t open a conversation, rather than close one. </a:t>
            </a:r>
          </a:p>
        </p:txBody>
      </p:sp>
      <p:sp>
        <p:nvSpPr>
          <p:cNvPr id="4" name="Slide Number Placeholder 3"/>
          <p:cNvSpPr>
            <a:spLocks noGrp="1"/>
          </p:cNvSpPr>
          <p:nvPr>
            <p:ph type="sldNum" sz="quarter" idx="5"/>
          </p:nvPr>
        </p:nvSpPr>
        <p:spPr/>
        <p:txBody>
          <a:bodyPr/>
          <a:lstStyle/>
          <a:p>
            <a:fld id="{F1932557-E20B-40A9-911D-F505EF7FE007}" type="slidenum">
              <a:rPr lang="en-US" smtClean="0"/>
              <a:t>1</a:t>
            </a:fld>
            <a:endParaRPr lang="en-US"/>
          </a:p>
        </p:txBody>
      </p:sp>
    </p:spTree>
    <p:extLst>
      <p:ext uri="{BB962C8B-B14F-4D97-AF65-F5344CB8AC3E}">
        <p14:creationId xmlns:p14="http://schemas.microsoft.com/office/powerpoint/2010/main" val="3234713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 loss is recognized, grief is a common response. Yet this becomes complicated in the Anthropocene, as the grief may be directed towards the future, as Cunsolo Willox notes [READ WILLOX], or it may be too large to emotionally deal with [READ KOLBERT] “Anticipatory grieving” and Kolbert’s inability to conceptualize the loss reflect an unresolved release of emotional energy—or cathexis. Each party is emotionally effected by loss, but unable to process it and turn it into action—this is a passive state. </a:t>
            </a:r>
          </a:p>
        </p:txBody>
      </p:sp>
      <p:sp>
        <p:nvSpPr>
          <p:cNvPr id="4" name="Slide Number Placeholder 3"/>
          <p:cNvSpPr>
            <a:spLocks noGrp="1"/>
          </p:cNvSpPr>
          <p:nvPr>
            <p:ph type="sldNum" sz="quarter" idx="5"/>
          </p:nvPr>
        </p:nvSpPr>
        <p:spPr/>
        <p:txBody>
          <a:bodyPr/>
          <a:lstStyle/>
          <a:p>
            <a:fld id="{F1932557-E20B-40A9-911D-F505EF7FE007}" type="slidenum">
              <a:rPr lang="en-US" smtClean="0"/>
              <a:t>10</a:t>
            </a:fld>
            <a:endParaRPr lang="en-US"/>
          </a:p>
        </p:txBody>
      </p:sp>
    </p:spTree>
    <p:extLst>
      <p:ext uri="{BB962C8B-B14F-4D97-AF65-F5344CB8AC3E}">
        <p14:creationId xmlns:p14="http://schemas.microsoft.com/office/powerpoint/2010/main" val="593753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RDLS] Death practices and Mourning are ways to rejuvenate and enable further action. </a:t>
            </a:r>
          </a:p>
          <a:p>
            <a:endParaRPr lang="en-US" dirty="0"/>
          </a:p>
          <a:p>
            <a:r>
              <a:rPr lang="en-US" dirty="0"/>
              <a:t>The Dark Mountain Project broadly speaking, is a project designed to open space for mourning, and to motivate changes to the narrative underpinnings of our culture. They publish collections of prose, poetry and visual art; and hold retreats that focus on emotional responses to the Anthropocene. </a:t>
            </a:r>
          </a:p>
          <a:p>
            <a:endParaRPr lang="en-US" dirty="0"/>
          </a:p>
          <a:p>
            <a:r>
              <a:rPr lang="en-US" dirty="0"/>
              <a:t>These two projects were founded on grief, and are designed to open space for mourning, and from there help create change. </a:t>
            </a:r>
          </a:p>
        </p:txBody>
      </p:sp>
      <p:sp>
        <p:nvSpPr>
          <p:cNvPr id="4" name="Slide Number Placeholder 3"/>
          <p:cNvSpPr>
            <a:spLocks noGrp="1"/>
          </p:cNvSpPr>
          <p:nvPr>
            <p:ph type="sldNum" sz="quarter" idx="5"/>
          </p:nvPr>
        </p:nvSpPr>
        <p:spPr/>
        <p:txBody>
          <a:bodyPr/>
          <a:lstStyle/>
          <a:p>
            <a:fld id="{F1932557-E20B-40A9-911D-F505EF7FE007}" type="slidenum">
              <a:rPr lang="en-US" smtClean="0"/>
              <a:t>11</a:t>
            </a:fld>
            <a:endParaRPr lang="en-US"/>
          </a:p>
        </p:txBody>
      </p:sp>
    </p:spTree>
    <p:extLst>
      <p:ext uri="{BB962C8B-B14F-4D97-AF65-F5344CB8AC3E}">
        <p14:creationId xmlns:p14="http://schemas.microsoft.com/office/powerpoint/2010/main" val="655602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argued that the model of: Loss </a:t>
            </a:r>
            <a:r>
              <a:rPr lang="en-US" dirty="0">
                <a:sym typeface="Wingdings" panose="05000000000000000000" pitchFamily="2" charset="2"/>
              </a:rPr>
              <a:t> Grief  Mourning  Change can be applied to the Anthropocene. Here, we have various losses, which produce an emotional effect, which if mourned for can help create personal, communal, and political change. </a:t>
            </a:r>
          </a:p>
          <a:p>
            <a:endParaRPr lang="en-US" dirty="0">
              <a:sym typeface="Wingdings" panose="05000000000000000000" pitchFamily="2" charset="2"/>
            </a:endParaRPr>
          </a:p>
          <a:p>
            <a:r>
              <a:rPr lang="en-US" dirty="0">
                <a:sym typeface="Wingdings" panose="05000000000000000000" pitchFamily="2" charset="2"/>
              </a:rPr>
              <a:t>Death practices are merely a model for mourning in the Anthropocene, they should not be the end goal. Mourning can and should take on different forms for different losses</a:t>
            </a:r>
            <a:r>
              <a:rPr lang="en-US">
                <a:sym typeface="Wingdings" panose="05000000000000000000" pitchFamily="2" charset="2"/>
              </a:rPr>
              <a:t>. </a:t>
            </a:r>
            <a:endParaRPr lang="en-US"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F1932557-E20B-40A9-911D-F505EF7FE007}" type="slidenum">
              <a:rPr lang="en-US" smtClean="0"/>
              <a:t>12</a:t>
            </a:fld>
            <a:endParaRPr lang="en-US"/>
          </a:p>
        </p:txBody>
      </p:sp>
    </p:spTree>
    <p:extLst>
      <p:ext uri="{BB962C8B-B14F-4D97-AF65-F5344CB8AC3E}">
        <p14:creationId xmlns:p14="http://schemas.microsoft.com/office/powerpoint/2010/main" val="3782775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the losses that have and will effect residents of Montana. The festival of remembrance in November is already concerned with loss, and could be expanded to include nonhuman loss as well. THANK YOU FOR COMING AND QUESTIONS? </a:t>
            </a:r>
          </a:p>
        </p:txBody>
      </p:sp>
      <p:sp>
        <p:nvSpPr>
          <p:cNvPr id="4" name="Slide Number Placeholder 3"/>
          <p:cNvSpPr>
            <a:spLocks noGrp="1"/>
          </p:cNvSpPr>
          <p:nvPr>
            <p:ph type="sldNum" sz="quarter" idx="5"/>
          </p:nvPr>
        </p:nvSpPr>
        <p:spPr/>
        <p:txBody>
          <a:bodyPr/>
          <a:lstStyle/>
          <a:p>
            <a:fld id="{F1932557-E20B-40A9-911D-F505EF7FE007}" type="slidenum">
              <a:rPr lang="en-US" smtClean="0"/>
              <a:t>13</a:t>
            </a:fld>
            <a:endParaRPr lang="en-US"/>
          </a:p>
        </p:txBody>
      </p:sp>
    </p:spTree>
    <p:extLst>
      <p:ext uri="{BB962C8B-B14F-4D97-AF65-F5344CB8AC3E}">
        <p14:creationId xmlns:p14="http://schemas.microsoft.com/office/powerpoint/2010/main" val="3956460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32557-E20B-40A9-911D-F505EF7FE007}" type="slidenum">
              <a:rPr lang="en-US" smtClean="0"/>
              <a:t>2</a:t>
            </a:fld>
            <a:endParaRPr lang="en-US"/>
          </a:p>
        </p:txBody>
      </p:sp>
    </p:spTree>
    <p:extLst>
      <p:ext uri="{BB962C8B-B14F-4D97-AF65-F5344CB8AC3E}">
        <p14:creationId xmlns:p14="http://schemas.microsoft.com/office/powerpoint/2010/main" val="1065908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Literature surrounding the Anthropocene is suffused with the idea of Loss </a:t>
            </a:r>
            <a:r>
              <a:rPr lang="en-US" dirty="0">
                <a:sym typeface="Wingdings" panose="05000000000000000000" pitchFamily="2" charset="2"/>
              </a:rPr>
              <a:t> This signifies that changes in atmosphere, earth, and biodiversity have an emotional effect on us. [NOTE KEY POINTS]</a:t>
            </a:r>
            <a:endParaRPr lang="en-US" dirty="0"/>
          </a:p>
        </p:txBody>
      </p:sp>
      <p:sp>
        <p:nvSpPr>
          <p:cNvPr id="4" name="Slide Number Placeholder 3"/>
          <p:cNvSpPr>
            <a:spLocks noGrp="1"/>
          </p:cNvSpPr>
          <p:nvPr>
            <p:ph type="sldNum" sz="quarter" idx="5"/>
          </p:nvPr>
        </p:nvSpPr>
        <p:spPr/>
        <p:txBody>
          <a:bodyPr/>
          <a:lstStyle/>
          <a:p>
            <a:fld id="{F1932557-E20B-40A9-911D-F505EF7FE007}" type="slidenum">
              <a:rPr lang="en-US" smtClean="0"/>
              <a:t>3</a:t>
            </a:fld>
            <a:endParaRPr lang="en-US"/>
          </a:p>
        </p:txBody>
      </p:sp>
    </p:spTree>
    <p:extLst>
      <p:ext uri="{BB962C8B-B14F-4D97-AF65-F5344CB8AC3E}">
        <p14:creationId xmlns:p14="http://schemas.microsoft.com/office/powerpoint/2010/main" val="2906013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When considering denial, it is useful to refer to the anthropologist Ernest Becker’s </a:t>
            </a:r>
            <a:r>
              <a:rPr lang="en-US" i="1" dirty="0"/>
              <a:t>The Denial of Death</a:t>
            </a:r>
            <a:r>
              <a:rPr lang="en-US" dirty="0"/>
              <a:t>, who argues that the “terror of death” is the primary motivator for human activity, and this terror produces either repression or hero projects. The denial the losses of the Anthropocene parallels the denial of death traced by Becker—it is either repressed and ignored, or bypassed through science and technology in a way which does nothing to address the loss itself. </a:t>
            </a:r>
          </a:p>
        </p:txBody>
      </p:sp>
      <p:sp>
        <p:nvSpPr>
          <p:cNvPr id="4" name="Slide Number Placeholder 3"/>
          <p:cNvSpPr>
            <a:spLocks noGrp="1"/>
          </p:cNvSpPr>
          <p:nvPr>
            <p:ph type="sldNum" sz="quarter" idx="5"/>
          </p:nvPr>
        </p:nvSpPr>
        <p:spPr/>
        <p:txBody>
          <a:bodyPr/>
          <a:lstStyle/>
          <a:p>
            <a:fld id="{F1932557-E20B-40A9-911D-F505EF7FE007}" type="slidenum">
              <a:rPr lang="en-US" smtClean="0"/>
              <a:t>4</a:t>
            </a:fld>
            <a:endParaRPr lang="en-US"/>
          </a:p>
        </p:txBody>
      </p:sp>
    </p:spTree>
    <p:extLst>
      <p:ext uri="{BB962C8B-B14F-4D97-AF65-F5344CB8AC3E}">
        <p14:creationId xmlns:p14="http://schemas.microsoft.com/office/powerpoint/2010/main" val="3899125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FIRST BULLET POINTS] Note that these are the ideas I will return to later in the presentation. [READ ARGUMENT]</a:t>
            </a:r>
          </a:p>
        </p:txBody>
      </p:sp>
      <p:sp>
        <p:nvSpPr>
          <p:cNvPr id="4" name="Slide Number Placeholder 3"/>
          <p:cNvSpPr>
            <a:spLocks noGrp="1"/>
          </p:cNvSpPr>
          <p:nvPr>
            <p:ph type="sldNum" sz="quarter" idx="5"/>
          </p:nvPr>
        </p:nvSpPr>
        <p:spPr/>
        <p:txBody>
          <a:bodyPr/>
          <a:lstStyle/>
          <a:p>
            <a:fld id="{F1932557-E20B-40A9-911D-F505EF7FE007}" type="slidenum">
              <a:rPr lang="en-US" smtClean="0"/>
              <a:t>5</a:t>
            </a:fld>
            <a:endParaRPr lang="en-US"/>
          </a:p>
        </p:txBody>
      </p:sp>
    </p:spTree>
    <p:extLst>
      <p:ext uri="{BB962C8B-B14F-4D97-AF65-F5344CB8AC3E}">
        <p14:creationId xmlns:p14="http://schemas.microsoft.com/office/powerpoint/2010/main" val="1927837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Climate change and mass extinction are often metaphorically and symbolically compared to death—each is almost unfathomable in its impact’s and significance. Prominent Australian Geo-Scientist Lesley Head writes in this vein [READ HEAD] Death is considered differently by Cunsolo Willox, a Canadian researcher in the effects of climate change on mental health. For her, the literal realities of the Anthropocene bring awareness of death, and thus necessitate mourning. </a:t>
            </a:r>
          </a:p>
        </p:txBody>
      </p:sp>
      <p:sp>
        <p:nvSpPr>
          <p:cNvPr id="4" name="Slide Number Placeholder 3"/>
          <p:cNvSpPr>
            <a:spLocks noGrp="1"/>
          </p:cNvSpPr>
          <p:nvPr>
            <p:ph type="sldNum" sz="quarter" idx="5"/>
          </p:nvPr>
        </p:nvSpPr>
        <p:spPr/>
        <p:txBody>
          <a:bodyPr/>
          <a:lstStyle/>
          <a:p>
            <a:fld id="{F1932557-E20B-40A9-911D-F505EF7FE007}" type="slidenum">
              <a:rPr lang="en-US" smtClean="0"/>
              <a:t>6</a:t>
            </a:fld>
            <a:endParaRPr lang="en-US"/>
          </a:p>
        </p:txBody>
      </p:sp>
    </p:spTree>
    <p:extLst>
      <p:ext uri="{BB962C8B-B14F-4D97-AF65-F5344CB8AC3E}">
        <p14:creationId xmlns:p14="http://schemas.microsoft.com/office/powerpoint/2010/main" val="2520753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turn then to how death practices and mourning may be useful in creating change. [READ ARIES from </a:t>
            </a:r>
            <a:r>
              <a:rPr lang="en-US" i="1" dirty="0"/>
              <a:t>Western Attitudes…</a:t>
            </a:r>
            <a:r>
              <a:rPr lang="en-US" i="0" dirty="0"/>
              <a:t>]</a:t>
            </a:r>
            <a:r>
              <a:rPr lang="en-US" dirty="0"/>
              <a:t> Death practices and rituals are then a way of collectivizing a loss and opening a space for members of a community to allow the loss to have a felt effect and emotionally process the loss, and as political philosopher Judith Butler notes [READ BUTLER]</a:t>
            </a:r>
          </a:p>
        </p:txBody>
      </p:sp>
      <p:sp>
        <p:nvSpPr>
          <p:cNvPr id="4" name="Slide Number Placeholder 3"/>
          <p:cNvSpPr>
            <a:spLocks noGrp="1"/>
          </p:cNvSpPr>
          <p:nvPr>
            <p:ph type="sldNum" sz="quarter" idx="5"/>
          </p:nvPr>
        </p:nvSpPr>
        <p:spPr/>
        <p:txBody>
          <a:bodyPr/>
          <a:lstStyle/>
          <a:p>
            <a:fld id="{F1932557-E20B-40A9-911D-F505EF7FE007}" type="slidenum">
              <a:rPr lang="en-US" smtClean="0"/>
              <a:t>7</a:t>
            </a:fld>
            <a:endParaRPr lang="en-US"/>
          </a:p>
        </p:txBody>
      </p:sp>
    </p:spTree>
    <p:extLst>
      <p:ext uri="{BB962C8B-B14F-4D97-AF65-F5344CB8AC3E}">
        <p14:creationId xmlns:p14="http://schemas.microsoft.com/office/powerpoint/2010/main" val="518336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mourning may have transformative capabilities, and death practices may collectivize loss and open space for emotional engagement, these are not so easy for us culturally. On the left, we have a popular statement used by various protesters and activists; it suggests that mourning is at cross purposes to activism—a statement which I argue to be incorrect.  On the right we have two academic analysis’ of the problems in grief and mourning. Head notes that the drive to be optimistic prevents grief and mourning, while Sandilands calls attention to the way that the environment is often not grievable, or more accurately </a:t>
            </a:r>
            <a:r>
              <a:rPr lang="en-US" dirty="0" err="1"/>
              <a:t>mournable</a:t>
            </a:r>
            <a:r>
              <a:rPr lang="en-US" dirty="0"/>
              <a:t>, which in turn generates melancholia—a state of perpetual and excessive grief. I would argue, however, that attempts are being made to face up to the negative emotions, and to open space for society to acknowledge its environmental losses, and in turn this has created a huge surge in activity surrounding the Anthropocene. This begins with Witness.</a:t>
            </a:r>
          </a:p>
        </p:txBody>
      </p:sp>
      <p:sp>
        <p:nvSpPr>
          <p:cNvPr id="4" name="Slide Number Placeholder 3"/>
          <p:cNvSpPr>
            <a:spLocks noGrp="1"/>
          </p:cNvSpPr>
          <p:nvPr>
            <p:ph type="sldNum" sz="quarter" idx="5"/>
          </p:nvPr>
        </p:nvSpPr>
        <p:spPr/>
        <p:txBody>
          <a:bodyPr/>
          <a:lstStyle/>
          <a:p>
            <a:fld id="{F1932557-E20B-40A9-911D-F505EF7FE007}" type="slidenum">
              <a:rPr lang="en-US" smtClean="0"/>
              <a:t>8</a:t>
            </a:fld>
            <a:endParaRPr lang="en-US"/>
          </a:p>
        </p:txBody>
      </p:sp>
    </p:spTree>
    <p:extLst>
      <p:ext uri="{BB962C8B-B14F-4D97-AF65-F5344CB8AC3E}">
        <p14:creationId xmlns:p14="http://schemas.microsoft.com/office/powerpoint/2010/main" val="2106301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on I noted that witness is the first step in emotional engagement with loss, yet witness has two prominent forms. While statistics are invaluable, they often produce paralysis—perhaps referred to in Roy Scranton’s title </a:t>
            </a:r>
            <a:r>
              <a:rPr lang="en-US" i="1" dirty="0"/>
              <a:t>We’re Doomed, Now What?</a:t>
            </a:r>
            <a:r>
              <a:rPr lang="en-US" i="0" dirty="0"/>
              <a:t>. On the other hand [READ VAN DOOREN]. </a:t>
            </a:r>
          </a:p>
          <a:p>
            <a:endParaRPr lang="en-US" i="0" dirty="0"/>
          </a:p>
          <a:p>
            <a:r>
              <a:rPr lang="en-US" i="0" dirty="0"/>
              <a:t>Work of witness: awareness </a:t>
            </a:r>
            <a:r>
              <a:rPr lang="en-US" i="0" dirty="0">
                <a:sym typeface="Wingdings" panose="05000000000000000000" pitchFamily="2" charset="2"/>
              </a:rPr>
              <a:t> Entanglement  Meaningful</a:t>
            </a:r>
            <a:endParaRPr lang="en-US" dirty="0"/>
          </a:p>
        </p:txBody>
      </p:sp>
      <p:sp>
        <p:nvSpPr>
          <p:cNvPr id="4" name="Slide Number Placeholder 3"/>
          <p:cNvSpPr>
            <a:spLocks noGrp="1"/>
          </p:cNvSpPr>
          <p:nvPr>
            <p:ph type="sldNum" sz="quarter" idx="5"/>
          </p:nvPr>
        </p:nvSpPr>
        <p:spPr/>
        <p:txBody>
          <a:bodyPr/>
          <a:lstStyle/>
          <a:p>
            <a:fld id="{F1932557-E20B-40A9-911D-F505EF7FE007}" type="slidenum">
              <a:rPr lang="en-US" smtClean="0"/>
              <a:t>9</a:t>
            </a:fld>
            <a:endParaRPr lang="en-US"/>
          </a:p>
        </p:txBody>
      </p:sp>
    </p:spTree>
    <p:extLst>
      <p:ext uri="{BB962C8B-B14F-4D97-AF65-F5344CB8AC3E}">
        <p14:creationId xmlns:p14="http://schemas.microsoft.com/office/powerpoint/2010/main" val="2733384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6034A8-037A-44F8-AD0F-4F26354E1C72}"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07427-42F5-4B0E-9BA5-6366D90D54EE}" type="slidenum">
              <a:rPr lang="en-US" smtClean="0"/>
              <a:t>‹#›</a:t>
            </a:fld>
            <a:endParaRPr lang="en-US"/>
          </a:p>
        </p:txBody>
      </p:sp>
    </p:spTree>
    <p:extLst>
      <p:ext uri="{BB962C8B-B14F-4D97-AF65-F5344CB8AC3E}">
        <p14:creationId xmlns:p14="http://schemas.microsoft.com/office/powerpoint/2010/main" val="149407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6034A8-037A-44F8-AD0F-4F26354E1C72}"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07427-42F5-4B0E-9BA5-6366D90D54EE}" type="slidenum">
              <a:rPr lang="en-US" smtClean="0"/>
              <a:t>‹#›</a:t>
            </a:fld>
            <a:endParaRPr lang="en-US"/>
          </a:p>
        </p:txBody>
      </p:sp>
    </p:spTree>
    <p:extLst>
      <p:ext uri="{BB962C8B-B14F-4D97-AF65-F5344CB8AC3E}">
        <p14:creationId xmlns:p14="http://schemas.microsoft.com/office/powerpoint/2010/main" val="1286661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6034A8-037A-44F8-AD0F-4F26354E1C72}"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07427-42F5-4B0E-9BA5-6366D90D54EE}" type="slidenum">
              <a:rPr lang="en-US" smtClean="0"/>
              <a:t>‹#›</a:t>
            </a:fld>
            <a:endParaRPr lang="en-US"/>
          </a:p>
        </p:txBody>
      </p:sp>
    </p:spTree>
    <p:extLst>
      <p:ext uri="{BB962C8B-B14F-4D97-AF65-F5344CB8AC3E}">
        <p14:creationId xmlns:p14="http://schemas.microsoft.com/office/powerpoint/2010/main" val="3720391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6034A8-037A-44F8-AD0F-4F26354E1C72}"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07427-42F5-4B0E-9BA5-6366D90D54EE}"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23535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6034A8-037A-44F8-AD0F-4F26354E1C72}"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07427-42F5-4B0E-9BA5-6366D90D54EE}" type="slidenum">
              <a:rPr lang="en-US" smtClean="0"/>
              <a:t>‹#›</a:t>
            </a:fld>
            <a:endParaRPr lang="en-US"/>
          </a:p>
        </p:txBody>
      </p:sp>
    </p:spTree>
    <p:extLst>
      <p:ext uri="{BB962C8B-B14F-4D97-AF65-F5344CB8AC3E}">
        <p14:creationId xmlns:p14="http://schemas.microsoft.com/office/powerpoint/2010/main" val="2918027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06034A8-037A-44F8-AD0F-4F26354E1C72}" type="datetimeFigureOut">
              <a:rPr lang="en-US" smtClean="0"/>
              <a:t>2/21/2019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607427-42F5-4B0E-9BA5-6366D90D54EE}" type="slidenum">
              <a:rPr lang="en-US" smtClean="0"/>
              <a:t>‹#›</a:t>
            </a:fld>
            <a:endParaRPr lang="en-US"/>
          </a:p>
        </p:txBody>
      </p:sp>
    </p:spTree>
    <p:extLst>
      <p:ext uri="{BB962C8B-B14F-4D97-AF65-F5344CB8AC3E}">
        <p14:creationId xmlns:p14="http://schemas.microsoft.com/office/powerpoint/2010/main" val="239856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06034A8-037A-44F8-AD0F-4F26354E1C72}" type="datetimeFigureOut">
              <a:rPr lang="en-US" smtClean="0"/>
              <a:t>2/21/2019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607427-42F5-4B0E-9BA5-6366D90D54EE}" type="slidenum">
              <a:rPr lang="en-US" smtClean="0"/>
              <a:t>‹#›</a:t>
            </a:fld>
            <a:endParaRPr lang="en-US"/>
          </a:p>
        </p:txBody>
      </p:sp>
    </p:spTree>
    <p:extLst>
      <p:ext uri="{BB962C8B-B14F-4D97-AF65-F5344CB8AC3E}">
        <p14:creationId xmlns:p14="http://schemas.microsoft.com/office/powerpoint/2010/main" val="3759284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6034A8-037A-44F8-AD0F-4F26354E1C72}"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07427-42F5-4B0E-9BA5-6366D90D54EE}" type="slidenum">
              <a:rPr lang="en-US" smtClean="0"/>
              <a:t>‹#›</a:t>
            </a:fld>
            <a:endParaRPr lang="en-US"/>
          </a:p>
        </p:txBody>
      </p:sp>
    </p:spTree>
    <p:extLst>
      <p:ext uri="{BB962C8B-B14F-4D97-AF65-F5344CB8AC3E}">
        <p14:creationId xmlns:p14="http://schemas.microsoft.com/office/powerpoint/2010/main" val="454564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6034A8-037A-44F8-AD0F-4F26354E1C72}"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07427-42F5-4B0E-9BA5-6366D90D54EE}" type="slidenum">
              <a:rPr lang="en-US" smtClean="0"/>
              <a:t>‹#›</a:t>
            </a:fld>
            <a:endParaRPr lang="en-US"/>
          </a:p>
        </p:txBody>
      </p:sp>
    </p:spTree>
    <p:extLst>
      <p:ext uri="{BB962C8B-B14F-4D97-AF65-F5344CB8AC3E}">
        <p14:creationId xmlns:p14="http://schemas.microsoft.com/office/powerpoint/2010/main" val="2129883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6034A8-037A-44F8-AD0F-4F26354E1C72}"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07427-42F5-4B0E-9BA5-6366D90D54EE}" type="slidenum">
              <a:rPr lang="en-US" smtClean="0"/>
              <a:t>‹#›</a:t>
            </a:fld>
            <a:endParaRPr lang="en-US"/>
          </a:p>
        </p:txBody>
      </p:sp>
    </p:spTree>
    <p:extLst>
      <p:ext uri="{BB962C8B-B14F-4D97-AF65-F5344CB8AC3E}">
        <p14:creationId xmlns:p14="http://schemas.microsoft.com/office/powerpoint/2010/main" val="23896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6034A8-037A-44F8-AD0F-4F26354E1C72}"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07427-42F5-4B0E-9BA5-6366D90D54EE}" type="slidenum">
              <a:rPr lang="en-US" smtClean="0"/>
              <a:t>‹#›</a:t>
            </a:fld>
            <a:endParaRPr lang="en-US"/>
          </a:p>
        </p:txBody>
      </p:sp>
    </p:spTree>
    <p:extLst>
      <p:ext uri="{BB962C8B-B14F-4D97-AF65-F5344CB8AC3E}">
        <p14:creationId xmlns:p14="http://schemas.microsoft.com/office/powerpoint/2010/main" val="3690596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6034A8-037A-44F8-AD0F-4F26354E1C72}"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07427-42F5-4B0E-9BA5-6366D90D54EE}" type="slidenum">
              <a:rPr lang="en-US" smtClean="0"/>
              <a:t>‹#›</a:t>
            </a:fld>
            <a:endParaRPr lang="en-US"/>
          </a:p>
        </p:txBody>
      </p:sp>
    </p:spTree>
    <p:extLst>
      <p:ext uri="{BB962C8B-B14F-4D97-AF65-F5344CB8AC3E}">
        <p14:creationId xmlns:p14="http://schemas.microsoft.com/office/powerpoint/2010/main" val="1295084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6034A8-037A-44F8-AD0F-4F26354E1C72}" type="datetimeFigureOut">
              <a:rPr lang="en-US" smtClean="0"/>
              <a:t>2/21/2019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607427-42F5-4B0E-9BA5-6366D90D54EE}" type="slidenum">
              <a:rPr lang="en-US" smtClean="0"/>
              <a:t>‹#›</a:t>
            </a:fld>
            <a:endParaRPr lang="en-US"/>
          </a:p>
        </p:txBody>
      </p:sp>
    </p:spTree>
    <p:extLst>
      <p:ext uri="{BB962C8B-B14F-4D97-AF65-F5344CB8AC3E}">
        <p14:creationId xmlns:p14="http://schemas.microsoft.com/office/powerpoint/2010/main" val="1179317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6034A8-037A-44F8-AD0F-4F26354E1C72}" type="datetimeFigureOut">
              <a:rPr lang="en-US" smtClean="0"/>
              <a:t>2/21/2019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607427-42F5-4B0E-9BA5-6366D90D54EE}" type="slidenum">
              <a:rPr lang="en-US" smtClean="0"/>
              <a:t>‹#›</a:t>
            </a:fld>
            <a:endParaRPr lang="en-US"/>
          </a:p>
        </p:txBody>
      </p:sp>
    </p:spTree>
    <p:extLst>
      <p:ext uri="{BB962C8B-B14F-4D97-AF65-F5344CB8AC3E}">
        <p14:creationId xmlns:p14="http://schemas.microsoft.com/office/powerpoint/2010/main" val="297700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034A8-037A-44F8-AD0F-4F26354E1C72}" type="datetimeFigureOut">
              <a:rPr lang="en-US" smtClean="0"/>
              <a:t>2/21/2019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607427-42F5-4B0E-9BA5-6366D90D54EE}" type="slidenum">
              <a:rPr lang="en-US" smtClean="0"/>
              <a:t>‹#›</a:t>
            </a:fld>
            <a:endParaRPr lang="en-US"/>
          </a:p>
        </p:txBody>
      </p:sp>
    </p:spTree>
    <p:extLst>
      <p:ext uri="{BB962C8B-B14F-4D97-AF65-F5344CB8AC3E}">
        <p14:creationId xmlns:p14="http://schemas.microsoft.com/office/powerpoint/2010/main" val="1317754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6034A8-037A-44F8-AD0F-4F26354E1C72}"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07427-42F5-4B0E-9BA5-6366D90D54EE}" type="slidenum">
              <a:rPr lang="en-US" smtClean="0"/>
              <a:t>‹#›</a:t>
            </a:fld>
            <a:endParaRPr lang="en-US"/>
          </a:p>
        </p:txBody>
      </p:sp>
    </p:spTree>
    <p:extLst>
      <p:ext uri="{BB962C8B-B14F-4D97-AF65-F5344CB8AC3E}">
        <p14:creationId xmlns:p14="http://schemas.microsoft.com/office/powerpoint/2010/main" val="168359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6034A8-037A-44F8-AD0F-4F26354E1C72}"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07427-42F5-4B0E-9BA5-6366D90D54EE}" type="slidenum">
              <a:rPr lang="en-US" smtClean="0"/>
              <a:t>‹#›</a:t>
            </a:fld>
            <a:endParaRPr lang="en-US"/>
          </a:p>
        </p:txBody>
      </p:sp>
    </p:spTree>
    <p:extLst>
      <p:ext uri="{BB962C8B-B14F-4D97-AF65-F5344CB8AC3E}">
        <p14:creationId xmlns:p14="http://schemas.microsoft.com/office/powerpoint/2010/main" val="3460996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06034A8-037A-44F8-AD0F-4F26354E1C72}" type="datetimeFigureOut">
              <a:rPr lang="en-US" smtClean="0"/>
              <a:t>2/21/2019</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9607427-42F5-4B0E-9BA5-6366D90D54EE}" type="slidenum">
              <a:rPr lang="en-US" smtClean="0"/>
              <a:t>‹#›</a:t>
            </a:fld>
            <a:endParaRPr lang="en-US"/>
          </a:p>
        </p:txBody>
      </p:sp>
    </p:spTree>
    <p:extLst>
      <p:ext uri="{BB962C8B-B14F-4D97-AF65-F5344CB8AC3E}">
        <p14:creationId xmlns:p14="http://schemas.microsoft.com/office/powerpoint/2010/main" val="27141428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lostspeciesday.org/?page_id=1116" TargetMode="External"/><Relationship Id="rId2" Type="http://schemas.openxmlformats.org/officeDocument/2006/relationships/hyperlink" Target="https://undark.org/article/new-mourning-species-extinct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0068059-9097-4F05-BA38-CDD7DBF77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164A015-EDB3-4688-8B77-925530541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51035"/>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35EFA3-570A-431B-ABF4-0898E78D73F6}"/>
              </a:ext>
            </a:extLst>
          </p:cNvPr>
          <p:cNvSpPr>
            <a:spLocks noGrp="1"/>
          </p:cNvSpPr>
          <p:nvPr>
            <p:ph type="ctrTitle"/>
          </p:nvPr>
        </p:nvSpPr>
        <p:spPr>
          <a:xfrm>
            <a:off x="913794" y="643467"/>
            <a:ext cx="9600217" cy="3585834"/>
          </a:xfrm>
        </p:spPr>
        <p:txBody>
          <a:bodyPr>
            <a:normAutofit/>
          </a:bodyPr>
          <a:lstStyle/>
          <a:p>
            <a:r>
              <a:rPr lang="en-US" sz="5000" b="1" i="1" dirty="0"/>
              <a:t>Death in the Anthropocene: </a:t>
            </a:r>
            <a:br>
              <a:rPr lang="en-US" sz="5000" b="1" i="1" dirty="0"/>
            </a:br>
            <a:r>
              <a:rPr lang="en-US" sz="4400" b="1" i="1" dirty="0"/>
              <a:t>Coping with Loss in the Age of Extinction and Climate Change</a:t>
            </a:r>
            <a:endParaRPr lang="en-US" sz="4400" dirty="0"/>
          </a:p>
        </p:txBody>
      </p:sp>
      <p:sp>
        <p:nvSpPr>
          <p:cNvPr id="3" name="Subtitle 2">
            <a:extLst>
              <a:ext uri="{FF2B5EF4-FFF2-40B4-BE49-F238E27FC236}">
                <a16:creationId xmlns:a16="http://schemas.microsoft.com/office/drawing/2014/main" id="{08B90BFB-D56F-4932-9FCF-0396DC7E3B56}"/>
              </a:ext>
            </a:extLst>
          </p:cNvPr>
          <p:cNvSpPr>
            <a:spLocks noGrp="1"/>
          </p:cNvSpPr>
          <p:nvPr>
            <p:ph type="subTitle" idx="1"/>
          </p:nvPr>
        </p:nvSpPr>
        <p:spPr>
          <a:xfrm>
            <a:off x="913794" y="4872767"/>
            <a:ext cx="9600217" cy="1424165"/>
          </a:xfrm>
        </p:spPr>
        <p:txBody>
          <a:bodyPr>
            <a:normAutofit/>
          </a:bodyPr>
          <a:lstStyle/>
          <a:p>
            <a:pPr algn="l"/>
            <a:r>
              <a:rPr lang="en-US" sz="3200" dirty="0"/>
              <a:t>By Jensen Lillquist</a:t>
            </a:r>
          </a:p>
          <a:p>
            <a:pPr algn="l"/>
            <a:r>
              <a:rPr lang="en-US" sz="3200" dirty="0"/>
              <a:t>Supervised by: Ashby Kinch </a:t>
            </a:r>
          </a:p>
        </p:txBody>
      </p:sp>
    </p:spTree>
    <p:extLst>
      <p:ext uri="{BB962C8B-B14F-4D97-AF65-F5344CB8AC3E}">
        <p14:creationId xmlns:p14="http://schemas.microsoft.com/office/powerpoint/2010/main" val="984161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DFEB6-0F3A-4803-B7F2-B612845E8755}"/>
              </a:ext>
            </a:extLst>
          </p:cNvPr>
          <p:cNvSpPr>
            <a:spLocks noGrp="1"/>
          </p:cNvSpPr>
          <p:nvPr>
            <p:ph type="title"/>
          </p:nvPr>
        </p:nvSpPr>
        <p:spPr/>
        <p:txBody>
          <a:bodyPr/>
          <a:lstStyle/>
          <a:p>
            <a:r>
              <a:rPr lang="en-US" dirty="0"/>
              <a:t>Witness </a:t>
            </a:r>
            <a:r>
              <a:rPr lang="en-US" dirty="0">
                <a:sym typeface="Wingdings" panose="05000000000000000000" pitchFamily="2" charset="2"/>
              </a:rPr>
              <a:t> </a:t>
            </a:r>
            <a:r>
              <a:rPr lang="en-US" dirty="0"/>
              <a:t>Grief (Cathexis) </a:t>
            </a:r>
          </a:p>
        </p:txBody>
      </p:sp>
      <p:sp>
        <p:nvSpPr>
          <p:cNvPr id="3" name="Content Placeholder 2">
            <a:extLst>
              <a:ext uri="{FF2B5EF4-FFF2-40B4-BE49-F238E27FC236}">
                <a16:creationId xmlns:a16="http://schemas.microsoft.com/office/drawing/2014/main" id="{8C36110B-417C-4B8D-9530-CF40655B42F1}"/>
              </a:ext>
            </a:extLst>
          </p:cNvPr>
          <p:cNvSpPr>
            <a:spLocks noGrp="1"/>
          </p:cNvSpPr>
          <p:nvPr>
            <p:ph idx="1"/>
          </p:nvPr>
        </p:nvSpPr>
        <p:spPr/>
        <p:txBody>
          <a:bodyPr/>
          <a:lstStyle/>
          <a:p>
            <a:r>
              <a:rPr lang="en-US" dirty="0"/>
              <a:t>Cunsolo Willox on Inuit: “[m]any people also reported experiencing a sense of </a:t>
            </a:r>
            <a:r>
              <a:rPr lang="en-US" i="1" dirty="0"/>
              <a:t>anticipatory </a:t>
            </a:r>
            <a:r>
              <a:rPr lang="en-US" dirty="0"/>
              <a:t>grieving for losses expected to come, but not yet arrived” (140). </a:t>
            </a:r>
          </a:p>
          <a:p>
            <a:r>
              <a:rPr lang="en-US" dirty="0"/>
              <a:t>Kolbert: “I try to calculate how many little plastic vials and vats of liquid nitrogen would be required to store cultures of…the multitudinous species threatened by warming and </a:t>
            </a:r>
            <a:r>
              <a:rPr lang="en-US" dirty="0" err="1"/>
              <a:t>invasives</a:t>
            </a:r>
            <a:r>
              <a:rPr lang="en-US" dirty="0"/>
              <a:t> and fragmentation, and soon I give up; there are too many numbers to keep in my head…Does it have to end this way? Does the last best hope for the world’s…creatures…really lie in pools of liquid nitrogen?” (261)</a:t>
            </a:r>
          </a:p>
        </p:txBody>
      </p:sp>
    </p:spTree>
    <p:extLst>
      <p:ext uri="{BB962C8B-B14F-4D97-AF65-F5344CB8AC3E}">
        <p14:creationId xmlns:p14="http://schemas.microsoft.com/office/powerpoint/2010/main" val="56247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F4D6-B338-4515-8972-040275DD34A6}"/>
              </a:ext>
            </a:extLst>
          </p:cNvPr>
          <p:cNvSpPr>
            <a:spLocks noGrp="1"/>
          </p:cNvSpPr>
          <p:nvPr>
            <p:ph type="title"/>
          </p:nvPr>
        </p:nvSpPr>
        <p:spPr>
          <a:xfrm>
            <a:off x="4927472" y="609600"/>
            <a:ext cx="6340084" cy="1326321"/>
          </a:xfrm>
        </p:spPr>
        <p:txBody>
          <a:bodyPr>
            <a:normAutofit/>
          </a:bodyPr>
          <a:lstStyle/>
          <a:p>
            <a:r>
              <a:rPr lang="en-US" sz="2900"/>
              <a:t>Grief </a:t>
            </a:r>
            <a:r>
              <a:rPr lang="en-US" sz="2900">
                <a:sym typeface="Wingdings" panose="05000000000000000000" pitchFamily="2" charset="2"/>
              </a:rPr>
              <a:t> </a:t>
            </a:r>
            <a:r>
              <a:rPr lang="en-US" sz="2900"/>
              <a:t>Death Practices </a:t>
            </a:r>
            <a:r>
              <a:rPr lang="en-US" sz="2900">
                <a:sym typeface="Wingdings" panose="05000000000000000000" pitchFamily="2" charset="2"/>
              </a:rPr>
              <a:t>and Mourning (Catharsis)</a:t>
            </a:r>
            <a:endParaRPr lang="en-US" sz="2900"/>
          </a:p>
        </p:txBody>
      </p:sp>
      <p:pic>
        <p:nvPicPr>
          <p:cNvPr id="1028" name="Picture 4" descr="Image result for dark mountain project">
            <a:extLst>
              <a:ext uri="{FF2B5EF4-FFF2-40B4-BE49-F238E27FC236}">
                <a16:creationId xmlns:a16="http://schemas.microsoft.com/office/drawing/2014/main" id="{BBE71307-C830-4A44-A5F6-BD08835840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106" r="2" b="2"/>
          <a:stretch/>
        </p:blipFill>
        <p:spPr bwMode="auto">
          <a:xfrm>
            <a:off x="20" y="10"/>
            <a:ext cx="4635987"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3ECA1CF-F0F5-4946-AB06-9D77BDF853A5}"/>
              </a:ext>
            </a:extLst>
          </p:cNvPr>
          <p:cNvSpPr>
            <a:spLocks noGrp="1"/>
          </p:cNvSpPr>
          <p:nvPr>
            <p:ph idx="1"/>
          </p:nvPr>
        </p:nvSpPr>
        <p:spPr>
          <a:xfrm>
            <a:off x="4927471" y="2096064"/>
            <a:ext cx="6340085" cy="4473548"/>
          </a:xfrm>
        </p:spPr>
        <p:txBody>
          <a:bodyPr>
            <a:noAutofit/>
          </a:bodyPr>
          <a:lstStyle/>
          <a:p>
            <a:pPr>
              <a:lnSpc>
                <a:spcPct val="110000"/>
              </a:lnSpc>
            </a:pPr>
            <a:r>
              <a:rPr lang="en-US" sz="1600" dirty="0"/>
              <a:t>Remembrance Day for Lost Species (public ritual, embodied)</a:t>
            </a:r>
          </a:p>
          <a:p>
            <a:pPr lvl="1">
              <a:lnSpc>
                <a:spcPct val="110000"/>
              </a:lnSpc>
            </a:pPr>
            <a:r>
              <a:rPr lang="en-US" sz="1600" dirty="0"/>
              <a:t>Funerary processions, Nov. 30</a:t>
            </a:r>
            <a:r>
              <a:rPr lang="en-US" sz="1600" baseline="30000" dirty="0"/>
              <a:t>th</a:t>
            </a:r>
            <a:r>
              <a:rPr lang="en-US" sz="1600" dirty="0"/>
              <a:t>  </a:t>
            </a:r>
          </a:p>
          <a:p>
            <a:pPr lvl="1">
              <a:lnSpc>
                <a:spcPct val="110000"/>
              </a:lnSpc>
            </a:pPr>
            <a:r>
              <a:rPr lang="en-US" sz="1600" dirty="0"/>
              <a:t>US and Western Europe. 2011-</a:t>
            </a:r>
          </a:p>
          <a:p>
            <a:pPr lvl="1">
              <a:lnSpc>
                <a:spcPct val="110000"/>
              </a:lnSpc>
            </a:pPr>
            <a:r>
              <a:rPr lang="en-US" sz="1600" dirty="0"/>
              <a:t>Website: “…the day provides an opportunity for participants to make or renew commitments to all who remain, and to develop creative and practical solutions”</a:t>
            </a:r>
          </a:p>
          <a:p>
            <a:pPr lvl="1">
              <a:lnSpc>
                <a:spcPct val="110000"/>
              </a:lnSpc>
            </a:pPr>
            <a:r>
              <a:rPr lang="en-US" sz="1600" dirty="0"/>
              <a:t>Read: “Grieving is never going to get easier, but it can be shaped.” </a:t>
            </a:r>
          </a:p>
          <a:p>
            <a:pPr>
              <a:lnSpc>
                <a:spcPct val="110000"/>
              </a:lnSpc>
            </a:pPr>
            <a:r>
              <a:rPr lang="en-US" sz="1600" dirty="0"/>
              <a:t>The Dark Mountain Project (elegy, private ritual, artistic)</a:t>
            </a:r>
          </a:p>
          <a:p>
            <a:pPr lvl="1">
              <a:lnSpc>
                <a:spcPct val="110000"/>
              </a:lnSpc>
            </a:pPr>
            <a:r>
              <a:rPr lang="en-US" sz="1400" dirty="0"/>
              <a:t>2008-</a:t>
            </a:r>
          </a:p>
          <a:p>
            <a:pPr lvl="1">
              <a:lnSpc>
                <a:spcPct val="110000"/>
              </a:lnSpc>
            </a:pPr>
            <a:r>
              <a:rPr lang="en-US" sz="1400" dirty="0"/>
              <a:t>14+ collections </a:t>
            </a:r>
          </a:p>
          <a:p>
            <a:pPr lvl="1">
              <a:lnSpc>
                <a:spcPct val="110000"/>
              </a:lnSpc>
            </a:pPr>
            <a:r>
              <a:rPr lang="en-US" sz="1400" dirty="0"/>
              <a:t>Uncivilized Art</a:t>
            </a:r>
          </a:p>
        </p:txBody>
      </p:sp>
      <p:cxnSp>
        <p:nvCxnSpPr>
          <p:cNvPr id="1032" name="Straight Connector 72">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00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2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DE508-3072-4872-B817-E15E405F246D}"/>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4492D4C7-F4B6-4F80-ADC3-7755147EBDDC}"/>
              </a:ext>
            </a:extLst>
          </p:cNvPr>
          <p:cNvSpPr>
            <a:spLocks noGrp="1"/>
          </p:cNvSpPr>
          <p:nvPr>
            <p:ph idx="1"/>
          </p:nvPr>
        </p:nvSpPr>
        <p:spPr/>
        <p:txBody>
          <a:bodyPr>
            <a:normAutofit/>
          </a:bodyPr>
          <a:lstStyle/>
          <a:p>
            <a:r>
              <a:rPr lang="en-US" dirty="0"/>
              <a:t>Death Practices: Loss </a:t>
            </a:r>
            <a:r>
              <a:rPr lang="en-US" dirty="0">
                <a:sym typeface="Wingdings" panose="05000000000000000000" pitchFamily="2" charset="2"/>
              </a:rPr>
              <a:t> Grief (Cathexis)  Mourning (Catharsis)  Change</a:t>
            </a:r>
          </a:p>
          <a:p>
            <a:r>
              <a:rPr lang="en-US" dirty="0">
                <a:sym typeface="Wingdings" panose="05000000000000000000" pitchFamily="2" charset="2"/>
              </a:rPr>
              <a:t>Anthropocene: Loss of place, of species, of future  Grief (Anger?) Mourning (Death Practices)  Personal, Communal, Political Change</a:t>
            </a:r>
          </a:p>
          <a:p>
            <a:pPr lvl="1"/>
            <a:r>
              <a:rPr lang="en-US" dirty="0">
                <a:sym typeface="Wingdings" panose="05000000000000000000" pitchFamily="2" charset="2"/>
              </a:rPr>
              <a:t>Klein: “…when the extractive industry’s culture of structural transience bumps up against a group of deeply rooted people with an intense love of their homeplace and a determination to protect it, the effect can be explosive” (344). </a:t>
            </a:r>
          </a:p>
          <a:p>
            <a:pPr lvl="1"/>
            <a:r>
              <a:rPr lang="en-US" dirty="0">
                <a:sym typeface="Wingdings" panose="05000000000000000000" pitchFamily="2" charset="2"/>
              </a:rPr>
              <a:t>Model vs. End Goal</a:t>
            </a:r>
          </a:p>
          <a:p>
            <a:r>
              <a:rPr lang="en-US" dirty="0">
                <a:sym typeface="Wingdings" panose="05000000000000000000" pitchFamily="2" charset="2"/>
              </a:rPr>
              <a:t>Euro-American vs. Indigenous and Global Responses and Practices </a:t>
            </a:r>
          </a:p>
          <a:p>
            <a:pPr lvl="1"/>
            <a:r>
              <a:rPr lang="en-US" dirty="0">
                <a:sym typeface="Wingdings" panose="05000000000000000000" pitchFamily="2" charset="2"/>
              </a:rPr>
              <a:t>Standing Rock, Palestine Olive Trees, etc. </a:t>
            </a:r>
          </a:p>
        </p:txBody>
      </p:sp>
    </p:spTree>
    <p:extLst>
      <p:ext uri="{BB962C8B-B14F-4D97-AF65-F5344CB8AC3E}">
        <p14:creationId xmlns:p14="http://schemas.microsoft.com/office/powerpoint/2010/main" val="2057072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F6832-1B48-4719-BC9D-7730C6C621AD}"/>
              </a:ext>
            </a:extLst>
          </p:cNvPr>
          <p:cNvSpPr>
            <a:spLocks noGrp="1"/>
          </p:cNvSpPr>
          <p:nvPr>
            <p:ph type="title"/>
          </p:nvPr>
        </p:nvSpPr>
        <p:spPr>
          <a:xfrm>
            <a:off x="4927472" y="609600"/>
            <a:ext cx="6340084" cy="1326321"/>
          </a:xfrm>
        </p:spPr>
        <p:txBody>
          <a:bodyPr>
            <a:normAutofit/>
          </a:bodyPr>
          <a:lstStyle/>
          <a:p>
            <a:r>
              <a:rPr lang="en-US" dirty="0"/>
              <a:t>Now What? </a:t>
            </a:r>
          </a:p>
        </p:txBody>
      </p:sp>
      <p:sp>
        <p:nvSpPr>
          <p:cNvPr id="1030" name="Rectangle 72">
            <a:extLst>
              <a:ext uri="{FF2B5EF4-FFF2-40B4-BE49-F238E27FC236}">
                <a16:creationId xmlns:a16="http://schemas.microsoft.com/office/drawing/2014/main" id="{AC84E647-551E-4F79-AA8B-3EABCF228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glacier national park">
            <a:extLst>
              <a:ext uri="{FF2B5EF4-FFF2-40B4-BE49-F238E27FC236}">
                <a16:creationId xmlns:a16="http://schemas.microsoft.com/office/drawing/2014/main" id="{AA18A9C6-C1CF-42C6-8064-5E8CB352F6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20" y="609600"/>
            <a:ext cx="2738967" cy="27389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anada lynx">
            <a:extLst>
              <a:ext uri="{FF2B5EF4-FFF2-40B4-BE49-F238E27FC236}">
                <a16:creationId xmlns:a16="http://schemas.microsoft.com/office/drawing/2014/main" id="{69DD7B3C-0D55-4A7E-9A13-BE36ECE24D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337" y="3509434"/>
            <a:ext cx="3217333" cy="2412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586CAEC-BFE3-475A-8308-48B9DAE07B3D}"/>
              </a:ext>
            </a:extLst>
          </p:cNvPr>
          <p:cNvSpPr>
            <a:spLocks noGrp="1"/>
          </p:cNvSpPr>
          <p:nvPr>
            <p:ph idx="1"/>
          </p:nvPr>
        </p:nvSpPr>
        <p:spPr>
          <a:xfrm>
            <a:off x="4927471" y="2096064"/>
            <a:ext cx="6340085" cy="3942786"/>
          </a:xfrm>
        </p:spPr>
        <p:txBody>
          <a:bodyPr>
            <a:normAutofit/>
          </a:bodyPr>
          <a:lstStyle/>
          <a:p>
            <a:pPr>
              <a:lnSpc>
                <a:spcPct val="110000"/>
              </a:lnSpc>
            </a:pPr>
            <a:r>
              <a:rPr lang="en-US" dirty="0"/>
              <a:t>Montana:</a:t>
            </a:r>
          </a:p>
          <a:p>
            <a:pPr lvl="1">
              <a:lnSpc>
                <a:spcPct val="110000"/>
              </a:lnSpc>
            </a:pPr>
            <a:r>
              <a:rPr lang="en-US" dirty="0"/>
              <a:t>Climate Change effects on Agriculture, Forests, and Water (Montana Climate Assessment)</a:t>
            </a:r>
          </a:p>
          <a:p>
            <a:pPr lvl="2">
              <a:lnSpc>
                <a:spcPct val="110000"/>
              </a:lnSpc>
            </a:pPr>
            <a:r>
              <a:rPr lang="en-US" dirty="0"/>
              <a:t>Glacier National Park</a:t>
            </a:r>
          </a:p>
          <a:p>
            <a:pPr lvl="1">
              <a:lnSpc>
                <a:spcPct val="110000"/>
              </a:lnSpc>
            </a:pPr>
            <a:r>
              <a:rPr lang="en-US" dirty="0"/>
              <a:t>Loss of loved places</a:t>
            </a:r>
          </a:p>
          <a:p>
            <a:pPr lvl="2">
              <a:lnSpc>
                <a:spcPct val="110000"/>
              </a:lnSpc>
            </a:pPr>
            <a:r>
              <a:rPr lang="en-US" dirty="0"/>
              <a:t>Literature: Rick Bass, Norman Maclean</a:t>
            </a:r>
          </a:p>
          <a:p>
            <a:pPr lvl="1">
              <a:lnSpc>
                <a:spcPct val="110000"/>
              </a:lnSpc>
            </a:pPr>
            <a:r>
              <a:rPr lang="en-US" dirty="0"/>
              <a:t>Loss of outdoor culture?</a:t>
            </a:r>
          </a:p>
          <a:p>
            <a:pPr lvl="1">
              <a:lnSpc>
                <a:spcPct val="110000"/>
              </a:lnSpc>
            </a:pPr>
            <a:r>
              <a:rPr lang="en-US" dirty="0"/>
              <a:t>Species</a:t>
            </a:r>
          </a:p>
          <a:p>
            <a:pPr lvl="2">
              <a:lnSpc>
                <a:spcPct val="110000"/>
              </a:lnSpc>
            </a:pPr>
            <a:r>
              <a:rPr lang="en-US" dirty="0"/>
              <a:t>Grizzly Bear, Bull Trout, White Sturgeon, Ute Ladies’-tresses, Water </a:t>
            </a:r>
            <a:r>
              <a:rPr lang="en-US" dirty="0" err="1"/>
              <a:t>Howellia</a:t>
            </a:r>
            <a:r>
              <a:rPr lang="en-US" dirty="0"/>
              <a:t>, </a:t>
            </a:r>
            <a:r>
              <a:rPr lang="en-US" dirty="0" err="1"/>
              <a:t>ect</a:t>
            </a:r>
            <a:r>
              <a:rPr lang="en-US" dirty="0"/>
              <a:t>.</a:t>
            </a:r>
          </a:p>
          <a:p>
            <a:pPr>
              <a:lnSpc>
                <a:spcPct val="110000"/>
              </a:lnSpc>
            </a:pPr>
            <a:r>
              <a:rPr lang="en-US" dirty="0"/>
              <a:t>Missoula Festival of Remembrance? </a:t>
            </a:r>
          </a:p>
          <a:p>
            <a:pPr lvl="1">
              <a:lnSpc>
                <a:spcPct val="110000"/>
              </a:lnSpc>
            </a:pPr>
            <a:endParaRPr lang="en-US" dirty="0"/>
          </a:p>
          <a:p>
            <a:pPr lvl="1">
              <a:lnSpc>
                <a:spcPct val="110000"/>
              </a:lnSpc>
            </a:pPr>
            <a:endParaRPr lang="en-US" dirty="0"/>
          </a:p>
          <a:p>
            <a:pPr>
              <a:lnSpc>
                <a:spcPct val="110000"/>
              </a:lnSpc>
            </a:pPr>
            <a:endParaRPr lang="en-US" dirty="0"/>
          </a:p>
          <a:p>
            <a:pPr marL="457200" lvl="1" indent="0">
              <a:lnSpc>
                <a:spcPct val="110000"/>
              </a:lnSpc>
              <a:buNone/>
            </a:pPr>
            <a:endParaRPr lang="en-US" dirty="0"/>
          </a:p>
          <a:p>
            <a:pPr lvl="1">
              <a:lnSpc>
                <a:spcPct val="110000"/>
              </a:lnSpc>
            </a:pPr>
            <a:endParaRPr lang="en-US" dirty="0"/>
          </a:p>
        </p:txBody>
      </p:sp>
    </p:spTree>
    <p:extLst>
      <p:ext uri="{BB962C8B-B14F-4D97-AF65-F5344CB8AC3E}">
        <p14:creationId xmlns:p14="http://schemas.microsoft.com/office/powerpoint/2010/main" val="114456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EDA3B-AF7E-4A79-B4E8-386EF682F30A}"/>
              </a:ext>
            </a:extLst>
          </p:cNvPr>
          <p:cNvSpPr>
            <a:spLocks noGrp="1"/>
          </p:cNvSpPr>
          <p:nvPr>
            <p:ph type="title"/>
          </p:nvPr>
        </p:nvSpPr>
        <p:spPr/>
        <p:txBody>
          <a:bodyPr/>
          <a:lstStyle/>
          <a:p>
            <a:r>
              <a:rPr lang="en-US" dirty="0"/>
              <a:t>Works cited</a:t>
            </a:r>
          </a:p>
        </p:txBody>
      </p:sp>
      <p:sp>
        <p:nvSpPr>
          <p:cNvPr id="3" name="Content Placeholder 2">
            <a:extLst>
              <a:ext uri="{FF2B5EF4-FFF2-40B4-BE49-F238E27FC236}">
                <a16:creationId xmlns:a16="http://schemas.microsoft.com/office/drawing/2014/main" id="{C6E7B3F6-F903-49B3-8284-BBF404A77E43}"/>
              </a:ext>
            </a:extLst>
          </p:cNvPr>
          <p:cNvSpPr>
            <a:spLocks noGrp="1"/>
          </p:cNvSpPr>
          <p:nvPr>
            <p:ph idx="1"/>
          </p:nvPr>
        </p:nvSpPr>
        <p:spPr>
          <a:xfrm>
            <a:off x="913795" y="2096064"/>
            <a:ext cx="10353762" cy="4304736"/>
          </a:xfrm>
        </p:spPr>
        <p:txBody>
          <a:bodyPr>
            <a:normAutofit fontScale="70000" lnSpcReduction="20000"/>
          </a:bodyPr>
          <a:lstStyle/>
          <a:p>
            <a:r>
              <a:rPr lang="en-US" dirty="0">
                <a:effectLst/>
              </a:rPr>
              <a:t>Aries, Phillippe. </a:t>
            </a:r>
            <a:r>
              <a:rPr lang="en-US" i="1" dirty="0">
                <a:effectLst/>
              </a:rPr>
              <a:t>Western Attitudes Toward Death: From the Middle Ages to the Present. </a:t>
            </a:r>
            <a:r>
              <a:rPr lang="en-US" dirty="0">
                <a:effectLst/>
              </a:rPr>
              <a:t>The Johns Hopkins University Press, 1974.</a:t>
            </a:r>
          </a:p>
          <a:p>
            <a:r>
              <a:rPr lang="en-US" dirty="0">
                <a:effectLst/>
              </a:rPr>
              <a:t>Becker, Ernest. </a:t>
            </a:r>
            <a:r>
              <a:rPr lang="en-US" i="1" dirty="0">
                <a:effectLst/>
              </a:rPr>
              <a:t>The Denial of Death. </a:t>
            </a:r>
            <a:r>
              <a:rPr lang="en-US" dirty="0">
                <a:effectLst/>
              </a:rPr>
              <a:t>Paperback Edition, The Free Press, 1975.</a:t>
            </a:r>
          </a:p>
          <a:p>
            <a:r>
              <a:rPr lang="en-US" dirty="0">
                <a:effectLst/>
              </a:rPr>
              <a:t>Butler, Judith. "Violence, Mourning, Politics." </a:t>
            </a:r>
            <a:r>
              <a:rPr lang="en-US" i="1" dirty="0">
                <a:effectLst/>
              </a:rPr>
              <a:t>Precarious Life. </a:t>
            </a:r>
            <a:r>
              <a:rPr lang="en-US" dirty="0">
                <a:effectLst/>
              </a:rPr>
              <a:t>Verso, 2004, pp. 19-49.</a:t>
            </a:r>
          </a:p>
          <a:p>
            <a:r>
              <a:rPr lang="en-US" dirty="0">
                <a:effectLst/>
              </a:rPr>
              <a:t>Cunsolo Willox, Ashlee. "Climate Change as the Work of Mourning."</a:t>
            </a:r>
            <a:r>
              <a:rPr lang="en-US" i="1" dirty="0">
                <a:effectLst/>
              </a:rPr>
              <a:t> Ethics and the Environment</a:t>
            </a:r>
            <a:r>
              <a:rPr lang="en-US" dirty="0">
                <a:effectLst/>
              </a:rPr>
              <a:t>, vol. 17, no. 2, 2012, pp. 137-164.</a:t>
            </a:r>
          </a:p>
          <a:p>
            <a:r>
              <a:rPr lang="en-US" dirty="0" err="1">
                <a:effectLst/>
              </a:rPr>
              <a:t>Crutzen</a:t>
            </a:r>
            <a:r>
              <a:rPr lang="en-US" dirty="0">
                <a:effectLst/>
              </a:rPr>
              <a:t>, Paul J., and Eugene Stoermer. "The 'Anthropocene'"</a:t>
            </a:r>
            <a:r>
              <a:rPr lang="en-US" i="1" dirty="0">
                <a:effectLst/>
              </a:rPr>
              <a:t> International Geosphere-Biosphere </a:t>
            </a:r>
            <a:r>
              <a:rPr lang="en-US" i="1" dirty="0" err="1">
                <a:effectLst/>
              </a:rPr>
              <a:t>Programme</a:t>
            </a:r>
            <a:r>
              <a:rPr lang="en-US" i="1" dirty="0">
                <a:effectLst/>
              </a:rPr>
              <a:t> Newsletter</a:t>
            </a:r>
            <a:r>
              <a:rPr lang="en-US" dirty="0">
                <a:effectLst/>
              </a:rPr>
              <a:t>, no. 41, 2000, pp. 17-18.</a:t>
            </a:r>
          </a:p>
          <a:p>
            <a:r>
              <a:rPr lang="en-US" dirty="0">
                <a:effectLst/>
              </a:rPr>
              <a:t>DuBose, J. T. "The Phenomenology of Bereavement, Grief, and Mourning."</a:t>
            </a:r>
            <a:r>
              <a:rPr lang="en-US" i="1" dirty="0">
                <a:effectLst/>
              </a:rPr>
              <a:t> Journal of Religion and Health</a:t>
            </a:r>
            <a:r>
              <a:rPr lang="en-US" dirty="0">
                <a:effectLst/>
              </a:rPr>
              <a:t>, vol. 36, no. 4, 1997, pp. 365-374.</a:t>
            </a:r>
          </a:p>
          <a:p>
            <a:r>
              <a:rPr lang="en-US" dirty="0" err="1">
                <a:effectLst/>
              </a:rPr>
              <a:t>Eng</a:t>
            </a:r>
            <a:r>
              <a:rPr lang="en-US" dirty="0">
                <a:effectLst/>
              </a:rPr>
              <a:t>, David L., and David Kazanjian, editors. </a:t>
            </a:r>
            <a:r>
              <a:rPr lang="en-US" i="1" dirty="0">
                <a:effectLst/>
              </a:rPr>
              <a:t>Loss: The Politics of Mourning. </a:t>
            </a:r>
            <a:r>
              <a:rPr lang="en-US" dirty="0">
                <a:effectLst/>
              </a:rPr>
              <a:t>University of California Press, 2003.</a:t>
            </a:r>
          </a:p>
          <a:p>
            <a:r>
              <a:rPr lang="en-US" dirty="0">
                <a:effectLst/>
              </a:rPr>
              <a:t>Head, Lesley. </a:t>
            </a:r>
            <a:r>
              <a:rPr lang="en-US" i="1" dirty="0">
                <a:effectLst/>
              </a:rPr>
              <a:t>Hope and Grief in the Anthropocene: Re-</a:t>
            </a:r>
            <a:r>
              <a:rPr lang="en-US" i="1" dirty="0" err="1">
                <a:effectLst/>
              </a:rPr>
              <a:t>Conceptualising</a:t>
            </a:r>
            <a:r>
              <a:rPr lang="en-US" i="1" dirty="0">
                <a:effectLst/>
              </a:rPr>
              <a:t> Human-Nature Relations. </a:t>
            </a:r>
            <a:r>
              <a:rPr lang="en-US" dirty="0">
                <a:effectLst/>
              </a:rPr>
              <a:t>Routledge, 2016.</a:t>
            </a:r>
          </a:p>
          <a:p>
            <a:pPr marL="0" indent="0">
              <a:buNone/>
            </a:pPr>
            <a:endParaRPr lang="en-US" dirty="0">
              <a:effectLst/>
            </a:endParaRPr>
          </a:p>
          <a:p>
            <a:endParaRPr lang="en-US" dirty="0">
              <a:effectLst/>
            </a:endParaRPr>
          </a:p>
          <a:p>
            <a:endParaRPr lang="en-US" dirty="0"/>
          </a:p>
        </p:txBody>
      </p:sp>
    </p:spTree>
    <p:extLst>
      <p:ext uri="{BB962C8B-B14F-4D97-AF65-F5344CB8AC3E}">
        <p14:creationId xmlns:p14="http://schemas.microsoft.com/office/powerpoint/2010/main" val="2663137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6173F-8480-416F-811E-6A6F5281EFF0}"/>
              </a:ext>
            </a:extLst>
          </p:cNvPr>
          <p:cNvSpPr>
            <a:spLocks noGrp="1"/>
          </p:cNvSpPr>
          <p:nvPr>
            <p:ph type="title"/>
          </p:nvPr>
        </p:nvSpPr>
        <p:spPr/>
        <p:txBody>
          <a:bodyPr/>
          <a:lstStyle/>
          <a:p>
            <a:r>
              <a:rPr lang="en-US" dirty="0"/>
              <a:t>Works Cited</a:t>
            </a:r>
          </a:p>
        </p:txBody>
      </p:sp>
      <p:sp>
        <p:nvSpPr>
          <p:cNvPr id="3" name="Content Placeholder 2">
            <a:extLst>
              <a:ext uri="{FF2B5EF4-FFF2-40B4-BE49-F238E27FC236}">
                <a16:creationId xmlns:a16="http://schemas.microsoft.com/office/drawing/2014/main" id="{447C3A12-2B65-42F0-872A-C7B70D76FC55}"/>
              </a:ext>
            </a:extLst>
          </p:cNvPr>
          <p:cNvSpPr>
            <a:spLocks noGrp="1"/>
          </p:cNvSpPr>
          <p:nvPr>
            <p:ph idx="1"/>
          </p:nvPr>
        </p:nvSpPr>
        <p:spPr>
          <a:xfrm>
            <a:off x="913795" y="2096063"/>
            <a:ext cx="10353762" cy="4359327"/>
          </a:xfrm>
        </p:spPr>
        <p:txBody>
          <a:bodyPr>
            <a:normAutofit fontScale="70000" lnSpcReduction="20000"/>
          </a:bodyPr>
          <a:lstStyle/>
          <a:p>
            <a:r>
              <a:rPr lang="en-US" dirty="0">
                <a:effectLst/>
              </a:rPr>
              <a:t>Klein, Naomi. </a:t>
            </a:r>
            <a:r>
              <a:rPr lang="en-US" i="1" dirty="0">
                <a:effectLst/>
              </a:rPr>
              <a:t>This Changes Everything: Capitalism Vs the Climate. </a:t>
            </a:r>
            <a:r>
              <a:rPr lang="en-US" dirty="0">
                <a:effectLst/>
              </a:rPr>
              <a:t>Simon &amp; Schuster, New York, NY, 2014.</a:t>
            </a:r>
          </a:p>
          <a:p>
            <a:r>
              <a:rPr lang="en-US" dirty="0">
                <a:effectLst/>
              </a:rPr>
              <a:t>Kolbert, Elizabeth. </a:t>
            </a:r>
            <a:r>
              <a:rPr lang="en-US" i="1" dirty="0">
                <a:effectLst/>
              </a:rPr>
              <a:t>The Sixth Extinction: An Unnatural History</a:t>
            </a:r>
            <a:r>
              <a:rPr lang="en-US" dirty="0">
                <a:effectLst/>
              </a:rPr>
              <a:t>. Picador, 2014. </a:t>
            </a:r>
          </a:p>
          <a:p>
            <a:r>
              <a:rPr lang="en-US" dirty="0">
                <a:effectLst/>
              </a:rPr>
              <a:t>Mortimer-Sandilands, Catriona. "Melancholy Natures, Queer Ecologies." </a:t>
            </a:r>
            <a:r>
              <a:rPr lang="en-US" i="1" dirty="0">
                <a:effectLst/>
              </a:rPr>
              <a:t>Queer Ecologies: Sex, Nature, Politics, Desire. </a:t>
            </a:r>
            <a:r>
              <a:rPr lang="en-US" dirty="0">
                <a:effectLst/>
              </a:rPr>
              <a:t>Edited by Catriona Mortimer-Sandilands, and Bruce Erickson. Indiana University Press, 2010, pp.331-58.</a:t>
            </a:r>
          </a:p>
          <a:p>
            <a:r>
              <a:rPr lang="en-US" dirty="0">
                <a:effectLst/>
              </a:rPr>
              <a:t>Read, P. K. "A New Mourning: Remembrance Day for Lost Species." April 10, 2018, </a:t>
            </a:r>
            <a:r>
              <a:rPr lang="en-US" u="sng" dirty="0">
                <a:effectLst/>
                <a:hlinkClick r:id="rId2"/>
              </a:rPr>
              <a:t>https://undark.org/article/new-mourning-species-extinction/</a:t>
            </a:r>
            <a:r>
              <a:rPr lang="en-US" dirty="0">
                <a:effectLst/>
              </a:rPr>
              <a:t>. Accessed Dec 7, 2018.</a:t>
            </a:r>
          </a:p>
          <a:p>
            <a:r>
              <a:rPr lang="en-US" dirty="0">
                <a:effectLst/>
              </a:rPr>
              <a:t>"Remembrance Day for Lost Species." Oct. 13, 2018. </a:t>
            </a:r>
            <a:r>
              <a:rPr lang="en-US" u="sng" dirty="0">
                <a:effectLst/>
                <a:hlinkClick r:id="rId3"/>
              </a:rPr>
              <a:t>https://www.lostspeciesday.org/?page_id=1116</a:t>
            </a:r>
            <a:r>
              <a:rPr lang="en-US" dirty="0">
                <a:effectLst/>
              </a:rPr>
              <a:t>. Accessed Dec 7, 2018.</a:t>
            </a:r>
          </a:p>
          <a:p>
            <a:r>
              <a:rPr lang="en-US" dirty="0" err="1">
                <a:effectLst/>
              </a:rPr>
              <a:t>Rossner</a:t>
            </a:r>
            <a:r>
              <a:rPr lang="en-US" dirty="0">
                <a:effectLst/>
              </a:rPr>
              <a:t>, Meredith, and </a:t>
            </a:r>
            <a:r>
              <a:rPr lang="en-US" dirty="0" err="1">
                <a:effectLst/>
              </a:rPr>
              <a:t>Mythily</a:t>
            </a:r>
            <a:r>
              <a:rPr lang="en-US" dirty="0">
                <a:effectLst/>
              </a:rPr>
              <a:t> </a:t>
            </a:r>
            <a:r>
              <a:rPr lang="en-US" dirty="0" err="1">
                <a:effectLst/>
              </a:rPr>
              <a:t>Meher</a:t>
            </a:r>
            <a:r>
              <a:rPr lang="en-US" dirty="0">
                <a:effectLst/>
              </a:rPr>
              <a:t>. "Emotions in Ritual Theories." </a:t>
            </a:r>
            <a:r>
              <a:rPr lang="en-US" i="1" dirty="0">
                <a:effectLst/>
              </a:rPr>
              <a:t>Handbook of the Sociology of Emotions: Volume II. </a:t>
            </a:r>
            <a:r>
              <a:rPr lang="en-US" dirty="0">
                <a:effectLst/>
              </a:rPr>
              <a:t>Edited by Jan E. Stets, and Jonathan H. Turner. Springer, 2014, pp.199-220.</a:t>
            </a:r>
          </a:p>
          <a:p>
            <a:r>
              <a:rPr lang="en-US" dirty="0">
                <a:effectLst/>
              </a:rPr>
              <a:t>Scranton, Roy. </a:t>
            </a:r>
            <a:r>
              <a:rPr lang="en-US" i="1" dirty="0">
                <a:effectLst/>
              </a:rPr>
              <a:t>Learning to Die in the Anthropocene. </a:t>
            </a:r>
            <a:r>
              <a:rPr lang="en-US" dirty="0">
                <a:effectLst/>
              </a:rPr>
              <a:t>City Light Books, 2015.</a:t>
            </a:r>
          </a:p>
          <a:p>
            <a:r>
              <a:rPr lang="en-US" dirty="0">
                <a:effectLst/>
              </a:rPr>
              <a:t>---. </a:t>
            </a:r>
            <a:r>
              <a:rPr lang="en-US" i="1" dirty="0">
                <a:effectLst/>
              </a:rPr>
              <a:t>We're Doomed. Now what?: Essays on War and Climate Change. </a:t>
            </a:r>
            <a:r>
              <a:rPr lang="en-US" dirty="0">
                <a:effectLst/>
              </a:rPr>
              <a:t>Advance Edition, Soho Press, 2018.</a:t>
            </a:r>
          </a:p>
          <a:p>
            <a:r>
              <a:rPr lang="en-US" i="1" dirty="0" err="1">
                <a:effectLst/>
              </a:rPr>
              <a:t>Uncivilisation</a:t>
            </a:r>
            <a:r>
              <a:rPr lang="en-US" i="1" dirty="0">
                <a:effectLst/>
              </a:rPr>
              <a:t>: The Dark Mountain Manifesto. </a:t>
            </a:r>
            <a:r>
              <a:rPr lang="en-US" dirty="0">
                <a:effectLst/>
              </a:rPr>
              <a:t>Paperback, Dark Mountain Project, 2014.</a:t>
            </a:r>
          </a:p>
          <a:p>
            <a:r>
              <a:rPr lang="en-US" dirty="0">
                <a:effectLst/>
              </a:rPr>
              <a:t>Van Dooren, Thom. </a:t>
            </a:r>
            <a:r>
              <a:rPr lang="en-US" i="1" dirty="0">
                <a:effectLst/>
              </a:rPr>
              <a:t>Flight Ways: Life and Loss at the Edge of Extinction. </a:t>
            </a:r>
            <a:r>
              <a:rPr lang="en-US" dirty="0">
                <a:effectLst/>
              </a:rPr>
              <a:t>Columbia University Press, 2014.</a:t>
            </a:r>
          </a:p>
          <a:p>
            <a:endParaRPr lang="en-US" dirty="0"/>
          </a:p>
        </p:txBody>
      </p:sp>
    </p:spTree>
    <p:extLst>
      <p:ext uri="{BB962C8B-B14F-4D97-AF65-F5344CB8AC3E}">
        <p14:creationId xmlns:p14="http://schemas.microsoft.com/office/powerpoint/2010/main" val="1323014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1028" name="Picture 4" descr="Image result for anthropocene">
            <a:extLst>
              <a:ext uri="{FF2B5EF4-FFF2-40B4-BE49-F238E27FC236}">
                <a16:creationId xmlns:a16="http://schemas.microsoft.com/office/drawing/2014/main" id="{337C3E4B-34FE-41FB-B4DC-972D518AA15C}"/>
              </a:ext>
            </a:extLst>
          </p:cNvPr>
          <p:cNvPicPr>
            <a:picLocks noChangeAspect="1" noChangeArrowheads="1"/>
          </p:cNvPicPr>
          <p:nvPr/>
        </p:nvPicPr>
        <p:blipFill rotWithShape="1">
          <a:blip r:embed="rId4">
            <a:alphaModFix amt="35000"/>
            <a:extLst>
              <a:ext uri="{28A0092B-C50C-407E-A947-70E740481C1C}">
                <a14:useLocalDpi xmlns:a14="http://schemas.microsoft.com/office/drawing/2010/main" val="0"/>
              </a:ext>
            </a:extLst>
          </a:blip>
          <a:srcRect b="30"/>
          <a:stretch/>
        </p:blipFill>
        <p:spPr bwMode="auto">
          <a:xfrm>
            <a:off x="20" y="2030"/>
            <a:ext cx="12191980" cy="685597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C2C6963C-D9AE-4C0A-8600-5B8DB6B72EBA}"/>
              </a:ext>
            </a:extLst>
          </p:cNvPr>
          <p:cNvSpPr>
            <a:spLocks noGrp="1"/>
          </p:cNvSpPr>
          <p:nvPr>
            <p:ph type="title"/>
          </p:nvPr>
        </p:nvSpPr>
        <p:spPr>
          <a:xfrm>
            <a:off x="913795" y="609600"/>
            <a:ext cx="10353761" cy="1326321"/>
          </a:xfrm>
        </p:spPr>
        <p:txBody>
          <a:bodyPr>
            <a:normAutofit/>
          </a:bodyPr>
          <a:lstStyle/>
          <a:p>
            <a:r>
              <a:rPr lang="en-US" dirty="0"/>
              <a:t>The Anthropocene</a:t>
            </a:r>
          </a:p>
        </p:txBody>
      </p:sp>
      <p:sp>
        <p:nvSpPr>
          <p:cNvPr id="3" name="Content Placeholder 2">
            <a:extLst>
              <a:ext uri="{FF2B5EF4-FFF2-40B4-BE49-F238E27FC236}">
                <a16:creationId xmlns:a16="http://schemas.microsoft.com/office/drawing/2014/main" id="{3E95E29E-61E4-4AD3-AA57-B9E6DBE8560B}"/>
              </a:ext>
            </a:extLst>
          </p:cNvPr>
          <p:cNvSpPr>
            <a:spLocks noGrp="1"/>
          </p:cNvSpPr>
          <p:nvPr>
            <p:ph idx="1"/>
          </p:nvPr>
        </p:nvSpPr>
        <p:spPr>
          <a:xfrm>
            <a:off x="913795" y="2096064"/>
            <a:ext cx="10353762" cy="3695136"/>
          </a:xfrm>
        </p:spPr>
        <p:txBody>
          <a:bodyPr>
            <a:normAutofit/>
          </a:bodyPr>
          <a:lstStyle/>
          <a:p>
            <a:r>
              <a:rPr lang="en-US" dirty="0"/>
              <a:t>Coined by Paul J. </a:t>
            </a:r>
            <a:r>
              <a:rPr lang="en-US" dirty="0" err="1"/>
              <a:t>Crutzen</a:t>
            </a:r>
            <a:r>
              <a:rPr lang="en-US" dirty="0"/>
              <a:t> and Eugene F. Stoermer in May, 2000</a:t>
            </a:r>
          </a:p>
          <a:p>
            <a:r>
              <a:rPr lang="en-US" dirty="0"/>
              <a:t>“Anthropocene,” refers to the idea that humans are a primary geological force, and the naming of the current epoch should reflect this</a:t>
            </a:r>
          </a:p>
          <a:p>
            <a:r>
              <a:rPr lang="en-US" dirty="0"/>
              <a:t>The reasons for this designation: Human effects on the atmosphere, earth systems, water systems, and nonhuman species </a:t>
            </a:r>
          </a:p>
        </p:txBody>
      </p:sp>
    </p:spTree>
    <p:extLst>
      <p:ext uri="{BB962C8B-B14F-4D97-AF65-F5344CB8AC3E}">
        <p14:creationId xmlns:p14="http://schemas.microsoft.com/office/powerpoint/2010/main" val="794492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2050" name="Picture 2" descr="Image result for climate change">
            <a:extLst>
              <a:ext uri="{FF2B5EF4-FFF2-40B4-BE49-F238E27FC236}">
                <a16:creationId xmlns:a16="http://schemas.microsoft.com/office/drawing/2014/main" id="{E1B98F54-15A1-46BC-95B9-694AFAF1A3DD}"/>
              </a:ext>
            </a:extLst>
          </p:cNvPr>
          <p:cNvPicPr>
            <a:picLocks noChangeAspect="1" noChangeArrowheads="1"/>
          </p:cNvPicPr>
          <p:nvPr/>
        </p:nvPicPr>
        <p:blipFill rotWithShape="1">
          <a:blip r:embed="rId4">
            <a:alphaModFix amt="35000"/>
            <a:extLst>
              <a:ext uri="{28A0092B-C50C-407E-A947-70E740481C1C}">
                <a14:useLocalDpi xmlns:a14="http://schemas.microsoft.com/office/drawing/2010/main" val="0"/>
              </a:ext>
            </a:extLst>
          </a:blip>
          <a:srcRect t="4968" b="23625"/>
          <a:stretch/>
        </p:blipFill>
        <p:spPr bwMode="auto">
          <a:xfrm>
            <a:off x="20" y="2030"/>
            <a:ext cx="12191980" cy="685597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C28B9DC5-C932-4D74-9A72-C84B7DE919F1}"/>
              </a:ext>
            </a:extLst>
          </p:cNvPr>
          <p:cNvSpPr>
            <a:spLocks noGrp="1"/>
          </p:cNvSpPr>
          <p:nvPr>
            <p:ph type="title"/>
          </p:nvPr>
        </p:nvSpPr>
        <p:spPr>
          <a:xfrm>
            <a:off x="913795" y="609600"/>
            <a:ext cx="10353761" cy="1326321"/>
          </a:xfrm>
        </p:spPr>
        <p:txBody>
          <a:bodyPr>
            <a:normAutofit/>
          </a:bodyPr>
          <a:lstStyle/>
          <a:p>
            <a:r>
              <a:rPr lang="en-US" dirty="0"/>
              <a:t>Losses of the Anthropocene</a:t>
            </a:r>
          </a:p>
        </p:txBody>
      </p:sp>
      <p:sp>
        <p:nvSpPr>
          <p:cNvPr id="3" name="Content Placeholder 2">
            <a:extLst>
              <a:ext uri="{FF2B5EF4-FFF2-40B4-BE49-F238E27FC236}">
                <a16:creationId xmlns:a16="http://schemas.microsoft.com/office/drawing/2014/main" id="{54E2255C-49EA-4F79-9000-4B6BF8B58A5B}"/>
              </a:ext>
            </a:extLst>
          </p:cNvPr>
          <p:cNvSpPr>
            <a:spLocks noGrp="1"/>
          </p:cNvSpPr>
          <p:nvPr>
            <p:ph idx="1"/>
          </p:nvPr>
        </p:nvSpPr>
        <p:spPr>
          <a:xfrm>
            <a:off x="913794" y="1732649"/>
            <a:ext cx="10353762" cy="4808828"/>
          </a:xfrm>
        </p:spPr>
        <p:txBody>
          <a:bodyPr>
            <a:noAutofit/>
          </a:bodyPr>
          <a:lstStyle/>
          <a:p>
            <a:pPr>
              <a:lnSpc>
                <a:spcPct val="110000"/>
              </a:lnSpc>
            </a:pPr>
            <a:r>
              <a:rPr lang="en-US" sz="1800" dirty="0"/>
              <a:t>Language of Loss surrounding the Anthropocene</a:t>
            </a:r>
          </a:p>
          <a:p>
            <a:pPr lvl="1">
              <a:lnSpc>
                <a:spcPct val="110000"/>
              </a:lnSpc>
            </a:pPr>
            <a:r>
              <a:rPr lang="en-US" dirty="0"/>
              <a:t>Kolbert on extinction rates: “These </a:t>
            </a:r>
            <a:r>
              <a:rPr lang="en-US" i="1" dirty="0"/>
              <a:t>losses </a:t>
            </a:r>
            <a:r>
              <a:rPr lang="en-US" dirty="0"/>
              <a:t>are occurring all over” (18)</a:t>
            </a:r>
          </a:p>
          <a:p>
            <a:pPr>
              <a:lnSpc>
                <a:spcPct val="110000"/>
              </a:lnSpc>
            </a:pPr>
            <a:r>
              <a:rPr lang="en-US" sz="1800" dirty="0"/>
              <a:t>Climate Change</a:t>
            </a:r>
          </a:p>
          <a:p>
            <a:pPr lvl="1">
              <a:lnSpc>
                <a:spcPct val="110000"/>
              </a:lnSpc>
            </a:pPr>
            <a:r>
              <a:rPr lang="en-US" dirty="0"/>
              <a:t>IPCC Report: Not currently on target to hit Paris Agreement goal of 2˚C warming, without drastic action</a:t>
            </a:r>
          </a:p>
          <a:p>
            <a:pPr lvl="1">
              <a:lnSpc>
                <a:spcPct val="110000"/>
              </a:lnSpc>
            </a:pPr>
            <a:r>
              <a:rPr lang="en-US" dirty="0"/>
              <a:t>Loss of loved places</a:t>
            </a:r>
          </a:p>
          <a:p>
            <a:pPr lvl="1">
              <a:lnSpc>
                <a:spcPct val="110000"/>
              </a:lnSpc>
            </a:pPr>
            <a:r>
              <a:rPr lang="en-US" dirty="0"/>
              <a:t>Loss of cultures, countries</a:t>
            </a:r>
          </a:p>
          <a:p>
            <a:pPr lvl="1">
              <a:lnSpc>
                <a:spcPct val="110000"/>
              </a:lnSpc>
            </a:pPr>
            <a:r>
              <a:rPr lang="en-US" dirty="0"/>
              <a:t>Loss of future</a:t>
            </a:r>
          </a:p>
          <a:p>
            <a:pPr>
              <a:lnSpc>
                <a:spcPct val="110000"/>
              </a:lnSpc>
            </a:pPr>
            <a:r>
              <a:rPr lang="en-US" sz="1800" dirty="0"/>
              <a:t>Mass Extinction </a:t>
            </a:r>
          </a:p>
          <a:p>
            <a:pPr lvl="1">
              <a:lnSpc>
                <a:spcPct val="110000"/>
              </a:lnSpc>
            </a:pPr>
            <a:r>
              <a:rPr lang="en-US" dirty="0"/>
              <a:t>Loss of nonhuman species</a:t>
            </a:r>
          </a:p>
          <a:p>
            <a:pPr lvl="1">
              <a:lnSpc>
                <a:spcPct val="110000"/>
              </a:lnSpc>
            </a:pPr>
            <a:r>
              <a:rPr lang="en-US" dirty="0"/>
              <a:t>Potential for 1/3 and 2/3 of all currently living species to go extinct (Van Dooren 6)</a:t>
            </a:r>
          </a:p>
          <a:p>
            <a:pPr lvl="1">
              <a:lnSpc>
                <a:spcPct val="110000"/>
              </a:lnSpc>
            </a:pPr>
            <a:r>
              <a:rPr lang="en-US" dirty="0"/>
              <a:t>Living Planet Report: 60% decrease in biodiversity between 1970 and 2014</a:t>
            </a:r>
          </a:p>
          <a:p>
            <a:pPr marL="0" indent="0">
              <a:lnSpc>
                <a:spcPct val="110000"/>
              </a:lnSpc>
              <a:buNone/>
            </a:pPr>
            <a:endParaRPr lang="en-US" sz="1600" dirty="0"/>
          </a:p>
          <a:p>
            <a:pPr lvl="1">
              <a:lnSpc>
                <a:spcPct val="110000"/>
              </a:lnSpc>
            </a:pPr>
            <a:endParaRPr lang="en-US" sz="1600" dirty="0"/>
          </a:p>
        </p:txBody>
      </p:sp>
    </p:spTree>
    <p:extLst>
      <p:ext uri="{BB962C8B-B14F-4D97-AF65-F5344CB8AC3E}">
        <p14:creationId xmlns:p14="http://schemas.microsoft.com/office/powerpoint/2010/main" val="399064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BE084-DDD2-4BF3-901A-CBAF5A4F980F}"/>
              </a:ext>
            </a:extLst>
          </p:cNvPr>
          <p:cNvSpPr>
            <a:spLocks noGrp="1"/>
          </p:cNvSpPr>
          <p:nvPr>
            <p:ph type="title"/>
          </p:nvPr>
        </p:nvSpPr>
        <p:spPr>
          <a:xfrm>
            <a:off x="913795" y="609600"/>
            <a:ext cx="10353761" cy="1326321"/>
          </a:xfrm>
        </p:spPr>
        <p:txBody>
          <a:bodyPr>
            <a:normAutofit/>
          </a:bodyPr>
          <a:lstStyle/>
          <a:p>
            <a:r>
              <a:rPr lang="en-US" dirty="0"/>
              <a:t>How Do We Respond? (Opt. #1: Denial)</a:t>
            </a:r>
          </a:p>
        </p:txBody>
      </p:sp>
      <p:sp>
        <p:nvSpPr>
          <p:cNvPr id="3" name="Content Placeholder 2">
            <a:extLst>
              <a:ext uri="{FF2B5EF4-FFF2-40B4-BE49-F238E27FC236}">
                <a16:creationId xmlns:a16="http://schemas.microsoft.com/office/drawing/2014/main" id="{EA9044D0-027D-418B-9C19-0FE123C91890}"/>
              </a:ext>
            </a:extLst>
          </p:cNvPr>
          <p:cNvSpPr>
            <a:spLocks noGrp="1"/>
          </p:cNvSpPr>
          <p:nvPr>
            <p:ph idx="1"/>
          </p:nvPr>
        </p:nvSpPr>
        <p:spPr>
          <a:xfrm>
            <a:off x="913795" y="3133379"/>
            <a:ext cx="7175128" cy="3433980"/>
          </a:xfrm>
        </p:spPr>
        <p:txBody>
          <a:bodyPr>
            <a:noAutofit/>
          </a:bodyPr>
          <a:lstStyle/>
          <a:p>
            <a:pPr>
              <a:lnSpc>
                <a:spcPct val="110000"/>
              </a:lnSpc>
            </a:pPr>
            <a:r>
              <a:rPr lang="en-US" sz="1800" dirty="0"/>
              <a:t>Culture</a:t>
            </a:r>
          </a:p>
          <a:p>
            <a:pPr lvl="1">
              <a:lnSpc>
                <a:spcPct val="110000"/>
              </a:lnSpc>
            </a:pPr>
            <a:r>
              <a:rPr lang="en-US" dirty="0"/>
              <a:t>Denial through Political Inaction</a:t>
            </a:r>
          </a:p>
          <a:p>
            <a:pPr lvl="1">
              <a:lnSpc>
                <a:spcPct val="110000"/>
              </a:lnSpc>
            </a:pPr>
            <a:r>
              <a:rPr lang="en-US" dirty="0"/>
              <a:t>“Miracle” technology: “As biological and cultural diversity is threatened across the world by capitalist monoculture and mass extinction, we must build arks: not just biological arks, to carry forward endangered genetic data, but also cultural arks, to carry forward endangered wisdom” (Scranton </a:t>
            </a:r>
            <a:r>
              <a:rPr lang="en-US" i="1" dirty="0"/>
              <a:t>LTD </a:t>
            </a:r>
            <a:r>
              <a:rPr lang="en-US" dirty="0"/>
              <a:t>109). </a:t>
            </a:r>
          </a:p>
          <a:p>
            <a:pPr lvl="2">
              <a:lnSpc>
                <a:spcPct val="110000"/>
              </a:lnSpc>
            </a:pPr>
            <a:r>
              <a:rPr lang="en-US" sz="1800" dirty="0"/>
              <a:t>Global Seed Vault, Frozen Ark Project, Atlas of the Worlds Languages in Danger</a:t>
            </a:r>
          </a:p>
        </p:txBody>
      </p:sp>
      <p:pic>
        <p:nvPicPr>
          <p:cNvPr id="3074" name="Picture 2" descr="Image result for denial">
            <a:extLst>
              <a:ext uri="{FF2B5EF4-FFF2-40B4-BE49-F238E27FC236}">
                <a16:creationId xmlns:a16="http://schemas.microsoft.com/office/drawing/2014/main" id="{9181379C-7617-4434-9327-B7811AC620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0954" y="3892933"/>
            <a:ext cx="3681046" cy="2803289"/>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78A27AF-87FE-4831-83EA-79D0A8895C8C}"/>
              </a:ext>
            </a:extLst>
          </p:cNvPr>
          <p:cNvSpPr txBox="1"/>
          <p:nvPr/>
        </p:nvSpPr>
        <p:spPr>
          <a:xfrm>
            <a:off x="913795" y="1935921"/>
            <a:ext cx="11142217" cy="1588127"/>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en-US" dirty="0"/>
              <a:t>Individuals</a:t>
            </a:r>
          </a:p>
          <a:p>
            <a:pPr marL="742950" lvl="1" indent="-285750">
              <a:lnSpc>
                <a:spcPct val="110000"/>
              </a:lnSpc>
              <a:buFont typeface="Arial" panose="020B0604020202020204" pitchFamily="34" charset="0"/>
              <a:buChar char="•"/>
            </a:pPr>
            <a:r>
              <a:rPr lang="en-US" dirty="0"/>
              <a:t>Avert the Gaze: “A great many of us engage in this kind of climate change denial. We look for split second and then we look away…Or we look but tell ourselves comforting stories about how humans are clever and will come up with a technological miracle” (Klein 3)</a:t>
            </a:r>
          </a:p>
          <a:p>
            <a:endParaRPr lang="en-US" dirty="0"/>
          </a:p>
        </p:txBody>
      </p:sp>
    </p:spTree>
    <p:extLst>
      <p:ext uri="{BB962C8B-B14F-4D97-AF65-F5344CB8AC3E}">
        <p14:creationId xmlns:p14="http://schemas.microsoft.com/office/powerpoint/2010/main" val="317698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01E3C-88E8-40FF-8D9C-95387B67FFF7}"/>
              </a:ext>
            </a:extLst>
          </p:cNvPr>
          <p:cNvSpPr>
            <a:spLocks noGrp="1"/>
          </p:cNvSpPr>
          <p:nvPr>
            <p:ph type="title"/>
          </p:nvPr>
        </p:nvSpPr>
        <p:spPr/>
        <p:txBody>
          <a:bodyPr/>
          <a:lstStyle/>
          <a:p>
            <a:r>
              <a:rPr lang="en-US" dirty="0"/>
              <a:t>How Do We Respond? (Opt. #2: Acceptance)</a:t>
            </a:r>
          </a:p>
        </p:txBody>
      </p:sp>
      <p:sp>
        <p:nvSpPr>
          <p:cNvPr id="3" name="Content Placeholder 2">
            <a:extLst>
              <a:ext uri="{FF2B5EF4-FFF2-40B4-BE49-F238E27FC236}">
                <a16:creationId xmlns:a16="http://schemas.microsoft.com/office/drawing/2014/main" id="{211BEC56-55EA-47F5-8CD1-98D898E4871B}"/>
              </a:ext>
            </a:extLst>
          </p:cNvPr>
          <p:cNvSpPr>
            <a:spLocks noGrp="1"/>
          </p:cNvSpPr>
          <p:nvPr>
            <p:ph idx="1"/>
          </p:nvPr>
        </p:nvSpPr>
        <p:spPr>
          <a:xfrm>
            <a:off x="913795" y="2096064"/>
            <a:ext cx="10353762" cy="4473548"/>
          </a:xfrm>
        </p:spPr>
        <p:txBody>
          <a:bodyPr>
            <a:normAutofit lnSpcReduction="10000"/>
          </a:bodyPr>
          <a:lstStyle/>
          <a:p>
            <a:r>
              <a:rPr lang="en-US" dirty="0"/>
              <a:t>Individual</a:t>
            </a:r>
          </a:p>
          <a:p>
            <a:pPr lvl="1"/>
            <a:r>
              <a:rPr lang="en-US" dirty="0"/>
              <a:t>Witness (Level the Gaze)</a:t>
            </a:r>
          </a:p>
          <a:p>
            <a:pPr lvl="1"/>
            <a:r>
              <a:rPr lang="en-US" dirty="0"/>
              <a:t>Artistic and Embodied acts of Mourning</a:t>
            </a:r>
          </a:p>
          <a:p>
            <a:r>
              <a:rPr lang="en-US" dirty="0"/>
              <a:t>Culture</a:t>
            </a:r>
          </a:p>
          <a:p>
            <a:pPr lvl="1"/>
            <a:r>
              <a:rPr lang="en-US" dirty="0"/>
              <a:t>Public rituals/ceremonies to encourage Mourning</a:t>
            </a:r>
          </a:p>
          <a:p>
            <a:r>
              <a:rPr lang="en-US" dirty="0"/>
              <a:t>Argument: </a:t>
            </a:r>
          </a:p>
          <a:p>
            <a:pPr lvl="1"/>
            <a:r>
              <a:rPr lang="en-US" dirty="0"/>
              <a:t>Denial through avoidance and denial through technology are non-solutions; moving through the emotions provoked by the Anthropocene allows us to establish greater stakes to the loss and more effectively generate satisfying solutions for humans and nonhumans alike. In short, emotional engagement gives us a reason to change individually and motivation to create change culturally—treating the Anthropocene as death provides a model for emotional engagement with an idea that resists understanding. </a:t>
            </a:r>
          </a:p>
        </p:txBody>
      </p:sp>
    </p:spTree>
    <p:extLst>
      <p:ext uri="{BB962C8B-B14F-4D97-AF65-F5344CB8AC3E}">
        <p14:creationId xmlns:p14="http://schemas.microsoft.com/office/powerpoint/2010/main" val="81699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B7032-BDE3-474D-9744-C699F40916BB}"/>
              </a:ext>
            </a:extLst>
          </p:cNvPr>
          <p:cNvSpPr>
            <a:spLocks noGrp="1"/>
          </p:cNvSpPr>
          <p:nvPr>
            <p:ph type="title"/>
          </p:nvPr>
        </p:nvSpPr>
        <p:spPr/>
        <p:txBody>
          <a:bodyPr/>
          <a:lstStyle/>
          <a:p>
            <a:r>
              <a:rPr lang="en-US" dirty="0"/>
              <a:t>The Anthropocene as Death</a:t>
            </a:r>
          </a:p>
        </p:txBody>
      </p:sp>
      <p:sp>
        <p:nvSpPr>
          <p:cNvPr id="3" name="Content Placeholder 2">
            <a:extLst>
              <a:ext uri="{FF2B5EF4-FFF2-40B4-BE49-F238E27FC236}">
                <a16:creationId xmlns:a16="http://schemas.microsoft.com/office/drawing/2014/main" id="{751D214D-83DD-406D-A73F-740CA85A8B68}"/>
              </a:ext>
            </a:extLst>
          </p:cNvPr>
          <p:cNvSpPr>
            <a:spLocks noGrp="1"/>
          </p:cNvSpPr>
          <p:nvPr>
            <p:ph idx="1"/>
          </p:nvPr>
        </p:nvSpPr>
        <p:spPr>
          <a:xfrm>
            <a:off x="913795" y="2096064"/>
            <a:ext cx="10353762" cy="4152336"/>
          </a:xfrm>
        </p:spPr>
        <p:txBody>
          <a:bodyPr>
            <a:normAutofit/>
          </a:bodyPr>
          <a:lstStyle/>
          <a:p>
            <a:r>
              <a:rPr lang="en-US" dirty="0"/>
              <a:t>Anthropocene and Death as Unfathomable</a:t>
            </a:r>
          </a:p>
          <a:p>
            <a:pPr lvl="1"/>
            <a:r>
              <a:rPr lang="en-US" dirty="0"/>
              <a:t>Head: “I am as split in my emotions and my head space as everyone else – I cannot quite believe that it is going to be as bad as the evidence suggests. And yet, it is impossible to get away from that evidence. We all have that mental split, even as we contemplate our own deaths in the existential crisis of everyday life” (22). </a:t>
            </a:r>
          </a:p>
          <a:p>
            <a:r>
              <a:rPr lang="en-US" dirty="0"/>
              <a:t>Anthropocene as Bringing Literal Death</a:t>
            </a:r>
          </a:p>
          <a:p>
            <a:pPr lvl="1"/>
            <a:r>
              <a:rPr lang="en-US" dirty="0"/>
              <a:t>Cunsolo Willox: “We are all vulnerable to climate change, and we are all vulnerable to death and loss from climate change…Mourning is work for us </a:t>
            </a:r>
            <a:r>
              <a:rPr lang="en-US" i="1" dirty="0"/>
              <a:t>all</a:t>
            </a:r>
            <a:r>
              <a:rPr lang="en-US" dirty="0"/>
              <a:t>. Climate change—both its causes and its resulting impacts—is also work for us </a:t>
            </a:r>
            <a:r>
              <a:rPr lang="en-US" i="1" dirty="0"/>
              <a:t>all” </a:t>
            </a:r>
            <a:r>
              <a:rPr lang="en-US" dirty="0"/>
              <a:t>(155).</a:t>
            </a:r>
          </a:p>
          <a:p>
            <a:endParaRPr lang="en-US" dirty="0"/>
          </a:p>
        </p:txBody>
      </p:sp>
    </p:spTree>
    <p:extLst>
      <p:ext uri="{BB962C8B-B14F-4D97-AF65-F5344CB8AC3E}">
        <p14:creationId xmlns:p14="http://schemas.microsoft.com/office/powerpoint/2010/main" val="193954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4EC35-99C8-467D-B724-5BF4455E0C5D}"/>
              </a:ext>
            </a:extLst>
          </p:cNvPr>
          <p:cNvSpPr>
            <a:spLocks noGrp="1"/>
          </p:cNvSpPr>
          <p:nvPr>
            <p:ph type="title"/>
          </p:nvPr>
        </p:nvSpPr>
        <p:spPr/>
        <p:txBody>
          <a:bodyPr/>
          <a:lstStyle/>
          <a:p>
            <a:r>
              <a:rPr lang="en-US" dirty="0"/>
              <a:t>Death Practices and the Potential of Mourning</a:t>
            </a:r>
          </a:p>
        </p:txBody>
      </p:sp>
      <p:sp>
        <p:nvSpPr>
          <p:cNvPr id="3" name="Content Placeholder 2">
            <a:extLst>
              <a:ext uri="{FF2B5EF4-FFF2-40B4-BE49-F238E27FC236}">
                <a16:creationId xmlns:a16="http://schemas.microsoft.com/office/drawing/2014/main" id="{DC832414-491E-4ABA-86EF-8054549248D4}"/>
              </a:ext>
            </a:extLst>
          </p:cNvPr>
          <p:cNvSpPr>
            <a:spLocks noGrp="1"/>
          </p:cNvSpPr>
          <p:nvPr>
            <p:ph idx="1"/>
          </p:nvPr>
        </p:nvSpPr>
        <p:spPr>
          <a:xfrm>
            <a:off x="913795" y="2096063"/>
            <a:ext cx="10353762" cy="4262533"/>
          </a:xfrm>
        </p:spPr>
        <p:txBody>
          <a:bodyPr>
            <a:normAutofit lnSpcReduction="10000"/>
          </a:bodyPr>
          <a:lstStyle/>
          <a:p>
            <a:r>
              <a:rPr lang="en-US" dirty="0"/>
              <a:t>Death Practices: Loss </a:t>
            </a:r>
            <a:r>
              <a:rPr lang="en-US" dirty="0">
                <a:sym typeface="Wingdings" panose="05000000000000000000" pitchFamily="2" charset="2"/>
              </a:rPr>
              <a:t> Grief  Mourning  Reintegration </a:t>
            </a:r>
            <a:endParaRPr lang="en-US" dirty="0"/>
          </a:p>
          <a:p>
            <a:pPr lvl="1"/>
            <a:r>
              <a:rPr lang="en-US" dirty="0"/>
              <a:t>Phillipe Ariés: “From the end of the Middle Ages to the eighteenth century mourning had a double purpose. On the one hand, it constrained the family of the deceased to demonstrate…a sorrow it did not always feel…On the other hand, mourning served to protect the sincerely grieving survivor from the excesses of his [or her] grief” (66).</a:t>
            </a:r>
          </a:p>
          <a:p>
            <a:pPr lvl="1"/>
            <a:r>
              <a:rPr lang="en-US" dirty="0" err="1"/>
              <a:t>Rossner</a:t>
            </a:r>
            <a:r>
              <a:rPr lang="en-US" dirty="0"/>
              <a:t> and </a:t>
            </a:r>
            <a:r>
              <a:rPr lang="en-US" dirty="0" err="1"/>
              <a:t>Mehere</a:t>
            </a:r>
            <a:r>
              <a:rPr lang="en-US" dirty="0"/>
              <a:t>: “Through ritual, collective sentiments are solidified, compromising a felt effect” (200).</a:t>
            </a:r>
          </a:p>
          <a:p>
            <a:r>
              <a:rPr lang="en-US" dirty="0"/>
              <a:t>Mourning </a:t>
            </a:r>
            <a:r>
              <a:rPr lang="en-US" dirty="0">
                <a:sym typeface="Wingdings" panose="05000000000000000000" pitchFamily="2" charset="2"/>
              </a:rPr>
              <a:t> Change</a:t>
            </a:r>
            <a:endParaRPr lang="en-US" dirty="0"/>
          </a:p>
          <a:p>
            <a:pPr lvl="1"/>
            <a:r>
              <a:rPr lang="en-US" dirty="0"/>
              <a:t>Butler: “Perhaps…one mourns when one accepts that by the loss one undergoes one will be changed, possibly for ever. Perhaps mourning has to do with agreeing to undergo a transformation (perhaps one should say </a:t>
            </a:r>
            <a:r>
              <a:rPr lang="en-US" i="1" dirty="0"/>
              <a:t>submitting </a:t>
            </a:r>
            <a:r>
              <a:rPr lang="en-US" dirty="0"/>
              <a:t>to a transformation) the full result of which one cannot know in advance” (21).  </a:t>
            </a:r>
          </a:p>
        </p:txBody>
      </p:sp>
    </p:spTree>
    <p:extLst>
      <p:ext uri="{BB962C8B-B14F-4D97-AF65-F5344CB8AC3E}">
        <p14:creationId xmlns:p14="http://schemas.microsoft.com/office/powerpoint/2010/main" val="66861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114AB-CA47-4362-84F7-C09C98AFBCF9}"/>
              </a:ext>
            </a:extLst>
          </p:cNvPr>
          <p:cNvSpPr>
            <a:spLocks noGrp="1"/>
          </p:cNvSpPr>
          <p:nvPr>
            <p:ph type="title"/>
          </p:nvPr>
        </p:nvSpPr>
        <p:spPr>
          <a:xfrm>
            <a:off x="3821725" y="232114"/>
            <a:ext cx="7978389" cy="1326321"/>
          </a:xfrm>
        </p:spPr>
        <p:txBody>
          <a:bodyPr/>
          <a:lstStyle/>
          <a:p>
            <a:r>
              <a:rPr lang="en-US" dirty="0"/>
              <a:t>Barriers to grief and mourning </a:t>
            </a:r>
          </a:p>
        </p:txBody>
      </p:sp>
      <p:sp>
        <p:nvSpPr>
          <p:cNvPr id="3" name="Content Placeholder 2">
            <a:extLst>
              <a:ext uri="{FF2B5EF4-FFF2-40B4-BE49-F238E27FC236}">
                <a16:creationId xmlns:a16="http://schemas.microsoft.com/office/drawing/2014/main" id="{97713FA6-C33D-4B00-A8D4-C42CA4AF541E}"/>
              </a:ext>
            </a:extLst>
          </p:cNvPr>
          <p:cNvSpPr>
            <a:spLocks noGrp="1"/>
          </p:cNvSpPr>
          <p:nvPr>
            <p:ph idx="1"/>
          </p:nvPr>
        </p:nvSpPr>
        <p:spPr>
          <a:xfrm>
            <a:off x="4050890" y="1581431"/>
            <a:ext cx="7978389" cy="5044454"/>
          </a:xfrm>
        </p:spPr>
        <p:txBody>
          <a:bodyPr>
            <a:normAutofit/>
          </a:bodyPr>
          <a:lstStyle/>
          <a:p>
            <a:r>
              <a:rPr lang="en-US" dirty="0"/>
              <a:t>Head: “Grief and mourning are generally seen as negative emotions…Often in discussion about the challenges facing the world, people are very quick to block off negative thoughts and focus on the positive” (6). </a:t>
            </a:r>
          </a:p>
          <a:p>
            <a:r>
              <a:rPr lang="en-US" dirty="0"/>
              <a:t>Mortimer-Sandilands: “…at the heart of the modern age is indeed a core of grief—but that ‘core’ is more accurately conceived as a condition of </a:t>
            </a:r>
            <a:r>
              <a:rPr lang="en-US" i="1" dirty="0"/>
              <a:t>melancholia</a:t>
            </a:r>
            <a:r>
              <a:rPr lang="en-US" dirty="0"/>
              <a:t>, a state of suspended mourning in which the object of loss is very real but psychically ‘</a:t>
            </a:r>
            <a:r>
              <a:rPr lang="en-US" dirty="0" err="1"/>
              <a:t>ungrievalbe</a:t>
            </a:r>
            <a:r>
              <a:rPr lang="en-US" dirty="0"/>
              <a:t>’ within the confines of a society that cannot acknowledge nonhuman beings, natural environments, and ecological processes as appropriate objects for genuine grief” (333). </a:t>
            </a:r>
          </a:p>
        </p:txBody>
      </p:sp>
      <p:pic>
        <p:nvPicPr>
          <p:cNvPr id="14" name="Picture 13" descr="A close up of text on a black background&#10;&#10;Description generated with high confidence">
            <a:extLst>
              <a:ext uri="{FF2B5EF4-FFF2-40B4-BE49-F238E27FC236}">
                <a16:creationId xmlns:a16="http://schemas.microsoft.com/office/drawing/2014/main" id="{22C51CD4-07A3-4B8B-9A4E-801BED3C1635}"/>
              </a:ext>
            </a:extLst>
          </p:cNvPr>
          <p:cNvPicPr>
            <a:picLocks noChangeAspect="1"/>
          </p:cNvPicPr>
          <p:nvPr/>
        </p:nvPicPr>
        <p:blipFill rotWithShape="1">
          <a:blip r:embed="rId3">
            <a:extLst>
              <a:ext uri="{28A0092B-C50C-407E-A947-70E740481C1C}">
                <a14:useLocalDpi xmlns:a14="http://schemas.microsoft.com/office/drawing/2010/main" val="0"/>
              </a:ext>
            </a:extLst>
          </a:blip>
          <a:srcRect l="1332" t="12351" r="5436" b="14349"/>
          <a:stretch/>
        </p:blipFill>
        <p:spPr>
          <a:xfrm rot="5400000">
            <a:off x="-1325887" y="1543934"/>
            <a:ext cx="6393770" cy="3770132"/>
          </a:xfrm>
          <a:prstGeom prst="rect">
            <a:avLst/>
          </a:prstGeom>
        </p:spPr>
      </p:pic>
    </p:spTree>
    <p:extLst>
      <p:ext uri="{BB962C8B-B14F-4D97-AF65-F5344CB8AC3E}">
        <p14:creationId xmlns:p14="http://schemas.microsoft.com/office/powerpoint/2010/main" val="308770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74CFC-AF3D-4C2B-B505-63171360A146}"/>
              </a:ext>
            </a:extLst>
          </p:cNvPr>
          <p:cNvSpPr>
            <a:spLocks noGrp="1"/>
          </p:cNvSpPr>
          <p:nvPr>
            <p:ph type="title"/>
          </p:nvPr>
        </p:nvSpPr>
        <p:spPr/>
        <p:txBody>
          <a:bodyPr/>
          <a:lstStyle/>
          <a:p>
            <a:r>
              <a:rPr lang="en-US" dirty="0"/>
              <a:t>Witness </a:t>
            </a:r>
            <a:r>
              <a:rPr lang="en-US" dirty="0">
                <a:sym typeface="Wingdings" panose="05000000000000000000" pitchFamily="2" charset="2"/>
              </a:rPr>
              <a:t> Recognizing Loss</a:t>
            </a:r>
            <a:endParaRPr lang="en-US" dirty="0"/>
          </a:p>
        </p:txBody>
      </p:sp>
      <p:sp>
        <p:nvSpPr>
          <p:cNvPr id="3" name="Content Placeholder 2">
            <a:extLst>
              <a:ext uri="{FF2B5EF4-FFF2-40B4-BE49-F238E27FC236}">
                <a16:creationId xmlns:a16="http://schemas.microsoft.com/office/drawing/2014/main" id="{A5E2E410-454F-4F24-8D19-03A01D11FC26}"/>
              </a:ext>
            </a:extLst>
          </p:cNvPr>
          <p:cNvSpPr>
            <a:spLocks noGrp="1"/>
          </p:cNvSpPr>
          <p:nvPr>
            <p:ph idx="1"/>
          </p:nvPr>
        </p:nvSpPr>
        <p:spPr/>
        <p:txBody>
          <a:bodyPr/>
          <a:lstStyle/>
          <a:p>
            <a:r>
              <a:rPr lang="en-US" dirty="0"/>
              <a:t>Statistical Witness vs. Storied Witness</a:t>
            </a:r>
          </a:p>
          <a:p>
            <a:pPr lvl="1"/>
            <a:r>
              <a:rPr lang="en-US" dirty="0"/>
              <a:t>Van Dooren: “In the context of extinction, these kinds of stories are not an attempt to obscure the truth of the situation, but to insist on a truth that is not reducible to populations and data: a fleshier, more lively, truth that in its telling might draw us all into a greater sense of accountability” (10). </a:t>
            </a:r>
          </a:p>
          <a:p>
            <a:r>
              <a:rPr lang="en-US" dirty="0"/>
              <a:t>Work of Witness</a:t>
            </a:r>
          </a:p>
          <a:p>
            <a:pPr lvl="1"/>
            <a:r>
              <a:rPr lang="en-US" dirty="0"/>
              <a:t>Awareness of Loss (Level the Gaze)</a:t>
            </a:r>
          </a:p>
          <a:p>
            <a:pPr lvl="1"/>
            <a:r>
              <a:rPr lang="en-US" dirty="0"/>
              <a:t>Entanglement in a shared world </a:t>
            </a:r>
            <a:r>
              <a:rPr lang="en-US" dirty="0">
                <a:sym typeface="Wingdings" panose="05000000000000000000" pitchFamily="2" charset="2"/>
              </a:rPr>
              <a:t> meaningful loss </a:t>
            </a:r>
          </a:p>
          <a:p>
            <a:endParaRPr lang="en-US" dirty="0"/>
          </a:p>
        </p:txBody>
      </p:sp>
    </p:spTree>
    <p:extLst>
      <p:ext uri="{BB962C8B-B14F-4D97-AF65-F5344CB8AC3E}">
        <p14:creationId xmlns:p14="http://schemas.microsoft.com/office/powerpoint/2010/main" val="333543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815</TotalTime>
  <Words>2376</Words>
  <Application>Microsoft Office PowerPoint</Application>
  <PresentationFormat>Widescreen</PresentationFormat>
  <Paragraphs>145</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Bookman Old Style</vt:lpstr>
      <vt:lpstr>Calibri</vt:lpstr>
      <vt:lpstr>Rockwell</vt:lpstr>
      <vt:lpstr>Wingdings</vt:lpstr>
      <vt:lpstr>Damask</vt:lpstr>
      <vt:lpstr>Death in the Anthropocene:  Coping with Loss in the Age of Extinction and Climate Change</vt:lpstr>
      <vt:lpstr>The Anthropocene</vt:lpstr>
      <vt:lpstr>Losses of the Anthropocene</vt:lpstr>
      <vt:lpstr>How Do We Respond? (Opt. #1: Denial)</vt:lpstr>
      <vt:lpstr>How Do We Respond? (Opt. #2: Acceptance)</vt:lpstr>
      <vt:lpstr>The Anthropocene as Death</vt:lpstr>
      <vt:lpstr>Death Practices and the Potential of Mourning</vt:lpstr>
      <vt:lpstr>Barriers to grief and mourning </vt:lpstr>
      <vt:lpstr>Witness  Recognizing Loss</vt:lpstr>
      <vt:lpstr>Witness  Grief (Cathexis) </vt:lpstr>
      <vt:lpstr>Grief  Death Practices and Mourning (Catharsis)</vt:lpstr>
      <vt:lpstr>Conclusions</vt:lpstr>
      <vt:lpstr>Now What? </vt:lpstr>
      <vt:lpstr>Works cited</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Death in the Anthropocene: Coping with Loss in the Age of Extinction and Civilizational Collapse </dc:title>
  <dc:creator>Jensen Lillquist</dc:creator>
  <cp:lastModifiedBy>Jensen Lillquist</cp:lastModifiedBy>
  <cp:revision>1</cp:revision>
  <dcterms:created xsi:type="dcterms:W3CDTF">2019-02-21T23:24:54Z</dcterms:created>
  <dcterms:modified xsi:type="dcterms:W3CDTF">2019-02-22T14:48:10Z</dcterms:modified>
</cp:coreProperties>
</file>