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66" r:id="rId3"/>
    <p:sldId id="267" r:id="rId4"/>
    <p:sldId id="257" r:id="rId5"/>
    <p:sldId id="269" r:id="rId6"/>
    <p:sldId id="258" r:id="rId7"/>
    <p:sldId id="259" r:id="rId8"/>
    <p:sldId id="260" r:id="rId9"/>
    <p:sldId id="268" r:id="rId10"/>
    <p:sldId id="261" r:id="rId11"/>
    <p:sldId id="262" r:id="rId12"/>
    <p:sldId id="263" r:id="rId13"/>
    <p:sldId id="264" r:id="rId14"/>
    <p:sldId id="26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82"/>
    <p:restoredTop sz="82643"/>
  </p:normalViewPr>
  <p:slideViewPr>
    <p:cSldViewPr snapToGrid="0" snapToObjects="1">
      <p:cViewPr varScale="1">
        <p:scale>
          <a:sx n="88" d="100"/>
          <a:sy n="88" d="100"/>
        </p:scale>
        <p:origin x="90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AD0D3E-EF79-AA4A-96FD-254E5BA843B2}"/>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C2CD52A-4D59-5F4B-AEA8-28EA0B0208DB}"/>
              </a:ext>
            </a:extLst>
          </p:cNvPr>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79088572-617D-1E4C-A892-C7843606C8E6}" type="datetimeFigureOut">
              <a:rPr lang="en-US" smtClean="0"/>
              <a:t>2/22/19</a:t>
            </a:fld>
            <a:endParaRPr lang="en-US"/>
          </a:p>
        </p:txBody>
      </p:sp>
      <p:sp>
        <p:nvSpPr>
          <p:cNvPr id="4" name="Footer Placeholder 3">
            <a:extLst>
              <a:ext uri="{FF2B5EF4-FFF2-40B4-BE49-F238E27FC236}">
                <a16:creationId xmlns:a16="http://schemas.microsoft.com/office/drawing/2014/main" id="{D2BDE1F1-AE8F-DE4D-8824-0F68DB6BCF3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728C15E-1645-544F-A9DA-A6CC34E7753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B39599-9B78-5942-95ED-7BC8FA041F2D}" type="slidenum">
              <a:rPr lang="en-US" smtClean="0"/>
              <a:t>‹#›</a:t>
            </a:fld>
            <a:endParaRPr lang="en-US"/>
          </a:p>
        </p:txBody>
      </p:sp>
    </p:spTree>
    <p:extLst>
      <p:ext uri="{BB962C8B-B14F-4D97-AF65-F5344CB8AC3E}">
        <p14:creationId xmlns:p14="http://schemas.microsoft.com/office/powerpoint/2010/main" val="169578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C1C3083C-9B8A-2F46-9AD8-DBF6A4C5901A}" type="datetimeFigureOut">
              <a:rPr lang="en-US" smtClean="0"/>
              <a:t>2/22/19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815A1B-56D0-7040-9381-D19DADDE0B37}" type="slidenum">
              <a:rPr lang="en-US" smtClean="0"/>
              <a:t>‹#›</a:t>
            </a:fld>
            <a:endParaRPr lang="en-US"/>
          </a:p>
        </p:txBody>
      </p:sp>
    </p:spTree>
    <p:extLst>
      <p:ext uri="{BB962C8B-B14F-4D97-AF65-F5344CB8AC3E}">
        <p14:creationId xmlns:p14="http://schemas.microsoft.com/office/powerpoint/2010/main" val="3794777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15A1B-56D0-7040-9381-D19DADDE0B37}" type="slidenum">
              <a:rPr lang="en-US" smtClean="0"/>
              <a:t>1</a:t>
            </a:fld>
            <a:endParaRPr lang="en-US"/>
          </a:p>
        </p:txBody>
      </p:sp>
    </p:spTree>
    <p:extLst>
      <p:ext uri="{BB962C8B-B14F-4D97-AF65-F5344CB8AC3E}">
        <p14:creationId xmlns:p14="http://schemas.microsoft.com/office/powerpoint/2010/main" val="2212252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15A1B-56D0-7040-9381-D19DADDE0B37}" type="slidenum">
              <a:rPr lang="en-US" smtClean="0"/>
              <a:t>13</a:t>
            </a:fld>
            <a:endParaRPr lang="en-US"/>
          </a:p>
        </p:txBody>
      </p:sp>
    </p:spTree>
    <p:extLst>
      <p:ext uri="{BB962C8B-B14F-4D97-AF65-F5344CB8AC3E}">
        <p14:creationId xmlns:p14="http://schemas.microsoft.com/office/powerpoint/2010/main" val="697130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15A1B-56D0-7040-9381-D19DADDE0B37}" type="slidenum">
              <a:rPr lang="en-US" smtClean="0"/>
              <a:t>14</a:t>
            </a:fld>
            <a:endParaRPr lang="en-US"/>
          </a:p>
        </p:txBody>
      </p:sp>
    </p:spTree>
    <p:extLst>
      <p:ext uri="{BB962C8B-B14F-4D97-AF65-F5344CB8AC3E}">
        <p14:creationId xmlns:p14="http://schemas.microsoft.com/office/powerpoint/2010/main" val="1974884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Roughly 233,000K automated machines: </a:t>
            </a:r>
          </a:p>
          <a:p>
            <a:r>
              <a:rPr lang="en-US" dirty="0"/>
              <a:t>Michigan – 12%; Ohio – 8.7%; Indiana – 8.3%; American West – 13%</a:t>
            </a:r>
          </a:p>
          <a:p>
            <a:r>
              <a:rPr lang="en-US" dirty="0"/>
              <a:t>Like all capital stock, automation is shaping discrete industries around the country in different ways. These differing effects are attributable to how local industry responds to increased globalization and current tax policies.</a:t>
            </a:r>
          </a:p>
        </p:txBody>
      </p:sp>
      <p:sp>
        <p:nvSpPr>
          <p:cNvPr id="4" name="Slide Number Placeholder 3"/>
          <p:cNvSpPr>
            <a:spLocks noGrp="1"/>
          </p:cNvSpPr>
          <p:nvPr>
            <p:ph type="sldNum" sz="quarter" idx="10"/>
          </p:nvPr>
        </p:nvSpPr>
        <p:spPr/>
        <p:txBody>
          <a:bodyPr/>
          <a:lstStyle/>
          <a:p>
            <a:fld id="{FC815A1B-56D0-7040-9381-D19DADDE0B37}" type="slidenum">
              <a:rPr lang="en-US" smtClean="0"/>
              <a:t>4</a:t>
            </a:fld>
            <a:endParaRPr lang="en-US"/>
          </a:p>
        </p:txBody>
      </p:sp>
    </p:spTree>
    <p:extLst>
      <p:ext uri="{BB962C8B-B14F-4D97-AF65-F5344CB8AC3E}">
        <p14:creationId xmlns:p14="http://schemas.microsoft.com/office/powerpoint/2010/main" val="861596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Bill Gates; Lawrence Summers; Ryan Abbott, Bret </a:t>
            </a:r>
            <a:r>
              <a:rPr lang="en-US" dirty="0" err="1"/>
              <a:t>Bogenschneider</a:t>
            </a:r>
            <a:endParaRPr lang="en-US" dirty="0"/>
          </a:p>
          <a:p>
            <a:r>
              <a:rPr lang="en-US" dirty="0"/>
              <a:t>Report short-term and long-term effects of automation.</a:t>
            </a:r>
          </a:p>
        </p:txBody>
      </p:sp>
      <p:sp>
        <p:nvSpPr>
          <p:cNvPr id="4" name="Slide Number Placeholder 3"/>
          <p:cNvSpPr>
            <a:spLocks noGrp="1"/>
          </p:cNvSpPr>
          <p:nvPr>
            <p:ph type="sldNum" sz="quarter" idx="10"/>
          </p:nvPr>
        </p:nvSpPr>
        <p:spPr/>
        <p:txBody>
          <a:bodyPr/>
          <a:lstStyle/>
          <a:p>
            <a:fld id="{FC815A1B-56D0-7040-9381-D19DADDE0B37}" type="slidenum">
              <a:rPr lang="en-US" smtClean="0"/>
              <a:t>6</a:t>
            </a:fld>
            <a:endParaRPr lang="en-US"/>
          </a:p>
        </p:txBody>
      </p:sp>
    </p:spTree>
    <p:extLst>
      <p:ext uri="{BB962C8B-B14F-4D97-AF65-F5344CB8AC3E}">
        <p14:creationId xmlns:p14="http://schemas.microsoft.com/office/powerpoint/2010/main" val="1984961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2017 policy that downsized past tax deduction benefits for corporate infrastructure investment originally intended to boost productivity.</a:t>
            </a:r>
          </a:p>
          <a:p>
            <a:r>
              <a:rPr lang="en-US" dirty="0"/>
              <a:t>The provision sets in 2019.</a:t>
            </a:r>
          </a:p>
          <a:p>
            <a:r>
              <a:rPr lang="en-US" dirty="0"/>
              <a:t>Depending on the size of the business, the policy allows a 3-7% tax deduction for investments in industry automation equipment. </a:t>
            </a:r>
          </a:p>
          <a:p>
            <a:r>
              <a:rPr lang="en-US" dirty="0"/>
              <a:t>The new policy reduces the deduction rate by 2%.</a:t>
            </a:r>
          </a:p>
        </p:txBody>
      </p:sp>
      <p:sp>
        <p:nvSpPr>
          <p:cNvPr id="4" name="Slide Number Placeholder 3"/>
          <p:cNvSpPr>
            <a:spLocks noGrp="1"/>
          </p:cNvSpPr>
          <p:nvPr>
            <p:ph type="sldNum" sz="quarter" idx="10"/>
          </p:nvPr>
        </p:nvSpPr>
        <p:spPr/>
        <p:txBody>
          <a:bodyPr/>
          <a:lstStyle/>
          <a:p>
            <a:fld id="{FC815A1B-56D0-7040-9381-D19DADDE0B37}" type="slidenum">
              <a:rPr lang="en-US" smtClean="0"/>
              <a:t>7</a:t>
            </a:fld>
            <a:endParaRPr lang="en-US"/>
          </a:p>
        </p:txBody>
      </p:sp>
    </p:spTree>
    <p:extLst>
      <p:ext uri="{BB962C8B-B14F-4D97-AF65-F5344CB8AC3E}">
        <p14:creationId xmlns:p14="http://schemas.microsoft.com/office/powerpoint/2010/main" val="3452481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https://</a:t>
            </a:r>
            <a:r>
              <a:rPr lang="en-US" sz="1200" dirty="0" err="1"/>
              <a:t>hbr.org</a:t>
            </a:r>
            <a:r>
              <a:rPr lang="en-US" sz="1200" dirty="0"/>
              <a:t>/2017/01/why-trump-</a:t>
            </a:r>
            <a:r>
              <a:rPr lang="en-US" sz="1200" dirty="0" err="1"/>
              <a:t>doesnt</a:t>
            </a:r>
            <a:r>
              <a:rPr lang="en-US" sz="1200" dirty="0"/>
              <a:t>-tweet-about-automation</a:t>
            </a:r>
          </a:p>
          <a:p>
            <a:endParaRPr lang="en-US" dirty="0"/>
          </a:p>
        </p:txBody>
      </p:sp>
      <p:sp>
        <p:nvSpPr>
          <p:cNvPr id="4" name="Slide Number Placeholder 3"/>
          <p:cNvSpPr>
            <a:spLocks noGrp="1"/>
          </p:cNvSpPr>
          <p:nvPr>
            <p:ph type="sldNum" sz="quarter" idx="10"/>
          </p:nvPr>
        </p:nvSpPr>
        <p:spPr/>
        <p:txBody>
          <a:bodyPr/>
          <a:lstStyle/>
          <a:p>
            <a:fld id="{FC815A1B-56D0-7040-9381-D19DADDE0B37}" type="slidenum">
              <a:rPr lang="en-US" smtClean="0"/>
              <a:t>8</a:t>
            </a:fld>
            <a:endParaRPr lang="en-US"/>
          </a:p>
        </p:txBody>
      </p:sp>
    </p:spTree>
    <p:extLst>
      <p:ext uri="{BB962C8B-B14F-4D97-AF65-F5344CB8AC3E}">
        <p14:creationId xmlns:p14="http://schemas.microsoft.com/office/powerpoint/2010/main" val="2783357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Andrew Yang – NY-D</a:t>
            </a:r>
          </a:p>
          <a:p>
            <a:r>
              <a:rPr lang="en-US" dirty="0"/>
              <a:t>John Delany – MD-D</a:t>
            </a:r>
          </a:p>
          <a:p>
            <a:r>
              <a:rPr lang="en-US" dirty="0"/>
              <a:t>Kirsten Gillibrand – NY-D</a:t>
            </a:r>
          </a:p>
        </p:txBody>
      </p:sp>
      <p:sp>
        <p:nvSpPr>
          <p:cNvPr id="4" name="Slide Number Placeholder 3"/>
          <p:cNvSpPr>
            <a:spLocks noGrp="1"/>
          </p:cNvSpPr>
          <p:nvPr>
            <p:ph type="sldNum" sz="quarter" idx="5"/>
          </p:nvPr>
        </p:nvSpPr>
        <p:spPr/>
        <p:txBody>
          <a:bodyPr/>
          <a:lstStyle/>
          <a:p>
            <a:fld id="{FC815A1B-56D0-7040-9381-D19DADDE0B37}" type="slidenum">
              <a:rPr lang="en-US" smtClean="0"/>
              <a:t>9</a:t>
            </a:fld>
            <a:endParaRPr lang="en-US"/>
          </a:p>
        </p:txBody>
      </p:sp>
    </p:spTree>
    <p:extLst>
      <p:ext uri="{BB962C8B-B14F-4D97-AF65-F5344CB8AC3E}">
        <p14:creationId xmlns:p14="http://schemas.microsoft.com/office/powerpoint/2010/main" val="2726501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Put frankly, § 199A implicitly encourages hiring human labor over automated machines because if a</a:t>
            </a:r>
            <a:r>
              <a:rPr lang="en-US" sz="1200" u="sng"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199A</a:t>
            </a:r>
            <a:r>
              <a:rPr lang="en-US" sz="1200" u="sng" kern="1200" dirty="0">
                <a:solidFill>
                  <a:schemeClr val="tx1"/>
                </a:solidFill>
                <a:effectLst/>
                <a:latin typeface="+mn-lt"/>
                <a:ea typeface="+mn-ea"/>
                <a:cs typeface="+mn-cs"/>
              </a:rPr>
              <a:t>-eligible</a:t>
            </a:r>
            <a:r>
              <a:rPr lang="en-US" sz="1200" kern="1200" dirty="0">
                <a:solidFill>
                  <a:schemeClr val="tx1"/>
                </a:solidFill>
                <a:effectLst/>
                <a:latin typeface="+mn-lt"/>
                <a:ea typeface="+mn-ea"/>
                <a:cs typeface="+mn-cs"/>
              </a:rPr>
              <a:t> employer favors automated machines over human labor so much so that automated machines have a value higher than employee wages, </a:t>
            </a:r>
            <a:r>
              <a:rPr lang="en-US" sz="1200" u="sng" kern="1200" dirty="0">
                <a:solidFill>
                  <a:schemeClr val="tx1"/>
                </a:solidFill>
                <a:effectLst/>
                <a:latin typeface="+mn-lt"/>
                <a:ea typeface="+mn-ea"/>
                <a:cs typeface="+mn-cs"/>
              </a:rPr>
              <a:t>its § </a:t>
            </a:r>
            <a:r>
              <a:rPr lang="en-US" sz="1200" kern="1200" dirty="0">
                <a:solidFill>
                  <a:schemeClr val="tx1"/>
                </a:solidFill>
                <a:effectLst/>
                <a:latin typeface="+mn-lt"/>
                <a:ea typeface="+mn-ea"/>
                <a:cs typeface="+mn-cs"/>
              </a:rPr>
              <a:t>199A </a:t>
            </a:r>
            <a:r>
              <a:rPr lang="en-US" sz="1200" u="sng" kern="1200" dirty="0">
                <a:solidFill>
                  <a:schemeClr val="tx1"/>
                </a:solidFill>
                <a:effectLst/>
                <a:latin typeface="+mn-lt"/>
                <a:ea typeface="+mn-ea"/>
                <a:cs typeface="+mn-cs"/>
              </a:rPr>
              <a:t>QBI</a:t>
            </a:r>
            <a:r>
              <a:rPr lang="en-US" sz="1200" kern="1200" dirty="0">
                <a:solidFill>
                  <a:schemeClr val="tx1"/>
                </a:solidFill>
                <a:effectLst/>
                <a:latin typeface="+mn-lt"/>
                <a:ea typeface="+mn-ea"/>
                <a:cs typeface="+mn-cs"/>
              </a:rPr>
              <a:t> deduction wil</a:t>
            </a:r>
            <a:r>
              <a:rPr lang="en-US" sz="1200" u="sng" kern="1200" dirty="0">
                <a:solidFill>
                  <a:schemeClr val="tx1"/>
                </a:solidFill>
                <a:effectLst/>
                <a:latin typeface="+mn-lt"/>
                <a:ea typeface="+mn-ea"/>
                <a:cs typeface="+mn-cs"/>
              </a:rPr>
              <a:t>l</a:t>
            </a:r>
            <a:r>
              <a:rPr lang="en-US" sz="1200" kern="1200" dirty="0">
                <a:solidFill>
                  <a:schemeClr val="tx1"/>
                </a:solidFill>
                <a:effectLst/>
                <a:latin typeface="+mn-lt"/>
                <a:ea typeface="+mn-ea"/>
                <a:cs typeface="+mn-cs"/>
              </a:rPr>
              <a:t> be less.</a:t>
            </a:r>
          </a:p>
          <a:p>
            <a:endParaRPr lang="en-US" dirty="0"/>
          </a:p>
        </p:txBody>
      </p:sp>
      <p:sp>
        <p:nvSpPr>
          <p:cNvPr id="4" name="Slide Number Placeholder 3"/>
          <p:cNvSpPr>
            <a:spLocks noGrp="1"/>
          </p:cNvSpPr>
          <p:nvPr>
            <p:ph type="sldNum" sz="quarter" idx="10"/>
          </p:nvPr>
        </p:nvSpPr>
        <p:spPr/>
        <p:txBody>
          <a:bodyPr/>
          <a:lstStyle/>
          <a:p>
            <a:fld id="{FC815A1B-56D0-7040-9381-D19DADDE0B37}" type="slidenum">
              <a:rPr lang="en-US" smtClean="0"/>
              <a:t>10</a:t>
            </a:fld>
            <a:endParaRPr lang="en-US"/>
          </a:p>
        </p:txBody>
      </p:sp>
    </p:spTree>
    <p:extLst>
      <p:ext uri="{BB962C8B-B14F-4D97-AF65-F5344CB8AC3E}">
        <p14:creationId xmlns:p14="http://schemas.microsoft.com/office/powerpoint/2010/main" val="2559463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15A1B-56D0-7040-9381-D19DADDE0B37}" type="slidenum">
              <a:rPr lang="en-US" smtClean="0"/>
              <a:t>11</a:t>
            </a:fld>
            <a:endParaRPr lang="en-US"/>
          </a:p>
        </p:txBody>
      </p:sp>
    </p:spTree>
    <p:extLst>
      <p:ext uri="{BB962C8B-B14F-4D97-AF65-F5344CB8AC3E}">
        <p14:creationId xmlns:p14="http://schemas.microsoft.com/office/powerpoint/2010/main" val="2302311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15A1B-56D0-7040-9381-D19DADDE0B37}" type="slidenum">
              <a:rPr lang="en-US" smtClean="0"/>
              <a:t>12</a:t>
            </a:fld>
            <a:endParaRPr lang="en-US"/>
          </a:p>
        </p:txBody>
      </p:sp>
    </p:spTree>
    <p:extLst>
      <p:ext uri="{BB962C8B-B14F-4D97-AF65-F5344CB8AC3E}">
        <p14:creationId xmlns:p14="http://schemas.microsoft.com/office/powerpoint/2010/main" val="2739251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0CAC5-8FF1-4D4F-BC85-C601D4499E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80AEF1-296E-AF4E-9547-9EC5B3E590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2A5E60-F122-C643-8C0C-C137711E9768}"/>
              </a:ext>
            </a:extLst>
          </p:cNvPr>
          <p:cNvSpPr>
            <a:spLocks noGrp="1"/>
          </p:cNvSpPr>
          <p:nvPr>
            <p:ph type="dt" sz="half" idx="10"/>
          </p:nvPr>
        </p:nvSpPr>
        <p:spPr/>
        <p:txBody>
          <a:bodyPr/>
          <a:lstStyle/>
          <a:p>
            <a:fld id="{0CB149A4-088A-7A4D-A03D-DEF9D8C41C97}" type="datetimeFigureOut">
              <a:rPr lang="en-US" smtClean="0"/>
              <a:t>2/22/19</a:t>
            </a:fld>
            <a:endParaRPr lang="en-US"/>
          </a:p>
        </p:txBody>
      </p:sp>
      <p:sp>
        <p:nvSpPr>
          <p:cNvPr id="5" name="Footer Placeholder 4">
            <a:extLst>
              <a:ext uri="{FF2B5EF4-FFF2-40B4-BE49-F238E27FC236}">
                <a16:creationId xmlns:a16="http://schemas.microsoft.com/office/drawing/2014/main" id="{410ECAA7-DB9A-1E49-A291-E83E974D7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B7BDB9-B448-7B41-924F-A2EC7ED73E40}"/>
              </a:ext>
            </a:extLst>
          </p:cNvPr>
          <p:cNvSpPr>
            <a:spLocks noGrp="1"/>
          </p:cNvSpPr>
          <p:nvPr>
            <p:ph type="sldNum" sz="quarter" idx="12"/>
          </p:nvPr>
        </p:nvSpPr>
        <p:spPr/>
        <p:txBody>
          <a:bodyPr/>
          <a:lstStyle/>
          <a:p>
            <a:fld id="{4B671DE2-DA02-5F4D-B4F8-3ACFD8F13757}" type="slidenum">
              <a:rPr lang="en-US" smtClean="0"/>
              <a:t>‹#›</a:t>
            </a:fld>
            <a:endParaRPr lang="en-US"/>
          </a:p>
        </p:txBody>
      </p:sp>
    </p:spTree>
    <p:extLst>
      <p:ext uri="{BB962C8B-B14F-4D97-AF65-F5344CB8AC3E}">
        <p14:creationId xmlns:p14="http://schemas.microsoft.com/office/powerpoint/2010/main" val="1499534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68A6D-9A7C-F149-80D8-3671D7BDED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C9A3EE-B452-214F-88A4-9FEC89F2FD8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6ED258-69AF-0340-A37C-8EE13A00D300}"/>
              </a:ext>
            </a:extLst>
          </p:cNvPr>
          <p:cNvSpPr>
            <a:spLocks noGrp="1"/>
          </p:cNvSpPr>
          <p:nvPr>
            <p:ph type="dt" sz="half" idx="10"/>
          </p:nvPr>
        </p:nvSpPr>
        <p:spPr/>
        <p:txBody>
          <a:bodyPr/>
          <a:lstStyle/>
          <a:p>
            <a:fld id="{0CB149A4-088A-7A4D-A03D-DEF9D8C41C97}" type="datetimeFigureOut">
              <a:rPr lang="en-US" smtClean="0"/>
              <a:t>2/22/19</a:t>
            </a:fld>
            <a:endParaRPr lang="en-US"/>
          </a:p>
        </p:txBody>
      </p:sp>
      <p:sp>
        <p:nvSpPr>
          <p:cNvPr id="5" name="Footer Placeholder 4">
            <a:extLst>
              <a:ext uri="{FF2B5EF4-FFF2-40B4-BE49-F238E27FC236}">
                <a16:creationId xmlns:a16="http://schemas.microsoft.com/office/drawing/2014/main" id="{C3BA873F-0106-F542-B318-D4B849CD33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13D60C-02F9-D643-BF7E-A41F090764F9}"/>
              </a:ext>
            </a:extLst>
          </p:cNvPr>
          <p:cNvSpPr>
            <a:spLocks noGrp="1"/>
          </p:cNvSpPr>
          <p:nvPr>
            <p:ph type="sldNum" sz="quarter" idx="12"/>
          </p:nvPr>
        </p:nvSpPr>
        <p:spPr/>
        <p:txBody>
          <a:bodyPr/>
          <a:lstStyle/>
          <a:p>
            <a:fld id="{4B671DE2-DA02-5F4D-B4F8-3ACFD8F13757}" type="slidenum">
              <a:rPr lang="en-US" smtClean="0"/>
              <a:t>‹#›</a:t>
            </a:fld>
            <a:endParaRPr lang="en-US"/>
          </a:p>
        </p:txBody>
      </p:sp>
    </p:spTree>
    <p:extLst>
      <p:ext uri="{BB962C8B-B14F-4D97-AF65-F5344CB8AC3E}">
        <p14:creationId xmlns:p14="http://schemas.microsoft.com/office/powerpoint/2010/main" val="1621219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88020E-0B05-A245-94AE-6F6C25D5BB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99D5D0-8E9F-A542-8925-A3064732E79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56774A-575D-6248-A92F-29D2224A3436}"/>
              </a:ext>
            </a:extLst>
          </p:cNvPr>
          <p:cNvSpPr>
            <a:spLocks noGrp="1"/>
          </p:cNvSpPr>
          <p:nvPr>
            <p:ph type="dt" sz="half" idx="10"/>
          </p:nvPr>
        </p:nvSpPr>
        <p:spPr/>
        <p:txBody>
          <a:bodyPr/>
          <a:lstStyle/>
          <a:p>
            <a:fld id="{0CB149A4-088A-7A4D-A03D-DEF9D8C41C97}" type="datetimeFigureOut">
              <a:rPr lang="en-US" smtClean="0"/>
              <a:t>2/22/19</a:t>
            </a:fld>
            <a:endParaRPr lang="en-US"/>
          </a:p>
        </p:txBody>
      </p:sp>
      <p:sp>
        <p:nvSpPr>
          <p:cNvPr id="5" name="Footer Placeholder 4">
            <a:extLst>
              <a:ext uri="{FF2B5EF4-FFF2-40B4-BE49-F238E27FC236}">
                <a16:creationId xmlns:a16="http://schemas.microsoft.com/office/drawing/2014/main" id="{74088400-DFBE-EA41-AC99-16A2B50071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B295BE-6815-BB4B-AE15-2F59E6E118F3}"/>
              </a:ext>
            </a:extLst>
          </p:cNvPr>
          <p:cNvSpPr>
            <a:spLocks noGrp="1"/>
          </p:cNvSpPr>
          <p:nvPr>
            <p:ph type="sldNum" sz="quarter" idx="12"/>
          </p:nvPr>
        </p:nvSpPr>
        <p:spPr/>
        <p:txBody>
          <a:bodyPr/>
          <a:lstStyle/>
          <a:p>
            <a:fld id="{4B671DE2-DA02-5F4D-B4F8-3ACFD8F13757}" type="slidenum">
              <a:rPr lang="en-US" smtClean="0"/>
              <a:t>‹#›</a:t>
            </a:fld>
            <a:endParaRPr lang="en-US"/>
          </a:p>
        </p:txBody>
      </p:sp>
    </p:spTree>
    <p:extLst>
      <p:ext uri="{BB962C8B-B14F-4D97-AF65-F5344CB8AC3E}">
        <p14:creationId xmlns:p14="http://schemas.microsoft.com/office/powerpoint/2010/main" val="1276027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EBECC-6702-3044-9348-0E83F31B6A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C978BB-4A77-9D4A-8C73-44F3A7389A6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E3B9BF-A339-504B-B477-E1B89F5C8B4C}"/>
              </a:ext>
            </a:extLst>
          </p:cNvPr>
          <p:cNvSpPr>
            <a:spLocks noGrp="1"/>
          </p:cNvSpPr>
          <p:nvPr>
            <p:ph type="dt" sz="half" idx="10"/>
          </p:nvPr>
        </p:nvSpPr>
        <p:spPr/>
        <p:txBody>
          <a:bodyPr/>
          <a:lstStyle/>
          <a:p>
            <a:fld id="{0CB149A4-088A-7A4D-A03D-DEF9D8C41C97}" type="datetimeFigureOut">
              <a:rPr lang="en-US" smtClean="0"/>
              <a:t>2/22/19</a:t>
            </a:fld>
            <a:endParaRPr lang="en-US"/>
          </a:p>
        </p:txBody>
      </p:sp>
      <p:sp>
        <p:nvSpPr>
          <p:cNvPr id="5" name="Footer Placeholder 4">
            <a:extLst>
              <a:ext uri="{FF2B5EF4-FFF2-40B4-BE49-F238E27FC236}">
                <a16:creationId xmlns:a16="http://schemas.microsoft.com/office/drawing/2014/main" id="{FF7584A9-B188-C241-BE0C-C1B6758AE6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9DFBD7-1894-A246-B769-3245E37D3548}"/>
              </a:ext>
            </a:extLst>
          </p:cNvPr>
          <p:cNvSpPr>
            <a:spLocks noGrp="1"/>
          </p:cNvSpPr>
          <p:nvPr>
            <p:ph type="sldNum" sz="quarter" idx="12"/>
          </p:nvPr>
        </p:nvSpPr>
        <p:spPr/>
        <p:txBody>
          <a:bodyPr/>
          <a:lstStyle/>
          <a:p>
            <a:fld id="{4B671DE2-DA02-5F4D-B4F8-3ACFD8F13757}" type="slidenum">
              <a:rPr lang="en-US" smtClean="0"/>
              <a:t>‹#›</a:t>
            </a:fld>
            <a:endParaRPr lang="en-US"/>
          </a:p>
        </p:txBody>
      </p:sp>
    </p:spTree>
    <p:extLst>
      <p:ext uri="{BB962C8B-B14F-4D97-AF65-F5344CB8AC3E}">
        <p14:creationId xmlns:p14="http://schemas.microsoft.com/office/powerpoint/2010/main" val="688405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35328-1C8C-DD4C-98D1-61B08B22C5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697287-44D2-7A47-B5DE-38B1F7C572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4A4D5A1-F8EC-9D4C-BA82-687AB1BD55FE}"/>
              </a:ext>
            </a:extLst>
          </p:cNvPr>
          <p:cNvSpPr>
            <a:spLocks noGrp="1"/>
          </p:cNvSpPr>
          <p:nvPr>
            <p:ph type="dt" sz="half" idx="10"/>
          </p:nvPr>
        </p:nvSpPr>
        <p:spPr/>
        <p:txBody>
          <a:bodyPr/>
          <a:lstStyle/>
          <a:p>
            <a:fld id="{0CB149A4-088A-7A4D-A03D-DEF9D8C41C97}" type="datetimeFigureOut">
              <a:rPr lang="en-US" smtClean="0"/>
              <a:t>2/22/19</a:t>
            </a:fld>
            <a:endParaRPr lang="en-US"/>
          </a:p>
        </p:txBody>
      </p:sp>
      <p:sp>
        <p:nvSpPr>
          <p:cNvPr id="5" name="Footer Placeholder 4">
            <a:extLst>
              <a:ext uri="{FF2B5EF4-FFF2-40B4-BE49-F238E27FC236}">
                <a16:creationId xmlns:a16="http://schemas.microsoft.com/office/drawing/2014/main" id="{92B130BF-C8F6-0542-B81B-A095F7ABD1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6088AB-9590-0149-A1EE-110193D42D99}"/>
              </a:ext>
            </a:extLst>
          </p:cNvPr>
          <p:cNvSpPr>
            <a:spLocks noGrp="1"/>
          </p:cNvSpPr>
          <p:nvPr>
            <p:ph type="sldNum" sz="quarter" idx="12"/>
          </p:nvPr>
        </p:nvSpPr>
        <p:spPr/>
        <p:txBody>
          <a:bodyPr/>
          <a:lstStyle/>
          <a:p>
            <a:fld id="{4B671DE2-DA02-5F4D-B4F8-3ACFD8F13757}" type="slidenum">
              <a:rPr lang="en-US" smtClean="0"/>
              <a:t>‹#›</a:t>
            </a:fld>
            <a:endParaRPr lang="en-US"/>
          </a:p>
        </p:txBody>
      </p:sp>
    </p:spTree>
    <p:extLst>
      <p:ext uri="{BB962C8B-B14F-4D97-AF65-F5344CB8AC3E}">
        <p14:creationId xmlns:p14="http://schemas.microsoft.com/office/powerpoint/2010/main" val="2070197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1E4F9-20AC-D244-A252-2899DCFC92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0AC93F-318C-1E44-95CF-8D9C4F7EED9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D6C3AB-5B27-A545-A762-2822E6B5A38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7CF91A-D42E-9E49-BBF4-CF1605B27317}"/>
              </a:ext>
            </a:extLst>
          </p:cNvPr>
          <p:cNvSpPr>
            <a:spLocks noGrp="1"/>
          </p:cNvSpPr>
          <p:nvPr>
            <p:ph type="dt" sz="half" idx="10"/>
          </p:nvPr>
        </p:nvSpPr>
        <p:spPr/>
        <p:txBody>
          <a:bodyPr/>
          <a:lstStyle/>
          <a:p>
            <a:fld id="{0CB149A4-088A-7A4D-A03D-DEF9D8C41C97}" type="datetimeFigureOut">
              <a:rPr lang="en-US" smtClean="0"/>
              <a:t>2/22/19</a:t>
            </a:fld>
            <a:endParaRPr lang="en-US"/>
          </a:p>
        </p:txBody>
      </p:sp>
      <p:sp>
        <p:nvSpPr>
          <p:cNvPr id="6" name="Footer Placeholder 5">
            <a:extLst>
              <a:ext uri="{FF2B5EF4-FFF2-40B4-BE49-F238E27FC236}">
                <a16:creationId xmlns:a16="http://schemas.microsoft.com/office/drawing/2014/main" id="{53516A7B-1BC9-2644-93B7-3C477DA388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0FA80-96FC-9342-BEBB-BB766AD70BA6}"/>
              </a:ext>
            </a:extLst>
          </p:cNvPr>
          <p:cNvSpPr>
            <a:spLocks noGrp="1"/>
          </p:cNvSpPr>
          <p:nvPr>
            <p:ph type="sldNum" sz="quarter" idx="12"/>
          </p:nvPr>
        </p:nvSpPr>
        <p:spPr/>
        <p:txBody>
          <a:bodyPr/>
          <a:lstStyle/>
          <a:p>
            <a:fld id="{4B671DE2-DA02-5F4D-B4F8-3ACFD8F13757}" type="slidenum">
              <a:rPr lang="en-US" smtClean="0"/>
              <a:t>‹#›</a:t>
            </a:fld>
            <a:endParaRPr lang="en-US"/>
          </a:p>
        </p:txBody>
      </p:sp>
    </p:spTree>
    <p:extLst>
      <p:ext uri="{BB962C8B-B14F-4D97-AF65-F5344CB8AC3E}">
        <p14:creationId xmlns:p14="http://schemas.microsoft.com/office/powerpoint/2010/main" val="1733787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A9A5D-8317-B147-8A5B-C1FF72CBA4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2EAFD2-9EC7-FA4D-965E-74ECDBE6D1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F17816-FB4D-D24A-8F77-F1548912781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2B96A3-5660-3546-91E0-801C7568D0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1D342B7-1BFB-C14D-A6A7-534F430D2A9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0E93DD-F418-4547-ABE1-82469F7212C9}"/>
              </a:ext>
            </a:extLst>
          </p:cNvPr>
          <p:cNvSpPr>
            <a:spLocks noGrp="1"/>
          </p:cNvSpPr>
          <p:nvPr>
            <p:ph type="dt" sz="half" idx="10"/>
          </p:nvPr>
        </p:nvSpPr>
        <p:spPr/>
        <p:txBody>
          <a:bodyPr/>
          <a:lstStyle/>
          <a:p>
            <a:fld id="{0CB149A4-088A-7A4D-A03D-DEF9D8C41C97}" type="datetimeFigureOut">
              <a:rPr lang="en-US" smtClean="0"/>
              <a:t>2/22/19</a:t>
            </a:fld>
            <a:endParaRPr lang="en-US"/>
          </a:p>
        </p:txBody>
      </p:sp>
      <p:sp>
        <p:nvSpPr>
          <p:cNvPr id="8" name="Footer Placeholder 7">
            <a:extLst>
              <a:ext uri="{FF2B5EF4-FFF2-40B4-BE49-F238E27FC236}">
                <a16:creationId xmlns:a16="http://schemas.microsoft.com/office/drawing/2014/main" id="{FC4A596F-FEFC-7148-AB6F-8DCF808D42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A8E92A-2F93-5C49-8240-1AE6A26EDC92}"/>
              </a:ext>
            </a:extLst>
          </p:cNvPr>
          <p:cNvSpPr>
            <a:spLocks noGrp="1"/>
          </p:cNvSpPr>
          <p:nvPr>
            <p:ph type="sldNum" sz="quarter" idx="12"/>
          </p:nvPr>
        </p:nvSpPr>
        <p:spPr/>
        <p:txBody>
          <a:bodyPr/>
          <a:lstStyle/>
          <a:p>
            <a:fld id="{4B671DE2-DA02-5F4D-B4F8-3ACFD8F13757}" type="slidenum">
              <a:rPr lang="en-US" smtClean="0"/>
              <a:t>‹#›</a:t>
            </a:fld>
            <a:endParaRPr lang="en-US"/>
          </a:p>
        </p:txBody>
      </p:sp>
    </p:spTree>
    <p:extLst>
      <p:ext uri="{BB962C8B-B14F-4D97-AF65-F5344CB8AC3E}">
        <p14:creationId xmlns:p14="http://schemas.microsoft.com/office/powerpoint/2010/main" val="549856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163FE-C461-6D40-AB51-0817A8C2C7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99BC63-C656-874B-86DA-FA3F36D0979C}"/>
              </a:ext>
            </a:extLst>
          </p:cNvPr>
          <p:cNvSpPr>
            <a:spLocks noGrp="1"/>
          </p:cNvSpPr>
          <p:nvPr>
            <p:ph type="dt" sz="half" idx="10"/>
          </p:nvPr>
        </p:nvSpPr>
        <p:spPr/>
        <p:txBody>
          <a:bodyPr/>
          <a:lstStyle/>
          <a:p>
            <a:fld id="{0CB149A4-088A-7A4D-A03D-DEF9D8C41C97}" type="datetimeFigureOut">
              <a:rPr lang="en-US" smtClean="0"/>
              <a:t>2/22/19</a:t>
            </a:fld>
            <a:endParaRPr lang="en-US"/>
          </a:p>
        </p:txBody>
      </p:sp>
      <p:sp>
        <p:nvSpPr>
          <p:cNvPr id="4" name="Footer Placeholder 3">
            <a:extLst>
              <a:ext uri="{FF2B5EF4-FFF2-40B4-BE49-F238E27FC236}">
                <a16:creationId xmlns:a16="http://schemas.microsoft.com/office/drawing/2014/main" id="{3369EE77-82EE-7D4C-94D1-7FD0D3384E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A7081B-3D90-124E-87B7-ABD5F742089B}"/>
              </a:ext>
            </a:extLst>
          </p:cNvPr>
          <p:cNvSpPr>
            <a:spLocks noGrp="1"/>
          </p:cNvSpPr>
          <p:nvPr>
            <p:ph type="sldNum" sz="quarter" idx="12"/>
          </p:nvPr>
        </p:nvSpPr>
        <p:spPr/>
        <p:txBody>
          <a:bodyPr/>
          <a:lstStyle/>
          <a:p>
            <a:fld id="{4B671DE2-DA02-5F4D-B4F8-3ACFD8F13757}" type="slidenum">
              <a:rPr lang="en-US" smtClean="0"/>
              <a:t>‹#›</a:t>
            </a:fld>
            <a:endParaRPr lang="en-US"/>
          </a:p>
        </p:txBody>
      </p:sp>
    </p:spTree>
    <p:extLst>
      <p:ext uri="{BB962C8B-B14F-4D97-AF65-F5344CB8AC3E}">
        <p14:creationId xmlns:p14="http://schemas.microsoft.com/office/powerpoint/2010/main" val="2112912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5FC40C-5D40-594A-B99D-0300F8D9363B}"/>
              </a:ext>
            </a:extLst>
          </p:cNvPr>
          <p:cNvSpPr>
            <a:spLocks noGrp="1"/>
          </p:cNvSpPr>
          <p:nvPr>
            <p:ph type="dt" sz="half" idx="10"/>
          </p:nvPr>
        </p:nvSpPr>
        <p:spPr/>
        <p:txBody>
          <a:bodyPr/>
          <a:lstStyle/>
          <a:p>
            <a:fld id="{0CB149A4-088A-7A4D-A03D-DEF9D8C41C97}" type="datetimeFigureOut">
              <a:rPr lang="en-US" smtClean="0"/>
              <a:t>2/22/19</a:t>
            </a:fld>
            <a:endParaRPr lang="en-US"/>
          </a:p>
        </p:txBody>
      </p:sp>
      <p:sp>
        <p:nvSpPr>
          <p:cNvPr id="3" name="Footer Placeholder 2">
            <a:extLst>
              <a:ext uri="{FF2B5EF4-FFF2-40B4-BE49-F238E27FC236}">
                <a16:creationId xmlns:a16="http://schemas.microsoft.com/office/drawing/2014/main" id="{0EE99089-2D87-6A49-866E-898C79C55A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9B189AA-5763-9C44-838A-8DD5F13FD13C}"/>
              </a:ext>
            </a:extLst>
          </p:cNvPr>
          <p:cNvSpPr>
            <a:spLocks noGrp="1"/>
          </p:cNvSpPr>
          <p:nvPr>
            <p:ph type="sldNum" sz="quarter" idx="12"/>
          </p:nvPr>
        </p:nvSpPr>
        <p:spPr/>
        <p:txBody>
          <a:bodyPr/>
          <a:lstStyle/>
          <a:p>
            <a:fld id="{4B671DE2-DA02-5F4D-B4F8-3ACFD8F13757}" type="slidenum">
              <a:rPr lang="en-US" smtClean="0"/>
              <a:t>‹#›</a:t>
            </a:fld>
            <a:endParaRPr lang="en-US"/>
          </a:p>
        </p:txBody>
      </p:sp>
    </p:spTree>
    <p:extLst>
      <p:ext uri="{BB962C8B-B14F-4D97-AF65-F5344CB8AC3E}">
        <p14:creationId xmlns:p14="http://schemas.microsoft.com/office/powerpoint/2010/main" val="3997584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85F50-BD1C-B24F-A81E-FA9A3A55FA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C67A8C-3CCB-C746-8DDD-C38EACD30D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472F25-4926-064D-B29C-D20A683307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35A256F-71BF-014C-8520-E3AEF672C0B1}"/>
              </a:ext>
            </a:extLst>
          </p:cNvPr>
          <p:cNvSpPr>
            <a:spLocks noGrp="1"/>
          </p:cNvSpPr>
          <p:nvPr>
            <p:ph type="dt" sz="half" idx="10"/>
          </p:nvPr>
        </p:nvSpPr>
        <p:spPr/>
        <p:txBody>
          <a:bodyPr/>
          <a:lstStyle/>
          <a:p>
            <a:fld id="{0CB149A4-088A-7A4D-A03D-DEF9D8C41C97}" type="datetimeFigureOut">
              <a:rPr lang="en-US" smtClean="0"/>
              <a:t>2/22/19</a:t>
            </a:fld>
            <a:endParaRPr lang="en-US"/>
          </a:p>
        </p:txBody>
      </p:sp>
      <p:sp>
        <p:nvSpPr>
          <p:cNvPr id="6" name="Footer Placeholder 5">
            <a:extLst>
              <a:ext uri="{FF2B5EF4-FFF2-40B4-BE49-F238E27FC236}">
                <a16:creationId xmlns:a16="http://schemas.microsoft.com/office/drawing/2014/main" id="{8A18BD8C-AC75-484A-8BF8-19AB656EDE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CBA0AB-C1E5-574C-9929-7F69AF4969FD}"/>
              </a:ext>
            </a:extLst>
          </p:cNvPr>
          <p:cNvSpPr>
            <a:spLocks noGrp="1"/>
          </p:cNvSpPr>
          <p:nvPr>
            <p:ph type="sldNum" sz="quarter" idx="12"/>
          </p:nvPr>
        </p:nvSpPr>
        <p:spPr/>
        <p:txBody>
          <a:bodyPr/>
          <a:lstStyle/>
          <a:p>
            <a:fld id="{4B671DE2-DA02-5F4D-B4F8-3ACFD8F13757}" type="slidenum">
              <a:rPr lang="en-US" smtClean="0"/>
              <a:t>‹#›</a:t>
            </a:fld>
            <a:endParaRPr lang="en-US"/>
          </a:p>
        </p:txBody>
      </p:sp>
    </p:spTree>
    <p:extLst>
      <p:ext uri="{BB962C8B-B14F-4D97-AF65-F5344CB8AC3E}">
        <p14:creationId xmlns:p14="http://schemas.microsoft.com/office/powerpoint/2010/main" val="1858238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AFAE8-6053-0040-8C47-127564C666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38F74A2-80DB-2945-8C3E-ED6E6170A0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1FA47D-8705-2F45-98B6-5F49F73A4E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BD4F4AD-ECAA-A240-866C-AB7A73815AD1}"/>
              </a:ext>
            </a:extLst>
          </p:cNvPr>
          <p:cNvSpPr>
            <a:spLocks noGrp="1"/>
          </p:cNvSpPr>
          <p:nvPr>
            <p:ph type="dt" sz="half" idx="10"/>
          </p:nvPr>
        </p:nvSpPr>
        <p:spPr/>
        <p:txBody>
          <a:bodyPr/>
          <a:lstStyle/>
          <a:p>
            <a:fld id="{0CB149A4-088A-7A4D-A03D-DEF9D8C41C97}" type="datetimeFigureOut">
              <a:rPr lang="en-US" smtClean="0"/>
              <a:t>2/22/19</a:t>
            </a:fld>
            <a:endParaRPr lang="en-US"/>
          </a:p>
        </p:txBody>
      </p:sp>
      <p:sp>
        <p:nvSpPr>
          <p:cNvPr id="6" name="Footer Placeholder 5">
            <a:extLst>
              <a:ext uri="{FF2B5EF4-FFF2-40B4-BE49-F238E27FC236}">
                <a16:creationId xmlns:a16="http://schemas.microsoft.com/office/drawing/2014/main" id="{F828DEA2-A78C-F549-B919-186666F0E6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B140B9-2C4D-754E-AA74-9EDAF2D71C69}"/>
              </a:ext>
            </a:extLst>
          </p:cNvPr>
          <p:cNvSpPr>
            <a:spLocks noGrp="1"/>
          </p:cNvSpPr>
          <p:nvPr>
            <p:ph type="sldNum" sz="quarter" idx="12"/>
          </p:nvPr>
        </p:nvSpPr>
        <p:spPr/>
        <p:txBody>
          <a:bodyPr/>
          <a:lstStyle/>
          <a:p>
            <a:fld id="{4B671DE2-DA02-5F4D-B4F8-3ACFD8F13757}" type="slidenum">
              <a:rPr lang="en-US" smtClean="0"/>
              <a:t>‹#›</a:t>
            </a:fld>
            <a:endParaRPr lang="en-US"/>
          </a:p>
        </p:txBody>
      </p:sp>
    </p:spTree>
    <p:extLst>
      <p:ext uri="{BB962C8B-B14F-4D97-AF65-F5344CB8AC3E}">
        <p14:creationId xmlns:p14="http://schemas.microsoft.com/office/powerpoint/2010/main" val="1834377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EA050C-C07E-384A-A766-A4508F37C9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651F83-DE2D-804D-BC49-2CDDC16DB8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3D0E4B-DE24-D94E-B031-19FBF5CBB8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B149A4-088A-7A4D-A03D-DEF9D8C41C97}" type="datetimeFigureOut">
              <a:rPr lang="en-US" smtClean="0"/>
              <a:t>2/22/19</a:t>
            </a:fld>
            <a:endParaRPr lang="en-US"/>
          </a:p>
        </p:txBody>
      </p:sp>
      <p:sp>
        <p:nvSpPr>
          <p:cNvPr id="5" name="Footer Placeholder 4">
            <a:extLst>
              <a:ext uri="{FF2B5EF4-FFF2-40B4-BE49-F238E27FC236}">
                <a16:creationId xmlns:a16="http://schemas.microsoft.com/office/drawing/2014/main" id="{3F4A1CB4-AAB7-BA40-801E-5EA8D79FDE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77512A-720C-4B4D-A002-AC02926B17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671DE2-DA02-5F4D-B4F8-3ACFD8F13757}" type="slidenum">
              <a:rPr lang="en-US" smtClean="0"/>
              <a:t>‹#›</a:t>
            </a:fld>
            <a:endParaRPr lang="en-US"/>
          </a:p>
        </p:txBody>
      </p:sp>
    </p:spTree>
    <p:extLst>
      <p:ext uri="{BB962C8B-B14F-4D97-AF65-F5344CB8AC3E}">
        <p14:creationId xmlns:p14="http://schemas.microsoft.com/office/powerpoint/2010/main" val="3860195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businessinsider.com/trump-administration-robot-automation-2017-3"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7B543-F829-9B46-952E-4BF8B030DCEC}"/>
              </a:ext>
            </a:extLst>
          </p:cNvPr>
          <p:cNvSpPr>
            <a:spLocks noGrp="1"/>
          </p:cNvSpPr>
          <p:nvPr>
            <p:ph type="ctrTitle"/>
          </p:nvPr>
        </p:nvSpPr>
        <p:spPr/>
        <p:txBody>
          <a:bodyPr/>
          <a:lstStyle/>
          <a:p>
            <a:r>
              <a:rPr lang="en-US" dirty="0"/>
              <a:t>199Automation</a:t>
            </a:r>
          </a:p>
        </p:txBody>
      </p:sp>
      <p:sp>
        <p:nvSpPr>
          <p:cNvPr id="3" name="Subtitle 2">
            <a:extLst>
              <a:ext uri="{FF2B5EF4-FFF2-40B4-BE49-F238E27FC236}">
                <a16:creationId xmlns:a16="http://schemas.microsoft.com/office/drawing/2014/main" id="{DFFC5E8E-2BF0-1B41-9E10-AD63E486057C}"/>
              </a:ext>
            </a:extLst>
          </p:cNvPr>
          <p:cNvSpPr>
            <a:spLocks noGrp="1"/>
          </p:cNvSpPr>
          <p:nvPr>
            <p:ph type="subTitle" idx="1"/>
          </p:nvPr>
        </p:nvSpPr>
        <p:spPr/>
        <p:txBody>
          <a:bodyPr>
            <a:normAutofit lnSpcReduction="10000"/>
          </a:bodyPr>
          <a:lstStyle/>
          <a:p>
            <a:r>
              <a:rPr lang="en-US" dirty="0"/>
              <a:t>Joshua Thornton</a:t>
            </a:r>
          </a:p>
          <a:p>
            <a:r>
              <a:rPr lang="en-US" dirty="0" err="1"/>
              <a:t>joshua.thornton@umontana.edu</a:t>
            </a:r>
            <a:endParaRPr lang="en-US" dirty="0"/>
          </a:p>
          <a:p>
            <a:r>
              <a:rPr lang="en-US" dirty="0" err="1"/>
              <a:t>GradCon</a:t>
            </a:r>
            <a:endParaRPr lang="en-US" dirty="0"/>
          </a:p>
          <a:p>
            <a:r>
              <a:rPr lang="en-US" dirty="0"/>
              <a:t>Friday, February 22</a:t>
            </a:r>
            <a:r>
              <a:rPr lang="en-US" baseline="30000" dirty="0"/>
              <a:t>nd</a:t>
            </a:r>
            <a:r>
              <a:rPr lang="en-US" dirty="0"/>
              <a:t>, 2019</a:t>
            </a:r>
          </a:p>
        </p:txBody>
      </p:sp>
    </p:spTree>
    <p:extLst>
      <p:ext uri="{BB962C8B-B14F-4D97-AF65-F5344CB8AC3E}">
        <p14:creationId xmlns:p14="http://schemas.microsoft.com/office/powerpoint/2010/main" val="2886221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94AE0-D7E1-E84A-A711-8647BA260338}"/>
              </a:ext>
            </a:extLst>
          </p:cNvPr>
          <p:cNvSpPr>
            <a:spLocks noGrp="1"/>
          </p:cNvSpPr>
          <p:nvPr>
            <p:ph type="title"/>
          </p:nvPr>
        </p:nvSpPr>
        <p:spPr/>
        <p:txBody>
          <a:bodyPr/>
          <a:lstStyle/>
          <a:p>
            <a:pPr algn="ctr"/>
            <a:r>
              <a:rPr lang="en-US" dirty="0"/>
              <a:t>Tax Cuts and Jobs Act of 2017 – 199A</a:t>
            </a:r>
          </a:p>
        </p:txBody>
      </p:sp>
      <p:sp>
        <p:nvSpPr>
          <p:cNvPr id="3" name="Content Placeholder 2">
            <a:extLst>
              <a:ext uri="{FF2B5EF4-FFF2-40B4-BE49-F238E27FC236}">
                <a16:creationId xmlns:a16="http://schemas.microsoft.com/office/drawing/2014/main" id="{62248887-07E7-3748-88EC-0717201F3FDA}"/>
              </a:ext>
            </a:extLst>
          </p:cNvPr>
          <p:cNvSpPr>
            <a:spLocks noGrp="1"/>
          </p:cNvSpPr>
          <p:nvPr>
            <p:ph idx="1"/>
          </p:nvPr>
        </p:nvSpPr>
        <p:spPr/>
        <p:txBody>
          <a:bodyPr>
            <a:normAutofit/>
          </a:bodyPr>
          <a:lstStyle/>
          <a:p>
            <a:pPr marL="0" indent="0" algn="ctr">
              <a:buNone/>
            </a:pPr>
            <a:r>
              <a:rPr lang="en-US" dirty="0"/>
              <a:t>Deduction equals the lessor of either: Combined Qualified Business Income (CQBI) or 20% of [Taxable Income (TI) – Net Capital Gains (NCG). CQBI can be read as, the lessor of either:</a:t>
            </a:r>
          </a:p>
          <a:p>
            <a:pPr marL="0" indent="0" algn="ctr">
              <a:buNone/>
            </a:pPr>
            <a:r>
              <a:rPr lang="en-US" dirty="0"/>
              <a:t>20% of Qualified Business Income (QBI) of a Qualified Trade or Business (QTB), </a:t>
            </a:r>
            <a:r>
              <a:rPr lang="en-US" i="1" dirty="0"/>
              <a:t>or</a:t>
            </a:r>
            <a:endParaRPr lang="en-US" dirty="0"/>
          </a:p>
          <a:p>
            <a:pPr marL="0" indent="0" algn="ctr">
              <a:buNone/>
            </a:pPr>
            <a:r>
              <a:rPr lang="en-US" dirty="0"/>
              <a:t>The greater of either:</a:t>
            </a:r>
          </a:p>
          <a:p>
            <a:pPr marL="0" indent="0" algn="ctr">
              <a:buNone/>
            </a:pPr>
            <a:r>
              <a:rPr lang="en-US" dirty="0"/>
              <a:t>50% of W-2 wages paid (wages), or </a:t>
            </a:r>
          </a:p>
          <a:p>
            <a:pPr marL="0" indent="0" algn="ctr">
              <a:buNone/>
            </a:pPr>
            <a:r>
              <a:rPr lang="en-US" dirty="0"/>
              <a:t>25% of wages plus 2.5% of Qualified Property (QP).</a:t>
            </a:r>
          </a:p>
          <a:p>
            <a:pPr marL="0" indent="0" algn="ctr">
              <a:buNone/>
            </a:pPr>
            <a:endParaRPr lang="en-US" dirty="0"/>
          </a:p>
        </p:txBody>
      </p:sp>
    </p:spTree>
    <p:extLst>
      <p:ext uri="{BB962C8B-B14F-4D97-AF65-F5344CB8AC3E}">
        <p14:creationId xmlns:p14="http://schemas.microsoft.com/office/powerpoint/2010/main" val="1254324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552EE-8D69-0844-88FE-0B57AC7D1A7E}"/>
              </a:ext>
            </a:extLst>
          </p:cNvPr>
          <p:cNvSpPr>
            <a:spLocks noGrp="1"/>
          </p:cNvSpPr>
          <p:nvPr>
            <p:ph type="title"/>
          </p:nvPr>
        </p:nvSpPr>
        <p:spPr/>
        <p:txBody>
          <a:bodyPr/>
          <a:lstStyle/>
          <a:p>
            <a:pPr algn="ctr"/>
            <a:r>
              <a:rPr lang="en-US" dirty="0"/>
              <a:t>Neutrality</a:t>
            </a:r>
          </a:p>
        </p:txBody>
      </p:sp>
      <p:sp>
        <p:nvSpPr>
          <p:cNvPr id="3" name="Content Placeholder 2">
            <a:extLst>
              <a:ext uri="{FF2B5EF4-FFF2-40B4-BE49-F238E27FC236}">
                <a16:creationId xmlns:a16="http://schemas.microsoft.com/office/drawing/2014/main" id="{D75ECB04-0BD4-F943-9FDF-AF266FB5DC73}"/>
              </a:ext>
            </a:extLst>
          </p:cNvPr>
          <p:cNvSpPr>
            <a:spLocks noGrp="1"/>
          </p:cNvSpPr>
          <p:nvPr>
            <p:ph idx="1"/>
          </p:nvPr>
        </p:nvSpPr>
        <p:spPr/>
        <p:txBody>
          <a:bodyPr/>
          <a:lstStyle/>
          <a:p>
            <a:pPr marL="0" indent="0" algn="ctr">
              <a:buNone/>
            </a:pPr>
            <a:r>
              <a:rPr lang="en-US" dirty="0"/>
              <a:t>Promotes equity</a:t>
            </a:r>
          </a:p>
          <a:p>
            <a:pPr marL="0" indent="0" algn="ctr">
              <a:buNone/>
            </a:pPr>
            <a:r>
              <a:rPr lang="en-US" dirty="0"/>
              <a:t>Avoids economic distortion</a:t>
            </a:r>
          </a:p>
          <a:p>
            <a:pPr marL="0" indent="0" algn="ctr">
              <a:buNone/>
            </a:pPr>
            <a:r>
              <a:rPr lang="en-US" dirty="0"/>
              <a:t>Lower administration / compliance costs</a:t>
            </a:r>
          </a:p>
          <a:p>
            <a:pPr marL="0" indent="0" algn="ctr">
              <a:buNone/>
            </a:pPr>
            <a:r>
              <a:rPr lang="en-US" dirty="0"/>
              <a:t>What is the elasticity of human labor? Automated machines?</a:t>
            </a:r>
          </a:p>
          <a:p>
            <a:pPr marL="0" indent="0" algn="ctr">
              <a:buNone/>
            </a:pPr>
            <a:endParaRPr lang="en-US" dirty="0"/>
          </a:p>
          <a:p>
            <a:pPr marL="0" indent="0" algn="ctr">
              <a:buNone/>
            </a:pPr>
            <a:r>
              <a:rPr lang="en-US" dirty="0"/>
              <a:t>Lack of automation tax policies reduces revenue for social insurance</a:t>
            </a:r>
          </a:p>
          <a:p>
            <a:pPr marL="0" indent="0" algn="ctr">
              <a:buNone/>
            </a:pPr>
            <a:r>
              <a:rPr lang="en-US" dirty="0"/>
              <a:t>Distorted choices for choosing automation over human labor?</a:t>
            </a:r>
          </a:p>
          <a:p>
            <a:pPr marL="0" indent="0" algn="ctr">
              <a:buNone/>
            </a:pPr>
            <a:r>
              <a:rPr lang="en-US" dirty="0"/>
              <a:t>A shrinking tax base?</a:t>
            </a:r>
          </a:p>
        </p:txBody>
      </p:sp>
    </p:spTree>
    <p:extLst>
      <p:ext uri="{BB962C8B-B14F-4D97-AF65-F5344CB8AC3E}">
        <p14:creationId xmlns:p14="http://schemas.microsoft.com/office/powerpoint/2010/main" val="778739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514FE-14EC-E34B-87BC-F1CE002A5DC5}"/>
              </a:ext>
            </a:extLst>
          </p:cNvPr>
          <p:cNvSpPr>
            <a:spLocks noGrp="1"/>
          </p:cNvSpPr>
          <p:nvPr>
            <p:ph type="title"/>
          </p:nvPr>
        </p:nvSpPr>
        <p:spPr/>
        <p:txBody>
          <a:bodyPr/>
          <a:lstStyle/>
          <a:p>
            <a:pPr algn="ctr"/>
            <a:r>
              <a:rPr lang="en-US" dirty="0"/>
              <a:t>Equity</a:t>
            </a:r>
          </a:p>
        </p:txBody>
      </p:sp>
      <p:sp>
        <p:nvSpPr>
          <p:cNvPr id="3" name="Content Placeholder 2">
            <a:extLst>
              <a:ext uri="{FF2B5EF4-FFF2-40B4-BE49-F238E27FC236}">
                <a16:creationId xmlns:a16="http://schemas.microsoft.com/office/drawing/2014/main" id="{388FBD83-A299-4446-95C3-73ECC16A231A}"/>
              </a:ext>
            </a:extLst>
          </p:cNvPr>
          <p:cNvSpPr>
            <a:spLocks noGrp="1"/>
          </p:cNvSpPr>
          <p:nvPr>
            <p:ph idx="1"/>
          </p:nvPr>
        </p:nvSpPr>
        <p:spPr/>
        <p:txBody>
          <a:bodyPr/>
          <a:lstStyle/>
          <a:p>
            <a:pPr marL="0" indent="0" algn="ctr">
              <a:buNone/>
            </a:pPr>
            <a:r>
              <a:rPr lang="en-US" dirty="0"/>
              <a:t>Avoid distortion</a:t>
            </a:r>
          </a:p>
          <a:p>
            <a:pPr marL="0" indent="0" algn="ctr">
              <a:buNone/>
            </a:pPr>
            <a:r>
              <a:rPr lang="en-US" dirty="0"/>
              <a:t>Benefits reach beneficiaries</a:t>
            </a:r>
          </a:p>
          <a:p>
            <a:pPr marL="0" indent="0" algn="ctr">
              <a:buNone/>
            </a:pPr>
            <a:r>
              <a:rPr lang="en-US" dirty="0"/>
              <a:t>Ability to pay (horizontal and vertical equity)</a:t>
            </a:r>
          </a:p>
          <a:p>
            <a:pPr marL="0" indent="0" algn="ctr">
              <a:buNone/>
            </a:pPr>
            <a:endParaRPr lang="en-US" dirty="0"/>
          </a:p>
          <a:p>
            <a:pPr marL="0" indent="0" algn="ctr">
              <a:buNone/>
            </a:pPr>
            <a:r>
              <a:rPr lang="en-US" dirty="0"/>
              <a:t>Automation increases productivity and generates wealth</a:t>
            </a:r>
          </a:p>
          <a:p>
            <a:pPr marL="0" indent="0" algn="ctr">
              <a:buNone/>
            </a:pPr>
            <a:r>
              <a:rPr lang="en-US" dirty="0"/>
              <a:t>Automation simultaneously creates jobs</a:t>
            </a:r>
          </a:p>
          <a:p>
            <a:pPr marL="0" indent="0" algn="ctr">
              <a:buNone/>
            </a:pPr>
            <a:r>
              <a:rPr lang="en-US" dirty="0"/>
              <a:t>Uneven wealth distribution</a:t>
            </a:r>
          </a:p>
          <a:p>
            <a:pPr marL="0" indent="0" algn="ctr">
              <a:buNone/>
            </a:pPr>
            <a:r>
              <a:rPr lang="en-US" dirty="0"/>
              <a:t>Unemployment</a:t>
            </a:r>
          </a:p>
          <a:p>
            <a:endParaRPr lang="en-US" dirty="0"/>
          </a:p>
        </p:txBody>
      </p:sp>
    </p:spTree>
    <p:extLst>
      <p:ext uri="{BB962C8B-B14F-4D97-AF65-F5344CB8AC3E}">
        <p14:creationId xmlns:p14="http://schemas.microsoft.com/office/powerpoint/2010/main" val="4240578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91680-F5D9-A84A-ACF3-7D95A9230F20}"/>
              </a:ext>
            </a:extLst>
          </p:cNvPr>
          <p:cNvSpPr>
            <a:spLocks noGrp="1"/>
          </p:cNvSpPr>
          <p:nvPr>
            <p:ph type="title"/>
          </p:nvPr>
        </p:nvSpPr>
        <p:spPr/>
        <p:txBody>
          <a:bodyPr/>
          <a:lstStyle/>
          <a:p>
            <a:pPr algn="ctr"/>
            <a:r>
              <a:rPr lang="en-US" dirty="0"/>
              <a:t>Simplicity</a:t>
            </a:r>
          </a:p>
        </p:txBody>
      </p:sp>
      <p:sp>
        <p:nvSpPr>
          <p:cNvPr id="3" name="Content Placeholder 2">
            <a:extLst>
              <a:ext uri="{FF2B5EF4-FFF2-40B4-BE49-F238E27FC236}">
                <a16:creationId xmlns:a16="http://schemas.microsoft.com/office/drawing/2014/main" id="{E73CA489-2C6C-7E48-82DF-3B998380F0D1}"/>
              </a:ext>
            </a:extLst>
          </p:cNvPr>
          <p:cNvSpPr>
            <a:spLocks noGrp="1"/>
          </p:cNvSpPr>
          <p:nvPr>
            <p:ph idx="1"/>
          </p:nvPr>
        </p:nvSpPr>
        <p:spPr/>
        <p:txBody>
          <a:bodyPr/>
          <a:lstStyle/>
          <a:p>
            <a:pPr marL="0" indent="0" algn="ctr">
              <a:buNone/>
            </a:pPr>
            <a:endParaRPr lang="en-US" dirty="0"/>
          </a:p>
          <a:p>
            <a:pPr marL="0" indent="0" algn="ctr">
              <a:buNone/>
            </a:pPr>
            <a:r>
              <a:rPr lang="en-US" dirty="0"/>
              <a:t>Taxation that is certain, non-arbitrary, and clear to all persons</a:t>
            </a:r>
          </a:p>
          <a:p>
            <a:pPr marL="0" indent="0" algn="ctr">
              <a:buNone/>
            </a:pPr>
            <a:r>
              <a:rPr lang="en-US" dirty="0"/>
              <a:t>Simple in understanding, administering, and complying</a:t>
            </a:r>
          </a:p>
          <a:p>
            <a:pPr marL="0" indent="0" algn="ctr">
              <a:buNone/>
            </a:pPr>
            <a:endParaRPr lang="en-US" dirty="0"/>
          </a:p>
          <a:p>
            <a:pPr marL="0" indent="0" algn="ctr">
              <a:buNone/>
            </a:pPr>
            <a:endParaRPr lang="en-US" dirty="0"/>
          </a:p>
          <a:p>
            <a:pPr marL="0" indent="0" algn="ctr">
              <a:buNone/>
            </a:pPr>
            <a:r>
              <a:rPr lang="en-US" dirty="0"/>
              <a:t>21% corporate tax rate cut - Simple</a:t>
            </a:r>
          </a:p>
          <a:p>
            <a:pPr marL="0" indent="0" algn="ctr">
              <a:buNone/>
            </a:pPr>
            <a:r>
              <a:rPr lang="en-US" dirty="0"/>
              <a:t>199A – Not Simple (but fair?)</a:t>
            </a:r>
          </a:p>
        </p:txBody>
      </p:sp>
    </p:spTree>
    <p:extLst>
      <p:ext uri="{BB962C8B-B14F-4D97-AF65-F5344CB8AC3E}">
        <p14:creationId xmlns:p14="http://schemas.microsoft.com/office/powerpoint/2010/main" val="2148181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72EB1-AA68-D348-BE80-0351C7DC99BF}"/>
              </a:ext>
            </a:extLst>
          </p:cNvPr>
          <p:cNvSpPr>
            <a:spLocks noGrp="1"/>
          </p:cNvSpPr>
          <p:nvPr>
            <p:ph type="title"/>
          </p:nvPr>
        </p:nvSpPr>
        <p:spPr/>
        <p:txBody>
          <a:bodyPr/>
          <a:lstStyle/>
          <a:p>
            <a:pPr algn="ctr"/>
            <a:r>
              <a:rPr lang="en-US" dirty="0"/>
              <a:t>Conclusion and Proposal</a:t>
            </a:r>
          </a:p>
        </p:txBody>
      </p:sp>
      <p:sp>
        <p:nvSpPr>
          <p:cNvPr id="3" name="Content Placeholder 2">
            <a:extLst>
              <a:ext uri="{FF2B5EF4-FFF2-40B4-BE49-F238E27FC236}">
                <a16:creationId xmlns:a16="http://schemas.microsoft.com/office/drawing/2014/main" id="{E31C4180-6E2C-D04F-9823-73AC4029BB23}"/>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dirty="0"/>
              <a:t>199A implicitly endorses human labor over automated machines.</a:t>
            </a:r>
          </a:p>
          <a:p>
            <a:pPr marL="0" indent="0" algn="ctr">
              <a:buNone/>
            </a:pPr>
            <a:endParaRPr lang="en-US" dirty="0"/>
          </a:p>
          <a:p>
            <a:pPr marL="0" indent="0" algn="ctr">
              <a:buNone/>
            </a:pPr>
            <a:r>
              <a:rPr lang="en-US" dirty="0"/>
              <a:t>Use 199A and/or 21% corporate tax rate revenue to promote greater equity and lessen short-term effects caused by automation.</a:t>
            </a:r>
          </a:p>
        </p:txBody>
      </p:sp>
    </p:spTree>
    <p:extLst>
      <p:ext uri="{BB962C8B-B14F-4D97-AF65-F5344CB8AC3E}">
        <p14:creationId xmlns:p14="http://schemas.microsoft.com/office/powerpoint/2010/main" val="4106539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6504A-15DC-4746-8532-E52F1344368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64FE603-7A80-D144-83D5-0CC9A75DF54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0708" y="365125"/>
            <a:ext cx="9530584" cy="6350926"/>
          </a:xfrm>
        </p:spPr>
      </p:pic>
    </p:spTree>
    <p:extLst>
      <p:ext uri="{BB962C8B-B14F-4D97-AF65-F5344CB8AC3E}">
        <p14:creationId xmlns:p14="http://schemas.microsoft.com/office/powerpoint/2010/main" val="245886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68B11-A777-EC47-A4D8-10F737D7E70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3F5E7F8-A060-414B-98A9-E26BE27D21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98279" y="365125"/>
            <a:ext cx="8195441" cy="6146581"/>
          </a:xfrm>
        </p:spPr>
      </p:pic>
    </p:spTree>
    <p:extLst>
      <p:ext uri="{BB962C8B-B14F-4D97-AF65-F5344CB8AC3E}">
        <p14:creationId xmlns:p14="http://schemas.microsoft.com/office/powerpoint/2010/main" val="2619468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73A78-AE20-1141-BCD0-67587DEE7C6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490DAF1-6079-294D-9F10-0EA9005D165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40526" y="160014"/>
            <a:ext cx="10413274" cy="6697986"/>
          </a:xfrm>
        </p:spPr>
      </p:pic>
    </p:spTree>
    <p:extLst>
      <p:ext uri="{BB962C8B-B14F-4D97-AF65-F5344CB8AC3E}">
        <p14:creationId xmlns:p14="http://schemas.microsoft.com/office/powerpoint/2010/main" val="2644408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2AE2B-BE34-C940-902B-9CF8B1834D3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DE3B634-738B-544C-9C03-5F670825509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44915" y="365125"/>
            <a:ext cx="8512628" cy="6039596"/>
          </a:xfrm>
        </p:spPr>
      </p:pic>
    </p:spTree>
    <p:extLst>
      <p:ext uri="{BB962C8B-B14F-4D97-AF65-F5344CB8AC3E}">
        <p14:creationId xmlns:p14="http://schemas.microsoft.com/office/powerpoint/2010/main" val="4177639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32F2D-6BA2-7C43-B4AC-95045321624E}"/>
              </a:ext>
            </a:extLst>
          </p:cNvPr>
          <p:cNvSpPr>
            <a:spLocks noGrp="1"/>
          </p:cNvSpPr>
          <p:nvPr>
            <p:ph type="title"/>
          </p:nvPr>
        </p:nvSpPr>
        <p:spPr/>
        <p:txBody>
          <a:bodyPr/>
          <a:lstStyle/>
          <a:p>
            <a:pPr algn="ctr"/>
            <a:r>
              <a:rPr lang="en-US" dirty="0"/>
              <a:t>Automation Debate</a:t>
            </a:r>
          </a:p>
        </p:txBody>
      </p:sp>
      <p:pic>
        <p:nvPicPr>
          <p:cNvPr id="5" name="Content Placeholder 4">
            <a:extLst>
              <a:ext uri="{FF2B5EF4-FFF2-40B4-BE49-F238E27FC236}">
                <a16:creationId xmlns:a16="http://schemas.microsoft.com/office/drawing/2014/main" id="{8F8364CC-CE70-5742-8412-10359DB88E1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498114" y="994427"/>
            <a:ext cx="2785836" cy="2785836"/>
          </a:xfrm>
        </p:spPr>
      </p:pic>
      <p:pic>
        <p:nvPicPr>
          <p:cNvPr id="7" name="Picture 6">
            <a:extLst>
              <a:ext uri="{FF2B5EF4-FFF2-40B4-BE49-F238E27FC236}">
                <a16:creationId xmlns:a16="http://schemas.microsoft.com/office/drawing/2014/main" id="{48922621-4271-454F-9AF2-AF13D5EF1B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8264" y="4196957"/>
            <a:ext cx="2925536" cy="2199028"/>
          </a:xfrm>
          <a:prstGeom prst="rect">
            <a:avLst/>
          </a:prstGeom>
        </p:spPr>
      </p:pic>
      <p:pic>
        <p:nvPicPr>
          <p:cNvPr id="4" name="Picture 3">
            <a:extLst>
              <a:ext uri="{FF2B5EF4-FFF2-40B4-BE49-F238E27FC236}">
                <a16:creationId xmlns:a16="http://schemas.microsoft.com/office/drawing/2014/main" id="{8B15534E-4541-9B4F-8369-5F2370A8AE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1253" y="2199145"/>
            <a:ext cx="4181367" cy="2785836"/>
          </a:xfrm>
          <a:prstGeom prst="rect">
            <a:avLst/>
          </a:prstGeom>
        </p:spPr>
      </p:pic>
      <p:pic>
        <p:nvPicPr>
          <p:cNvPr id="8" name="Picture 7">
            <a:extLst>
              <a:ext uri="{FF2B5EF4-FFF2-40B4-BE49-F238E27FC236}">
                <a16:creationId xmlns:a16="http://schemas.microsoft.com/office/drawing/2014/main" id="{F373C4C5-6344-A842-82CF-127E204BE2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95747" y="640759"/>
            <a:ext cx="1720576" cy="2303063"/>
          </a:xfrm>
          <a:prstGeom prst="rect">
            <a:avLst/>
          </a:prstGeom>
        </p:spPr>
      </p:pic>
      <p:pic>
        <p:nvPicPr>
          <p:cNvPr id="12" name="Picture 11">
            <a:extLst>
              <a:ext uri="{FF2B5EF4-FFF2-40B4-BE49-F238E27FC236}">
                <a16:creationId xmlns:a16="http://schemas.microsoft.com/office/drawing/2014/main" id="{EF908199-0AC8-3040-802C-348178C471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86309" y="3184134"/>
            <a:ext cx="2139451" cy="3211851"/>
          </a:xfrm>
          <a:prstGeom prst="rect">
            <a:avLst/>
          </a:prstGeom>
        </p:spPr>
      </p:pic>
    </p:spTree>
    <p:extLst>
      <p:ext uri="{BB962C8B-B14F-4D97-AF65-F5344CB8AC3E}">
        <p14:creationId xmlns:p14="http://schemas.microsoft.com/office/powerpoint/2010/main" val="181775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5AF60-8CF5-E347-A6D6-7BB5AD14090E}"/>
              </a:ext>
            </a:extLst>
          </p:cNvPr>
          <p:cNvSpPr>
            <a:spLocks noGrp="1"/>
          </p:cNvSpPr>
          <p:nvPr>
            <p:ph type="title"/>
          </p:nvPr>
        </p:nvSpPr>
        <p:spPr/>
        <p:txBody>
          <a:bodyPr/>
          <a:lstStyle/>
          <a:p>
            <a:pPr algn="ctr"/>
            <a:r>
              <a:rPr lang="en-US" dirty="0"/>
              <a:t>Automation Tax Implementation</a:t>
            </a:r>
          </a:p>
        </p:txBody>
      </p:sp>
      <p:pic>
        <p:nvPicPr>
          <p:cNvPr id="5" name="Content Placeholder 4">
            <a:extLst>
              <a:ext uri="{FF2B5EF4-FFF2-40B4-BE49-F238E27FC236}">
                <a16:creationId xmlns:a16="http://schemas.microsoft.com/office/drawing/2014/main" id="{1D8DAE28-6C2D-BE41-9723-25C124E5015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32496" y="1690688"/>
            <a:ext cx="6527007" cy="4351338"/>
          </a:xfrm>
        </p:spPr>
      </p:pic>
    </p:spTree>
    <p:extLst>
      <p:ext uri="{BB962C8B-B14F-4D97-AF65-F5344CB8AC3E}">
        <p14:creationId xmlns:p14="http://schemas.microsoft.com/office/powerpoint/2010/main" val="3127392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753CD-CA15-2F42-ABFF-448A65F6352E}"/>
              </a:ext>
            </a:extLst>
          </p:cNvPr>
          <p:cNvSpPr>
            <a:spLocks noGrp="1"/>
          </p:cNvSpPr>
          <p:nvPr>
            <p:ph type="title"/>
          </p:nvPr>
        </p:nvSpPr>
        <p:spPr/>
        <p:txBody>
          <a:bodyPr/>
          <a:lstStyle/>
          <a:p>
            <a:pPr algn="ctr"/>
            <a:r>
              <a:rPr lang="en-US" dirty="0"/>
              <a:t>In America</a:t>
            </a:r>
          </a:p>
        </p:txBody>
      </p:sp>
      <p:pic>
        <p:nvPicPr>
          <p:cNvPr id="5" name="Content Placeholder 4">
            <a:extLst>
              <a:ext uri="{FF2B5EF4-FFF2-40B4-BE49-F238E27FC236}">
                <a16:creationId xmlns:a16="http://schemas.microsoft.com/office/drawing/2014/main" id="{2921C03B-7CA8-7F4C-9A14-EC71BB801BE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690688"/>
            <a:ext cx="5801784" cy="4351338"/>
          </a:xfrm>
        </p:spPr>
      </p:pic>
      <p:sp>
        <p:nvSpPr>
          <p:cNvPr id="6" name="TextBox 5">
            <a:extLst>
              <a:ext uri="{FF2B5EF4-FFF2-40B4-BE49-F238E27FC236}">
                <a16:creationId xmlns:a16="http://schemas.microsoft.com/office/drawing/2014/main" id="{AE803DEB-021C-F149-B2FC-FCEDFB70A6E5}"/>
              </a:ext>
            </a:extLst>
          </p:cNvPr>
          <p:cNvSpPr txBox="1"/>
          <p:nvPr/>
        </p:nvSpPr>
        <p:spPr>
          <a:xfrm>
            <a:off x="7053942" y="1690688"/>
            <a:ext cx="4299858" cy="4339650"/>
          </a:xfrm>
          <a:prstGeom prst="rect">
            <a:avLst/>
          </a:prstGeom>
          <a:noFill/>
        </p:spPr>
        <p:txBody>
          <a:bodyPr wrap="square" rtlCol="0">
            <a:spAutoFit/>
          </a:bodyPr>
          <a:lstStyle/>
          <a:p>
            <a:r>
              <a:rPr lang="en-US" sz="2300" dirty="0"/>
              <a:t>The threat of automation taking away jobs was “not even on our radar screen…likely 50 to 100 more years away. I’m not worried at all. In fact, I’m optimistic.”</a:t>
            </a:r>
          </a:p>
          <a:p>
            <a:endParaRPr lang="en-US" sz="2300" dirty="0"/>
          </a:p>
          <a:p>
            <a:r>
              <a:rPr lang="en-US" sz="2300" dirty="0"/>
              <a:t>Treasury Secretary Steven </a:t>
            </a:r>
            <a:r>
              <a:rPr lang="en-US" sz="2300" dirty="0" err="1"/>
              <a:t>Mnuchin</a:t>
            </a:r>
            <a:r>
              <a:rPr lang="en-US" sz="2300" dirty="0"/>
              <a:t>. March 24, 2017.</a:t>
            </a:r>
          </a:p>
          <a:p>
            <a:endParaRPr lang="en-US" sz="2300" dirty="0"/>
          </a:p>
          <a:p>
            <a:r>
              <a:rPr lang="en-US" sz="2300" dirty="0">
                <a:hlinkClick r:id="rId4"/>
              </a:rPr>
              <a:t>https://www.businessinsider.com/trump-administration-robot-automation-2017-3</a:t>
            </a:r>
            <a:endParaRPr lang="en-US" sz="2300" dirty="0"/>
          </a:p>
        </p:txBody>
      </p:sp>
    </p:spTree>
    <p:extLst>
      <p:ext uri="{BB962C8B-B14F-4D97-AF65-F5344CB8AC3E}">
        <p14:creationId xmlns:p14="http://schemas.microsoft.com/office/powerpoint/2010/main" val="80647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36461-EE5F-1343-A7F6-3683EE34E863}"/>
              </a:ext>
            </a:extLst>
          </p:cNvPr>
          <p:cNvSpPr>
            <a:spLocks noGrp="1"/>
          </p:cNvSpPr>
          <p:nvPr>
            <p:ph type="title"/>
          </p:nvPr>
        </p:nvSpPr>
        <p:spPr/>
        <p:txBody>
          <a:bodyPr/>
          <a:lstStyle/>
          <a:p>
            <a:pPr algn="ctr"/>
            <a:r>
              <a:rPr lang="en-US" dirty="0"/>
              <a:t>(Looking forward) In America</a:t>
            </a:r>
          </a:p>
        </p:txBody>
      </p:sp>
      <p:pic>
        <p:nvPicPr>
          <p:cNvPr id="5" name="Content Placeholder 4">
            <a:extLst>
              <a:ext uri="{FF2B5EF4-FFF2-40B4-BE49-F238E27FC236}">
                <a16:creationId xmlns:a16="http://schemas.microsoft.com/office/drawing/2014/main" id="{21115275-7F7B-1A4C-94E3-10B4045931E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29301" y="1857156"/>
            <a:ext cx="3027452" cy="4351338"/>
          </a:xfrm>
        </p:spPr>
      </p:pic>
      <p:pic>
        <p:nvPicPr>
          <p:cNvPr id="7" name="Picture 6">
            <a:extLst>
              <a:ext uri="{FF2B5EF4-FFF2-40B4-BE49-F238E27FC236}">
                <a16:creationId xmlns:a16="http://schemas.microsoft.com/office/drawing/2014/main" id="{F34CBD8D-C09C-2947-953A-C7E6CA32B6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8638" y="1857156"/>
            <a:ext cx="3011705" cy="4351338"/>
          </a:xfrm>
          <a:prstGeom prst="rect">
            <a:avLst/>
          </a:prstGeom>
        </p:spPr>
      </p:pic>
      <p:pic>
        <p:nvPicPr>
          <p:cNvPr id="9" name="Picture 8">
            <a:extLst>
              <a:ext uri="{FF2B5EF4-FFF2-40B4-BE49-F238E27FC236}">
                <a16:creationId xmlns:a16="http://schemas.microsoft.com/office/drawing/2014/main" id="{E1A4BB43-68CA-1C4C-92D2-CA94520C29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52228" y="1857157"/>
            <a:ext cx="3046777" cy="4351338"/>
          </a:xfrm>
          <a:prstGeom prst="rect">
            <a:avLst/>
          </a:prstGeom>
        </p:spPr>
      </p:pic>
    </p:spTree>
    <p:extLst>
      <p:ext uri="{BB962C8B-B14F-4D97-AF65-F5344CB8AC3E}">
        <p14:creationId xmlns:p14="http://schemas.microsoft.com/office/powerpoint/2010/main" val="37229575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TotalTime>
  <Words>543</Words>
  <Application>Microsoft Macintosh PowerPoint</Application>
  <PresentationFormat>Widescreen</PresentationFormat>
  <Paragraphs>77</Paragraphs>
  <Slides>14</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199Automation</vt:lpstr>
      <vt:lpstr>PowerPoint Presentation</vt:lpstr>
      <vt:lpstr>PowerPoint Presentation</vt:lpstr>
      <vt:lpstr>PowerPoint Presentation</vt:lpstr>
      <vt:lpstr>PowerPoint Presentation</vt:lpstr>
      <vt:lpstr>Automation Debate</vt:lpstr>
      <vt:lpstr>Automation Tax Implementation</vt:lpstr>
      <vt:lpstr>In America</vt:lpstr>
      <vt:lpstr>(Looking forward) In America</vt:lpstr>
      <vt:lpstr>Tax Cuts and Jobs Act of 2017 – 199A</vt:lpstr>
      <vt:lpstr>Neutrality</vt:lpstr>
      <vt:lpstr>Equity</vt:lpstr>
      <vt:lpstr>Simplicity</vt:lpstr>
      <vt:lpstr>Conclusion and Proposal</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Thornton, Joshua</dc:creator>
  <cp:lastModifiedBy>Thornton, Joshua</cp:lastModifiedBy>
  <cp:revision>16</cp:revision>
  <cp:lastPrinted>2019-02-21T20:43:41Z</cp:lastPrinted>
  <dcterms:created xsi:type="dcterms:W3CDTF">2018-11-13T17:24:05Z</dcterms:created>
  <dcterms:modified xsi:type="dcterms:W3CDTF">2019-02-22T16:01:43Z</dcterms:modified>
</cp:coreProperties>
</file>