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519" autoAdjust="0"/>
    <p:restoredTop sz="94828"/>
  </p:normalViewPr>
  <p:slideViewPr>
    <p:cSldViewPr snapToGrid="0">
      <p:cViewPr>
        <p:scale>
          <a:sx n="70" d="100"/>
          <a:sy n="70" d="100"/>
        </p:scale>
        <p:origin x="-1112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87F8D-FF98-1E40-86FA-1E368F74D2AC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3405A-1E99-E949-A79F-58D10D26E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1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23405A-1E99-E949-A79F-58D10D26E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36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Death-Related Grief and</a:t>
            </a:r>
            <a:br>
              <a:rPr lang="en-US" dirty="0"/>
            </a:br>
            <a:r>
              <a:rPr lang="en-US" dirty="0"/>
              <a:t>Disenfranchised Identity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Kendyl</a:t>
            </a:r>
            <a:r>
              <a:rPr lang="en-US" dirty="0"/>
              <a:t> Barney</a:t>
            </a:r>
          </a:p>
          <a:p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813A0C5-D315-4D84-9459-8F3BFD5FF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8777" y="5238247"/>
            <a:ext cx="2743200" cy="10972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9D14E-D536-43C9-9E06-31C5010B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5DD56-3A2E-4542-95BD-BF76E43F9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Overview of Problem</a:t>
            </a:r>
          </a:p>
          <a:p>
            <a:r>
              <a:rPr lang="en-US" sz="2000" dirty="0"/>
              <a:t>Grief as narrated identity</a:t>
            </a:r>
          </a:p>
          <a:p>
            <a:r>
              <a:rPr lang="en-US" sz="2000" dirty="0"/>
              <a:t>Grief as disenfranchised identity</a:t>
            </a:r>
          </a:p>
          <a:p>
            <a:r>
              <a:rPr lang="en-US" sz="2000" dirty="0"/>
              <a:t>Practical implications</a:t>
            </a:r>
            <a:endParaRPr lang="en-US" dirty="0"/>
          </a:p>
          <a:p>
            <a:r>
              <a:rPr lang="en-US" sz="2000" dirty="0"/>
              <a:t>Scholarly implications</a:t>
            </a:r>
          </a:p>
        </p:txBody>
      </p:sp>
    </p:spTree>
    <p:extLst>
      <p:ext uri="{BB962C8B-B14F-4D97-AF65-F5344CB8AC3E}">
        <p14:creationId xmlns:p14="http://schemas.microsoft.com/office/powerpoint/2010/main" val="345663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5D15B-0166-4879-92F4-4F046CFBB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A7342-7994-4A65-A636-F3A60462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 "Dominant Narrative of Grief" (Neimeyer, Klass, &amp; Dennis, 2014) </a:t>
            </a:r>
          </a:p>
          <a:p>
            <a:pPr lvl="1"/>
            <a:r>
              <a:rPr lang="en-US" dirty="0"/>
              <a:t>A linear, temporary, and "appropriate" process of detachment</a:t>
            </a:r>
          </a:p>
          <a:p>
            <a:pPr lvl="1"/>
            <a:r>
              <a:rPr lang="en-US" dirty="0"/>
              <a:t>These expectations contradict the reality</a:t>
            </a:r>
          </a:p>
          <a:p>
            <a:pPr lvl="1"/>
            <a:endParaRPr lang="en-US" dirty="0"/>
          </a:p>
          <a:p>
            <a:r>
              <a:rPr lang="en-US" dirty="0"/>
              <a:t>Grief as communicative action</a:t>
            </a:r>
          </a:p>
          <a:p>
            <a:pPr lvl="1"/>
            <a:r>
              <a:rPr lang="en-US" dirty="0"/>
              <a:t>Socially constructed concept</a:t>
            </a:r>
          </a:p>
          <a:p>
            <a:pPr lvl="1"/>
            <a:r>
              <a:rPr lang="en-US" dirty="0"/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301536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DAAD3-4F17-46B4-B1F4-2EF0C0C19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Grief as narrated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0D14A-1F8F-4BD7-BFEC-8B2EB05C4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An immediate challenge to sense of self</a:t>
            </a:r>
            <a:endParaRPr lang="en-US" dirty="0"/>
          </a:p>
          <a:p>
            <a:r>
              <a:rPr lang="en-US" sz="2000" dirty="0"/>
              <a:t>Post-loss identity</a:t>
            </a:r>
          </a:p>
          <a:p>
            <a:r>
              <a:rPr lang="en-US" sz="2000" dirty="0"/>
              <a:t>Narrative formation and construction of meaning</a:t>
            </a:r>
          </a:p>
          <a:p>
            <a:pPr lvl="1"/>
            <a:r>
              <a:rPr lang="en-US" sz="1800" dirty="0"/>
              <a:t>A continuous, reoccurring process</a:t>
            </a:r>
          </a:p>
          <a:p>
            <a:pPr lvl="1"/>
            <a:r>
              <a:rPr lang="en-US" sz="1800" dirty="0"/>
              <a:t>A narrative constantly being written</a:t>
            </a:r>
          </a:p>
          <a:p>
            <a:pPr lvl="1"/>
            <a:r>
              <a:rPr lang="en-US" sz="1800" dirty="0"/>
              <a:t>An identity unfolding throughout time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7874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DAAD3-4F17-46B4-B1F4-2EF0C0C19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Grief as disenfranchised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0D14A-1F8F-4BD7-BFEC-8B2EB05C4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Disenfranchised grief: unacknowledged, invalidated, stigmatized</a:t>
            </a:r>
          </a:p>
          <a:p>
            <a:r>
              <a:rPr lang="en-US" sz="2000" dirty="0"/>
              <a:t>Theory of Disenfranchised Grief (Doka, 2002; Doka, 2009)</a:t>
            </a:r>
            <a:endParaRPr lang="en-US" dirty="0"/>
          </a:p>
          <a:p>
            <a:r>
              <a:rPr lang="en-US" sz="2000" dirty="0"/>
              <a:t>The disenfranchising power of the dominant narrative</a:t>
            </a:r>
          </a:p>
          <a:p>
            <a:pPr lvl="1"/>
            <a:r>
              <a:rPr lang="en-US" sz="1800" dirty="0"/>
              <a:t>Empathic failure (Neimeyer &amp; Jordan, 2002)</a:t>
            </a:r>
          </a:p>
          <a:p>
            <a:pPr lvl="1"/>
            <a:r>
              <a:rPr lang="en-US" sz="1800" dirty="0"/>
              <a:t>Divergent modes of expression</a:t>
            </a:r>
            <a:endParaRPr lang="en-US"/>
          </a:p>
          <a:p>
            <a:pPr lvl="1"/>
            <a:r>
              <a:rPr lang="en-US" sz="1800" dirty="0"/>
              <a:t>Uncertainty of grief communication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3751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DAAD3-4F17-46B4-B1F4-2EF0C0C19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0D14A-1F8F-4BD7-BFEC-8B2EB05C4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000" dirty="0"/>
              <a:t>An opportunity to learn and educate</a:t>
            </a:r>
            <a:endParaRPr lang="en-US" dirty="0"/>
          </a:p>
          <a:p>
            <a:r>
              <a:rPr lang="en-US" sz="2000" dirty="0"/>
              <a:t>An opportunity to overcome communication barriers</a:t>
            </a:r>
          </a:p>
          <a:p>
            <a:r>
              <a:rPr lang="en-US" sz="2000" dirty="0"/>
              <a:t>An opportunity to redefine the dominant narrative</a:t>
            </a:r>
          </a:p>
          <a:p>
            <a:r>
              <a:rPr lang="en-US" sz="2000" dirty="0"/>
              <a:t>An opportunity to help a grieving person feel less alone</a:t>
            </a:r>
          </a:p>
          <a:p>
            <a:r>
              <a:rPr lang="en-US" sz="2000" dirty="0"/>
              <a:t>An opportunity for grieving persons to yield the benefits of social support</a:t>
            </a:r>
          </a:p>
          <a:p>
            <a:endParaRPr lang="en-US" sz="2000" dirty="0"/>
          </a:p>
          <a:p>
            <a:pPr marL="0" indent="0" algn="ctr">
              <a:buNone/>
            </a:pPr>
            <a:r>
              <a:rPr lang="en-US" sz="2000" b="1" dirty="0"/>
              <a:t>From empathic failure to empathic success</a:t>
            </a:r>
            <a:endParaRPr lang="en-US" sz="2000" dirty="0"/>
          </a:p>
          <a:p>
            <a:pPr marL="0" indent="0" algn="ctr">
              <a:spcBef>
                <a:spcPts val="0"/>
              </a:spcBef>
              <a:buNone/>
            </a:pPr>
            <a:endParaRPr lang="en-US" sz="1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0424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DAAD3-4F17-46B4-B1F4-2EF0C0C19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Scholarly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0D14A-1F8F-4BD7-BFEC-8B2EB05C4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Potential for future research</a:t>
            </a:r>
          </a:p>
          <a:p>
            <a:pPr lvl="1"/>
            <a:r>
              <a:rPr lang="en-US" sz="1800" dirty="0"/>
              <a:t>The weight of disenfranchisement in performance</a:t>
            </a:r>
          </a:p>
          <a:p>
            <a:pPr lvl="1"/>
            <a:r>
              <a:rPr lang="en-US" sz="1800" dirty="0"/>
              <a:t>Broader contexts of disenfranchisement and adaptation to changing identity</a:t>
            </a:r>
          </a:p>
          <a:p>
            <a:pPr lvl="1"/>
            <a:r>
              <a:rPr lang="en-US" sz="1800" dirty="0"/>
              <a:t>Disenfranchisement of non-stigmatized death</a:t>
            </a:r>
          </a:p>
          <a:p>
            <a:pPr lvl="1"/>
            <a:r>
              <a:rPr lang="en-US" sz="1800" dirty="0"/>
              <a:t>Narrative methodology 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132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26D3-4C97-49E0-B798-42307AFA6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E80B3-56F0-4939-9954-CA4FE47F4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Thank you to Steve Yoshimura for his advising on this literature review.</a:t>
            </a:r>
          </a:p>
          <a:p>
            <a:r>
              <a:rPr lang="en-US" dirty="0"/>
              <a:t>Thank you to Keith Anderson for his insight on disenfranchised grief scholarship. </a:t>
            </a:r>
          </a:p>
          <a:p>
            <a:endParaRPr lang="en-US" dirty="0"/>
          </a:p>
          <a:p>
            <a:pPr marL="0" indent="-4572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/>
              <a:t>References</a:t>
            </a:r>
          </a:p>
          <a:p>
            <a:pPr marL="0" indent="-1371600">
              <a:lnSpc>
                <a:spcPct val="110000"/>
              </a:lnSpc>
              <a:spcBef>
                <a:spcPts val="0"/>
              </a:spcBef>
              <a:buNone/>
            </a:pPr>
            <a:r>
              <a:rPr lang="en" sz="1200" dirty="0"/>
              <a:t>Doka, K. J. (2002). Disenfranchised grief. In K. J. Doka (Ed.), </a:t>
            </a:r>
            <a:r>
              <a:rPr lang="en" sz="1200" i="1" dirty="0"/>
              <a:t>Living with grief: loss in later life, </a:t>
            </a:r>
            <a:r>
              <a:rPr lang="en" sz="1200" dirty="0"/>
              <a:t>(pp. 159-168). Washington, D.C.: The Hospice Foundation of America.</a:t>
            </a:r>
            <a:endParaRPr lang="en-US" dirty="0"/>
          </a:p>
          <a:p>
            <a:pPr marL="0" indent="-1371600">
              <a:lnSpc>
                <a:spcPct val="110000"/>
              </a:lnSpc>
              <a:spcBef>
                <a:spcPts val="0"/>
              </a:spcBef>
              <a:buNone/>
            </a:pPr>
            <a:r>
              <a:rPr lang="en" sz="1200" dirty="0"/>
              <a:t>Doka, K. J. (2009). Disenfranchised grief. </a:t>
            </a:r>
            <a:r>
              <a:rPr lang="en" sz="1200" i="1" dirty="0"/>
              <a:t>Bereavement Care, 18</a:t>
            </a:r>
            <a:r>
              <a:rPr lang="en" sz="1200" dirty="0"/>
              <a:t>(3), 37-39. </a:t>
            </a:r>
            <a:endParaRPr lang="en-US" dirty="0"/>
          </a:p>
          <a:p>
            <a:pPr marL="0" indent="-1371600">
              <a:lnSpc>
                <a:spcPct val="110000"/>
              </a:lnSpc>
              <a:spcBef>
                <a:spcPts val="0"/>
              </a:spcBef>
              <a:buNone/>
            </a:pPr>
            <a:r>
              <a:rPr lang="en" sz="1200" dirty="0" err="1"/>
              <a:t>doi</a:t>
            </a:r>
            <a:r>
              <a:rPr lang="en" sz="1200" dirty="0"/>
              <a:t>: 10.1080/02682629908657467</a:t>
            </a:r>
            <a:endParaRPr lang="en-US" dirty="0"/>
          </a:p>
          <a:p>
            <a:pPr marL="0" indent="-1371600">
              <a:lnSpc>
                <a:spcPct val="110000"/>
              </a:lnSpc>
              <a:spcBef>
                <a:spcPts val="0"/>
              </a:spcBef>
              <a:buNone/>
            </a:pPr>
            <a:r>
              <a:rPr lang="en" sz="1200" dirty="0"/>
              <a:t>Neimeyer, R.P., &amp; Jordan, J. (2002). Disenfranchisement and comparative failure: Grief therapy </a:t>
            </a:r>
            <a:endParaRPr lang="en" dirty="0"/>
          </a:p>
          <a:p>
            <a:pPr marL="0" indent="-1371600">
              <a:lnSpc>
                <a:spcPct val="110000"/>
              </a:lnSpc>
              <a:spcBef>
                <a:spcPts val="0"/>
              </a:spcBef>
              <a:buNone/>
            </a:pPr>
            <a:r>
              <a:rPr lang="en" sz="1200" dirty="0"/>
              <a:t>and the co-construction of meaning. In K. J. Doka (Ed.), </a:t>
            </a:r>
            <a:r>
              <a:rPr lang="en" sz="1200" i="1" dirty="0"/>
              <a:t>Disenfranchised grief: New directives, challenges and strategies for practice.</a:t>
            </a:r>
            <a:r>
              <a:rPr lang="en" sz="1200" dirty="0"/>
              <a:t> Champaign, IL: Research Press.</a:t>
            </a:r>
            <a:endParaRPr lang="en" dirty="0"/>
          </a:p>
          <a:p>
            <a:pPr marL="0" indent="-1371600">
              <a:lnSpc>
                <a:spcPct val="110000"/>
              </a:lnSpc>
              <a:spcBef>
                <a:spcPts val="0"/>
              </a:spcBef>
              <a:buNone/>
            </a:pPr>
            <a:r>
              <a:rPr lang="en" sz="1200" dirty="0"/>
              <a:t>Neimeyer, R. A., Klass, D., &amp; Dennis, M. R., (2014). Toward a social constructionist account of</a:t>
            </a:r>
            <a:endParaRPr lang="en" dirty="0"/>
          </a:p>
          <a:p>
            <a:pPr marL="0" indent="-1371600">
              <a:lnSpc>
                <a:spcPct val="110000"/>
              </a:lnSpc>
              <a:spcBef>
                <a:spcPts val="0"/>
              </a:spcBef>
              <a:buNone/>
            </a:pPr>
            <a:r>
              <a:rPr lang="en" sz="1200" dirty="0"/>
              <a:t>grief: Loss and the narration of meaning. </a:t>
            </a:r>
            <a:r>
              <a:rPr lang="en" sz="1200" i="1" dirty="0"/>
              <a:t>Death Studies, 38</a:t>
            </a:r>
            <a:r>
              <a:rPr lang="en" sz="1200" dirty="0"/>
              <a:t>(8), 485-498.</a:t>
            </a:r>
            <a:endParaRPr lang="en" dirty="0"/>
          </a:p>
          <a:p>
            <a:pPr marL="0" indent="-457200">
              <a:spcBef>
                <a:spcPts val="0"/>
              </a:spcBef>
              <a:buNone/>
            </a:pPr>
            <a:endParaRPr lang="en" sz="1200" dirty="0"/>
          </a:p>
          <a:p>
            <a:pPr marL="0" indent="0">
              <a:buNone/>
            </a:pPr>
            <a:endParaRPr lang="en-US" sz="120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7593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66</TotalTime>
  <Words>219</Words>
  <Application>Microsoft Macintosh PowerPoint</Application>
  <PresentationFormat>Widescreen</PresentationFormat>
  <Paragraphs>58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Parcel</vt:lpstr>
      <vt:lpstr>Death-Related Grief and Disenfranchised Identity</vt:lpstr>
      <vt:lpstr>Preview</vt:lpstr>
      <vt:lpstr>Overview of problem</vt:lpstr>
      <vt:lpstr>Grief as narrated identity</vt:lpstr>
      <vt:lpstr>Grief as disenfranchised identity</vt:lpstr>
      <vt:lpstr>Practical implications</vt:lpstr>
      <vt:lpstr>Scholarly Implications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Barney, Kendyl</cp:lastModifiedBy>
  <cp:revision>235</cp:revision>
  <dcterms:created xsi:type="dcterms:W3CDTF">2015-12-01T21:32:24Z</dcterms:created>
  <dcterms:modified xsi:type="dcterms:W3CDTF">2019-02-06T17:31:22Z</dcterms:modified>
</cp:coreProperties>
</file>