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initials="J" lastIdx="1" clrIdx="0">
    <p:extLst>
      <p:ext uri="{19B8F6BF-5375-455C-9EA6-DF929625EA0E}">
        <p15:presenceInfo xmlns:p15="http://schemas.microsoft.com/office/powerpoint/2012/main" userId="Jenni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p:scale>
          <a:sx n="50" d="100"/>
          <a:sy n="50" d="100"/>
        </p:scale>
        <p:origin x="-6642" y="-73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09EBCD-EBD1-4856-A0AE-A920865ABF0A}"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418877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9EBCD-EBD1-4856-A0AE-A920865ABF0A}"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217437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9EBCD-EBD1-4856-A0AE-A920865ABF0A}"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234108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09EBCD-EBD1-4856-A0AE-A920865ABF0A}"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291752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09EBCD-EBD1-4856-A0AE-A920865ABF0A}"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132577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09EBCD-EBD1-4856-A0AE-A920865ABF0A}"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119684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09EBCD-EBD1-4856-A0AE-A920865ABF0A}"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363521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09EBCD-EBD1-4856-A0AE-A920865ABF0A}"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342368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9EBCD-EBD1-4856-A0AE-A920865ABF0A}"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124601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D09EBCD-EBD1-4856-A0AE-A920865ABF0A}"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94084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D09EBCD-EBD1-4856-A0AE-A920865ABF0A}"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0B796-E519-4232-8EFD-47710ABF6292}" type="slidenum">
              <a:rPr lang="en-US" smtClean="0"/>
              <a:t>‹#›</a:t>
            </a:fld>
            <a:endParaRPr lang="en-US"/>
          </a:p>
        </p:txBody>
      </p:sp>
    </p:spTree>
    <p:extLst>
      <p:ext uri="{BB962C8B-B14F-4D97-AF65-F5344CB8AC3E}">
        <p14:creationId xmlns:p14="http://schemas.microsoft.com/office/powerpoint/2010/main" val="184397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3D09EBCD-EBD1-4856-A0AE-A920865ABF0A}" type="datetimeFigureOut">
              <a:rPr lang="en-US" smtClean="0"/>
              <a:t>2/21/2019</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3180B796-E519-4232-8EFD-47710ABF6292}" type="slidenum">
              <a:rPr lang="en-US" smtClean="0"/>
              <a:t>‹#›</a:t>
            </a:fld>
            <a:endParaRPr lang="en-US"/>
          </a:p>
        </p:txBody>
      </p:sp>
    </p:spTree>
    <p:extLst>
      <p:ext uri="{BB962C8B-B14F-4D97-AF65-F5344CB8AC3E}">
        <p14:creationId xmlns:p14="http://schemas.microsoft.com/office/powerpoint/2010/main" val="47204539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6.jpg"/><Relationship Id="rId18" Type="http://schemas.openxmlformats.org/officeDocument/2006/relationships/image" Target="../media/image11.jpg"/><Relationship Id="rId3" Type="http://schemas.openxmlformats.org/officeDocument/2006/relationships/hyperlink" Target="https://www.esquire.com/entertainment/movies/a23101456/star-wars-john-mollo-costume-sketches-auction/" TargetMode="External"/><Relationship Id="rId21" Type="http://schemas.openxmlformats.org/officeDocument/2006/relationships/image" Target="../media/image14.jpg"/><Relationship Id="rId7" Type="http://schemas.openxmlformats.org/officeDocument/2006/relationships/hyperlink" Target="http://www.mtv.com/news/2622100/interview-shawna-trpcic-helps-torchwood-firefly-and-dr-horrible-get-dressed/" TargetMode="External"/><Relationship Id="rId12" Type="http://schemas.openxmlformats.org/officeDocument/2006/relationships/image" Target="../media/image5.jpg"/><Relationship Id="rId17" Type="http://schemas.openxmlformats.org/officeDocument/2006/relationships/image" Target="../media/image10.jpg"/><Relationship Id="rId2" Type="http://schemas.openxmlformats.org/officeDocument/2006/relationships/hyperlink" Target="http://www.houghtonmifflinbooks.com/features/lordoftheringstrilogy/movie/part_three.shtml" TargetMode="External"/><Relationship Id="rId16" Type="http://schemas.openxmlformats.org/officeDocument/2006/relationships/image" Target="../media/image9.jpg"/><Relationship Id="rId20"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hyperlink" Target="https://www.hollywoodreporter.com/news/game-thrones-season-3-costume-designer-michele-clapton-reveals-subtle-color-clues-video-431029" TargetMode="External"/><Relationship Id="rId11" Type="http://schemas.openxmlformats.org/officeDocument/2006/relationships/image" Target="../media/image4.jpg"/><Relationship Id="rId5" Type="http://schemas.openxmlformats.org/officeDocument/2006/relationships/hyperlink" Target="https://www.vanityfair.com/hollywood/2017/11/doctor-who-costume-jodie-whittaker-references-13th-doctor" TargetMode="External"/><Relationship Id="rId15" Type="http://schemas.openxmlformats.org/officeDocument/2006/relationships/image" Target="../media/image8.jpg"/><Relationship Id="rId10" Type="http://schemas.openxmlformats.org/officeDocument/2006/relationships/image" Target="../media/image3.jpg"/><Relationship Id="rId19" Type="http://schemas.openxmlformats.org/officeDocument/2006/relationships/image" Target="../media/image12.jpg"/><Relationship Id="rId4" Type="http://schemas.openxmlformats.org/officeDocument/2006/relationships/hyperlink" Target="https://www.thisisinsider.com/game-of-thrones-costume-designer-michele-clapton-interview-2017-6" TargetMode="External"/><Relationship Id="rId9" Type="http://schemas.openxmlformats.org/officeDocument/2006/relationships/image" Target="../media/image2.jpg"/><Relationship Id="rId14" Type="http://schemas.openxmlformats.org/officeDocument/2006/relationships/image" Target="../media/image7.jpg"/><Relationship Id="rId22"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A4B65A0-D1E8-4886-BDEB-2ED44AD61189}"/>
              </a:ext>
            </a:extLst>
          </p:cNvPr>
          <p:cNvSpPr/>
          <p:nvPr/>
        </p:nvSpPr>
        <p:spPr>
          <a:xfrm>
            <a:off x="11905332" y="4898571"/>
            <a:ext cx="16537242" cy="514658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A3727-F98C-4FC1-8C50-D7D583C18C31}"/>
              </a:ext>
            </a:extLst>
          </p:cNvPr>
          <p:cNvSpPr>
            <a:spLocks noGrp="1"/>
          </p:cNvSpPr>
          <p:nvPr>
            <p:ph type="ctrTitle"/>
          </p:nvPr>
        </p:nvSpPr>
        <p:spPr>
          <a:xfrm>
            <a:off x="3017518" y="863854"/>
            <a:ext cx="34198560" cy="4441370"/>
          </a:xfrm>
        </p:spPr>
        <p:txBody>
          <a:bodyPr>
            <a:normAutofit fontScale="90000"/>
          </a:bodyPr>
          <a:lstStyle/>
          <a:p>
            <a:r>
              <a:rPr lang="en-US" sz="13300" b="1" dirty="0"/>
              <a:t>Historic Costume in Science Fiction and Fantasy Film</a:t>
            </a:r>
            <a:br>
              <a:rPr lang="en-US" sz="9600" b="1" dirty="0"/>
            </a:br>
            <a:r>
              <a:rPr lang="en-US" sz="7200" b="1" dirty="0"/>
              <a:t>Jennifer Jones</a:t>
            </a:r>
            <a:br>
              <a:rPr lang="en-US" sz="7200" b="1" dirty="0"/>
            </a:br>
            <a:r>
              <a:rPr lang="en-US" sz="7200" b="1" dirty="0"/>
              <a:t>MFA Candidate, Costume Design and Technology</a:t>
            </a:r>
            <a:br>
              <a:rPr lang="en-US" sz="9600" b="1" dirty="0"/>
            </a:br>
            <a:endParaRPr lang="en-US" sz="11200" dirty="0"/>
          </a:p>
        </p:txBody>
      </p:sp>
      <p:sp>
        <p:nvSpPr>
          <p:cNvPr id="3" name="Subtitle 2">
            <a:extLst>
              <a:ext uri="{FF2B5EF4-FFF2-40B4-BE49-F238E27FC236}">
                <a16:creationId xmlns:a16="http://schemas.microsoft.com/office/drawing/2014/main" id="{BE8477A0-ED71-4557-A71C-B6BC92F37CF4}"/>
              </a:ext>
            </a:extLst>
          </p:cNvPr>
          <p:cNvSpPr>
            <a:spLocks noGrp="1"/>
          </p:cNvSpPr>
          <p:nvPr>
            <p:ph type="subTitle" idx="1"/>
          </p:nvPr>
        </p:nvSpPr>
        <p:spPr>
          <a:xfrm>
            <a:off x="28552722" y="28224718"/>
            <a:ext cx="11320215" cy="5061510"/>
          </a:xfrm>
        </p:spPr>
        <p:txBody>
          <a:bodyPr>
            <a:noAutofit/>
          </a:bodyPr>
          <a:lstStyle/>
          <a:p>
            <a:pPr algn="l">
              <a:lnSpc>
                <a:spcPct val="120000"/>
              </a:lnSpc>
            </a:pPr>
            <a:r>
              <a:rPr lang="en-US" sz="2800" dirty="0"/>
              <a:t>Acknowledgements and Works Cited</a:t>
            </a:r>
            <a:br>
              <a:rPr lang="en-US" sz="2800" dirty="0"/>
            </a:br>
            <a:r>
              <a:rPr lang="en-US" sz="1600" dirty="0"/>
              <a:t>A special thank you to Alessia </a:t>
            </a:r>
            <a:r>
              <a:rPr lang="en-US" sz="1600" dirty="0" err="1"/>
              <a:t>Carpoca</a:t>
            </a:r>
            <a:r>
              <a:rPr lang="en-US" sz="1600" dirty="0"/>
              <a:t> and Dr. </a:t>
            </a:r>
            <a:r>
              <a:rPr lang="en-US" sz="1600"/>
              <a:t>Daniel Lawver.</a:t>
            </a:r>
            <a:br>
              <a:rPr lang="en-US" sz="1600" dirty="0"/>
            </a:br>
            <a:r>
              <a:rPr lang="en-US" sz="1600" i="1" dirty="0"/>
              <a:t>“From Hobbits to Elves: The Costumes and Makeup f Lord of the Rings”</a:t>
            </a:r>
            <a:r>
              <a:rPr lang="en-US" sz="1600" dirty="0"/>
              <a:t>. Fall 2001. </a:t>
            </a:r>
            <a:r>
              <a:rPr lang="en-US" sz="1600" i="1" dirty="0">
                <a:hlinkClick r:id="rId2"/>
              </a:rPr>
              <a:t>http://www.houghtonmifflinbooks.com/features/lordoftheringstrilogy/movie/part_three.shtml</a:t>
            </a:r>
            <a:r>
              <a:rPr lang="en-US" sz="1600" i="1" dirty="0"/>
              <a:t> </a:t>
            </a:r>
            <a:br>
              <a:rPr lang="en-US" sz="1600" dirty="0"/>
            </a:br>
            <a:r>
              <a:rPr lang="en-US" sz="1600" dirty="0" err="1"/>
              <a:t>Minutaglio</a:t>
            </a:r>
            <a:r>
              <a:rPr lang="en-US" sz="1600" dirty="0"/>
              <a:t>, Rose. “These Original Hand-Drawn </a:t>
            </a:r>
            <a:r>
              <a:rPr lang="en-US" sz="1600" i="1" dirty="0"/>
              <a:t>Star Wars </a:t>
            </a:r>
            <a:r>
              <a:rPr lang="en-US" sz="1600" dirty="0"/>
              <a:t>Costume Sketches Could be Worth $300,000”. Sept 23, 2018. Accessed Feb 1, 2019. </a:t>
            </a:r>
            <a:r>
              <a:rPr lang="en-US" sz="1600" dirty="0">
                <a:hlinkClick r:id="rId3"/>
              </a:rPr>
              <a:t>https://www.esquire.com/entertainment/movies/a23101456/star-wars-john-mollo-costume-sketches-auction/</a:t>
            </a:r>
            <a:r>
              <a:rPr lang="en-US" sz="1600" dirty="0"/>
              <a:t> </a:t>
            </a:r>
            <a:br>
              <a:rPr lang="en-US" sz="1600" dirty="0"/>
            </a:br>
            <a:r>
              <a:rPr lang="en-US" sz="1600" dirty="0"/>
              <a:t>Renfro, Kim. “Inside the Battle Ready Looks of ‘Game of Thrones’ Queens”. June 28, 2017. Accessed Feb 2, 2019. </a:t>
            </a:r>
            <a:r>
              <a:rPr lang="en-US" sz="1600" dirty="0">
                <a:hlinkClick r:id="rId4"/>
              </a:rPr>
              <a:t>https://www.thisisinsider.com/game-of-thrones-costume-designer-michele-clapton-interview-2017-6</a:t>
            </a:r>
            <a:r>
              <a:rPr lang="en-US" sz="1600" dirty="0"/>
              <a:t> </a:t>
            </a:r>
            <a:br>
              <a:rPr lang="en-US" sz="1600" dirty="0"/>
            </a:br>
            <a:r>
              <a:rPr lang="en-US" sz="1600" dirty="0"/>
              <a:t>Robinson, Joanna. “How Dr. Who’s New Costume Cleverly Leans on History.” Vanity Fair. Nov, 9, 2017. Accessed Feb 12, 2019. </a:t>
            </a:r>
            <a:r>
              <a:rPr lang="en-US" sz="1600" dirty="0">
                <a:hlinkClick r:id="rId5"/>
              </a:rPr>
              <a:t>https://www.vanityfair.com/hollywood/2017/11/doctor-who-costume-jodie-whittaker-references-13th-doctor</a:t>
            </a:r>
            <a:r>
              <a:rPr lang="en-US" sz="1600" dirty="0"/>
              <a:t> </a:t>
            </a:r>
            <a:br>
              <a:rPr lang="en-US" sz="1600" dirty="0"/>
            </a:br>
            <a:r>
              <a:rPr lang="en-US" sz="1600" dirty="0"/>
              <a:t>Snead, Elizabeth.</a:t>
            </a:r>
            <a:r>
              <a:rPr lang="en-US" sz="1600" b="1" dirty="0"/>
              <a:t> 'Game of Thrones': Costume Designer Michele Clapton Reveals Subtle Season 3 Color Clues (Video)</a:t>
            </a:r>
            <a:r>
              <a:rPr lang="en-US" sz="1600" dirty="0"/>
              <a:t> </a:t>
            </a:r>
            <a:r>
              <a:rPr lang="en-US" sz="1600" dirty="0">
                <a:hlinkClick r:id="rId6"/>
              </a:rPr>
              <a:t>https://www.hollywoodreporter.com/news/game-thrones-season-3-costume-designer-michele-clapton-reveals-subtle-color-clues-video-431029</a:t>
            </a:r>
            <a:r>
              <a:rPr lang="en-US" sz="1600" dirty="0"/>
              <a:t> </a:t>
            </a:r>
            <a:br>
              <a:rPr lang="en-US" sz="1600" dirty="0"/>
            </a:br>
            <a:r>
              <a:rPr lang="en-US" sz="1600" dirty="0" err="1"/>
              <a:t>Zalban</a:t>
            </a:r>
            <a:r>
              <a:rPr lang="en-US" sz="1600" dirty="0"/>
              <a:t>, Alex. “Interview: Shawna </a:t>
            </a:r>
            <a:r>
              <a:rPr lang="en-US" sz="1600" dirty="0" err="1"/>
              <a:t>Trpcic</a:t>
            </a:r>
            <a:r>
              <a:rPr lang="en-US" sz="1600" dirty="0"/>
              <a:t> Helps Torchwood, Firefly and Dr. Horrible Fans Get Dressed”. July 1, 2011. Accessed Feb 10, 2019. </a:t>
            </a:r>
            <a:r>
              <a:rPr lang="en-US" sz="1600" dirty="0">
                <a:hlinkClick r:id="rId7"/>
              </a:rPr>
              <a:t>http://www.mtv.com/news/2622100/interview-shawna-trpcic-helps-torchwood-firefly-and-dr-horrible-get-dressed/</a:t>
            </a:r>
            <a:r>
              <a:rPr lang="en-US" sz="1600" dirty="0"/>
              <a:t>  </a:t>
            </a:r>
          </a:p>
        </p:txBody>
      </p:sp>
      <p:sp>
        <p:nvSpPr>
          <p:cNvPr id="4" name="TextBox 3">
            <a:extLst>
              <a:ext uri="{FF2B5EF4-FFF2-40B4-BE49-F238E27FC236}">
                <a16:creationId xmlns:a16="http://schemas.microsoft.com/office/drawing/2014/main" id="{F19DA287-A243-4AE5-AD1B-A3D74AF7958D}"/>
              </a:ext>
            </a:extLst>
          </p:cNvPr>
          <p:cNvSpPr txBox="1"/>
          <p:nvPr/>
        </p:nvSpPr>
        <p:spPr>
          <a:xfrm>
            <a:off x="11575161" y="4918687"/>
            <a:ext cx="16791369" cy="4524315"/>
          </a:xfrm>
          <a:prstGeom prst="rect">
            <a:avLst/>
          </a:prstGeom>
          <a:noFill/>
        </p:spPr>
        <p:txBody>
          <a:bodyPr wrap="square" rtlCol="0">
            <a:spAutoFit/>
          </a:bodyPr>
          <a:lstStyle/>
          <a:p>
            <a:pPr algn="ctr"/>
            <a:r>
              <a:rPr lang="en-US" sz="4800" b="1" dirty="0"/>
              <a:t>Why we use historic costume in Fantasy and Science Fiction</a:t>
            </a:r>
          </a:p>
          <a:p>
            <a:pPr marL="1143000" lvl="1" indent="-685800">
              <a:buFont typeface="Wingdings" panose="05000000000000000000" pitchFamily="2" charset="2"/>
              <a:buChar char="Ø"/>
            </a:pPr>
            <a:endParaRPr lang="en-US" sz="2400" dirty="0"/>
          </a:p>
          <a:p>
            <a:pPr marL="1143000" lvl="1" indent="-685800">
              <a:buFont typeface="Wingdings" panose="05000000000000000000" pitchFamily="2" charset="2"/>
              <a:buChar char="Ø"/>
            </a:pPr>
            <a:r>
              <a:rPr lang="en-US" sz="3600" dirty="0"/>
              <a:t>Use of costumes to create a narrative for the audience to understand the characters</a:t>
            </a:r>
          </a:p>
          <a:p>
            <a:pPr marL="1143000" lvl="1" indent="-685800">
              <a:buFont typeface="Wingdings" panose="05000000000000000000" pitchFamily="2" charset="2"/>
              <a:buChar char="Ø"/>
            </a:pPr>
            <a:r>
              <a:rPr lang="en-US" sz="3600" dirty="0"/>
              <a:t>The idea of history as having a cyclic nature or to create a sense of nostalgia</a:t>
            </a:r>
          </a:p>
          <a:p>
            <a:pPr marL="1143000" lvl="1" indent="-685800">
              <a:buFont typeface="Wingdings" panose="05000000000000000000" pitchFamily="2" charset="2"/>
              <a:buChar char="Ø"/>
            </a:pPr>
            <a:r>
              <a:rPr lang="en-US" sz="3600" dirty="0"/>
              <a:t>To connect the viewer to a story through things the audience already understands and is familiar with</a:t>
            </a:r>
          </a:p>
          <a:p>
            <a:pPr marL="1143000" lvl="1" indent="-685800">
              <a:buFont typeface="Wingdings" panose="05000000000000000000" pitchFamily="2" charset="2"/>
              <a:buChar char="Ø"/>
            </a:pPr>
            <a:r>
              <a:rPr lang="en-US" sz="3600" dirty="0"/>
              <a:t>Lend reality to the hypothetical worlds created by Science Fiction and Fantasy</a:t>
            </a:r>
          </a:p>
        </p:txBody>
      </p:sp>
      <p:sp>
        <p:nvSpPr>
          <p:cNvPr id="6" name="Rectangle: Rounded Corners 5">
            <a:extLst>
              <a:ext uri="{FF2B5EF4-FFF2-40B4-BE49-F238E27FC236}">
                <a16:creationId xmlns:a16="http://schemas.microsoft.com/office/drawing/2014/main" id="{E82F586C-8008-4007-88AC-4CC4245E2B74}"/>
              </a:ext>
            </a:extLst>
          </p:cNvPr>
          <p:cNvSpPr/>
          <p:nvPr/>
        </p:nvSpPr>
        <p:spPr>
          <a:xfrm>
            <a:off x="218154" y="3708907"/>
            <a:ext cx="11572874" cy="2901899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C4BE669-4171-477E-BF94-EA08D5E8B622}"/>
              </a:ext>
            </a:extLst>
          </p:cNvPr>
          <p:cNvSpPr txBox="1"/>
          <p:nvPr/>
        </p:nvSpPr>
        <p:spPr>
          <a:xfrm>
            <a:off x="183125" y="4848815"/>
            <a:ext cx="6641493" cy="6124754"/>
          </a:xfrm>
          <a:prstGeom prst="rect">
            <a:avLst/>
          </a:prstGeom>
          <a:noFill/>
        </p:spPr>
        <p:txBody>
          <a:bodyPr wrap="square" rtlCol="0">
            <a:spAutoFit/>
          </a:bodyPr>
          <a:lstStyle/>
          <a:p>
            <a:r>
              <a:rPr lang="en-US" sz="2800" dirty="0"/>
              <a:t>John </a:t>
            </a:r>
            <a:r>
              <a:rPr lang="en-US" sz="2800" dirty="0" err="1"/>
              <a:t>Mollo</a:t>
            </a:r>
            <a:r>
              <a:rPr lang="en-US" sz="2800" dirty="0"/>
              <a:t> was brought in to costume </a:t>
            </a:r>
            <a:r>
              <a:rPr lang="en-US" sz="2800" i="1" dirty="0"/>
              <a:t>A New Hope</a:t>
            </a:r>
            <a:r>
              <a:rPr lang="en-US" sz="2800" dirty="0"/>
              <a:t> at the last minute. He appealed to George Lucas due to his background in Military History. The use of a Nazi-styled regalia helped actualize the idea of the Empire as a force of oppression and control.</a:t>
            </a:r>
          </a:p>
          <a:p>
            <a:r>
              <a:rPr lang="en-US" sz="2800" dirty="0"/>
              <a:t>“For Darth Vader, we put on a black motorcycle suit, a Nazi helmet, a gas mask, and a monk’s cloak we found in the Middle Ages department. We did very little drawing; it was more of a practical make-do amend, because there was already an established style.”</a:t>
            </a:r>
          </a:p>
          <a:p>
            <a:r>
              <a:rPr lang="en-US" sz="2800" dirty="0"/>
              <a:t>John </a:t>
            </a:r>
            <a:r>
              <a:rPr lang="en-US" sz="2800" dirty="0" err="1"/>
              <a:t>Mollo</a:t>
            </a:r>
            <a:endParaRPr lang="en-US" sz="2800" dirty="0"/>
          </a:p>
        </p:txBody>
      </p:sp>
      <p:pic>
        <p:nvPicPr>
          <p:cNvPr id="10" name="Picture 9" descr="A red and black costume&#10;&#10;Description automatically generated">
            <a:extLst>
              <a:ext uri="{FF2B5EF4-FFF2-40B4-BE49-F238E27FC236}">
                <a16:creationId xmlns:a16="http://schemas.microsoft.com/office/drawing/2014/main" id="{4FB9FB5D-7862-40C3-85A3-CBE18ACE74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6371" y="4636257"/>
            <a:ext cx="4684486" cy="7062398"/>
          </a:xfrm>
          <a:prstGeom prst="rect">
            <a:avLst/>
          </a:prstGeom>
        </p:spPr>
      </p:pic>
      <p:sp>
        <p:nvSpPr>
          <p:cNvPr id="11" name="TextBox 10">
            <a:extLst>
              <a:ext uri="{FF2B5EF4-FFF2-40B4-BE49-F238E27FC236}">
                <a16:creationId xmlns:a16="http://schemas.microsoft.com/office/drawing/2014/main" id="{54F50931-1065-4FBE-A74D-F6128B2CF3A1}"/>
              </a:ext>
            </a:extLst>
          </p:cNvPr>
          <p:cNvSpPr txBox="1"/>
          <p:nvPr/>
        </p:nvSpPr>
        <p:spPr>
          <a:xfrm>
            <a:off x="7013816" y="11728117"/>
            <a:ext cx="4611098" cy="1200329"/>
          </a:xfrm>
          <a:prstGeom prst="rect">
            <a:avLst/>
          </a:prstGeom>
          <a:noFill/>
        </p:spPr>
        <p:txBody>
          <a:bodyPr wrap="square" rtlCol="0">
            <a:spAutoFit/>
          </a:bodyPr>
          <a:lstStyle/>
          <a:p>
            <a:r>
              <a:rPr lang="en-US" i="1" dirty="0"/>
              <a:t>Star Wars: A New Hope.</a:t>
            </a:r>
            <a:r>
              <a:rPr lang="en-US" dirty="0"/>
              <a:t> Dir George Lucas. Costume Designer John </a:t>
            </a:r>
            <a:r>
              <a:rPr lang="en-US" dirty="0" err="1"/>
              <a:t>Mollo</a:t>
            </a:r>
            <a:r>
              <a:rPr lang="en-US" dirty="0"/>
              <a:t>. Lucasfilm Ltd. 1977. Uncredited Photo.</a:t>
            </a:r>
            <a:br>
              <a:rPr lang="en-US" dirty="0"/>
            </a:br>
            <a:endParaRPr lang="en-US" dirty="0"/>
          </a:p>
        </p:txBody>
      </p:sp>
      <p:sp>
        <p:nvSpPr>
          <p:cNvPr id="12" name="TextBox 11">
            <a:extLst>
              <a:ext uri="{FF2B5EF4-FFF2-40B4-BE49-F238E27FC236}">
                <a16:creationId xmlns:a16="http://schemas.microsoft.com/office/drawing/2014/main" id="{396241B0-7AD3-4DC6-8F96-8118234A1AE8}"/>
              </a:ext>
            </a:extLst>
          </p:cNvPr>
          <p:cNvSpPr txBox="1"/>
          <p:nvPr/>
        </p:nvSpPr>
        <p:spPr>
          <a:xfrm>
            <a:off x="226534" y="13932888"/>
            <a:ext cx="11545219" cy="1938992"/>
          </a:xfrm>
          <a:prstGeom prst="rect">
            <a:avLst/>
          </a:prstGeom>
          <a:noFill/>
        </p:spPr>
        <p:txBody>
          <a:bodyPr wrap="square" rtlCol="0">
            <a:spAutoFit/>
          </a:bodyPr>
          <a:lstStyle/>
          <a:p>
            <a:r>
              <a:rPr lang="en-US" sz="4000" dirty="0"/>
              <a:t>Trisha </a:t>
            </a:r>
            <a:r>
              <a:rPr lang="en-US" sz="4000" dirty="0" err="1"/>
              <a:t>Biggar</a:t>
            </a:r>
            <a:r>
              <a:rPr lang="en-US" sz="4000" dirty="0"/>
              <a:t>- </a:t>
            </a:r>
            <a:r>
              <a:rPr lang="en-US" sz="4000" i="1" dirty="0"/>
              <a:t>Star Wars: The Phantom Menace (1999), Star Wars</a:t>
            </a:r>
            <a:r>
              <a:rPr lang="en-US" sz="4000" dirty="0"/>
              <a:t>: </a:t>
            </a:r>
            <a:r>
              <a:rPr lang="en-US" sz="4000" i="1" dirty="0"/>
              <a:t>Attack of the Clones </a:t>
            </a:r>
            <a:r>
              <a:rPr lang="en-US" sz="4000" dirty="0"/>
              <a:t>and </a:t>
            </a:r>
            <a:r>
              <a:rPr lang="en-US" sz="4000" i="1" dirty="0"/>
              <a:t>Star Wars: Revenge of the </a:t>
            </a:r>
            <a:r>
              <a:rPr lang="en-US" sz="4000" i="1" dirty="0" err="1"/>
              <a:t>Sith</a:t>
            </a:r>
            <a:r>
              <a:rPr lang="en-US" sz="4000" i="1" dirty="0"/>
              <a:t> </a:t>
            </a:r>
            <a:endParaRPr lang="en-US" sz="4000" dirty="0"/>
          </a:p>
        </p:txBody>
      </p:sp>
      <p:sp>
        <p:nvSpPr>
          <p:cNvPr id="13" name="TextBox 12">
            <a:extLst>
              <a:ext uri="{FF2B5EF4-FFF2-40B4-BE49-F238E27FC236}">
                <a16:creationId xmlns:a16="http://schemas.microsoft.com/office/drawing/2014/main" id="{9D5E216B-FE8D-4C50-86BB-83416A5476EC}"/>
              </a:ext>
            </a:extLst>
          </p:cNvPr>
          <p:cNvSpPr txBox="1"/>
          <p:nvPr/>
        </p:nvSpPr>
        <p:spPr>
          <a:xfrm>
            <a:off x="1451677" y="3773415"/>
            <a:ext cx="9797143" cy="707886"/>
          </a:xfrm>
          <a:prstGeom prst="rect">
            <a:avLst/>
          </a:prstGeom>
          <a:noFill/>
        </p:spPr>
        <p:txBody>
          <a:bodyPr wrap="square" rtlCol="0">
            <a:spAutoFit/>
          </a:bodyPr>
          <a:lstStyle/>
          <a:p>
            <a:r>
              <a:rPr lang="en-US" sz="4000" dirty="0"/>
              <a:t>John </a:t>
            </a:r>
            <a:r>
              <a:rPr lang="en-US" sz="4000" dirty="0" err="1"/>
              <a:t>Mollo</a:t>
            </a:r>
            <a:r>
              <a:rPr lang="en-US" sz="4000" dirty="0"/>
              <a:t>- </a:t>
            </a:r>
            <a:r>
              <a:rPr lang="en-US" sz="4000" i="1" dirty="0"/>
              <a:t>Star Wars: A New Hope (1977)</a:t>
            </a:r>
            <a:endParaRPr lang="en-US" sz="4000" dirty="0"/>
          </a:p>
        </p:txBody>
      </p:sp>
      <p:sp>
        <p:nvSpPr>
          <p:cNvPr id="14" name="TextBox 13">
            <a:extLst>
              <a:ext uri="{FF2B5EF4-FFF2-40B4-BE49-F238E27FC236}">
                <a16:creationId xmlns:a16="http://schemas.microsoft.com/office/drawing/2014/main" id="{E9FFBEEF-6663-442A-ABF8-E24924709F54}"/>
              </a:ext>
            </a:extLst>
          </p:cNvPr>
          <p:cNvSpPr txBox="1"/>
          <p:nvPr/>
        </p:nvSpPr>
        <p:spPr>
          <a:xfrm>
            <a:off x="272263" y="15908820"/>
            <a:ext cx="11545219" cy="1815882"/>
          </a:xfrm>
          <a:prstGeom prst="rect">
            <a:avLst/>
          </a:prstGeom>
          <a:noFill/>
        </p:spPr>
        <p:txBody>
          <a:bodyPr wrap="square" rtlCol="0">
            <a:spAutoFit/>
          </a:bodyPr>
          <a:lstStyle/>
          <a:p>
            <a:r>
              <a:rPr lang="en-US" sz="2800" dirty="0"/>
              <a:t>Over the course of the three </a:t>
            </a:r>
            <a:r>
              <a:rPr lang="en-US" sz="2800" i="1" dirty="0"/>
              <a:t>Star Wars m</a:t>
            </a:r>
            <a:r>
              <a:rPr lang="en-US" sz="2800" dirty="0"/>
              <a:t>ovies Trisha </a:t>
            </a:r>
            <a:r>
              <a:rPr lang="en-US" sz="2800" dirty="0" err="1"/>
              <a:t>Biggar</a:t>
            </a:r>
            <a:r>
              <a:rPr lang="en-US" sz="2800" dirty="0"/>
              <a:t> designed, one thing was clear: Queen Amidala’s ensembles were highly influenced by traditional Asian costume. Originally, there were 68 or more designs planned for Queen Amidala, costing in excess of $60,000 in materials and labor.</a:t>
            </a:r>
          </a:p>
        </p:txBody>
      </p:sp>
      <p:pic>
        <p:nvPicPr>
          <p:cNvPr id="16" name="Picture 15" descr="A picture containing indoor, wall&#10;&#10;Description automatically generated">
            <a:extLst>
              <a:ext uri="{FF2B5EF4-FFF2-40B4-BE49-F238E27FC236}">
                <a16:creationId xmlns:a16="http://schemas.microsoft.com/office/drawing/2014/main" id="{7AB6B904-B816-4513-A8B0-5F55ABFDBE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982" y="17798107"/>
            <a:ext cx="3797728" cy="5265644"/>
          </a:xfrm>
          <a:prstGeom prst="rect">
            <a:avLst/>
          </a:prstGeom>
        </p:spPr>
      </p:pic>
      <p:pic>
        <p:nvPicPr>
          <p:cNvPr id="18" name="Picture 17" descr="A person standing posing for the camera&#10;&#10;Description automatically generated">
            <a:extLst>
              <a:ext uri="{FF2B5EF4-FFF2-40B4-BE49-F238E27FC236}">
                <a16:creationId xmlns:a16="http://schemas.microsoft.com/office/drawing/2014/main" id="{E9574AF1-8047-418E-BF26-B5D955F1EA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21297" y="17785675"/>
            <a:ext cx="3107731" cy="5278076"/>
          </a:xfrm>
          <a:prstGeom prst="rect">
            <a:avLst/>
          </a:prstGeom>
        </p:spPr>
      </p:pic>
      <p:sp>
        <p:nvSpPr>
          <p:cNvPr id="19" name="TextBox 18">
            <a:extLst>
              <a:ext uri="{FF2B5EF4-FFF2-40B4-BE49-F238E27FC236}">
                <a16:creationId xmlns:a16="http://schemas.microsoft.com/office/drawing/2014/main" id="{886022D1-7557-44E1-B94A-C430EDEAC600}"/>
              </a:ext>
            </a:extLst>
          </p:cNvPr>
          <p:cNvSpPr txBox="1"/>
          <p:nvPr/>
        </p:nvSpPr>
        <p:spPr>
          <a:xfrm>
            <a:off x="7595606" y="18719443"/>
            <a:ext cx="3885212" cy="5109091"/>
          </a:xfrm>
          <a:prstGeom prst="rect">
            <a:avLst/>
          </a:prstGeom>
          <a:noFill/>
        </p:spPr>
        <p:txBody>
          <a:bodyPr wrap="square" rtlCol="0">
            <a:spAutoFit/>
          </a:bodyPr>
          <a:lstStyle/>
          <a:p>
            <a:r>
              <a:rPr lang="en-US" sz="2800" dirty="0"/>
              <a:t>To the right is a picture of a traditional Mongolian headdress called an </a:t>
            </a:r>
            <a:r>
              <a:rPr lang="en-US" sz="2800" dirty="0" err="1"/>
              <a:t>Ugalz</a:t>
            </a:r>
            <a:r>
              <a:rPr lang="en-US" sz="2800" dirty="0"/>
              <a:t> compared side by side with Queen Amidala’s Headdress in </a:t>
            </a:r>
            <a:r>
              <a:rPr lang="en-US" sz="2800" i="1" dirty="0"/>
              <a:t>Star Wars Episode I: A Phantom Menace. </a:t>
            </a:r>
            <a:r>
              <a:rPr lang="en-US" sz="2800" dirty="0"/>
              <a:t>It’s easy to see how Trisha </a:t>
            </a:r>
            <a:r>
              <a:rPr lang="en-US" sz="2800" dirty="0" err="1"/>
              <a:t>Biggar</a:t>
            </a:r>
            <a:r>
              <a:rPr lang="en-US" sz="2800" dirty="0"/>
              <a:t> used Asian influences in her designs.</a:t>
            </a:r>
            <a:endParaRPr lang="en-US" sz="2800" i="1" dirty="0"/>
          </a:p>
          <a:p>
            <a:endParaRPr lang="en-US" dirty="0"/>
          </a:p>
        </p:txBody>
      </p:sp>
      <p:sp>
        <p:nvSpPr>
          <p:cNvPr id="20" name="TextBox 19">
            <a:extLst>
              <a:ext uri="{FF2B5EF4-FFF2-40B4-BE49-F238E27FC236}">
                <a16:creationId xmlns:a16="http://schemas.microsoft.com/office/drawing/2014/main" id="{7EE2EDB4-CC75-46FC-9C62-829A4319CCA2}"/>
              </a:ext>
            </a:extLst>
          </p:cNvPr>
          <p:cNvSpPr txBox="1"/>
          <p:nvPr/>
        </p:nvSpPr>
        <p:spPr>
          <a:xfrm>
            <a:off x="3975042" y="22960744"/>
            <a:ext cx="3200239" cy="923330"/>
          </a:xfrm>
          <a:prstGeom prst="rect">
            <a:avLst/>
          </a:prstGeom>
          <a:noFill/>
        </p:spPr>
        <p:txBody>
          <a:bodyPr wrap="square" rtlCol="0">
            <a:spAutoFit/>
          </a:bodyPr>
          <a:lstStyle/>
          <a:p>
            <a:r>
              <a:rPr lang="en-US" dirty="0"/>
              <a:t>Picture of a Mongolian Woman wearing a traditional </a:t>
            </a:r>
            <a:r>
              <a:rPr lang="en-US" dirty="0" err="1"/>
              <a:t>Ugalz</a:t>
            </a:r>
            <a:r>
              <a:rPr lang="en-US" dirty="0"/>
              <a:t>, Circa 1925</a:t>
            </a:r>
          </a:p>
        </p:txBody>
      </p:sp>
      <p:sp>
        <p:nvSpPr>
          <p:cNvPr id="21" name="TextBox 20">
            <a:extLst>
              <a:ext uri="{FF2B5EF4-FFF2-40B4-BE49-F238E27FC236}">
                <a16:creationId xmlns:a16="http://schemas.microsoft.com/office/drawing/2014/main" id="{20B79D1B-F99C-456D-9F6A-8010D29160A7}"/>
              </a:ext>
            </a:extLst>
          </p:cNvPr>
          <p:cNvSpPr txBox="1"/>
          <p:nvPr/>
        </p:nvSpPr>
        <p:spPr>
          <a:xfrm>
            <a:off x="216154" y="22979238"/>
            <a:ext cx="4048866" cy="1477328"/>
          </a:xfrm>
          <a:prstGeom prst="rect">
            <a:avLst/>
          </a:prstGeom>
          <a:noFill/>
        </p:spPr>
        <p:txBody>
          <a:bodyPr wrap="square" rtlCol="0">
            <a:spAutoFit/>
          </a:bodyPr>
          <a:lstStyle/>
          <a:p>
            <a:r>
              <a:rPr lang="en-US" dirty="0"/>
              <a:t>Queen Amidala, portrayed by Natalie Portman in </a:t>
            </a:r>
            <a:r>
              <a:rPr lang="en-US" i="1" dirty="0"/>
              <a:t>Star Wars: The Phantom Menace</a:t>
            </a:r>
            <a:r>
              <a:rPr lang="en-US" dirty="0"/>
              <a:t>. Directed by George Lucas. Designer Trisha </a:t>
            </a:r>
            <a:r>
              <a:rPr lang="en-US" dirty="0" err="1"/>
              <a:t>Biggar</a:t>
            </a:r>
            <a:r>
              <a:rPr lang="en-US" dirty="0"/>
              <a:t>, Lucasfilm Ltd. 1999</a:t>
            </a:r>
          </a:p>
        </p:txBody>
      </p:sp>
      <p:sp>
        <p:nvSpPr>
          <p:cNvPr id="22" name="TextBox 21">
            <a:extLst>
              <a:ext uri="{FF2B5EF4-FFF2-40B4-BE49-F238E27FC236}">
                <a16:creationId xmlns:a16="http://schemas.microsoft.com/office/drawing/2014/main" id="{819E999D-F2C7-4783-B5BE-9A4C96130B48}"/>
              </a:ext>
            </a:extLst>
          </p:cNvPr>
          <p:cNvSpPr txBox="1"/>
          <p:nvPr/>
        </p:nvSpPr>
        <p:spPr>
          <a:xfrm>
            <a:off x="433931" y="25441173"/>
            <a:ext cx="3816567" cy="4391873"/>
          </a:xfrm>
          <a:prstGeom prst="rect">
            <a:avLst/>
          </a:prstGeom>
          <a:noFill/>
        </p:spPr>
        <p:txBody>
          <a:bodyPr wrap="square" rtlCol="0">
            <a:spAutoFit/>
          </a:bodyPr>
          <a:lstStyle/>
          <a:p>
            <a:r>
              <a:rPr lang="en-US" sz="2800" dirty="0"/>
              <a:t>The inspiration for Queen Amidala’s dresses didn’t stop with traditional Asian culture. A number of European History-inspired designs made their way into later Star Wars Films that Trisha </a:t>
            </a:r>
            <a:r>
              <a:rPr lang="en-US" sz="2800" dirty="0" err="1"/>
              <a:t>Biggar</a:t>
            </a:r>
            <a:r>
              <a:rPr lang="en-US" sz="2800" dirty="0"/>
              <a:t> designed.</a:t>
            </a:r>
          </a:p>
          <a:p>
            <a:endParaRPr lang="en-US" dirty="0"/>
          </a:p>
        </p:txBody>
      </p:sp>
      <p:pic>
        <p:nvPicPr>
          <p:cNvPr id="24" name="Picture 23" descr="A picture containing building, wall, ground, person&#10;&#10;Description automatically generated">
            <a:extLst>
              <a:ext uri="{FF2B5EF4-FFF2-40B4-BE49-F238E27FC236}">
                <a16:creationId xmlns:a16="http://schemas.microsoft.com/office/drawing/2014/main" id="{21BA2DDD-E46B-4014-B9BE-155DC062DA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8121" y="24113262"/>
            <a:ext cx="3543633" cy="4846231"/>
          </a:xfrm>
          <a:prstGeom prst="rect">
            <a:avLst/>
          </a:prstGeom>
        </p:spPr>
      </p:pic>
      <p:pic>
        <p:nvPicPr>
          <p:cNvPr id="26" name="Picture 25" descr="A person wearing a costume&#10;&#10;Description automatically generated">
            <a:extLst>
              <a:ext uri="{FF2B5EF4-FFF2-40B4-BE49-F238E27FC236}">
                <a16:creationId xmlns:a16="http://schemas.microsoft.com/office/drawing/2014/main" id="{493C3530-1F56-49F4-9354-B30267494C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57289" y="24094729"/>
            <a:ext cx="3899684" cy="4864786"/>
          </a:xfrm>
          <a:prstGeom prst="rect">
            <a:avLst/>
          </a:prstGeom>
        </p:spPr>
      </p:pic>
      <p:sp>
        <p:nvSpPr>
          <p:cNvPr id="27" name="TextBox 26">
            <a:extLst>
              <a:ext uri="{FF2B5EF4-FFF2-40B4-BE49-F238E27FC236}">
                <a16:creationId xmlns:a16="http://schemas.microsoft.com/office/drawing/2014/main" id="{B37D80D0-244F-4646-89DF-F817DA2EE053}"/>
              </a:ext>
            </a:extLst>
          </p:cNvPr>
          <p:cNvSpPr txBox="1"/>
          <p:nvPr/>
        </p:nvSpPr>
        <p:spPr>
          <a:xfrm>
            <a:off x="1263068" y="30275235"/>
            <a:ext cx="9985752" cy="2308324"/>
          </a:xfrm>
          <a:prstGeom prst="rect">
            <a:avLst/>
          </a:prstGeom>
          <a:noFill/>
        </p:spPr>
        <p:txBody>
          <a:bodyPr wrap="square" rtlCol="0">
            <a:spAutoFit/>
          </a:bodyPr>
          <a:lstStyle/>
          <a:p>
            <a:r>
              <a:rPr lang="en-US" sz="3600" dirty="0"/>
              <a:t>The use of these historical connections by both designers help the audience to piece together stories about a fictional universe through histories that are already known.</a:t>
            </a:r>
          </a:p>
        </p:txBody>
      </p:sp>
      <p:sp>
        <p:nvSpPr>
          <p:cNvPr id="28" name="TextBox 27">
            <a:extLst>
              <a:ext uri="{FF2B5EF4-FFF2-40B4-BE49-F238E27FC236}">
                <a16:creationId xmlns:a16="http://schemas.microsoft.com/office/drawing/2014/main" id="{B8A7C5E3-94CA-4258-A9D7-EF732216D546}"/>
              </a:ext>
            </a:extLst>
          </p:cNvPr>
          <p:cNvSpPr txBox="1"/>
          <p:nvPr/>
        </p:nvSpPr>
        <p:spPr>
          <a:xfrm>
            <a:off x="4557289" y="28959493"/>
            <a:ext cx="3964663" cy="1200329"/>
          </a:xfrm>
          <a:prstGeom prst="rect">
            <a:avLst/>
          </a:prstGeom>
          <a:noFill/>
        </p:spPr>
        <p:txBody>
          <a:bodyPr wrap="square" rtlCol="0">
            <a:spAutoFit/>
          </a:bodyPr>
          <a:lstStyle/>
          <a:p>
            <a:r>
              <a:rPr lang="en-US" dirty="0"/>
              <a:t>Queen Amidala, portrayed by Natalie Portman </a:t>
            </a:r>
            <a:r>
              <a:rPr lang="en-US" i="1" dirty="0"/>
              <a:t>Star Wars: Attack of the Clones.</a:t>
            </a:r>
            <a:r>
              <a:rPr lang="en-US" dirty="0"/>
              <a:t> Dir George Lucas. Costume Designer Trisha </a:t>
            </a:r>
            <a:r>
              <a:rPr lang="en-US" dirty="0" err="1"/>
              <a:t>Biggar</a:t>
            </a:r>
            <a:r>
              <a:rPr lang="en-US" dirty="0"/>
              <a:t>. Lucasfilm Ltd. 2002</a:t>
            </a:r>
          </a:p>
        </p:txBody>
      </p:sp>
      <p:sp>
        <p:nvSpPr>
          <p:cNvPr id="29" name="TextBox 28">
            <a:extLst>
              <a:ext uri="{FF2B5EF4-FFF2-40B4-BE49-F238E27FC236}">
                <a16:creationId xmlns:a16="http://schemas.microsoft.com/office/drawing/2014/main" id="{B780A385-D9BD-40A2-97C7-253D2BC2B539}"/>
              </a:ext>
            </a:extLst>
          </p:cNvPr>
          <p:cNvSpPr txBox="1"/>
          <p:nvPr/>
        </p:nvSpPr>
        <p:spPr>
          <a:xfrm>
            <a:off x="8453515" y="28986891"/>
            <a:ext cx="3451817" cy="923330"/>
          </a:xfrm>
          <a:prstGeom prst="rect">
            <a:avLst/>
          </a:prstGeom>
          <a:noFill/>
        </p:spPr>
        <p:txBody>
          <a:bodyPr wrap="square" rtlCol="0">
            <a:spAutoFit/>
          </a:bodyPr>
          <a:lstStyle/>
          <a:p>
            <a:r>
              <a:rPr lang="en-US" dirty="0"/>
              <a:t>Section of 14</a:t>
            </a:r>
            <a:r>
              <a:rPr lang="en-US" baseline="30000" dirty="0"/>
              <a:t>th</a:t>
            </a:r>
            <a:r>
              <a:rPr lang="en-US" dirty="0"/>
              <a:t> century manuscript from England Showing </a:t>
            </a:r>
            <a:r>
              <a:rPr lang="en-US" dirty="0" err="1"/>
              <a:t>Crispinettes</a:t>
            </a:r>
            <a:r>
              <a:rPr lang="en-US" dirty="0"/>
              <a:t>, or hair encasings</a:t>
            </a:r>
          </a:p>
        </p:txBody>
      </p:sp>
      <p:sp>
        <p:nvSpPr>
          <p:cNvPr id="30" name="Rectangle: Rounded Corners 29">
            <a:extLst>
              <a:ext uri="{FF2B5EF4-FFF2-40B4-BE49-F238E27FC236}">
                <a16:creationId xmlns:a16="http://schemas.microsoft.com/office/drawing/2014/main" id="{8683861A-210F-4224-BA5F-005F2A01BD3E}"/>
              </a:ext>
            </a:extLst>
          </p:cNvPr>
          <p:cNvSpPr/>
          <p:nvPr/>
        </p:nvSpPr>
        <p:spPr>
          <a:xfrm>
            <a:off x="11944249" y="10248563"/>
            <a:ext cx="16498325" cy="10303891"/>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36DEE78-7194-41FA-B9CF-611792E50416}"/>
              </a:ext>
            </a:extLst>
          </p:cNvPr>
          <p:cNvSpPr txBox="1"/>
          <p:nvPr/>
        </p:nvSpPr>
        <p:spPr>
          <a:xfrm>
            <a:off x="13392148" y="10417673"/>
            <a:ext cx="13449300" cy="769441"/>
          </a:xfrm>
          <a:prstGeom prst="rect">
            <a:avLst/>
          </a:prstGeom>
          <a:noFill/>
        </p:spPr>
        <p:txBody>
          <a:bodyPr wrap="square" rtlCol="0">
            <a:spAutoFit/>
          </a:bodyPr>
          <a:lstStyle/>
          <a:p>
            <a:pPr algn="ctr"/>
            <a:r>
              <a:rPr lang="en-US" sz="4400" dirty="0"/>
              <a:t>Michele Clapton: </a:t>
            </a:r>
            <a:r>
              <a:rPr lang="en-US" sz="4400" i="1" dirty="0"/>
              <a:t>Game of Thrones (2011-2019)</a:t>
            </a:r>
            <a:endParaRPr lang="en-US" sz="4400" dirty="0"/>
          </a:p>
        </p:txBody>
      </p:sp>
      <p:sp>
        <p:nvSpPr>
          <p:cNvPr id="32" name="TextBox 31">
            <a:extLst>
              <a:ext uri="{FF2B5EF4-FFF2-40B4-BE49-F238E27FC236}">
                <a16:creationId xmlns:a16="http://schemas.microsoft.com/office/drawing/2014/main" id="{BB259E77-9682-401D-B7C8-83ADA66CE377}"/>
              </a:ext>
            </a:extLst>
          </p:cNvPr>
          <p:cNvSpPr txBox="1"/>
          <p:nvPr/>
        </p:nvSpPr>
        <p:spPr>
          <a:xfrm>
            <a:off x="16167048" y="11495038"/>
            <a:ext cx="11493124" cy="2523768"/>
          </a:xfrm>
          <a:prstGeom prst="rect">
            <a:avLst/>
          </a:prstGeom>
          <a:noFill/>
        </p:spPr>
        <p:txBody>
          <a:bodyPr wrap="square" rtlCol="0">
            <a:spAutoFit/>
          </a:bodyPr>
          <a:lstStyle/>
          <a:p>
            <a:r>
              <a:rPr lang="en-US" sz="2800" dirty="0"/>
              <a:t>Heraldry, or use of sigils and colors to denote family or political ties, made a frequent appearance in Game of Thrones. For example, the use of the red three-headed dragon on a black background for the Targaryen family, or the gold Lion on red for the </a:t>
            </a:r>
            <a:r>
              <a:rPr lang="en-US" sz="2800" dirty="0" err="1"/>
              <a:t>Lannisters</a:t>
            </a:r>
            <a:r>
              <a:rPr lang="en-US" sz="2800" dirty="0"/>
              <a:t>. </a:t>
            </a:r>
          </a:p>
          <a:p>
            <a:endParaRPr lang="en-US" sz="2800" dirty="0"/>
          </a:p>
          <a:p>
            <a:endParaRPr lang="en-US" dirty="0"/>
          </a:p>
        </p:txBody>
      </p:sp>
      <p:pic>
        <p:nvPicPr>
          <p:cNvPr id="36" name="Picture 35" descr="A picture containing clothing, text&#10;&#10;Description automatically generated">
            <a:extLst>
              <a:ext uri="{FF2B5EF4-FFF2-40B4-BE49-F238E27FC236}">
                <a16:creationId xmlns:a16="http://schemas.microsoft.com/office/drawing/2014/main" id="{DFE56CD1-E773-4448-ABD6-F0B383874BA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76477" y="11164297"/>
            <a:ext cx="3812123" cy="8685850"/>
          </a:xfrm>
          <a:prstGeom prst="rect">
            <a:avLst/>
          </a:prstGeom>
        </p:spPr>
      </p:pic>
      <p:pic>
        <p:nvPicPr>
          <p:cNvPr id="38" name="Picture 37" descr="A close up of a person&#10;&#10;Description automatically generated">
            <a:extLst>
              <a:ext uri="{FF2B5EF4-FFF2-40B4-BE49-F238E27FC236}">
                <a16:creationId xmlns:a16="http://schemas.microsoft.com/office/drawing/2014/main" id="{B8333891-6BB6-4132-9529-8D05EC1F090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740615" y="13127593"/>
            <a:ext cx="3945097" cy="6709773"/>
          </a:xfrm>
          <a:prstGeom prst="rect">
            <a:avLst/>
          </a:prstGeom>
        </p:spPr>
      </p:pic>
      <p:pic>
        <p:nvPicPr>
          <p:cNvPr id="34" name="Picture 33" descr="A picture containing indoor, clothing&#10;&#10;Description automatically generated">
            <a:extLst>
              <a:ext uri="{FF2B5EF4-FFF2-40B4-BE49-F238E27FC236}">
                <a16:creationId xmlns:a16="http://schemas.microsoft.com/office/drawing/2014/main" id="{7649C06E-4BF7-41B2-B40B-88B155253E2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546847" y="15967485"/>
            <a:ext cx="4922023" cy="3937618"/>
          </a:xfrm>
          <a:prstGeom prst="rect">
            <a:avLst/>
          </a:prstGeom>
        </p:spPr>
      </p:pic>
      <p:sp>
        <p:nvSpPr>
          <p:cNvPr id="39" name="TextBox 38">
            <a:extLst>
              <a:ext uri="{FF2B5EF4-FFF2-40B4-BE49-F238E27FC236}">
                <a16:creationId xmlns:a16="http://schemas.microsoft.com/office/drawing/2014/main" id="{31E7DE4C-7F42-45AB-9525-DC5CB2E8B590}"/>
              </a:ext>
            </a:extLst>
          </p:cNvPr>
          <p:cNvSpPr txBox="1"/>
          <p:nvPr/>
        </p:nvSpPr>
        <p:spPr>
          <a:xfrm>
            <a:off x="16141508" y="13516911"/>
            <a:ext cx="7590641" cy="2677656"/>
          </a:xfrm>
          <a:prstGeom prst="rect">
            <a:avLst/>
          </a:prstGeom>
          <a:noFill/>
        </p:spPr>
        <p:txBody>
          <a:bodyPr wrap="square" rtlCol="0">
            <a:spAutoFit/>
          </a:bodyPr>
          <a:lstStyle/>
          <a:p>
            <a:r>
              <a:rPr lang="en-US" sz="2800" dirty="0"/>
              <a:t>“We do all these sort of secret symbols, color hints about the ways the court is being influenced, They are just little things that people may not notice unless they really look.“ Michele Clapton says to a reporter for Hollywood Reporter,</a:t>
            </a:r>
          </a:p>
          <a:p>
            <a:endParaRPr lang="en-US" sz="2800" dirty="0"/>
          </a:p>
        </p:txBody>
      </p:sp>
      <p:sp>
        <p:nvSpPr>
          <p:cNvPr id="44" name="Rectangle: Rounded Corners 43">
            <a:extLst>
              <a:ext uri="{FF2B5EF4-FFF2-40B4-BE49-F238E27FC236}">
                <a16:creationId xmlns:a16="http://schemas.microsoft.com/office/drawing/2014/main" id="{2B57449E-6540-44B6-9B28-F0529BAB99F3}"/>
              </a:ext>
            </a:extLst>
          </p:cNvPr>
          <p:cNvSpPr/>
          <p:nvPr/>
        </p:nvSpPr>
        <p:spPr>
          <a:xfrm>
            <a:off x="12030074" y="20755866"/>
            <a:ext cx="16283602" cy="1197203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22655DFE-DF22-4C40-851A-2A0BC976932F}"/>
              </a:ext>
            </a:extLst>
          </p:cNvPr>
          <p:cNvSpPr/>
          <p:nvPr/>
        </p:nvSpPr>
        <p:spPr>
          <a:xfrm>
            <a:off x="28595795" y="3451123"/>
            <a:ext cx="11405824" cy="1742969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71B2AC-47DD-4E0C-8A21-0859DFF10843}"/>
              </a:ext>
            </a:extLst>
          </p:cNvPr>
          <p:cNvSpPr txBox="1"/>
          <p:nvPr/>
        </p:nvSpPr>
        <p:spPr>
          <a:xfrm>
            <a:off x="13605512" y="20935628"/>
            <a:ext cx="11938694" cy="769441"/>
          </a:xfrm>
          <a:prstGeom prst="rect">
            <a:avLst/>
          </a:prstGeom>
          <a:noFill/>
        </p:spPr>
        <p:txBody>
          <a:bodyPr wrap="square" rtlCol="0">
            <a:spAutoFit/>
          </a:bodyPr>
          <a:lstStyle/>
          <a:p>
            <a:pPr algn="ctr"/>
            <a:r>
              <a:rPr lang="en-US" sz="4400" dirty="0"/>
              <a:t>Shawna </a:t>
            </a:r>
            <a:r>
              <a:rPr lang="en-US" sz="4400" dirty="0" err="1"/>
              <a:t>Trpcic</a:t>
            </a:r>
            <a:r>
              <a:rPr lang="en-US" sz="4400" dirty="0"/>
              <a:t>: </a:t>
            </a:r>
            <a:r>
              <a:rPr lang="en-US" sz="4400" i="1" dirty="0"/>
              <a:t>Firefly (2002)</a:t>
            </a:r>
            <a:endParaRPr lang="en-US" sz="4400" dirty="0"/>
          </a:p>
        </p:txBody>
      </p:sp>
      <p:sp>
        <p:nvSpPr>
          <p:cNvPr id="47" name="TextBox 46">
            <a:extLst>
              <a:ext uri="{FF2B5EF4-FFF2-40B4-BE49-F238E27FC236}">
                <a16:creationId xmlns:a16="http://schemas.microsoft.com/office/drawing/2014/main" id="{5E3B5667-CC59-415F-A017-2E57FB72A7A0}"/>
              </a:ext>
            </a:extLst>
          </p:cNvPr>
          <p:cNvSpPr txBox="1"/>
          <p:nvPr/>
        </p:nvSpPr>
        <p:spPr>
          <a:xfrm>
            <a:off x="12328797" y="21992527"/>
            <a:ext cx="15874725" cy="2092881"/>
          </a:xfrm>
          <a:prstGeom prst="rect">
            <a:avLst/>
          </a:prstGeom>
          <a:noFill/>
        </p:spPr>
        <p:txBody>
          <a:bodyPr wrap="square" rtlCol="0">
            <a:spAutoFit/>
          </a:bodyPr>
          <a:lstStyle/>
          <a:p>
            <a:r>
              <a:rPr lang="en-US" sz="2800" dirty="0"/>
              <a:t>Firefly is one of the few shows to bridge the genres of science fiction and western.  The show draws heavily on images, which evoke the aftermath of the Civil war and Western expansion in the U.S.</a:t>
            </a:r>
          </a:p>
          <a:p>
            <a:r>
              <a:rPr lang="en-US" sz="2800" dirty="0"/>
              <a:t>To add a stark contrast the conservative appearance of western aesthetic, Designer Shawna </a:t>
            </a:r>
            <a:r>
              <a:rPr lang="en-US" sz="2800" dirty="0" err="1"/>
              <a:t>Trpcic</a:t>
            </a:r>
            <a:r>
              <a:rPr lang="en-US" sz="2800" dirty="0"/>
              <a:t> used strong East Asian influences on some characters.</a:t>
            </a:r>
          </a:p>
          <a:p>
            <a:endParaRPr lang="en-US" dirty="0"/>
          </a:p>
        </p:txBody>
      </p:sp>
      <p:pic>
        <p:nvPicPr>
          <p:cNvPr id="55" name="Picture 54" descr="A person standing in front of a mirror posing for the camera&#10;&#10;Description automatically generated">
            <a:extLst>
              <a:ext uri="{FF2B5EF4-FFF2-40B4-BE49-F238E27FC236}">
                <a16:creationId xmlns:a16="http://schemas.microsoft.com/office/drawing/2014/main" id="{37023D2E-29A3-447F-B010-8D8B552D80D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966426" y="27102616"/>
            <a:ext cx="7217697" cy="5413272"/>
          </a:xfrm>
          <a:prstGeom prst="rect">
            <a:avLst/>
          </a:prstGeom>
        </p:spPr>
      </p:pic>
      <p:sp>
        <p:nvSpPr>
          <p:cNvPr id="56" name="TextBox 55">
            <a:extLst>
              <a:ext uri="{FF2B5EF4-FFF2-40B4-BE49-F238E27FC236}">
                <a16:creationId xmlns:a16="http://schemas.microsoft.com/office/drawing/2014/main" id="{799894D4-9690-45B1-AA56-E7B3A91BE1B7}"/>
              </a:ext>
            </a:extLst>
          </p:cNvPr>
          <p:cNvSpPr txBox="1"/>
          <p:nvPr/>
        </p:nvSpPr>
        <p:spPr>
          <a:xfrm>
            <a:off x="17945308" y="23910429"/>
            <a:ext cx="10258214" cy="3385542"/>
          </a:xfrm>
          <a:prstGeom prst="rect">
            <a:avLst/>
          </a:prstGeom>
          <a:noFill/>
        </p:spPr>
        <p:txBody>
          <a:bodyPr wrap="square" rtlCol="0">
            <a:spAutoFit/>
          </a:bodyPr>
          <a:lstStyle/>
          <a:p>
            <a:r>
              <a:rPr lang="en-US" sz="2800" dirty="0"/>
              <a:t>One of the most famous costumes that appeared in </a:t>
            </a:r>
            <a:r>
              <a:rPr lang="en-US" sz="2800" i="1" dirty="0"/>
              <a:t>Firefly </a:t>
            </a:r>
            <a:r>
              <a:rPr lang="en-US" sz="2800" dirty="0"/>
              <a:t>was a frilly pink dress worn by Kaylee (Jewel Staite). The aesthetic of the dress is a strong echo of 1860’s Ballgowns.</a:t>
            </a:r>
          </a:p>
          <a:p>
            <a:endParaRPr lang="en-US" sz="2800" dirty="0"/>
          </a:p>
          <a:p>
            <a:r>
              <a:rPr lang="en-US" sz="2800" dirty="0"/>
              <a:t>Costume Designer Shawna </a:t>
            </a:r>
            <a:r>
              <a:rPr lang="en-US" sz="2800" dirty="0" err="1"/>
              <a:t>Trpcic</a:t>
            </a:r>
            <a:r>
              <a:rPr lang="en-US" sz="2800" dirty="0"/>
              <a:t> says, “The material for the layer cake dress was antique sari material that was dyed the various pink tones that made up the dress layers. “</a:t>
            </a:r>
          </a:p>
          <a:p>
            <a:endParaRPr lang="en-US" dirty="0"/>
          </a:p>
        </p:txBody>
      </p:sp>
      <p:pic>
        <p:nvPicPr>
          <p:cNvPr id="58" name="Picture 57">
            <a:extLst>
              <a:ext uri="{FF2B5EF4-FFF2-40B4-BE49-F238E27FC236}">
                <a16:creationId xmlns:a16="http://schemas.microsoft.com/office/drawing/2014/main" id="{4BA3E0EC-0D19-4731-B80C-2CD6FF52D6B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511439" y="24417132"/>
            <a:ext cx="4892478" cy="6737523"/>
          </a:xfrm>
          <a:prstGeom prst="rect">
            <a:avLst/>
          </a:prstGeom>
        </p:spPr>
      </p:pic>
      <p:sp>
        <p:nvSpPr>
          <p:cNvPr id="59" name="TextBox 58">
            <a:extLst>
              <a:ext uri="{FF2B5EF4-FFF2-40B4-BE49-F238E27FC236}">
                <a16:creationId xmlns:a16="http://schemas.microsoft.com/office/drawing/2014/main" id="{92C005FD-9A40-4834-97F5-9C61E72F0E72}"/>
              </a:ext>
            </a:extLst>
          </p:cNvPr>
          <p:cNvSpPr txBox="1"/>
          <p:nvPr/>
        </p:nvSpPr>
        <p:spPr>
          <a:xfrm>
            <a:off x="18966426" y="31801310"/>
            <a:ext cx="6577780" cy="646331"/>
          </a:xfrm>
          <a:prstGeom prst="rect">
            <a:avLst/>
          </a:prstGeom>
          <a:noFill/>
        </p:spPr>
        <p:txBody>
          <a:bodyPr wrap="square" rtlCol="0">
            <a:spAutoFit/>
          </a:bodyPr>
          <a:lstStyle/>
          <a:p>
            <a:r>
              <a:rPr lang="en-US" dirty="0"/>
              <a:t>Kaylee’s Pink Dress. “Shindig”. </a:t>
            </a:r>
            <a:r>
              <a:rPr lang="en-US" i="1" dirty="0"/>
              <a:t>Firefly</a:t>
            </a:r>
            <a:r>
              <a:rPr lang="en-US" dirty="0"/>
              <a:t>. Dir. Joss </a:t>
            </a:r>
            <a:r>
              <a:rPr lang="en-US" dirty="0" err="1"/>
              <a:t>Whedon</a:t>
            </a:r>
            <a:r>
              <a:rPr lang="en-US" dirty="0"/>
              <a:t>. Costume Designer Shawna </a:t>
            </a:r>
            <a:r>
              <a:rPr lang="en-US" dirty="0" err="1"/>
              <a:t>Trpcic</a:t>
            </a:r>
            <a:r>
              <a:rPr lang="en-US" dirty="0"/>
              <a:t>. Fox Network. 2002</a:t>
            </a:r>
          </a:p>
        </p:txBody>
      </p:sp>
      <p:sp>
        <p:nvSpPr>
          <p:cNvPr id="60" name="TextBox 59">
            <a:extLst>
              <a:ext uri="{FF2B5EF4-FFF2-40B4-BE49-F238E27FC236}">
                <a16:creationId xmlns:a16="http://schemas.microsoft.com/office/drawing/2014/main" id="{78FC8713-4023-4E26-B811-7E43AA7AAA07}"/>
              </a:ext>
            </a:extLst>
          </p:cNvPr>
          <p:cNvSpPr txBox="1"/>
          <p:nvPr/>
        </p:nvSpPr>
        <p:spPr>
          <a:xfrm>
            <a:off x="12793557" y="31149319"/>
            <a:ext cx="5084264" cy="923330"/>
          </a:xfrm>
          <a:prstGeom prst="rect">
            <a:avLst/>
          </a:prstGeom>
          <a:noFill/>
        </p:spPr>
        <p:txBody>
          <a:bodyPr wrap="square" rtlCol="0">
            <a:spAutoFit/>
          </a:bodyPr>
          <a:lstStyle/>
          <a:p>
            <a:r>
              <a:rPr lang="en-US" dirty="0" err="1"/>
              <a:t>Inara</a:t>
            </a:r>
            <a:r>
              <a:rPr lang="en-US" dirty="0"/>
              <a:t> Serra Original Costume Rendering. “</a:t>
            </a:r>
            <a:r>
              <a:rPr lang="en-US" dirty="0" err="1"/>
              <a:t>Jaynestown</a:t>
            </a:r>
            <a:r>
              <a:rPr lang="en-US" dirty="0"/>
              <a:t>”/ </a:t>
            </a:r>
            <a:r>
              <a:rPr lang="en-US" i="1" dirty="0"/>
              <a:t>Firefly</a:t>
            </a:r>
            <a:r>
              <a:rPr lang="en-US" dirty="0"/>
              <a:t>. Dir. Joss </a:t>
            </a:r>
            <a:r>
              <a:rPr lang="en-US" dirty="0" err="1"/>
              <a:t>Whedon</a:t>
            </a:r>
            <a:r>
              <a:rPr lang="en-US" dirty="0"/>
              <a:t>. Costume Designer Shawna </a:t>
            </a:r>
            <a:r>
              <a:rPr lang="en-US" dirty="0" err="1"/>
              <a:t>Trpcic</a:t>
            </a:r>
            <a:r>
              <a:rPr lang="en-US" dirty="0"/>
              <a:t>. Fox Network. 2002.</a:t>
            </a:r>
          </a:p>
        </p:txBody>
      </p:sp>
      <p:sp>
        <p:nvSpPr>
          <p:cNvPr id="61" name="TextBox 60">
            <a:extLst>
              <a:ext uri="{FF2B5EF4-FFF2-40B4-BE49-F238E27FC236}">
                <a16:creationId xmlns:a16="http://schemas.microsoft.com/office/drawing/2014/main" id="{E38B35B6-B371-429F-8B72-802BA9D19CE1}"/>
              </a:ext>
            </a:extLst>
          </p:cNvPr>
          <p:cNvSpPr txBox="1"/>
          <p:nvPr/>
        </p:nvSpPr>
        <p:spPr>
          <a:xfrm>
            <a:off x="18665370" y="19905613"/>
            <a:ext cx="9020341" cy="646331"/>
          </a:xfrm>
          <a:prstGeom prst="rect">
            <a:avLst/>
          </a:prstGeom>
          <a:noFill/>
        </p:spPr>
        <p:txBody>
          <a:bodyPr wrap="square" rtlCol="0">
            <a:spAutoFit/>
          </a:bodyPr>
          <a:lstStyle/>
          <a:p>
            <a:r>
              <a:rPr lang="en-US" dirty="0"/>
              <a:t>Cersei Lannister and her gown with Lion embroidery. “Dragonstone”. </a:t>
            </a:r>
            <a:r>
              <a:rPr lang="en-US" i="1" dirty="0"/>
              <a:t>Game of Thrones</a:t>
            </a:r>
            <a:r>
              <a:rPr lang="en-US" dirty="0"/>
              <a:t>. Creator George R.R. Martin. Costume Designer HBO. 2015</a:t>
            </a:r>
          </a:p>
        </p:txBody>
      </p:sp>
      <p:sp>
        <p:nvSpPr>
          <p:cNvPr id="62" name="TextBox 61">
            <a:extLst>
              <a:ext uri="{FF2B5EF4-FFF2-40B4-BE49-F238E27FC236}">
                <a16:creationId xmlns:a16="http://schemas.microsoft.com/office/drawing/2014/main" id="{8C9ED2DD-3918-4A36-AC6C-6EA8083D661E}"/>
              </a:ext>
            </a:extLst>
          </p:cNvPr>
          <p:cNvSpPr txBox="1"/>
          <p:nvPr/>
        </p:nvSpPr>
        <p:spPr>
          <a:xfrm>
            <a:off x="16021165" y="16904866"/>
            <a:ext cx="1946850" cy="2031325"/>
          </a:xfrm>
          <a:prstGeom prst="rect">
            <a:avLst/>
          </a:prstGeom>
          <a:noFill/>
        </p:spPr>
        <p:txBody>
          <a:bodyPr wrap="square" rtlCol="0">
            <a:spAutoFit/>
          </a:bodyPr>
          <a:lstStyle/>
          <a:p>
            <a:r>
              <a:rPr lang="en-US" dirty="0"/>
              <a:t>Cersei Lannister: original rendering. “Dragonstone”. </a:t>
            </a:r>
            <a:r>
              <a:rPr lang="en-US" i="1" dirty="0"/>
              <a:t>Game of Thrones</a:t>
            </a:r>
            <a:r>
              <a:rPr lang="en-US" dirty="0"/>
              <a:t>. Creator George R.R. Martin. HBO. 2015</a:t>
            </a:r>
          </a:p>
        </p:txBody>
      </p:sp>
      <p:pic>
        <p:nvPicPr>
          <p:cNvPr id="68" name="Picture 67" descr="A person standing posing for the camera&#10;&#10;Description automatically generated">
            <a:extLst>
              <a:ext uri="{FF2B5EF4-FFF2-40B4-BE49-F238E27FC236}">
                <a16:creationId xmlns:a16="http://schemas.microsoft.com/office/drawing/2014/main" id="{F8C24184-9238-4C70-9DC1-8E097BE82A3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290649" y="13615311"/>
            <a:ext cx="4676126" cy="6234836"/>
          </a:xfrm>
          <a:prstGeom prst="rect">
            <a:avLst/>
          </a:prstGeom>
        </p:spPr>
      </p:pic>
      <p:pic>
        <p:nvPicPr>
          <p:cNvPr id="70" name="Picture 69" descr="A person in a dress&#10;&#10;Description automatically generated">
            <a:extLst>
              <a:ext uri="{FF2B5EF4-FFF2-40B4-BE49-F238E27FC236}">
                <a16:creationId xmlns:a16="http://schemas.microsoft.com/office/drawing/2014/main" id="{6F398A24-1173-4573-857E-DE2EFE541A1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8710032" y="4965025"/>
            <a:ext cx="3690169" cy="6588206"/>
          </a:xfrm>
          <a:prstGeom prst="rect">
            <a:avLst/>
          </a:prstGeom>
        </p:spPr>
      </p:pic>
      <p:pic>
        <p:nvPicPr>
          <p:cNvPr id="72" name="Picture 71" descr="A person wearing a dress&#10;&#10;Description automatically generated">
            <a:extLst>
              <a:ext uri="{FF2B5EF4-FFF2-40B4-BE49-F238E27FC236}">
                <a16:creationId xmlns:a16="http://schemas.microsoft.com/office/drawing/2014/main" id="{0209FA2F-DB2C-4390-B068-98CF13BE755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6471677" y="4901401"/>
            <a:ext cx="3300678" cy="4003518"/>
          </a:xfrm>
          <a:prstGeom prst="rect">
            <a:avLst/>
          </a:prstGeom>
        </p:spPr>
      </p:pic>
      <p:sp>
        <p:nvSpPr>
          <p:cNvPr id="75" name="TextBox 74">
            <a:extLst>
              <a:ext uri="{FF2B5EF4-FFF2-40B4-BE49-F238E27FC236}">
                <a16:creationId xmlns:a16="http://schemas.microsoft.com/office/drawing/2014/main" id="{37F67686-9173-4574-B435-1B2E18B34496}"/>
              </a:ext>
            </a:extLst>
          </p:cNvPr>
          <p:cNvSpPr txBox="1"/>
          <p:nvPr/>
        </p:nvSpPr>
        <p:spPr>
          <a:xfrm>
            <a:off x="29200781" y="3923080"/>
            <a:ext cx="10195852" cy="707886"/>
          </a:xfrm>
          <a:prstGeom prst="rect">
            <a:avLst/>
          </a:prstGeom>
          <a:noFill/>
        </p:spPr>
        <p:txBody>
          <a:bodyPr wrap="square" rtlCol="0">
            <a:spAutoFit/>
          </a:bodyPr>
          <a:lstStyle/>
          <a:p>
            <a:r>
              <a:rPr lang="en-US" sz="4000" dirty="0" err="1"/>
              <a:t>Ngila</a:t>
            </a:r>
            <a:r>
              <a:rPr lang="en-US" sz="4000" dirty="0"/>
              <a:t> Dickson: </a:t>
            </a:r>
            <a:r>
              <a:rPr lang="en-US" sz="4000" i="1" dirty="0"/>
              <a:t>The Lord of the Rings (2001-2003)</a:t>
            </a:r>
            <a:endParaRPr lang="en-US" sz="4000" dirty="0"/>
          </a:p>
        </p:txBody>
      </p:sp>
      <p:sp>
        <p:nvSpPr>
          <p:cNvPr id="76" name="TextBox 75">
            <a:extLst>
              <a:ext uri="{FF2B5EF4-FFF2-40B4-BE49-F238E27FC236}">
                <a16:creationId xmlns:a16="http://schemas.microsoft.com/office/drawing/2014/main" id="{9B8CF40A-6068-47F2-A6E4-930621C9AD35}"/>
              </a:ext>
            </a:extLst>
          </p:cNvPr>
          <p:cNvSpPr txBox="1"/>
          <p:nvPr/>
        </p:nvSpPr>
        <p:spPr>
          <a:xfrm>
            <a:off x="32461685" y="4898571"/>
            <a:ext cx="3922425" cy="5539978"/>
          </a:xfrm>
          <a:prstGeom prst="rect">
            <a:avLst/>
          </a:prstGeom>
          <a:noFill/>
        </p:spPr>
        <p:txBody>
          <a:bodyPr wrap="square" rtlCol="0">
            <a:spAutoFit/>
          </a:bodyPr>
          <a:lstStyle/>
          <a:p>
            <a:r>
              <a:rPr lang="en-US" sz="2800" dirty="0"/>
              <a:t>The Lord of the Rings series is another excellent example of the fantasy genre drawing from medieval historic clothing. The costume shown here is based off of an 11</a:t>
            </a:r>
            <a:r>
              <a:rPr lang="en-US" sz="2800" baseline="30000" dirty="0"/>
              <a:t>th</a:t>
            </a:r>
            <a:r>
              <a:rPr lang="en-US" sz="2800" dirty="0"/>
              <a:t> century </a:t>
            </a:r>
            <a:r>
              <a:rPr lang="en-US" sz="2800" dirty="0" err="1"/>
              <a:t>sideless</a:t>
            </a:r>
            <a:r>
              <a:rPr lang="en-US" sz="2800" dirty="0"/>
              <a:t> </a:t>
            </a:r>
            <a:r>
              <a:rPr lang="en-US" sz="2800" dirty="0" err="1"/>
              <a:t>surcote</a:t>
            </a:r>
            <a:r>
              <a:rPr lang="en-US" sz="2800" dirty="0"/>
              <a:t> with a kirtle beneath. </a:t>
            </a:r>
            <a:r>
              <a:rPr lang="en-US" sz="2800" dirty="0" err="1"/>
              <a:t>Ngila</a:t>
            </a:r>
            <a:r>
              <a:rPr lang="en-US" sz="2800" dirty="0"/>
              <a:t> Dickson was keen on geographical differences.</a:t>
            </a:r>
          </a:p>
          <a:p>
            <a:endParaRPr lang="en-US" dirty="0"/>
          </a:p>
        </p:txBody>
      </p:sp>
      <p:sp>
        <p:nvSpPr>
          <p:cNvPr id="77" name="TextBox 76">
            <a:extLst>
              <a:ext uri="{FF2B5EF4-FFF2-40B4-BE49-F238E27FC236}">
                <a16:creationId xmlns:a16="http://schemas.microsoft.com/office/drawing/2014/main" id="{83A4F77A-3255-4745-944A-CE7AB60C9F6F}"/>
              </a:ext>
            </a:extLst>
          </p:cNvPr>
          <p:cNvSpPr txBox="1"/>
          <p:nvPr/>
        </p:nvSpPr>
        <p:spPr>
          <a:xfrm>
            <a:off x="29326457" y="15034560"/>
            <a:ext cx="4891314" cy="5109091"/>
          </a:xfrm>
          <a:prstGeom prst="rect">
            <a:avLst/>
          </a:prstGeom>
          <a:noFill/>
        </p:spPr>
        <p:txBody>
          <a:bodyPr wrap="square" rtlCol="0">
            <a:spAutoFit/>
          </a:bodyPr>
          <a:lstStyle/>
          <a:p>
            <a:r>
              <a:rPr lang="en-US" sz="2800" dirty="0" err="1"/>
              <a:t>Ngila</a:t>
            </a:r>
            <a:r>
              <a:rPr lang="en-US" sz="2800" dirty="0"/>
              <a:t> Dickson says :"I added a lot of quirks, things to jar the eye. Their trouser legs and sleeves are too short, their buttons are too big, and their collars are out of proportion. I even made their pockets higher than usual for example, so when they put their hands in their pockets it has a very distinctive, funny look to us.“</a:t>
            </a:r>
          </a:p>
          <a:p>
            <a:endParaRPr lang="en-US" dirty="0"/>
          </a:p>
        </p:txBody>
      </p:sp>
      <p:sp>
        <p:nvSpPr>
          <p:cNvPr id="78" name="TextBox 77">
            <a:extLst>
              <a:ext uri="{FF2B5EF4-FFF2-40B4-BE49-F238E27FC236}">
                <a16:creationId xmlns:a16="http://schemas.microsoft.com/office/drawing/2014/main" id="{8331C0EA-9C40-44C9-BAE2-058AD9A2CA8E}"/>
              </a:ext>
            </a:extLst>
          </p:cNvPr>
          <p:cNvSpPr txBox="1"/>
          <p:nvPr/>
        </p:nvSpPr>
        <p:spPr>
          <a:xfrm>
            <a:off x="32435230" y="10085932"/>
            <a:ext cx="7597131" cy="3970318"/>
          </a:xfrm>
          <a:prstGeom prst="rect">
            <a:avLst/>
          </a:prstGeom>
          <a:noFill/>
        </p:spPr>
        <p:txBody>
          <a:bodyPr wrap="square" rtlCol="0">
            <a:spAutoFit/>
          </a:bodyPr>
          <a:lstStyle/>
          <a:p>
            <a:r>
              <a:rPr lang="en-US" sz="2800" dirty="0"/>
              <a:t>The majority of costume pieces set in Rohan were based off of 10</a:t>
            </a:r>
            <a:r>
              <a:rPr lang="en-US" sz="2800" baseline="30000" dirty="0"/>
              <a:t>th</a:t>
            </a:r>
            <a:r>
              <a:rPr lang="en-US" sz="2800" dirty="0"/>
              <a:t> and 11</a:t>
            </a:r>
            <a:r>
              <a:rPr lang="en-US" sz="2800" baseline="30000" dirty="0"/>
              <a:t>th</a:t>
            </a:r>
            <a:r>
              <a:rPr lang="en-US" sz="2800" dirty="0"/>
              <a:t> century Norman clothing. The clothing of Gondor is closer to 14</a:t>
            </a:r>
            <a:r>
              <a:rPr lang="en-US" sz="2800" baseline="30000" dirty="0"/>
              <a:t>th</a:t>
            </a:r>
            <a:r>
              <a:rPr lang="en-US" sz="2800" dirty="0"/>
              <a:t> and 15</a:t>
            </a:r>
            <a:r>
              <a:rPr lang="en-US" sz="2800" baseline="30000" dirty="0"/>
              <a:t>th</a:t>
            </a:r>
            <a:r>
              <a:rPr lang="en-US" sz="2800" dirty="0"/>
              <a:t> century French costume; the hobbits in the shire off of 17</a:t>
            </a:r>
            <a:r>
              <a:rPr lang="en-US" sz="2800" baseline="30000" dirty="0"/>
              <a:t>th</a:t>
            </a:r>
            <a:r>
              <a:rPr lang="en-US" sz="2800" dirty="0"/>
              <a:t> and 18</a:t>
            </a:r>
            <a:r>
              <a:rPr lang="en-US" sz="2800" baseline="30000" dirty="0"/>
              <a:t>th</a:t>
            </a:r>
            <a:r>
              <a:rPr lang="en-US" sz="2800" dirty="0"/>
              <a:t> century English folk costume. The costumes most far set from extant costume was that of the elves, which incorporated Japanese elements as well as those from medieval Europe.</a:t>
            </a:r>
          </a:p>
        </p:txBody>
      </p:sp>
      <p:sp>
        <p:nvSpPr>
          <p:cNvPr id="79" name="TextBox 78">
            <a:extLst>
              <a:ext uri="{FF2B5EF4-FFF2-40B4-BE49-F238E27FC236}">
                <a16:creationId xmlns:a16="http://schemas.microsoft.com/office/drawing/2014/main" id="{36148E38-C35E-4241-97B9-5976E4FCD2A1}"/>
              </a:ext>
            </a:extLst>
          </p:cNvPr>
          <p:cNvSpPr txBox="1"/>
          <p:nvPr/>
        </p:nvSpPr>
        <p:spPr>
          <a:xfrm>
            <a:off x="28768184" y="11620399"/>
            <a:ext cx="3521910" cy="1507194"/>
          </a:xfrm>
          <a:prstGeom prst="rect">
            <a:avLst/>
          </a:prstGeom>
          <a:noFill/>
        </p:spPr>
        <p:txBody>
          <a:bodyPr wrap="square" rtlCol="0">
            <a:spAutoFit/>
          </a:bodyPr>
          <a:lstStyle/>
          <a:p>
            <a:r>
              <a:rPr lang="en-US" dirty="0" err="1"/>
              <a:t>Eowyn’s</a:t>
            </a:r>
            <a:r>
              <a:rPr lang="en-US" dirty="0"/>
              <a:t> traveling gown, original rendering. </a:t>
            </a:r>
            <a:r>
              <a:rPr lang="en-US" i="1" dirty="0"/>
              <a:t>The Lord Of the Rings: The Two Towers</a:t>
            </a:r>
            <a:r>
              <a:rPr lang="en-US" dirty="0"/>
              <a:t>. Directed by Peter Jackson, Costume Designer </a:t>
            </a:r>
            <a:r>
              <a:rPr lang="en-US" dirty="0" err="1"/>
              <a:t>Ngila</a:t>
            </a:r>
            <a:r>
              <a:rPr lang="en-US" dirty="0"/>
              <a:t> Dickson. New Line Cinema. 2002.</a:t>
            </a:r>
          </a:p>
        </p:txBody>
      </p:sp>
      <p:sp>
        <p:nvSpPr>
          <p:cNvPr id="80" name="TextBox 79">
            <a:extLst>
              <a:ext uri="{FF2B5EF4-FFF2-40B4-BE49-F238E27FC236}">
                <a16:creationId xmlns:a16="http://schemas.microsoft.com/office/drawing/2014/main" id="{C60C4722-7717-4D51-B828-BE9EF42F0422}"/>
              </a:ext>
            </a:extLst>
          </p:cNvPr>
          <p:cNvSpPr txBox="1"/>
          <p:nvPr/>
        </p:nvSpPr>
        <p:spPr>
          <a:xfrm>
            <a:off x="36271364" y="8875059"/>
            <a:ext cx="3844492" cy="1200329"/>
          </a:xfrm>
          <a:prstGeom prst="rect">
            <a:avLst/>
          </a:prstGeom>
          <a:noFill/>
        </p:spPr>
        <p:txBody>
          <a:bodyPr wrap="square" rtlCol="0">
            <a:spAutoFit/>
          </a:bodyPr>
          <a:lstStyle/>
          <a:p>
            <a:r>
              <a:rPr lang="en-US" dirty="0"/>
              <a:t>Screenshot from </a:t>
            </a:r>
            <a:r>
              <a:rPr lang="en-US" i="1" dirty="0"/>
              <a:t>The Lord Of the Rings: The Two Towers</a:t>
            </a:r>
            <a:r>
              <a:rPr lang="en-US" dirty="0"/>
              <a:t>. Directed by Peter Jackson, Costume Designer </a:t>
            </a:r>
            <a:r>
              <a:rPr lang="en-US" dirty="0" err="1"/>
              <a:t>Ngila</a:t>
            </a:r>
            <a:r>
              <a:rPr lang="en-US" dirty="0"/>
              <a:t> Dickson. New Line Cinema. 2002.</a:t>
            </a:r>
          </a:p>
        </p:txBody>
      </p:sp>
      <p:sp>
        <p:nvSpPr>
          <p:cNvPr id="81" name="Rectangle: Rounded Corners 80">
            <a:extLst>
              <a:ext uri="{FF2B5EF4-FFF2-40B4-BE49-F238E27FC236}">
                <a16:creationId xmlns:a16="http://schemas.microsoft.com/office/drawing/2014/main" id="{B4BE81FE-1BD2-435F-85B8-FC7F25183342}"/>
              </a:ext>
            </a:extLst>
          </p:cNvPr>
          <p:cNvSpPr/>
          <p:nvPr/>
        </p:nvSpPr>
        <p:spPr>
          <a:xfrm>
            <a:off x="28362117" y="21036094"/>
            <a:ext cx="11589394" cy="698090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76388E72-D6FD-4EB2-9129-A6AB05F234B7}"/>
              </a:ext>
            </a:extLst>
          </p:cNvPr>
          <p:cNvSpPr txBox="1"/>
          <p:nvPr/>
        </p:nvSpPr>
        <p:spPr>
          <a:xfrm>
            <a:off x="33356548" y="21259435"/>
            <a:ext cx="6230257" cy="707886"/>
          </a:xfrm>
          <a:prstGeom prst="rect">
            <a:avLst/>
          </a:prstGeom>
          <a:noFill/>
        </p:spPr>
        <p:txBody>
          <a:bodyPr wrap="square" rtlCol="0">
            <a:spAutoFit/>
          </a:bodyPr>
          <a:lstStyle/>
          <a:p>
            <a:r>
              <a:rPr lang="en-US" sz="4000" dirty="0"/>
              <a:t>Louise Page: </a:t>
            </a:r>
            <a:r>
              <a:rPr lang="en-US" sz="4000" i="1" dirty="0"/>
              <a:t>Dr Who (2018)</a:t>
            </a:r>
            <a:endParaRPr lang="en-US" sz="4000" dirty="0"/>
          </a:p>
        </p:txBody>
      </p:sp>
      <p:sp>
        <p:nvSpPr>
          <p:cNvPr id="83" name="TextBox 82">
            <a:extLst>
              <a:ext uri="{FF2B5EF4-FFF2-40B4-BE49-F238E27FC236}">
                <a16:creationId xmlns:a16="http://schemas.microsoft.com/office/drawing/2014/main" id="{29A8FC21-8339-4DCC-920D-2ABFAF271262}"/>
              </a:ext>
            </a:extLst>
          </p:cNvPr>
          <p:cNvSpPr txBox="1"/>
          <p:nvPr/>
        </p:nvSpPr>
        <p:spPr>
          <a:xfrm>
            <a:off x="32995521" y="22271466"/>
            <a:ext cx="6881144" cy="5970865"/>
          </a:xfrm>
          <a:prstGeom prst="rect">
            <a:avLst/>
          </a:prstGeom>
          <a:noFill/>
        </p:spPr>
        <p:txBody>
          <a:bodyPr wrap="square" rtlCol="0">
            <a:spAutoFit/>
          </a:bodyPr>
          <a:lstStyle/>
          <a:p>
            <a:r>
              <a:rPr lang="en-US" sz="2800" dirty="0"/>
              <a:t>Recently, the long-running television series </a:t>
            </a:r>
            <a:r>
              <a:rPr lang="en-US" sz="2800" i="1" dirty="0"/>
              <a:t>Dr. Who</a:t>
            </a:r>
            <a:r>
              <a:rPr lang="en-US" sz="2800" dirty="0"/>
              <a:t> welcomed a new doctor to their ranks in actress Jodie Whitaker. She is the first female doctor in a series of thirteen, and Designer Louise Page leaned heavily on references to 1970’s fashion to connect her to some of the original Doctors.</a:t>
            </a:r>
          </a:p>
          <a:p>
            <a:endParaRPr lang="en-US" sz="2800" dirty="0"/>
          </a:p>
          <a:p>
            <a:r>
              <a:rPr lang="en-US" sz="2800" dirty="0"/>
              <a:t>We see references to the 1970’s with the rainbow on her shirt and the suspenders. Some argue that the rainbow is a reference to previous doctors, including the fourth doctor (Tom Baker)</a:t>
            </a:r>
          </a:p>
          <a:p>
            <a:endParaRPr lang="en-US" dirty="0"/>
          </a:p>
        </p:txBody>
      </p:sp>
      <p:pic>
        <p:nvPicPr>
          <p:cNvPr id="87" name="Picture 86" descr="A person standing in a field&#10;&#10;Description automatically generated">
            <a:extLst>
              <a:ext uri="{FF2B5EF4-FFF2-40B4-BE49-F238E27FC236}">
                <a16:creationId xmlns:a16="http://schemas.microsoft.com/office/drawing/2014/main" id="{220AF871-CFA4-4C33-9297-B5EA3C7D432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8855067" y="21284223"/>
            <a:ext cx="3925061" cy="6414478"/>
          </a:xfrm>
          <a:prstGeom prst="rect">
            <a:avLst/>
          </a:prstGeom>
        </p:spPr>
      </p:pic>
      <p:sp>
        <p:nvSpPr>
          <p:cNvPr id="88" name="TextBox 87">
            <a:extLst>
              <a:ext uri="{FF2B5EF4-FFF2-40B4-BE49-F238E27FC236}">
                <a16:creationId xmlns:a16="http://schemas.microsoft.com/office/drawing/2014/main" id="{D6A1A027-4DDF-40DF-9E5C-88D5434D1DBC}"/>
              </a:ext>
            </a:extLst>
          </p:cNvPr>
          <p:cNvSpPr txBox="1"/>
          <p:nvPr/>
        </p:nvSpPr>
        <p:spPr>
          <a:xfrm>
            <a:off x="34004563" y="19806451"/>
            <a:ext cx="5383565" cy="1200329"/>
          </a:xfrm>
          <a:prstGeom prst="rect">
            <a:avLst/>
          </a:prstGeom>
          <a:noFill/>
        </p:spPr>
        <p:txBody>
          <a:bodyPr wrap="square" rtlCol="0">
            <a:spAutoFit/>
          </a:bodyPr>
          <a:lstStyle/>
          <a:p>
            <a:r>
              <a:rPr lang="en-US" dirty="0"/>
              <a:t>Screenshot from </a:t>
            </a:r>
            <a:r>
              <a:rPr lang="en-US" i="1" dirty="0"/>
              <a:t>The Lord Of the Rings: The Two Towers</a:t>
            </a:r>
            <a:r>
              <a:rPr lang="en-US" dirty="0"/>
              <a:t>. Directed by Peter Jackson, Costume Designer </a:t>
            </a:r>
            <a:r>
              <a:rPr lang="en-US" dirty="0" err="1"/>
              <a:t>Ngila</a:t>
            </a:r>
            <a:r>
              <a:rPr lang="en-US" dirty="0"/>
              <a:t> Dickson. New Line Cinema. 2002.</a:t>
            </a:r>
          </a:p>
          <a:p>
            <a:endParaRPr lang="en-US" dirty="0"/>
          </a:p>
        </p:txBody>
      </p:sp>
      <p:sp>
        <p:nvSpPr>
          <p:cNvPr id="89" name="TextBox 88">
            <a:extLst>
              <a:ext uri="{FF2B5EF4-FFF2-40B4-BE49-F238E27FC236}">
                <a16:creationId xmlns:a16="http://schemas.microsoft.com/office/drawing/2014/main" id="{FE079D7B-1C0D-468B-BE1E-0B823E1B7623}"/>
              </a:ext>
            </a:extLst>
          </p:cNvPr>
          <p:cNvSpPr txBox="1"/>
          <p:nvPr/>
        </p:nvSpPr>
        <p:spPr>
          <a:xfrm>
            <a:off x="28855067" y="26804685"/>
            <a:ext cx="4220316" cy="923330"/>
          </a:xfrm>
          <a:prstGeom prst="rect">
            <a:avLst/>
          </a:prstGeom>
          <a:noFill/>
        </p:spPr>
        <p:txBody>
          <a:bodyPr wrap="square" rtlCol="0">
            <a:spAutoFit/>
          </a:bodyPr>
          <a:lstStyle/>
          <a:p>
            <a:r>
              <a:rPr lang="en-US" dirty="0"/>
              <a:t>" The Woman Who Fell to Earth”. </a:t>
            </a:r>
            <a:r>
              <a:rPr lang="en-US" i="1" dirty="0"/>
              <a:t>Dr. Who. </a:t>
            </a:r>
            <a:r>
              <a:rPr lang="en-US" dirty="0"/>
              <a:t>Directed by Jaime Childs. Costume Designer Louise Page. 2018</a:t>
            </a:r>
          </a:p>
        </p:txBody>
      </p:sp>
      <p:pic>
        <p:nvPicPr>
          <p:cNvPr id="93" name="Picture 92" descr="A black helmet&#10;&#10;Description automatically generated">
            <a:extLst>
              <a:ext uri="{FF2B5EF4-FFF2-40B4-BE49-F238E27FC236}">
                <a16:creationId xmlns:a16="http://schemas.microsoft.com/office/drawing/2014/main" id="{8C55F320-05CE-476E-AEF1-C143AE85CF8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49500" y="10204632"/>
            <a:ext cx="4422639" cy="3290444"/>
          </a:xfrm>
          <a:prstGeom prst="rect">
            <a:avLst/>
          </a:prstGeom>
        </p:spPr>
      </p:pic>
      <p:sp>
        <p:nvSpPr>
          <p:cNvPr id="94" name="TextBox 93">
            <a:extLst>
              <a:ext uri="{FF2B5EF4-FFF2-40B4-BE49-F238E27FC236}">
                <a16:creationId xmlns:a16="http://schemas.microsoft.com/office/drawing/2014/main" id="{CF128881-F361-4CED-8755-F400396A2AAD}"/>
              </a:ext>
            </a:extLst>
          </p:cNvPr>
          <p:cNvSpPr txBox="1"/>
          <p:nvPr/>
        </p:nvSpPr>
        <p:spPr>
          <a:xfrm>
            <a:off x="268990" y="11589617"/>
            <a:ext cx="2076278" cy="1200329"/>
          </a:xfrm>
          <a:prstGeom prst="rect">
            <a:avLst/>
          </a:prstGeom>
          <a:noFill/>
        </p:spPr>
        <p:txBody>
          <a:bodyPr wrap="square" rtlCol="0">
            <a:spAutoFit/>
          </a:bodyPr>
          <a:lstStyle/>
          <a:p>
            <a:r>
              <a:rPr lang="en-US" dirty="0"/>
              <a:t>Nazi M-40 Helmet. Often, these helmets had longer backs.</a:t>
            </a:r>
          </a:p>
        </p:txBody>
      </p:sp>
    </p:spTree>
    <p:extLst>
      <p:ext uri="{BB962C8B-B14F-4D97-AF65-F5344CB8AC3E}">
        <p14:creationId xmlns:p14="http://schemas.microsoft.com/office/powerpoint/2010/main" val="40477753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2268</TotalTime>
  <Words>1237</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Historic Costume in Science Fiction and Fantasy Film Jennifer Jones MFA Candidate, Costume Design and Technology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Jennifer</cp:lastModifiedBy>
  <cp:revision>66</cp:revision>
  <dcterms:created xsi:type="dcterms:W3CDTF">2019-02-20T01:21:05Z</dcterms:created>
  <dcterms:modified xsi:type="dcterms:W3CDTF">2019-02-21T15:12:18Z</dcterms:modified>
</cp:coreProperties>
</file>