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1"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882" autoAdjust="0"/>
    <p:restoredTop sz="83007"/>
  </p:normalViewPr>
  <p:slideViewPr>
    <p:cSldViewPr snapToGrid="0">
      <p:cViewPr varScale="1">
        <p:scale>
          <a:sx n="86" d="100"/>
          <a:sy n="86" d="100"/>
        </p:scale>
        <p:origin x="73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AD78CD-5609-4492-A5DB-2479B75AE89D}" type="datetimeFigureOut">
              <a:rPr lang="en-US"/>
              <a:t>2/13/19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6199D-1474-49F4-A745-58DAF24EE46C}" type="slidenum">
              <a:rPr lang="en-US"/>
              <a:t>‹#›</a:t>
            </a:fld>
            <a:endParaRPr lang="en-US"/>
          </a:p>
        </p:txBody>
      </p:sp>
    </p:spTree>
    <p:extLst>
      <p:ext uri="{BB962C8B-B14F-4D97-AF65-F5344CB8AC3E}">
        <p14:creationId xmlns:p14="http://schemas.microsoft.com/office/powerpoint/2010/main" val="150201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Abstract: Cultural</a:t>
            </a:r>
            <a:r>
              <a:rPr lang="en-US" dirty="0"/>
              <a:t> norms make up a dominant narrative of bereavement which assumes individuals detach from the deceased and eventually “get over” their grief, among other expectations. Further, the dominant narrative is gendered by appropriating expected way of grieving to women and men.</a:t>
            </a:r>
            <a:endParaRPr lang="en-US" dirty="0">
              <a:cs typeface="Calibri"/>
            </a:endParaRPr>
          </a:p>
          <a:p>
            <a:endParaRPr lang="en-US" dirty="0">
              <a:cs typeface="Calibri"/>
            </a:endParaRPr>
          </a:p>
          <a:p>
            <a:r>
              <a:rPr lang="en-US" dirty="0">
                <a:cs typeface="Calibri"/>
              </a:rPr>
              <a:t>Thesis: This analysis highlights social expectations of masculine grief by using Fisher's narrative paradigm to </a:t>
            </a:r>
            <a:r>
              <a:rPr lang="en-US" dirty="0" err="1">
                <a:cs typeface="Calibri"/>
              </a:rPr>
              <a:t>analyse</a:t>
            </a:r>
            <a:r>
              <a:rPr lang="en-US" dirty="0">
                <a:cs typeface="Calibri"/>
              </a:rPr>
              <a:t> Finding Nemo as an example of prominent rhetoric that perpetuates the dominant male grief narrative through </a:t>
            </a:r>
            <a:r>
              <a:rPr lang="en-US" dirty="0" err="1">
                <a:cs typeface="Calibri"/>
              </a:rPr>
              <a:t>identificaiton</a:t>
            </a:r>
            <a:r>
              <a:rPr lang="en-US" dirty="0">
                <a:cs typeface="Calibri"/>
              </a:rPr>
              <a:t>.</a:t>
            </a:r>
            <a:endParaRPr lang="en-US" dirty="0"/>
          </a:p>
        </p:txBody>
      </p:sp>
      <p:sp>
        <p:nvSpPr>
          <p:cNvPr id="4" name="Slide Number Placeholder 3"/>
          <p:cNvSpPr>
            <a:spLocks noGrp="1"/>
          </p:cNvSpPr>
          <p:nvPr>
            <p:ph type="sldNum" sz="quarter" idx="5"/>
          </p:nvPr>
        </p:nvSpPr>
        <p:spPr/>
        <p:txBody>
          <a:bodyPr/>
          <a:lstStyle/>
          <a:p>
            <a:fld id="{3076199D-1474-49F4-A745-58DAF24EE46C}" type="slidenum">
              <a:rPr lang="en-US"/>
              <a:t>1</a:t>
            </a:fld>
            <a:endParaRPr lang="en-US"/>
          </a:p>
        </p:txBody>
      </p:sp>
    </p:spTree>
    <p:extLst>
      <p:ext uri="{BB962C8B-B14F-4D97-AF65-F5344CB8AC3E}">
        <p14:creationId xmlns:p14="http://schemas.microsoft.com/office/powerpoint/2010/main" val="3709911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Finding Nemo was written and produced by Disney and Pixar as a popular family film. Many Disney films offer narratives of identification for both children and adults. Finding Nemo exemplifies one of these narratives.</a:t>
            </a:r>
          </a:p>
          <a:p>
            <a:endParaRPr lang="en-US" dirty="0">
              <a:cs typeface="Calibri"/>
            </a:endParaRPr>
          </a:p>
          <a:p>
            <a:r>
              <a:rPr lang="en-US" dirty="0">
                <a:cs typeface="Calibri"/>
              </a:rPr>
              <a:t>The film begins with a clownfish couple, Coral and Marlin, celebrating the luxuries of their new home and fantasizing about the lives their children will live there. The two are awaiting the hatching of their 400 eggs, currently "dreaming" in the safety of the rocks beneath their sea anemone. Minutes into the film's beginning, Coral swims into the open water beyond the drop-off and comes face to face with a barracuda. Still and quiet, Marlin urges Coral to come with him to the safety of the anemone, arguing that their eggs will be fine. Ignoring his pleas, Coral rushes to her eggs, starting a quick and sudden race with the barracuda that ends with Marlin being knocked unconscious and Coral, presumably, eaten along with her eggs.</a:t>
            </a:r>
          </a:p>
          <a:p>
            <a:endParaRPr lang="en-US" dirty="0">
              <a:cs typeface="Calibri"/>
            </a:endParaRPr>
          </a:p>
          <a:p>
            <a:r>
              <a:rPr lang="en-US" dirty="0">
                <a:cs typeface="Calibri"/>
              </a:rPr>
              <a:t>Marlin wakes to a silent, dark, blue-tinted daze, calling for Coral. With what can be interpreted as shock and anxiety, he hesitantly swims below the anemone to find Coral and the eggs gone. Marlin's last call for Coral is left with silence. As he weeps, Marlin notices a glowing egg in the sand below. He rushes toward the egg, cradles it in his fins, and states, "There, there, there. It's okay, Daddy's here. Daddy's got you. I promise, I will never let anything happen to you, Nemo." </a:t>
            </a:r>
          </a:p>
          <a:p>
            <a:endParaRPr lang="en-US" dirty="0">
              <a:cs typeface="Calibri"/>
            </a:endParaRPr>
          </a:p>
          <a:p>
            <a:r>
              <a:rPr lang="en-US" dirty="0">
                <a:cs typeface="Calibri"/>
              </a:rPr>
              <a:t>This scene precures the</a:t>
            </a:r>
            <a:r>
              <a:rPr lang="en-US" dirty="0"/>
              <a:t> story of an anxious, over-protective father clownfish, Marlin, and his grand adventure to save his son, Nemo, after he is taken by two scuba divers. The film presents a story that offers a heartwarming emotional appeal by highlighting the family values of love, trust, and growing up.</a:t>
            </a:r>
            <a:endParaRPr lang="en-US" dirty="0">
              <a:cs typeface="Calibri"/>
            </a:endParaRPr>
          </a:p>
          <a:p>
            <a:endParaRPr lang="en-US" dirty="0"/>
          </a:p>
          <a:p>
            <a:endParaRPr lang="en-US" dirty="0">
              <a:cs typeface="Calibri"/>
            </a:endParaRPr>
          </a:p>
        </p:txBody>
      </p:sp>
      <p:sp>
        <p:nvSpPr>
          <p:cNvPr id="4" name="Slide Number Placeholder 3"/>
          <p:cNvSpPr>
            <a:spLocks noGrp="1"/>
          </p:cNvSpPr>
          <p:nvPr>
            <p:ph type="sldNum" sz="quarter" idx="5"/>
          </p:nvPr>
        </p:nvSpPr>
        <p:spPr/>
        <p:txBody>
          <a:bodyPr/>
          <a:lstStyle/>
          <a:p>
            <a:fld id="{3076199D-1474-49F4-A745-58DAF24EE46C}" type="slidenum">
              <a:rPr lang="en-US"/>
              <a:t>3</a:t>
            </a:fld>
            <a:endParaRPr lang="en-US"/>
          </a:p>
        </p:txBody>
      </p:sp>
    </p:spTree>
    <p:extLst>
      <p:ext uri="{BB962C8B-B14F-4D97-AF65-F5344CB8AC3E}">
        <p14:creationId xmlns:p14="http://schemas.microsoft.com/office/powerpoint/2010/main" val="659251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Fisher introduced narration as a human communication paradigm in 1984. The paradigm assumes that humans are storytelling creaters persuaded  by narratives that satisfy narrative rationality. The two dimensions of narrative rationality are as follows: Narrative probability refers to what constitutes a coherent story, while narrative fidelity refers to whether the stories ring true to the experiences audiences have had or could have in their lives. </a:t>
            </a:r>
          </a:p>
          <a:p>
            <a:endParaRPr lang="en-US" dirty="0">
              <a:cs typeface="Calibri"/>
            </a:endParaRPr>
          </a:p>
          <a:p>
            <a:r>
              <a:rPr lang="en-US" dirty="0">
                <a:cs typeface="Calibri"/>
              </a:rPr>
              <a:t>Fisher's paradigm, while a widely used formula for rhetoric criticism, has been criticized for multiple aspects, but most readily criticized for Fisher's rejection of the "rational world paradigm," which presupposes that humans are beings persuaded through reason and rationality. However, McClure, among other scholars, point out that Fisher's concept of narrative fidelity actually does, in fact, call upon rational world assumptions. </a:t>
            </a:r>
          </a:p>
          <a:p>
            <a:endParaRPr lang="en-US" dirty="0">
              <a:cs typeface="Calibri"/>
            </a:endParaRPr>
          </a:p>
          <a:p>
            <a:r>
              <a:rPr lang="en-US" dirty="0">
                <a:cs typeface="Calibri"/>
              </a:rPr>
              <a:t>McClure further expands his criticism by incorporating Burke's theory of identification, introduced in 1969, which assumes that QUOTE persuade a man insofar as you speak his language … identifying your ways with his UNQUOTE. According to McClure, then, narrative identification suggests that the greater a narrative's consistency with widely accepted cultural narratives, values, goals, and notions of rationality, the greater its persuasive potency. Identification, in addition to rationality, is the precursor to a narrative's power. </a:t>
            </a:r>
          </a:p>
        </p:txBody>
      </p:sp>
      <p:sp>
        <p:nvSpPr>
          <p:cNvPr id="4" name="Slide Number Placeholder 3"/>
          <p:cNvSpPr>
            <a:spLocks noGrp="1"/>
          </p:cNvSpPr>
          <p:nvPr>
            <p:ph type="sldNum" sz="quarter" idx="5"/>
          </p:nvPr>
        </p:nvSpPr>
        <p:spPr/>
        <p:txBody>
          <a:bodyPr/>
          <a:lstStyle/>
          <a:p>
            <a:fld id="{3076199D-1474-49F4-A745-58DAF24EE46C}" type="slidenum">
              <a:rPr lang="en-US"/>
              <a:t>4</a:t>
            </a:fld>
            <a:endParaRPr lang="en-US"/>
          </a:p>
        </p:txBody>
      </p:sp>
    </p:spTree>
    <p:extLst>
      <p:ext uri="{BB962C8B-B14F-4D97-AF65-F5344CB8AC3E}">
        <p14:creationId xmlns:p14="http://schemas.microsoft.com/office/powerpoint/2010/main" val="1402811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narrative that is routinely perpetuated through prominent rhetoric and interpersonal discourse is one that assumes grief is a finite, linear process. Social norms dictate what grief is and ought to be, confining many individuals to a narrative they don’t identify with. These norms are termed as the “dominant narrative of grief” by </a:t>
            </a:r>
            <a:r>
              <a:rPr lang="en-US" dirty="0" err="1"/>
              <a:t>Neimeyer</a:t>
            </a:r>
            <a:r>
              <a:rPr lang="en-US" dirty="0"/>
              <a:t>, </a:t>
            </a:r>
            <a:r>
              <a:rPr lang="en-US" dirty="0" err="1"/>
              <a:t>Klass</a:t>
            </a:r>
            <a:r>
              <a:rPr lang="en-US" dirty="0"/>
              <a:t>, and Dennis, in their 2014 article “Toward a social constructionist account of grief: Loss and narration of meaning.” Regardless of the fact that this narrative rarely parallels the way bereaved individuals actually feel and experience their grief, it is perpetuated regularly by prominent rhetoric. Audiences, therefore, identify with this narrative so long as they, themselves, are not grieving. </a:t>
            </a:r>
          </a:p>
          <a:p>
            <a:endParaRPr lang="en-US" dirty="0"/>
          </a:p>
          <a:p>
            <a:r>
              <a:rPr lang="en-US" dirty="0"/>
              <a:t>This narrative is far from ungendered. For example, societal norms expect a grieving mother to cry while mourning her child. It is taboo if she does not. Alternatively, these norms stigmatize emotional expression of grieving fathers, drawing upon overarching expectations of emotional regulation, strength, and stoicism for the sake of ”providing for the family” in times of need. This dominant narrative simultaneously denies and shapes the experiences bereaved individuals, men and women, have. Though in different ways. </a:t>
            </a:r>
          </a:p>
          <a:p>
            <a:endParaRPr lang="en-US" dirty="0"/>
          </a:p>
          <a:p>
            <a:r>
              <a:rPr lang="en-US" dirty="0"/>
              <a:t>Research regarding men and grieving continue to demonstrate overarching themes of emotional regulation/stoicism, grieving in solidarity, and action-oriented or cognitive coping. For example, a study by Creighton et al., in 2013 titled “After the death of a friend: Young men’s grief and masculine identities” explains how the men studied tended to take on one of three roles: the father figure, the adventurer, or the lamplighter. In all of these cases, emotionality is undercut. I want to add a disclaimer that cognitive and action-oriented modes of grieving are certainly not inferior to emotional expression. Each person will grieve as they will during such a subjective experience. However, it is not a coincidence that men statistically engage in these modes of grieving more, as this is how the dominant narrative expects men ought to grieve. This narrative, again, is perpetuated through prominent rhetoric. Such as, media and film. Such as, Finding Nemo. </a:t>
            </a:r>
          </a:p>
        </p:txBody>
      </p:sp>
      <p:sp>
        <p:nvSpPr>
          <p:cNvPr id="4" name="Slide Number Placeholder 3"/>
          <p:cNvSpPr>
            <a:spLocks noGrp="1"/>
          </p:cNvSpPr>
          <p:nvPr>
            <p:ph type="sldNum" sz="quarter" idx="5"/>
          </p:nvPr>
        </p:nvSpPr>
        <p:spPr/>
        <p:txBody>
          <a:bodyPr/>
          <a:lstStyle/>
          <a:p>
            <a:fld id="{3076199D-1474-49F4-A745-58DAF24EE46C}" type="slidenum">
              <a:rPr lang="en-US" smtClean="0"/>
              <a:t>5</a:t>
            </a:fld>
            <a:endParaRPr lang="en-US"/>
          </a:p>
        </p:txBody>
      </p:sp>
    </p:spTree>
    <p:extLst>
      <p:ext uri="{BB962C8B-B14F-4D97-AF65-F5344CB8AC3E}">
        <p14:creationId xmlns:p14="http://schemas.microsoft.com/office/powerpoint/2010/main" val="1327495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Nemo, Marlin’s storyline in particular, satisfies two roles. First, it is a narrative of identification through various means. First, the characters, even though they are fish, are personified through abstract concepts such as having feelings, fears, conversations, families, etc. They participate in human activities, such as communicating linguistically, going to school, problem solving, and expressing profound emotions. This identification promotes emotional responses from audiences that can be predicted to be the same for both human and the non-human protagonists. Through the personification of the protagonists in the film, the narrative satisfies Fisher’s concept of narrative rationality despite the fact that the narrative would not realistically occur with non-humans. The narrative rings true to audiences due to their humanistic identification with the characters. </a:t>
            </a:r>
          </a:p>
          <a:p>
            <a:endParaRPr lang="en-US" dirty="0"/>
          </a:p>
          <a:p>
            <a:r>
              <a:rPr lang="en-US" dirty="0"/>
              <a:t>Further, Finding Nemo speaks to a multitude of audiences, enhancing its rhetorical power. The narrative contains meanings both simple and abstract enough to appeal to both children and adults. Additionally, the narrative is polysemic, as meaning can be abstracted through several different avenues. The story could be that of disability, given Nemo’s small fin and consistent comments throughout the film that degrade his ability to swim. The film could be that of mental illness, given Dory’s amnesia. The story could simply be one of coming-of-age and the tension typically seen between parents and children during such a transition. However, the death of Coral at the beginning of the film, combined with the clear PTSD Marlin experience’s thereafter, are indicative of another underlying narrative: one of grief.</a:t>
            </a:r>
          </a:p>
          <a:p>
            <a:endParaRPr lang="en-US" dirty="0"/>
          </a:p>
          <a:p>
            <a:r>
              <a:rPr lang="en-US" dirty="0"/>
              <a:t>Finding Nemo is one of many Disney films where one or both parental figures die or are readily absent. Some films exhibit implicit death, in which the audience can only assume the character is dead because they do not appear for the rest of the film. Further, there is explicit death, where audiences know the character is dead because the body is shown as being motionless, damaged, or lifeless. The death of Coral is an example of implicit death, however, while other films may contain implicit death, the character still remains a vital part of the plot through memory (such as in the Lion King). In Finding Nemo, Coral dies, as does any spoken memory along with her. </a:t>
            </a:r>
          </a:p>
          <a:p>
            <a:r>
              <a:rPr lang="en-US" dirty="0"/>
              <a:t>Depending on one’s reading of the film, one could argue that Coral’s death may not be pivotal to the plotline at all. The storyline of a father crossing the ocean to save his son could happen with or without the death of the mother prior to the big adventure. However, in analyzing Finding Nemo as a grief narrative, Marlin’s grief becomes a vital component to the film’s plot as it directly ties to his fear of the ocean and fear of losing his son. While Marlin never explicitly states his grief, a close reading of his character and plot line make his grief apparent.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Following the clip that I just showed, audiences witness Marlin expressing severe anxiety of the ocean. He demonstrates overprotective parenting, insisting that Nemo constantly be in his sight and, further, engraining the message that the ocean is note safe into his son. Upon reluctantly taking Nemo to his first day of school, Marlin meets other fathers in his community. He is met with responses of “Well, look who’s out of the anemone!” and insistent requests that he tell a joke because “</a:t>
            </a:r>
            <a:r>
              <a:rPr lang="en-US" dirty="0" err="1"/>
              <a:t>clownfishes</a:t>
            </a:r>
            <a:r>
              <a:rPr lang="en-US" dirty="0"/>
              <a:t> are funny.” Marlin is simultaneously at odds with his social reclusiveness and his need to keep his son within his sight. Moments after Nemo leaves with his classmates, it comes to Marlin’s attention that they are heading toward the drop off (presumably the same </a:t>
            </a:r>
            <a:r>
              <a:rPr lang="en-US" dirty="0" err="1"/>
              <a:t>dropoff</a:t>
            </a:r>
            <a:r>
              <a:rPr lang="en-US" dirty="0"/>
              <a:t> where he and Coral encountered the barracuda). He frantically chases after his son, scolding him as he and his friends approach the edge of the drop off, and angrily insists that they return to their anemone.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Notice, that Marlin’s intense anxiety </a:t>
            </a:r>
            <a:r>
              <a:rPr lang="en-US" i="1" dirty="0"/>
              <a:t>followed</a:t>
            </a:r>
            <a:r>
              <a:rPr lang="en-US" dirty="0"/>
              <a:t> his traumatic loss. In the scene we watched, Marlin is not anxious. He is unafraid, enthusiastic, and excited by the open ocean in his back yard. Additionally, he attacks the barracuda to protect his partner, an act of bravery. Following the loss, however, Marlin protects his son from any harm by relocating their home to an anemone far from the drop off, babying his son by helping him with every inconvenience, and essentially granting Nemo very little freedom. All of this is for fear of experiencing a significant loss again: that of his only child and remaining family. In this regard, Marlins’ fear of the ocean goes hand-in-hand with his grief. In multiple examples, Marlin blames his protective behavior on Nemo. His son is never ready, never capable, and never worthy of Marlin’s trust. However, Marlin’s ability to blame Nemo for his own “need for protection” can be read as Marlin’s denial of his own fear of the ocean and, in turn, his own grief. </a:t>
            </a:r>
          </a:p>
          <a:p>
            <a:endParaRPr lang="en-US" dirty="0"/>
          </a:p>
          <a:p>
            <a:r>
              <a:rPr lang="en-US" dirty="0"/>
              <a:t>In examining Finding Nemo as a grief narrative, it becomes clear that it was Marlin’s grief that spurred the turn of events that led to Nemo’s kidnapping. Likewise, Marline’s grief fueled his drive to cross the ocean and save his son despite of it. Grief was both his obstruction and his catalyst. </a:t>
            </a:r>
          </a:p>
          <a:p>
            <a:endParaRPr lang="en-US" dirty="0"/>
          </a:p>
          <a:p>
            <a:r>
              <a:rPr lang="en-US" dirty="0"/>
              <a:t>Throughout the film, the audience catches deeper glimpses of Marlin’s style of grieving. While grief experiences likely vary between losses, Marlin’s style of grieving the potential loss of his son sheds light on how he grieves the loss of his partner as well. For example, Marlin is shown mumbling Nemo’s name in his sleep, exhibiting cognitive grieving. Additionally, when looking at the beautiful light of an angler fish in a deep, dark trench, Marlin says “I’m feeling happy. Which is a big deal for me.” </a:t>
            </a:r>
          </a:p>
          <a:p>
            <a:endParaRPr lang="en-US" dirty="0"/>
          </a:p>
          <a:p>
            <a:r>
              <a:rPr lang="en-US" dirty="0"/>
              <a:t>As Marlin and Nemo are reunited and return home, we see a drastic change in Marlin’s character. He excitedly wakes Nemo up for school, makes friendly talk with the other days, and as his son leaves, he cheers “Now, go have an adventure!”. Following his own adventure, all of Marlin’s anxiety ceases to be apparent. In turn, so does his grief. This happy ending is satisfying to the audiences that upholds the dominant narrative of grief: Marlin “gets over” it. He has gotten over his grief and becomes a more likeable character to his son, the other dads in his community, and, most importantly, the audience. </a:t>
            </a:r>
          </a:p>
        </p:txBody>
      </p:sp>
      <p:sp>
        <p:nvSpPr>
          <p:cNvPr id="4" name="Slide Number Placeholder 3"/>
          <p:cNvSpPr>
            <a:spLocks noGrp="1"/>
          </p:cNvSpPr>
          <p:nvPr>
            <p:ph type="sldNum" sz="quarter" idx="5"/>
          </p:nvPr>
        </p:nvSpPr>
        <p:spPr/>
        <p:txBody>
          <a:bodyPr/>
          <a:lstStyle/>
          <a:p>
            <a:fld id="{3076199D-1474-49F4-A745-58DAF24EE46C}" type="slidenum">
              <a:rPr lang="en-US" smtClean="0"/>
              <a:t>6</a:t>
            </a:fld>
            <a:endParaRPr lang="en-US"/>
          </a:p>
        </p:txBody>
      </p:sp>
    </p:spTree>
    <p:extLst>
      <p:ext uri="{BB962C8B-B14F-4D97-AF65-F5344CB8AC3E}">
        <p14:creationId xmlns:p14="http://schemas.microsoft.com/office/powerpoint/2010/main" val="3551432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Given the strong narrative rationality of Finding Nemo as a grief narrative, the story produces identification that leads to persuasion. In this case, persuasion that upholds the dominant narrative of grief. In critiquing Finding Nemo as a grief narrative, Marlin’s storyline may serve as positive means of identification for some men affected by grief and loss, but it leaves many to the wayside as it is, yet, another story that upholds cultural expectations of the one way grief ought to be. The film excludes any acceptance of emotional expression (or communication about loss at all) and ignores the lifelong experience of grief. Similar to the notion that Marlin’s grief was both his obstruction and catalyst to save his son; grief narratives such as his both catalyze the audience identification that makes the narrative ring true, but obstruct any possibility of changing dominant misunderstandings of bereavement, death, and dying. </a:t>
            </a:r>
          </a:p>
          <a:p>
            <a:endParaRPr lang="en-US" dirty="0"/>
          </a:p>
          <a:p>
            <a:r>
              <a:rPr lang="en-US" dirty="0"/>
              <a:t>The film’s omission of Coral from the remainder of the plot has rhetorical consequences for the audience. While one could argue that Coral’s memory is excluded as it is not vital to the plot, leaving out further mention of her perpetuates the expectation that the bereaved are to detach from the deceased and form new relationships. </a:t>
            </a:r>
          </a:p>
          <a:p>
            <a:endParaRPr lang="en-US" dirty="0"/>
          </a:p>
          <a:p>
            <a:r>
              <a:rPr lang="en-US" dirty="0"/>
              <a:t>Further, Marlin’s </a:t>
            </a:r>
            <a:r>
              <a:rPr lang="en-US" sz="1200" kern="1200" dirty="0">
                <a:solidFill>
                  <a:schemeClr val="tx1"/>
                </a:solidFill>
                <a:effectLst/>
                <a:latin typeface="+mn-lt"/>
                <a:ea typeface="+mn-ea"/>
                <a:cs typeface="+mn-cs"/>
              </a:rPr>
              <a:t>style of grieving transitions from coping that is </a:t>
            </a:r>
            <a:r>
              <a:rPr lang="en-US" sz="1200" kern="1200" dirty="0" err="1">
                <a:solidFill>
                  <a:schemeClr val="tx1"/>
                </a:solidFill>
                <a:effectLst/>
                <a:latin typeface="+mn-lt"/>
                <a:ea typeface="+mn-ea"/>
                <a:cs typeface="+mn-cs"/>
              </a:rPr>
              <a:t>unmasculine</a:t>
            </a:r>
            <a:r>
              <a:rPr lang="en-US" sz="1200" kern="1200" dirty="0">
                <a:solidFill>
                  <a:schemeClr val="tx1"/>
                </a:solidFill>
                <a:effectLst/>
                <a:latin typeface="+mn-lt"/>
                <a:ea typeface="+mn-ea"/>
                <a:cs typeface="+mn-cs"/>
              </a:rPr>
              <a:t> (e.g.</a:t>
            </a:r>
          </a:p>
          <a:p>
            <a:r>
              <a:rPr lang="en-US" sz="1200" kern="1200" dirty="0">
                <a:solidFill>
                  <a:schemeClr val="tx1"/>
                </a:solidFill>
                <a:effectLst/>
                <a:latin typeface="+mn-lt"/>
                <a:ea typeface="+mn-ea"/>
                <a:cs typeface="+mn-cs"/>
              </a:rPr>
              <a:t>emotionality) to coping that is masculine (e.g. strength and bravery). Marlin’s fear of the ocean</a:t>
            </a:r>
          </a:p>
          <a:p>
            <a:r>
              <a:rPr lang="en-US" sz="1200" kern="1200" dirty="0">
                <a:solidFill>
                  <a:schemeClr val="tx1"/>
                </a:solidFill>
                <a:effectLst/>
                <a:latin typeface="+mn-lt"/>
                <a:ea typeface="+mn-ea"/>
                <a:cs typeface="+mn-cs"/>
              </a:rPr>
              <a:t>and overprotective parenting of his son exemplify emotional symptoms of grief that leave Marlin</a:t>
            </a:r>
          </a:p>
          <a:p>
            <a:r>
              <a:rPr lang="en-US" sz="1200" kern="1200" dirty="0">
                <a:solidFill>
                  <a:schemeClr val="tx1"/>
                </a:solidFill>
                <a:effectLst/>
                <a:latin typeface="+mn-lt"/>
                <a:ea typeface="+mn-ea"/>
                <a:cs typeface="+mn-cs"/>
              </a:rPr>
              <a:t>with an internal struggle between grief and masculinity. At two points throughout the film, Marlin faces comments that he should be funny because he’s a clownfish. At both of these</a:t>
            </a:r>
          </a:p>
          <a:p>
            <a:r>
              <a:rPr lang="en-US" sz="1200" kern="1200" dirty="0">
                <a:solidFill>
                  <a:schemeClr val="tx1"/>
                </a:solidFill>
                <a:effectLst/>
                <a:latin typeface="+mn-lt"/>
                <a:ea typeface="+mn-ea"/>
                <a:cs typeface="+mn-cs"/>
              </a:rPr>
              <a:t>points, Marlin attempts to tell a joke that he struggles to remember, does not tell accurately, and</a:t>
            </a:r>
          </a:p>
          <a:p>
            <a:r>
              <a:rPr lang="en-US" sz="1200" kern="1200" dirty="0">
                <a:solidFill>
                  <a:schemeClr val="tx1"/>
                </a:solidFill>
                <a:effectLst/>
                <a:latin typeface="+mn-lt"/>
                <a:ea typeface="+mn-ea"/>
                <a:cs typeface="+mn-cs"/>
              </a:rPr>
              <a:t>eventually gets interrupted. These interactions represent Marlin’s internal struggle to live up to</a:t>
            </a:r>
          </a:p>
          <a:p>
            <a:r>
              <a:rPr lang="en-US" sz="1200" kern="1200" dirty="0">
                <a:solidFill>
                  <a:schemeClr val="tx1"/>
                </a:solidFill>
                <a:effectLst/>
                <a:latin typeface="+mn-lt"/>
                <a:ea typeface="+mn-ea"/>
                <a:cs typeface="+mn-cs"/>
              </a:rPr>
              <a:t>other’s expectations of him as the clownfish that’s funny. Through my reading, these interactions</a:t>
            </a:r>
          </a:p>
          <a:p>
            <a:r>
              <a:rPr lang="en-US" sz="1200" kern="1200" dirty="0">
                <a:solidFill>
                  <a:schemeClr val="tx1"/>
                </a:solidFill>
                <a:effectLst/>
                <a:latin typeface="+mn-lt"/>
                <a:ea typeface="+mn-ea"/>
                <a:cs typeface="+mn-cs"/>
              </a:rPr>
              <a:t>are metaphorical for Marlin’s internal struggle to conform to the dominant male grief narrative:</a:t>
            </a:r>
          </a:p>
          <a:p>
            <a:r>
              <a:rPr lang="en-US" sz="1200" kern="1200" dirty="0">
                <a:solidFill>
                  <a:schemeClr val="tx1"/>
                </a:solidFill>
                <a:effectLst/>
                <a:latin typeface="+mn-lt"/>
                <a:ea typeface="+mn-ea"/>
                <a:cs typeface="+mn-cs"/>
              </a:rPr>
              <a:t>to live up to expectations of him as the father that is masculine (i.e. not grieving). Conveniently</a:t>
            </a:r>
          </a:p>
          <a:p>
            <a:r>
              <a:rPr lang="en-US" sz="1200" kern="1200" dirty="0">
                <a:solidFill>
                  <a:schemeClr val="tx1"/>
                </a:solidFill>
                <a:effectLst/>
                <a:latin typeface="+mn-lt"/>
                <a:ea typeface="+mn-ea"/>
                <a:cs typeface="+mn-cs"/>
              </a:rPr>
              <a:t>enough, following Marlin’s grand adventure and re-established, less anxious fatherly role, he is</a:t>
            </a:r>
          </a:p>
          <a:p>
            <a:r>
              <a:rPr lang="en-US" sz="1200" kern="1200" dirty="0">
                <a:solidFill>
                  <a:schemeClr val="tx1"/>
                </a:solidFill>
                <a:effectLst/>
                <a:latin typeface="+mn-lt"/>
                <a:ea typeface="+mn-ea"/>
                <a:cs typeface="+mn-cs"/>
              </a:rPr>
              <a:t>able to successfully tell the joke and follow through on the expectation that a clownfish should</a:t>
            </a:r>
          </a:p>
          <a:p>
            <a:r>
              <a:rPr lang="en-US" sz="1200" kern="1200" dirty="0">
                <a:solidFill>
                  <a:schemeClr val="tx1"/>
                </a:solidFill>
                <a:effectLst/>
                <a:latin typeface="+mn-lt"/>
                <a:ea typeface="+mn-ea"/>
                <a:cs typeface="+mn-cs"/>
              </a:rPr>
              <a:t>be funny. Telling the joke represents Marlin following through on the expectation that men must</a:t>
            </a:r>
          </a:p>
          <a:p>
            <a:r>
              <a:rPr lang="en-US" sz="1200" kern="1200" dirty="0">
                <a:solidFill>
                  <a:schemeClr val="tx1"/>
                </a:solidFill>
                <a:effectLst/>
                <a:latin typeface="+mn-lt"/>
                <a:ea typeface="+mn-ea"/>
                <a:cs typeface="+mn-cs"/>
              </a:rPr>
              <a:t>grieve </a:t>
            </a:r>
            <a:r>
              <a:rPr lang="en-US" sz="1200" kern="1200" dirty="0" err="1">
                <a:solidFill>
                  <a:schemeClr val="tx1"/>
                </a:solidFill>
                <a:effectLst/>
                <a:latin typeface="+mn-lt"/>
                <a:ea typeface="+mn-ea"/>
                <a:cs typeface="+mn-cs"/>
              </a:rPr>
              <a:t>masculinely</a:t>
            </a:r>
            <a:r>
              <a:rPr lang="en-US" sz="1200" kern="1200" dirty="0">
                <a:solidFill>
                  <a:schemeClr val="tx1"/>
                </a:solidFill>
                <a:effectLst/>
                <a:latin typeface="+mn-lt"/>
                <a:ea typeface="+mn-ea"/>
                <a:cs typeface="+mn-cs"/>
              </a:rPr>
              <a:t>, or not at all. Marlin earns his bravery and autonomy through his adventure across the ocean</a:t>
            </a:r>
          </a:p>
          <a:p>
            <a:r>
              <a:rPr lang="en-US" sz="1200" kern="1200" dirty="0">
                <a:solidFill>
                  <a:schemeClr val="tx1"/>
                </a:solidFill>
                <a:effectLst/>
                <a:latin typeface="+mn-lt"/>
                <a:ea typeface="+mn-ea"/>
                <a:cs typeface="+mn-cs"/>
              </a:rPr>
              <a:t>to save his son. It was through this adventure that he faced his fear of the ocean and, in turn, his</a:t>
            </a:r>
          </a:p>
          <a:p>
            <a:r>
              <a:rPr lang="en-US" sz="1200" kern="1200" dirty="0">
                <a:solidFill>
                  <a:schemeClr val="tx1"/>
                </a:solidFill>
                <a:effectLst/>
                <a:latin typeface="+mn-lt"/>
                <a:ea typeface="+mn-ea"/>
                <a:cs typeface="+mn-cs"/>
              </a:rPr>
              <a:t>own grief. In short, Marlin’s response to his loss began as emotional outpourings (e.g. anxiety</a:t>
            </a:r>
          </a:p>
          <a:p>
            <a:r>
              <a:rPr lang="en-US" sz="1200" kern="1200" dirty="0">
                <a:solidFill>
                  <a:schemeClr val="tx1"/>
                </a:solidFill>
                <a:effectLst/>
                <a:latin typeface="+mn-lt"/>
                <a:ea typeface="+mn-ea"/>
                <a:cs typeface="+mn-cs"/>
              </a:rPr>
              <a:t>and anger) but became heroic: dynamic, performative, and action-oriented. In other words,</a:t>
            </a:r>
          </a:p>
          <a:p>
            <a:r>
              <a:rPr lang="en-US" sz="1200" kern="1200" dirty="0">
                <a:solidFill>
                  <a:schemeClr val="tx1"/>
                </a:solidFill>
                <a:effectLst/>
                <a:latin typeface="+mn-lt"/>
                <a:ea typeface="+mn-ea"/>
                <a:cs typeface="+mn-cs"/>
              </a:rPr>
              <a:t>Marlin’s grief transitioned from feminine (stigmatized) to masculine (accepted).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Discourse surrounding grief, such as rhetoric through mainstream media and films,</a:t>
            </a:r>
          </a:p>
          <a:p>
            <a:r>
              <a:rPr lang="en-US" sz="1200" kern="1200" dirty="0">
                <a:solidFill>
                  <a:schemeClr val="tx1"/>
                </a:solidFill>
                <a:effectLst/>
                <a:latin typeface="+mn-lt"/>
                <a:ea typeface="+mn-ea"/>
                <a:cs typeface="+mn-cs"/>
              </a:rPr>
              <a:t>further perpetuates the dominant male grief narrative. Finding Nemo (Walters &amp; Stanton, 2003)</a:t>
            </a:r>
          </a:p>
          <a:p>
            <a:r>
              <a:rPr lang="en-US" sz="1200" kern="1200" dirty="0">
                <a:solidFill>
                  <a:schemeClr val="tx1"/>
                </a:solidFill>
                <a:effectLst/>
                <a:latin typeface="+mn-lt"/>
                <a:ea typeface="+mn-ea"/>
                <a:cs typeface="+mn-cs"/>
              </a:rPr>
              <a:t>is an example of this media that has strong rhetorical power due to its multiple means for</a:t>
            </a:r>
          </a:p>
          <a:p>
            <a:r>
              <a:rPr lang="en-US" sz="1200" kern="1200" dirty="0" err="1">
                <a:solidFill>
                  <a:schemeClr val="tx1"/>
                </a:solidFill>
                <a:effectLst/>
                <a:latin typeface="+mn-lt"/>
                <a:ea typeface="+mn-ea"/>
                <a:cs typeface="+mn-cs"/>
              </a:rPr>
              <a:t>identificaiton</a:t>
            </a:r>
            <a:r>
              <a:rPr lang="en-US" sz="1200" kern="1200" dirty="0">
                <a:solidFill>
                  <a:schemeClr val="tx1"/>
                </a:solidFill>
                <a:effectLst/>
                <a:latin typeface="+mn-lt"/>
                <a:ea typeface="+mn-ea"/>
                <a:cs typeface="+mn-cs"/>
              </a:rPr>
              <a:t>. Finding Nemo offers the opportunity for audiences to identify with it in many</a:t>
            </a:r>
          </a:p>
          <a:p>
            <a:r>
              <a:rPr lang="en-US" sz="1200" kern="1200" dirty="0">
                <a:solidFill>
                  <a:schemeClr val="tx1"/>
                </a:solidFill>
                <a:effectLst/>
                <a:latin typeface="+mn-lt"/>
                <a:ea typeface="+mn-ea"/>
                <a:cs typeface="+mn-cs"/>
              </a:rPr>
              <a:t>different ways, thus enhancing its rhetorical power. Given the vast viewership of this classic</a:t>
            </a:r>
          </a:p>
          <a:p>
            <a:r>
              <a:rPr lang="en-US" sz="1200" kern="1200" dirty="0">
                <a:solidFill>
                  <a:schemeClr val="tx1"/>
                </a:solidFill>
                <a:effectLst/>
                <a:latin typeface="+mn-lt"/>
                <a:ea typeface="+mn-ea"/>
                <a:cs typeface="+mn-cs"/>
              </a:rPr>
              <a:t>Disney and Pixar film, it is unfortunate that this narrative can be added to the number of several other grief narratives that perpetuate a dominant narrative of bereavement, especially in regard to</a:t>
            </a:r>
          </a:p>
          <a:p>
            <a:r>
              <a:rPr lang="en-US" sz="1200" kern="1200" dirty="0">
                <a:solidFill>
                  <a:schemeClr val="tx1"/>
                </a:solidFill>
                <a:effectLst/>
                <a:latin typeface="+mn-lt"/>
                <a:ea typeface="+mn-ea"/>
                <a:cs typeface="+mn-cs"/>
              </a:rPr>
              <a:t>grief and masculinity. Finding Nemo perpetuates hegemonic masculine ideals of grief by</a:t>
            </a:r>
          </a:p>
          <a:p>
            <a:r>
              <a:rPr lang="en-US" sz="1200" kern="1200" dirty="0">
                <a:solidFill>
                  <a:schemeClr val="tx1"/>
                </a:solidFill>
                <a:effectLst/>
                <a:latin typeface="+mn-lt"/>
                <a:ea typeface="+mn-ea"/>
                <a:cs typeface="+mn-cs"/>
              </a:rPr>
              <a:t>insinuating that grief is not a masculine trait at all, which has detrimental effects against the</a:t>
            </a:r>
          </a:p>
          <a:p>
            <a:r>
              <a:rPr lang="en-US" sz="1200" kern="1200" dirty="0">
                <a:solidFill>
                  <a:schemeClr val="tx1"/>
                </a:solidFill>
                <a:effectLst/>
                <a:latin typeface="+mn-lt"/>
                <a:ea typeface="+mn-ea"/>
                <a:cs typeface="+mn-cs"/>
              </a:rPr>
              <a:t>effort to expand the dominant narrative beyond one that is </a:t>
            </a:r>
            <a:r>
              <a:rPr lang="en-US" sz="1200" kern="1200" dirty="0" err="1">
                <a:solidFill>
                  <a:schemeClr val="tx1"/>
                </a:solidFill>
                <a:effectLst/>
                <a:latin typeface="+mn-lt"/>
                <a:ea typeface="+mn-ea"/>
                <a:cs typeface="+mn-cs"/>
              </a:rPr>
              <a:t>unmasculine</a:t>
            </a:r>
            <a:r>
              <a:rPr lang="en-US" sz="1200" kern="1200" dirty="0">
                <a:solidFill>
                  <a:schemeClr val="tx1"/>
                </a:solidFill>
                <a:effectLst/>
                <a:latin typeface="+mn-lt"/>
                <a:ea typeface="+mn-ea"/>
                <a:cs typeface="+mn-cs"/>
              </a:rPr>
              <a:t>, linear, and temporary.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analysis is intended to provide a basis for future case studies to expand on</a:t>
            </a:r>
          </a:p>
          <a:p>
            <a:r>
              <a:rPr lang="en-US" sz="1200" kern="1200" dirty="0">
                <a:solidFill>
                  <a:schemeClr val="tx1"/>
                </a:solidFill>
                <a:effectLst/>
                <a:latin typeface="+mn-lt"/>
                <a:ea typeface="+mn-ea"/>
                <a:cs typeface="+mn-cs"/>
              </a:rPr>
              <a:t>McClure’s framework to examine grief narrative identification in prominent rhetorical discourse.</a:t>
            </a:r>
          </a:p>
          <a:p>
            <a:r>
              <a:rPr lang="en-US" sz="1200" kern="1200" dirty="0">
                <a:solidFill>
                  <a:schemeClr val="tx1"/>
                </a:solidFill>
                <a:effectLst/>
                <a:latin typeface="+mn-lt"/>
                <a:ea typeface="+mn-ea"/>
                <a:cs typeface="+mn-cs"/>
              </a:rPr>
              <a:t>Analyzing grief narratives if prominent rhetorical discourse can allow one to think critically</a:t>
            </a:r>
          </a:p>
          <a:p>
            <a:r>
              <a:rPr lang="en-US" sz="1200" kern="1200" dirty="0">
                <a:solidFill>
                  <a:schemeClr val="tx1"/>
                </a:solidFill>
                <a:effectLst/>
                <a:latin typeface="+mn-lt"/>
                <a:ea typeface="+mn-ea"/>
                <a:cs typeface="+mn-cs"/>
              </a:rPr>
              <a:t>about grief and bereavement norms as appropriated through the dominant narrative of grief.</a:t>
            </a:r>
          </a:p>
          <a:p>
            <a:r>
              <a:rPr lang="en-US" sz="1200" kern="1200" dirty="0">
                <a:solidFill>
                  <a:schemeClr val="tx1"/>
                </a:solidFill>
                <a:effectLst/>
                <a:latin typeface="+mn-lt"/>
                <a:ea typeface="+mn-ea"/>
                <a:cs typeface="+mn-cs"/>
              </a:rPr>
              <a:t>Finally, this analysis is intended to expand the foundation of Fisher’s narrative paradigm to</a:t>
            </a:r>
          </a:p>
          <a:p>
            <a:r>
              <a:rPr lang="en-US" sz="1200" kern="1200" dirty="0">
                <a:solidFill>
                  <a:schemeClr val="tx1"/>
                </a:solidFill>
                <a:effectLst/>
                <a:latin typeface="+mn-lt"/>
                <a:ea typeface="+mn-ea"/>
                <a:cs typeface="+mn-cs"/>
              </a:rPr>
              <a:t>popular film as texts with strong rhetorical force.</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076199D-1474-49F4-A745-58DAF24EE46C}" type="slidenum">
              <a:rPr lang="en-US" smtClean="0"/>
              <a:t>7</a:t>
            </a:fld>
            <a:endParaRPr lang="en-US"/>
          </a:p>
        </p:txBody>
      </p:sp>
    </p:spTree>
    <p:extLst>
      <p:ext uri="{BB962C8B-B14F-4D97-AF65-F5344CB8AC3E}">
        <p14:creationId xmlns:p14="http://schemas.microsoft.com/office/powerpoint/2010/main" val="3574018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dirty="0"/>
              <a:t>Click to edit Master title style</a:t>
            </a:r>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2/13/19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77419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dirty="0"/>
              <a:t>Click to edit Master title style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2/13/19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49748412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dirty="0"/>
              <a:t>Click to edit Master title style</a:t>
            </a:r>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2/13/19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1630993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dirty="0"/>
              <a:t>Click to edit Master title style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dirty="0"/>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dirty="0"/>
              <a:pPr/>
              <a:t>2/13/19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02320228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dirty="0"/>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dirty="0"/>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dirty="0"/>
              <a:pPr/>
              <a:t>2/13/19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6612833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dirty="0"/>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dirty="0"/>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dirty="0"/>
              <a:pPr/>
              <a:t>2/13/19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98533524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2/13/19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9324695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dirty="0"/>
              <a:t>Click to edit Master title style</a:t>
            </a:r>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2/13/19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77209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dirty="0"/>
              <a:t>Click to edit Master title style</a:t>
            </a:r>
          </a:p>
        </p:txBody>
      </p:sp>
      <p:sp>
        <p:nvSpPr>
          <p:cNvPr id="3" name="Content Placeholder 2"/>
          <p:cNvSpPr>
            <a:spLocks noGrp="1"/>
          </p:cNvSpPr>
          <p:nvPr>
            <p:ph idx="1"/>
          </p:nvPr>
        </p:nvSpPr>
        <p:spPr>
          <a:xfrm>
            <a:off x="2589212" y="2133600"/>
            <a:ext cx="8915400" cy="37776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2/13/19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856504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2/13/19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237961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586B75A-687E-405C-8A0B-8D00578BA2C3}" type="datetimeFigureOut">
              <a:rPr lang="en-US" dirty="0"/>
              <a:pPr/>
              <a:t>2/13/19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532636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2/13/19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793801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5586B75A-687E-405C-8A0B-8D00578BA2C3}" type="datetimeFigureOut">
              <a:rPr lang="en-US" dirty="0"/>
              <a:pPr/>
              <a:t>2/13/19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51675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dirty="0"/>
              <a:pPr/>
              <a:t>2/13/19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234955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dirty="0"/>
              <a:t>Click to edit Master title style</a:t>
            </a:r>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dirty="0"/>
              <a:pPr/>
              <a:t>2/13/19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545719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dirty="0"/>
              <a:pPr/>
              <a:t>2/13/19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4024834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dirty="0"/>
              <a:pPr/>
              <a:t>2/13/19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098779044"/>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 id="2147483893" r:id="rId12"/>
    <p:sldLayoutId id="2147483894" r:id="rId13"/>
    <p:sldLayoutId id="2147483895" r:id="rId14"/>
    <p:sldLayoutId id="2147483896" r:id="rId15"/>
    <p:sldLayoutId id="2147483897" r:id="rId16"/>
  </p:sldLayoutIdLst>
  <p:hf sldNum="0"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dirty="0"/>
            </a:br>
            <a:r>
              <a:rPr lang="en-US" dirty="0"/>
              <a:t>"You know, for a clownfish, he really isn't that funny": </a:t>
            </a:r>
            <a:br>
              <a:rPr lang="en-US" dirty="0"/>
            </a:br>
            <a:r>
              <a:rPr lang="en-US" dirty="0"/>
              <a:t>Implications of grief and masculinity through a narrative analysis of </a:t>
            </a:r>
            <a:br>
              <a:rPr lang="en-US" dirty="0"/>
            </a:br>
            <a:r>
              <a:rPr lang="en-US" i="1" dirty="0"/>
              <a:t>Finding Nemo</a:t>
            </a:r>
          </a:p>
        </p:txBody>
      </p:sp>
      <p:sp>
        <p:nvSpPr>
          <p:cNvPr id="3" name="Subtitle 2"/>
          <p:cNvSpPr>
            <a:spLocks noGrp="1"/>
          </p:cNvSpPr>
          <p:nvPr>
            <p:ph type="subTitle" idx="1"/>
          </p:nvPr>
        </p:nvSpPr>
        <p:spPr/>
        <p:txBody>
          <a:bodyPr/>
          <a:lstStyle/>
          <a:p>
            <a:r>
              <a:rPr lang="en-US" dirty="0" err="1"/>
              <a:t>Kendyl</a:t>
            </a:r>
            <a:r>
              <a:rPr lang="en-US" dirty="0"/>
              <a:t> Barney</a:t>
            </a:r>
          </a:p>
        </p:txBody>
      </p:sp>
      <p:pic>
        <p:nvPicPr>
          <p:cNvPr id="4" name="Picture 4">
            <a:extLst>
              <a:ext uri="{FF2B5EF4-FFF2-40B4-BE49-F238E27FC236}">
                <a16:creationId xmlns:a16="http://schemas.microsoft.com/office/drawing/2014/main" id="{B07411B2-94EB-4E42-8466-187F87309820}"/>
              </a:ext>
            </a:extLst>
          </p:cNvPr>
          <p:cNvPicPr>
            <a:picLocks noChangeAspect="1"/>
          </p:cNvPicPr>
          <p:nvPr/>
        </p:nvPicPr>
        <p:blipFill>
          <a:blip r:embed="rId3"/>
          <a:stretch>
            <a:fillRect/>
          </a:stretch>
        </p:blipFill>
        <p:spPr>
          <a:xfrm>
            <a:off x="9454551" y="5755831"/>
            <a:ext cx="2743200" cy="1097280"/>
          </a:xfrm>
          <a:prstGeom prst="rect">
            <a:avLst/>
          </a:prstGeom>
        </p:spPr>
      </p:pic>
    </p:spTree>
    <p:extLst>
      <p:ext uri="{BB962C8B-B14F-4D97-AF65-F5344CB8AC3E}">
        <p14:creationId xmlns:p14="http://schemas.microsoft.com/office/powerpoint/2010/main" val="3059316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8C201-E625-4667-A26F-88BFCEDEEBAC}"/>
              </a:ext>
            </a:extLst>
          </p:cNvPr>
          <p:cNvSpPr>
            <a:spLocks noGrp="1"/>
          </p:cNvSpPr>
          <p:nvPr>
            <p:ph type="title"/>
          </p:nvPr>
        </p:nvSpPr>
        <p:spPr/>
        <p:txBody>
          <a:bodyPr/>
          <a:lstStyle/>
          <a:p>
            <a:r>
              <a:rPr lang="en-US" dirty="0"/>
              <a:t>Preview</a:t>
            </a:r>
          </a:p>
        </p:txBody>
      </p:sp>
      <p:sp>
        <p:nvSpPr>
          <p:cNvPr id="3" name="Content Placeholder 2">
            <a:extLst>
              <a:ext uri="{FF2B5EF4-FFF2-40B4-BE49-F238E27FC236}">
                <a16:creationId xmlns:a16="http://schemas.microsoft.com/office/drawing/2014/main" id="{33EEB86B-E82D-4320-967D-C22D35EE8B25}"/>
              </a:ext>
            </a:extLst>
          </p:cNvPr>
          <p:cNvSpPr>
            <a:spLocks noGrp="1"/>
          </p:cNvSpPr>
          <p:nvPr>
            <p:ph idx="1"/>
          </p:nvPr>
        </p:nvSpPr>
        <p:spPr/>
        <p:txBody>
          <a:bodyPr vert="horz" lIns="91440" tIns="45720" rIns="91440" bIns="45720" rtlCol="0" anchor="t">
            <a:normAutofit/>
          </a:bodyPr>
          <a:lstStyle/>
          <a:p>
            <a:r>
              <a:rPr lang="en-US" dirty="0"/>
              <a:t>Background of artifact</a:t>
            </a:r>
          </a:p>
          <a:p>
            <a:r>
              <a:rPr lang="en-US" dirty="0"/>
              <a:t>Narrative Lens</a:t>
            </a:r>
          </a:p>
          <a:p>
            <a:r>
              <a:rPr lang="en-US" dirty="0"/>
              <a:t>Grief Theory</a:t>
            </a:r>
          </a:p>
          <a:p>
            <a:r>
              <a:rPr lang="en-US" dirty="0"/>
              <a:t>Analysis of artifact</a:t>
            </a:r>
          </a:p>
          <a:p>
            <a:r>
              <a:rPr lang="en-US" dirty="0"/>
              <a:t>Rhetorical implications</a:t>
            </a:r>
          </a:p>
        </p:txBody>
      </p:sp>
    </p:spTree>
    <p:extLst>
      <p:ext uri="{BB962C8B-B14F-4D97-AF65-F5344CB8AC3E}">
        <p14:creationId xmlns:p14="http://schemas.microsoft.com/office/powerpoint/2010/main" val="1900920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72B78-AD88-4EB3-82BF-0CE091F450D8}"/>
              </a:ext>
            </a:extLst>
          </p:cNvPr>
          <p:cNvSpPr>
            <a:spLocks noGrp="1"/>
          </p:cNvSpPr>
          <p:nvPr>
            <p:ph type="title"/>
          </p:nvPr>
        </p:nvSpPr>
        <p:spPr/>
        <p:txBody>
          <a:bodyPr/>
          <a:lstStyle/>
          <a:p>
            <a:r>
              <a:rPr lang="en-US" dirty="0"/>
              <a:t>Background of Artifact</a:t>
            </a:r>
          </a:p>
        </p:txBody>
      </p:sp>
      <p:sp>
        <p:nvSpPr>
          <p:cNvPr id="3" name="Content Placeholder 2">
            <a:extLst>
              <a:ext uri="{FF2B5EF4-FFF2-40B4-BE49-F238E27FC236}">
                <a16:creationId xmlns:a16="http://schemas.microsoft.com/office/drawing/2014/main" id="{53A4D0B8-E6F9-4E61-9FCA-D935DA746E1E}"/>
              </a:ext>
            </a:extLst>
          </p:cNvPr>
          <p:cNvSpPr>
            <a:spLocks noGrp="1"/>
          </p:cNvSpPr>
          <p:nvPr>
            <p:ph idx="1"/>
          </p:nvPr>
        </p:nvSpPr>
        <p:spPr>
          <a:xfrm>
            <a:off x="2324381" y="1905000"/>
            <a:ext cx="8915400" cy="3777622"/>
          </a:xfrm>
        </p:spPr>
        <p:txBody>
          <a:bodyPr vert="horz" lIns="91440" tIns="45720" rIns="91440" bIns="45720" rtlCol="0" anchor="t">
            <a:normAutofit/>
          </a:bodyPr>
          <a:lstStyle/>
          <a:p>
            <a:r>
              <a:rPr lang="en-US" i="1" dirty="0"/>
              <a:t>Finding Nemo </a:t>
            </a:r>
            <a:r>
              <a:rPr lang="en-US" dirty="0"/>
              <a:t>(Walters &amp; Stanton, 2003) </a:t>
            </a:r>
          </a:p>
          <a:p>
            <a:pPr lvl="1"/>
            <a:r>
              <a:rPr lang="en-US" dirty="0"/>
              <a:t>Disney and Pixar</a:t>
            </a:r>
          </a:p>
        </p:txBody>
      </p:sp>
    </p:spTree>
    <p:extLst>
      <p:ext uri="{BB962C8B-B14F-4D97-AF65-F5344CB8AC3E}">
        <p14:creationId xmlns:p14="http://schemas.microsoft.com/office/powerpoint/2010/main" val="3734668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60257-C71D-4272-8AB3-D0D7790FE0CF}"/>
              </a:ext>
            </a:extLst>
          </p:cNvPr>
          <p:cNvSpPr>
            <a:spLocks noGrp="1"/>
          </p:cNvSpPr>
          <p:nvPr>
            <p:ph type="title"/>
          </p:nvPr>
        </p:nvSpPr>
        <p:spPr/>
        <p:txBody>
          <a:bodyPr/>
          <a:lstStyle/>
          <a:p>
            <a:r>
              <a:rPr lang="en-US" dirty="0"/>
              <a:t>Narrative Lens</a:t>
            </a:r>
          </a:p>
        </p:txBody>
      </p:sp>
      <p:sp>
        <p:nvSpPr>
          <p:cNvPr id="3" name="Content Placeholder 2">
            <a:extLst>
              <a:ext uri="{FF2B5EF4-FFF2-40B4-BE49-F238E27FC236}">
                <a16:creationId xmlns:a16="http://schemas.microsoft.com/office/drawing/2014/main" id="{E008A195-401D-42B6-9811-7B10215DEC5C}"/>
              </a:ext>
            </a:extLst>
          </p:cNvPr>
          <p:cNvSpPr>
            <a:spLocks noGrp="1"/>
          </p:cNvSpPr>
          <p:nvPr>
            <p:ph idx="1"/>
          </p:nvPr>
        </p:nvSpPr>
        <p:spPr/>
        <p:txBody>
          <a:bodyPr vert="horz" lIns="91440" tIns="45720" rIns="91440" bIns="45720" rtlCol="0" anchor="t">
            <a:normAutofit/>
          </a:bodyPr>
          <a:lstStyle/>
          <a:p>
            <a:r>
              <a:rPr lang="en-US" dirty="0"/>
              <a:t>The Narrative Paradigm (Fisher, 1984) </a:t>
            </a:r>
          </a:p>
          <a:p>
            <a:pPr lvl="1"/>
            <a:r>
              <a:rPr lang="en-US" dirty="0"/>
              <a:t>Narrative rationality </a:t>
            </a:r>
          </a:p>
          <a:p>
            <a:pPr lvl="2"/>
            <a:r>
              <a:rPr lang="en-US" dirty="0"/>
              <a:t>Is the story coherent? </a:t>
            </a:r>
          </a:p>
          <a:p>
            <a:pPr lvl="2"/>
            <a:r>
              <a:rPr lang="en-US" dirty="0"/>
              <a:t>Does the story ring true? </a:t>
            </a:r>
          </a:p>
          <a:p>
            <a:pPr lvl="2"/>
            <a:endParaRPr lang="en-US" dirty="0"/>
          </a:p>
          <a:p>
            <a:r>
              <a:rPr lang="en-US" dirty="0"/>
              <a:t>Narrative Identification (McClure, 2009) </a:t>
            </a:r>
          </a:p>
          <a:p>
            <a:pPr lvl="1"/>
            <a:r>
              <a:rPr lang="en-US" dirty="0"/>
              <a:t>Drawing from Burke's concept of identification</a:t>
            </a:r>
          </a:p>
          <a:p>
            <a:pPr lvl="2"/>
            <a:r>
              <a:rPr lang="en-US" dirty="0"/>
              <a:t>Do audiences identify with the story?</a:t>
            </a:r>
          </a:p>
        </p:txBody>
      </p:sp>
    </p:spTree>
    <p:extLst>
      <p:ext uri="{BB962C8B-B14F-4D97-AF65-F5344CB8AC3E}">
        <p14:creationId xmlns:p14="http://schemas.microsoft.com/office/powerpoint/2010/main" val="4204271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6B3FD-B042-4E5D-85CA-984E3F89C178}"/>
              </a:ext>
            </a:extLst>
          </p:cNvPr>
          <p:cNvSpPr>
            <a:spLocks noGrp="1"/>
          </p:cNvSpPr>
          <p:nvPr>
            <p:ph type="title"/>
          </p:nvPr>
        </p:nvSpPr>
        <p:spPr/>
        <p:txBody>
          <a:bodyPr/>
          <a:lstStyle/>
          <a:p>
            <a:r>
              <a:rPr lang="en-US" dirty="0"/>
              <a:t>Grief Theory</a:t>
            </a:r>
          </a:p>
        </p:txBody>
      </p:sp>
      <p:sp>
        <p:nvSpPr>
          <p:cNvPr id="3" name="Content Placeholder 2">
            <a:extLst>
              <a:ext uri="{FF2B5EF4-FFF2-40B4-BE49-F238E27FC236}">
                <a16:creationId xmlns:a16="http://schemas.microsoft.com/office/drawing/2014/main" id="{4B9C3B6F-D130-418D-8065-F273893E0351}"/>
              </a:ext>
            </a:extLst>
          </p:cNvPr>
          <p:cNvSpPr>
            <a:spLocks noGrp="1"/>
          </p:cNvSpPr>
          <p:nvPr>
            <p:ph idx="1"/>
          </p:nvPr>
        </p:nvSpPr>
        <p:spPr/>
        <p:txBody>
          <a:bodyPr vert="horz" lIns="91440" tIns="45720" rIns="91440" bIns="45720" rtlCol="0" anchor="t">
            <a:normAutofit/>
          </a:bodyPr>
          <a:lstStyle/>
          <a:p>
            <a:r>
              <a:rPr lang="en-US" dirty="0"/>
              <a:t>Cultural assumptions of “appropriate” grieving</a:t>
            </a:r>
          </a:p>
          <a:p>
            <a:pPr lvl="1"/>
            <a:r>
              <a:rPr lang="en-US" dirty="0"/>
              <a:t>Socially constructed</a:t>
            </a:r>
          </a:p>
          <a:p>
            <a:pPr lvl="1"/>
            <a:r>
              <a:rPr lang="en-US" dirty="0"/>
              <a:t>A linear and temporary process of detachment</a:t>
            </a:r>
          </a:p>
          <a:p>
            <a:pPr lvl="1"/>
            <a:r>
              <a:rPr lang="en-US" dirty="0"/>
              <a:t>Gendered expectations</a:t>
            </a:r>
          </a:p>
          <a:p>
            <a:endParaRPr lang="en-US" dirty="0"/>
          </a:p>
          <a:p>
            <a:r>
              <a:rPr lang="en-US" dirty="0"/>
              <a:t>The masculine dominant narrative</a:t>
            </a:r>
          </a:p>
          <a:p>
            <a:pPr lvl="1"/>
            <a:r>
              <a:rPr lang="en-US" dirty="0"/>
              <a:t>Emotional regulation</a:t>
            </a:r>
          </a:p>
          <a:p>
            <a:pPr lvl="1"/>
            <a:r>
              <a:rPr lang="en-US" dirty="0"/>
              <a:t>Expression in solidarity</a:t>
            </a:r>
          </a:p>
          <a:p>
            <a:pPr lvl="1"/>
            <a:r>
              <a:rPr lang="en-US" dirty="0"/>
              <a:t>Action-oriented coping</a:t>
            </a:r>
          </a:p>
          <a:p>
            <a:pPr lvl="1"/>
            <a:endParaRPr lang="en-US" dirty="0"/>
          </a:p>
        </p:txBody>
      </p:sp>
    </p:spTree>
    <p:extLst>
      <p:ext uri="{BB962C8B-B14F-4D97-AF65-F5344CB8AC3E}">
        <p14:creationId xmlns:p14="http://schemas.microsoft.com/office/powerpoint/2010/main" val="2506828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8F763-1D5E-4ECB-975B-4DDCFF2FD48E}"/>
              </a:ext>
            </a:extLst>
          </p:cNvPr>
          <p:cNvSpPr>
            <a:spLocks noGrp="1"/>
          </p:cNvSpPr>
          <p:nvPr>
            <p:ph type="title"/>
          </p:nvPr>
        </p:nvSpPr>
        <p:spPr/>
        <p:txBody>
          <a:bodyPr/>
          <a:lstStyle/>
          <a:p>
            <a:r>
              <a:rPr lang="en-US" dirty="0"/>
              <a:t>Analysis of Artifact</a:t>
            </a:r>
          </a:p>
        </p:txBody>
      </p:sp>
      <p:sp>
        <p:nvSpPr>
          <p:cNvPr id="3" name="Content Placeholder 2">
            <a:extLst>
              <a:ext uri="{FF2B5EF4-FFF2-40B4-BE49-F238E27FC236}">
                <a16:creationId xmlns:a16="http://schemas.microsoft.com/office/drawing/2014/main" id="{4548EAAD-9BC6-4D21-9329-CF904747DF7B}"/>
              </a:ext>
            </a:extLst>
          </p:cNvPr>
          <p:cNvSpPr>
            <a:spLocks noGrp="1"/>
          </p:cNvSpPr>
          <p:nvPr>
            <p:ph idx="1"/>
          </p:nvPr>
        </p:nvSpPr>
        <p:spPr/>
        <p:txBody>
          <a:bodyPr vert="horz" lIns="91440" tIns="45720" rIns="91440" bIns="45720" rtlCol="0" anchor="t">
            <a:normAutofit/>
          </a:bodyPr>
          <a:lstStyle/>
          <a:p>
            <a:r>
              <a:rPr lang="en-US" i="1" dirty="0"/>
              <a:t>Finding Nemo </a:t>
            </a:r>
            <a:r>
              <a:rPr lang="en-US" dirty="0"/>
              <a:t>as a narrative of identification</a:t>
            </a:r>
          </a:p>
          <a:p>
            <a:pPr lvl="1"/>
            <a:r>
              <a:rPr lang="en-US" dirty="0"/>
              <a:t>Personification</a:t>
            </a:r>
          </a:p>
          <a:p>
            <a:pPr lvl="1"/>
            <a:r>
              <a:rPr lang="en-US" dirty="0"/>
              <a:t>Multiple audiences</a:t>
            </a:r>
          </a:p>
          <a:p>
            <a:pPr lvl="1"/>
            <a:r>
              <a:rPr lang="en-US" dirty="0"/>
              <a:t>Various means of identification (polysemic)</a:t>
            </a:r>
          </a:p>
          <a:p>
            <a:pPr marL="457200" lvl="1" indent="0">
              <a:buNone/>
            </a:pPr>
            <a:endParaRPr lang="en-US" dirty="0"/>
          </a:p>
          <a:p>
            <a:r>
              <a:rPr lang="en-US" i="1" dirty="0"/>
              <a:t>Finding Nemo </a:t>
            </a:r>
            <a:r>
              <a:rPr lang="en-US" dirty="0"/>
              <a:t>as a grief narrative</a:t>
            </a:r>
          </a:p>
          <a:p>
            <a:pPr lvl="1"/>
            <a:r>
              <a:rPr lang="en-US" dirty="0"/>
              <a:t>The death</a:t>
            </a:r>
          </a:p>
          <a:p>
            <a:pPr lvl="1"/>
            <a:r>
              <a:rPr lang="en-US" dirty="0"/>
              <a:t>The grief</a:t>
            </a:r>
          </a:p>
          <a:p>
            <a:pPr lvl="1"/>
            <a:r>
              <a:rPr lang="en-US" dirty="0"/>
              <a:t>The happy ending</a:t>
            </a:r>
          </a:p>
        </p:txBody>
      </p:sp>
    </p:spTree>
    <p:extLst>
      <p:ext uri="{BB962C8B-B14F-4D97-AF65-F5344CB8AC3E}">
        <p14:creationId xmlns:p14="http://schemas.microsoft.com/office/powerpoint/2010/main" val="1916588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98BB8-AE26-415F-8BB4-79AF93EEE546}"/>
              </a:ext>
            </a:extLst>
          </p:cNvPr>
          <p:cNvSpPr>
            <a:spLocks noGrp="1"/>
          </p:cNvSpPr>
          <p:nvPr>
            <p:ph type="title"/>
          </p:nvPr>
        </p:nvSpPr>
        <p:spPr/>
        <p:txBody>
          <a:bodyPr/>
          <a:lstStyle/>
          <a:p>
            <a:r>
              <a:rPr lang="en-US" dirty="0"/>
              <a:t>Rhetorical Implications</a:t>
            </a:r>
          </a:p>
        </p:txBody>
      </p:sp>
      <p:sp>
        <p:nvSpPr>
          <p:cNvPr id="3" name="Content Placeholder 2">
            <a:extLst>
              <a:ext uri="{FF2B5EF4-FFF2-40B4-BE49-F238E27FC236}">
                <a16:creationId xmlns:a16="http://schemas.microsoft.com/office/drawing/2014/main" id="{D6AF4129-F96F-489A-859B-4BE3174FA249}"/>
              </a:ext>
            </a:extLst>
          </p:cNvPr>
          <p:cNvSpPr>
            <a:spLocks noGrp="1"/>
          </p:cNvSpPr>
          <p:nvPr>
            <p:ph idx="1"/>
          </p:nvPr>
        </p:nvSpPr>
        <p:spPr/>
        <p:txBody>
          <a:bodyPr vert="horz" lIns="91440" tIns="45720" rIns="91440" bIns="45720" rtlCol="0" anchor="t">
            <a:normAutofit lnSpcReduction="10000"/>
          </a:bodyPr>
          <a:lstStyle/>
          <a:p>
            <a:r>
              <a:rPr lang="en-US" dirty="0"/>
              <a:t>Identification of some, at the disidentification of others</a:t>
            </a:r>
          </a:p>
          <a:p>
            <a:r>
              <a:rPr lang="en-US" dirty="0"/>
              <a:t>Perpetuates misunderstandings of grief</a:t>
            </a:r>
          </a:p>
          <a:p>
            <a:pPr lvl="1"/>
            <a:r>
              <a:rPr lang="en-US" dirty="0"/>
              <a:t>Omission of Coral from the plot</a:t>
            </a:r>
          </a:p>
          <a:p>
            <a:pPr lvl="1"/>
            <a:r>
              <a:rPr lang="en-US" dirty="0"/>
              <a:t>Marlin's style of grieving</a:t>
            </a:r>
          </a:p>
          <a:p>
            <a:pPr lvl="1"/>
            <a:r>
              <a:rPr lang="en-US" dirty="0"/>
              <a:t>Assumes that grief and masculinity cannot coincide</a:t>
            </a:r>
          </a:p>
          <a:p>
            <a:r>
              <a:rPr lang="en-US" dirty="0"/>
              <a:t>Closes communication about the real grief experience</a:t>
            </a:r>
          </a:p>
          <a:p>
            <a:pPr lvl="1"/>
            <a:r>
              <a:rPr lang="en-US" dirty="0"/>
              <a:t>Subjective</a:t>
            </a:r>
          </a:p>
          <a:p>
            <a:pPr lvl="1"/>
            <a:r>
              <a:rPr lang="en-US" dirty="0"/>
              <a:t>Lifelong</a:t>
            </a:r>
          </a:p>
          <a:p>
            <a:pPr lvl="1"/>
            <a:r>
              <a:rPr lang="en-US" dirty="0"/>
              <a:t>Ungendered</a:t>
            </a:r>
          </a:p>
          <a:p>
            <a:r>
              <a:rPr lang="en-US" dirty="0"/>
              <a:t>Basis for future case studies to expand narrative framework</a:t>
            </a:r>
          </a:p>
        </p:txBody>
      </p:sp>
    </p:spTree>
    <p:extLst>
      <p:ext uri="{BB962C8B-B14F-4D97-AF65-F5344CB8AC3E}">
        <p14:creationId xmlns:p14="http://schemas.microsoft.com/office/powerpoint/2010/main" val="784170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A39A7-7D51-6F45-B661-C162F92A23D7}"/>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4F2F9962-73C9-8A41-845A-B9D2E33B01C8}"/>
              </a:ext>
            </a:extLst>
          </p:cNvPr>
          <p:cNvSpPr>
            <a:spLocks noGrp="1"/>
          </p:cNvSpPr>
          <p:nvPr>
            <p:ph idx="1"/>
          </p:nvPr>
        </p:nvSpPr>
        <p:spPr>
          <a:xfrm>
            <a:off x="1638300" y="1905000"/>
            <a:ext cx="8915400" cy="3777622"/>
          </a:xfrm>
        </p:spPr>
        <p:txBody>
          <a:bodyPr>
            <a:normAutofit fontScale="85000" lnSpcReduction="20000"/>
          </a:bodyPr>
          <a:lstStyle/>
          <a:p>
            <a:r>
              <a:rPr lang="en-US" dirty="0"/>
              <a:t>Thank you to Sara Hayden for her advising on this research </a:t>
            </a:r>
          </a:p>
          <a:p>
            <a:endParaRPr lang="en-US" dirty="0"/>
          </a:p>
          <a:p>
            <a:pPr marL="0" indent="0">
              <a:buNone/>
            </a:pPr>
            <a:endParaRPr lang="en-US" dirty="0"/>
          </a:p>
          <a:p>
            <a:pPr marL="0" indent="0">
              <a:buNone/>
            </a:pPr>
            <a:endParaRPr lang="en-US" dirty="0"/>
          </a:p>
          <a:p>
            <a:pPr marL="0" indent="0" algn="ctr">
              <a:buNone/>
            </a:pPr>
            <a:r>
              <a:rPr lang="en-US" dirty="0"/>
              <a:t>References</a:t>
            </a:r>
          </a:p>
          <a:p>
            <a:pPr marL="0" indent="0">
              <a:buNone/>
            </a:pPr>
            <a:r>
              <a:rPr lang="en-US" dirty="0"/>
              <a:t>Fisher, W. R. (1984). Narration as a human communication paradigm: The case of moral public argument. In </a:t>
            </a:r>
            <a:r>
              <a:rPr lang="en-US" dirty="0" err="1"/>
              <a:t>Burgchardt</a:t>
            </a:r>
            <a:r>
              <a:rPr lang="en-US" dirty="0"/>
              <a:t>, C. R. &amp; Jones, H. A. (Eds.), Readings in Rhetorical Criticism (5th ed.) (pp. 262-283). State College, PN: Strata Publishing, Inc.</a:t>
            </a:r>
          </a:p>
          <a:p>
            <a:pPr marL="0" indent="0">
              <a:buNone/>
            </a:pPr>
            <a:r>
              <a:rPr lang="en-US" dirty="0"/>
              <a:t>McClure, K. (2009). Resurrecting the narrative paradigm: Identification and the case of young earth creationism. Rhetoric Society Quarterly, 39(2), 189-211. </a:t>
            </a:r>
            <a:r>
              <a:rPr lang="en-US" dirty="0" err="1"/>
              <a:t>doi</a:t>
            </a:r>
            <a:r>
              <a:rPr lang="en-US" dirty="0"/>
              <a:t>: 10.1080/02773940902766771</a:t>
            </a:r>
          </a:p>
          <a:p>
            <a:pPr marL="0" indent="0">
              <a:buNone/>
            </a:pPr>
            <a:r>
              <a:rPr lang="en-US" dirty="0" err="1"/>
              <a:t>Neimeyer</a:t>
            </a:r>
            <a:r>
              <a:rPr lang="en-US" dirty="0"/>
              <a:t>, R. A., </a:t>
            </a:r>
            <a:r>
              <a:rPr lang="en-US" dirty="0" err="1"/>
              <a:t>Klass</a:t>
            </a:r>
            <a:r>
              <a:rPr lang="en-US" dirty="0"/>
              <a:t>, D., &amp; Dennis, M. R., (2014). Toward a social constructionist account of grief: Loss and the narration of meaning. Death Studies, 38(8), 485-498.</a:t>
            </a:r>
          </a:p>
          <a:p>
            <a:pPr marL="0" indent="0">
              <a:buNone/>
            </a:pPr>
            <a:r>
              <a:rPr lang="en-US" dirty="0"/>
              <a:t>Walters, G. (Producer), &amp; Stanton, A. (Director). (2003). Finding Nemo [Motion Picture]. United States: Pixar Animation Studios and Walt Disney Pictures.</a:t>
            </a:r>
          </a:p>
          <a:p>
            <a:pPr marL="0" indent="0">
              <a:buNone/>
            </a:pPr>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34706922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1989</TotalTime>
  <Words>3064</Words>
  <Application>Microsoft Macintosh PowerPoint</Application>
  <PresentationFormat>Widescreen</PresentationFormat>
  <Paragraphs>146</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Wingdings 3</vt:lpstr>
      <vt:lpstr>Wisp</vt:lpstr>
      <vt:lpstr> "You know, for a clownfish, he really isn't that funny":  Implications of grief and masculinity through a narrative analysis of  Finding Nemo</vt:lpstr>
      <vt:lpstr>Preview</vt:lpstr>
      <vt:lpstr>Background of Artifact</vt:lpstr>
      <vt:lpstr>Narrative Lens</vt:lpstr>
      <vt:lpstr>Grief Theory</vt:lpstr>
      <vt:lpstr>Analysis of Artifact</vt:lpstr>
      <vt:lpstr>Rhetorical Implications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Barney, Kendyl</cp:lastModifiedBy>
  <cp:revision>481</cp:revision>
  <dcterms:created xsi:type="dcterms:W3CDTF">2014-08-26T23:50:58Z</dcterms:created>
  <dcterms:modified xsi:type="dcterms:W3CDTF">2019-02-13T19:15:19Z</dcterms:modified>
</cp:coreProperties>
</file>