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/>
    <p:restoredTop sz="94618"/>
  </p:normalViewPr>
  <p:slideViewPr>
    <p:cSldViewPr snapToGrid="0" snapToObjects="1">
      <p:cViewPr varScale="1">
        <p:scale>
          <a:sx n="122" d="100"/>
          <a:sy n="122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1268584702535"/>
          <c:y val="6.783350357889853E-2"/>
          <c:w val="0.88518731415297469"/>
          <c:h val="0.83906867568905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UM 2013</c:v>
                </c:pt>
                <c:pt idx="1">
                  <c:v>UM 2018</c:v>
                </c:pt>
                <c:pt idx="2">
                  <c:v>IR 2017 Post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4.0599999999999996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5-274F-B729-C11B4B21D8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UM 2013</c:v>
                </c:pt>
                <c:pt idx="1">
                  <c:v>UM 2018</c:v>
                </c:pt>
                <c:pt idx="2">
                  <c:v>IR 2017 Post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295-274F-B729-C11B4B21D8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UM 2013</c:v>
                </c:pt>
                <c:pt idx="1">
                  <c:v>UM 2018</c:v>
                </c:pt>
                <c:pt idx="2">
                  <c:v>IR 2017 Post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295-274F-B729-C11B4B21D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825904"/>
        <c:axId val="484386832"/>
      </c:barChart>
      <c:catAx>
        <c:axId val="31582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86832"/>
        <c:crosses val="autoZero"/>
        <c:auto val="1"/>
        <c:lblAlgn val="ctr"/>
        <c:lblOffset val="100"/>
        <c:noMultiLvlLbl val="0"/>
      </c:catAx>
      <c:valAx>
        <c:axId val="484386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5825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0.57164</cdr:x>
      <cdr:y>0.05071</cdr:y>
    </cdr:from>
    <cdr:to>
      <cdr:x>0.69081</cdr:x>
      <cdr:y>0.17136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A2288B-81A0-AE4F-A373-C76279480BD4}"/>
            </a:ext>
          </a:extLst>
        </cdr:cNvPr>
        <cdr:cNvSpPr txBox="1"/>
      </cdr:nvSpPr>
      <cdr:spPr>
        <a:xfrm xmlns:a="http://schemas.openxmlformats.org/drawingml/2006/main">
          <a:off x="2851133" y="162618"/>
          <a:ext cx="594360" cy="386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4.3</a:t>
          </a:r>
        </a:p>
      </cdr:txBody>
    </cdr:sp>
  </cdr:relSizeAnchor>
  <cdr:relSizeAnchor xmlns:cdr="http://schemas.openxmlformats.org/drawingml/2006/chartDrawing">
    <cdr:from>
      <cdr:x>0.35622</cdr:x>
      <cdr:y>0.2418</cdr:y>
    </cdr:from>
    <cdr:to>
      <cdr:x>0.47539</cdr:x>
      <cdr:y>0.36245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98EBB07-73AE-F445-9CD7-AD1FAFE9C8FD}"/>
            </a:ext>
          </a:extLst>
        </cdr:cNvPr>
        <cdr:cNvSpPr txBox="1"/>
      </cdr:nvSpPr>
      <cdr:spPr>
        <a:xfrm xmlns:a="http://schemas.openxmlformats.org/drawingml/2006/main">
          <a:off x="1776713" y="775476"/>
          <a:ext cx="594360" cy="386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4</a:t>
          </a:r>
        </a:p>
      </cdr:txBody>
    </cdr:sp>
  </cdr:relSizeAnchor>
  <cdr:relSizeAnchor xmlns:cdr="http://schemas.openxmlformats.org/drawingml/2006/chartDrawing">
    <cdr:from>
      <cdr:x>0.13877</cdr:x>
      <cdr:y>0.55042</cdr:y>
    </cdr:from>
    <cdr:to>
      <cdr:x>0.25794</cdr:x>
      <cdr:y>0.67107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98EBB07-73AE-F445-9CD7-AD1FAFE9C8FD}"/>
            </a:ext>
          </a:extLst>
        </cdr:cNvPr>
        <cdr:cNvSpPr txBox="1"/>
      </cdr:nvSpPr>
      <cdr:spPr>
        <a:xfrm xmlns:a="http://schemas.openxmlformats.org/drawingml/2006/main">
          <a:off x="692133" y="1765272"/>
          <a:ext cx="594360" cy="386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3.7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7C5B7-E037-C74F-99DB-307B549B94F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6C396-1CAC-7744-851D-9C4C26863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D255AF2-6166-F14E-A64B-525E004B0927}"/>
              </a:ext>
            </a:extLst>
          </p:cNvPr>
          <p:cNvSpPr/>
          <p:nvPr/>
        </p:nvSpPr>
        <p:spPr>
          <a:xfrm>
            <a:off x="198120" y="3429000"/>
            <a:ext cx="3057698" cy="3273394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D30A44-3ADA-B444-9B9F-74CF119153FA}"/>
              </a:ext>
            </a:extLst>
          </p:cNvPr>
          <p:cNvSpPr/>
          <p:nvPr/>
        </p:nvSpPr>
        <p:spPr>
          <a:xfrm>
            <a:off x="3602181" y="3144982"/>
            <a:ext cx="4813203" cy="3491150"/>
          </a:xfrm>
          <a:prstGeom prst="rect">
            <a:avLst/>
          </a:prstGeom>
          <a:solidFill>
            <a:schemeClr val="accent2">
              <a:alpha val="3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4608D0-AE9C-B248-BC7E-740EEC5C90C2}"/>
              </a:ext>
            </a:extLst>
          </p:cNvPr>
          <p:cNvGrpSpPr/>
          <p:nvPr/>
        </p:nvGrpSpPr>
        <p:grpSpPr>
          <a:xfrm>
            <a:off x="3514963" y="1027905"/>
            <a:ext cx="4987637" cy="1688551"/>
            <a:chOff x="0" y="0"/>
            <a:chExt cx="5995274" cy="1825395"/>
          </a:xfrm>
          <a:solidFill>
            <a:schemeClr val="accent3"/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AC39428-7B37-AB40-B325-EB148E94E287}"/>
                </a:ext>
              </a:extLst>
            </p:cNvPr>
            <p:cNvSpPr/>
            <p:nvPr/>
          </p:nvSpPr>
          <p:spPr>
            <a:xfrm>
              <a:off x="0" y="0"/>
              <a:ext cx="5995274" cy="18253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A35E23AC-2608-4048-8227-F18966465EDF}"/>
                </a:ext>
              </a:extLst>
            </p:cNvPr>
            <p:cNvSpPr txBox="1"/>
            <p:nvPr/>
          </p:nvSpPr>
          <p:spPr>
            <a:xfrm>
              <a:off x="53464" y="53464"/>
              <a:ext cx="5732136" cy="1718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/>
                <a:t>Students who take Intimate Relationships are more likely to reject rape myths by the end of the semester.</a:t>
              </a:r>
              <a:endParaRPr lang="en-US" sz="1800" kern="1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F11B2D-0779-7045-972D-DFFEF6DA2446}"/>
              </a:ext>
            </a:extLst>
          </p:cNvPr>
          <p:cNvSpPr txBox="1"/>
          <p:nvPr/>
        </p:nvSpPr>
        <p:spPr>
          <a:xfrm>
            <a:off x="4775727" y="72191"/>
            <a:ext cx="745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Changing Student’s Attitudes about Rape Myths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F4016-0C46-8C42-8D5E-D16E0A5AD9A3}"/>
              </a:ext>
            </a:extLst>
          </p:cNvPr>
          <p:cNvSpPr txBox="1"/>
          <p:nvPr/>
        </p:nvSpPr>
        <p:spPr>
          <a:xfrm>
            <a:off x="304800" y="1193193"/>
            <a:ext cx="29510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Intimate Relationships </a:t>
            </a:r>
            <a:r>
              <a:rPr lang="en-US" sz="1600" b="1" dirty="0"/>
              <a:t>(Counseling 242S)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love, social cognition, sexuality, communication, power &amp; violence, conflict, friendship, sexual assault, counseling lab option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FD2DB-0BA8-D443-8332-831C2FAAEC94}"/>
              </a:ext>
            </a:extLst>
          </p:cNvPr>
          <p:cNvSpPr txBox="1"/>
          <p:nvPr/>
        </p:nvSpPr>
        <p:spPr>
          <a:xfrm>
            <a:off x="8936181" y="1193193"/>
            <a:ext cx="29510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Rape Myths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Stereotypic thinking in regard to rape that serves to blame victims and acquit perpetrators (Burt, 1980)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Higher acceptance of rape myths go hand in hand with a certain readiness to commit atrocious violence (</a:t>
            </a:r>
            <a:r>
              <a:rPr lang="en-US" sz="1600" dirty="0" err="1"/>
              <a:t>Bohner</a:t>
            </a:r>
            <a:r>
              <a:rPr lang="en-US" sz="1600" dirty="0"/>
              <a:t>, Jarvis, </a:t>
            </a:r>
            <a:r>
              <a:rPr lang="en-US" sz="1600" dirty="0" err="1"/>
              <a:t>Eyssel</a:t>
            </a:r>
            <a:r>
              <a:rPr lang="en-US" sz="1600" dirty="0"/>
              <a:t>, &amp; </a:t>
            </a:r>
            <a:r>
              <a:rPr lang="en-US" sz="1600" dirty="0" err="1"/>
              <a:t>Siebler</a:t>
            </a:r>
            <a:r>
              <a:rPr lang="en-US" sz="1600" dirty="0"/>
              <a:t>, 2005)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/>
              <a:t>In order to change deep rooted beliefs college campuses need to focus their attention on longer and more focused coursework in regard to rape myths (Young, 2017) </a:t>
            </a:r>
          </a:p>
          <a:p>
            <a:endParaRPr lang="en-US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2B23A1B-0E51-2040-908B-CBF663E7F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590494"/>
              </p:ext>
            </p:extLst>
          </p:nvPr>
        </p:nvGraphicFramePr>
        <p:xfrm>
          <a:off x="3427747" y="3429000"/>
          <a:ext cx="4987637" cy="320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8B4B999-4212-9845-A1F2-A1546B6FB755}"/>
              </a:ext>
            </a:extLst>
          </p:cNvPr>
          <p:cNvSpPr txBox="1"/>
          <p:nvPr/>
        </p:nvSpPr>
        <p:spPr>
          <a:xfrm>
            <a:off x="3646659" y="3144982"/>
            <a:ext cx="47687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IRMA Scores for UM Population vs IR Students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AF5C8F-BBE9-8948-9CA0-66E4BB01CD60}"/>
              </a:ext>
            </a:extLst>
          </p:cNvPr>
          <p:cNvSpPr txBox="1"/>
          <p:nvPr/>
        </p:nvSpPr>
        <p:spPr>
          <a:xfrm>
            <a:off x="7025640" y="4008120"/>
            <a:ext cx="1112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Higher scores on the IRMA associated with rape myth rejection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31D10-5D04-ED46-B22F-930B05CB3327}"/>
              </a:ext>
            </a:extLst>
          </p:cNvPr>
          <p:cNvSpPr txBox="1"/>
          <p:nvPr/>
        </p:nvSpPr>
        <p:spPr>
          <a:xfrm>
            <a:off x="479233" y="3429000"/>
            <a:ext cx="3035729" cy="333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N=145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P=.002 </a:t>
            </a:r>
            <a:r>
              <a:rPr lang="en-US" sz="1600" dirty="0"/>
              <a:t>(statistically significant)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Eta Squared=.067 </a:t>
            </a:r>
            <a:r>
              <a:rPr lang="en-US" sz="1600" dirty="0"/>
              <a:t>(moderate effect size)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Pretest mean=4.2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/>
              <a:t>Postest</a:t>
            </a:r>
            <a:r>
              <a:rPr lang="en-US" dirty="0"/>
              <a:t> mean=4.3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Standard Deviation=.38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IRMA Cronbach’s alpha=.92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C1D280A-A465-C14F-916B-74736CEE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1" y="-8824"/>
            <a:ext cx="4775727" cy="696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92E55A-7702-C94E-94B4-4910501ED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62" y="769111"/>
            <a:ext cx="1600200" cy="2945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01F2D0-43B5-7845-B7F4-6AD736C1FFB1}"/>
              </a:ext>
            </a:extLst>
          </p:cNvPr>
          <p:cNvSpPr txBox="1"/>
          <p:nvPr/>
        </p:nvSpPr>
        <p:spPr>
          <a:xfrm>
            <a:off x="0" y="85372"/>
            <a:ext cx="2651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Daniel Salois, M.A., N.C.C.</a:t>
            </a:r>
          </a:p>
          <a:p>
            <a:r>
              <a:rPr lang="en-US" sz="1200" dirty="0"/>
              <a:t>Department of Counseling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35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4269</TotalTime>
  <Words>196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Salois, Daniel</dc:creator>
  <cp:lastModifiedBy>Salois, Daniel</cp:lastModifiedBy>
  <cp:revision>8</cp:revision>
  <dcterms:created xsi:type="dcterms:W3CDTF">2019-04-20T21:50:27Z</dcterms:created>
  <dcterms:modified xsi:type="dcterms:W3CDTF">2020-02-21T23:24:53Z</dcterms:modified>
</cp:coreProperties>
</file>