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
  </p:notesMasterIdLst>
  <p:sldIdLst>
    <p:sldId id="256" r:id="rId2"/>
  </p:sldIdLst>
  <p:sldSz cx="40233600" cy="3291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5B4FF"/>
    <a:srgbClr val="A8E570"/>
    <a:srgbClr val="00F8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8E3BB5A-25C3-7E44-A484-EA18D940A464}" v="198" dt="2020-02-22T03:06:19.78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009"/>
    <p:restoredTop sz="94624"/>
  </p:normalViewPr>
  <p:slideViewPr>
    <p:cSldViewPr snapToGrid="0" snapToObjects="1">
      <p:cViewPr>
        <p:scale>
          <a:sx n="19" d="100"/>
          <a:sy n="19" d="100"/>
        </p:scale>
        <p:origin x="2200" y="2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microsoft.com/office/2015/10/relationships/revisionInfo" Target="revisionInfo.xml"/><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Users/rjengelland/Documents/prentiss-2012-br2-table.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rjengelland/Documents/prentiss-2012-br3-table.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3803149606299209E-2"/>
          <c:y val="0.10185185185185185"/>
          <c:w val="0.90286351706036749"/>
          <c:h val="0.73577136191309422"/>
        </c:manualLayout>
      </c:layout>
      <c:barChart>
        <c:barDir val="col"/>
        <c:grouping val="clustered"/>
        <c:varyColors val="0"/>
        <c:ser>
          <c:idx val="0"/>
          <c:order val="0"/>
          <c:tx>
            <c:strRef>
              <c:f>Sheet1!$A$2</c:f>
              <c:strCache>
                <c:ptCount val="1"/>
                <c:pt idx="0">
                  <c:v>HP 11</c:v>
                </c:pt>
              </c:strCache>
            </c:strRef>
          </c:tx>
          <c:spPr>
            <a:solidFill>
              <a:schemeClr val="bg2">
                <a:lumMod val="50000"/>
              </a:schemeClr>
            </a:solidFill>
            <a:ln>
              <a:noFill/>
            </a:ln>
            <a:effectLst/>
          </c:spPr>
          <c:invertIfNegative val="0"/>
          <c:cat>
            <c:strRef>
              <c:f>Sheet1!$B$1:$C$1</c:f>
              <c:strCache>
                <c:ptCount val="2"/>
                <c:pt idx="0">
                  <c:v>Prestige Items</c:v>
                </c:pt>
                <c:pt idx="1">
                  <c:v>Prestige Raw Material</c:v>
                </c:pt>
              </c:strCache>
            </c:strRef>
          </c:cat>
          <c:val>
            <c:numRef>
              <c:f>Sheet1!$B$2:$C$2</c:f>
              <c:numCache>
                <c:formatCode>General</c:formatCode>
                <c:ptCount val="2"/>
                <c:pt idx="0">
                  <c:v>10</c:v>
                </c:pt>
                <c:pt idx="1">
                  <c:v>16</c:v>
                </c:pt>
              </c:numCache>
            </c:numRef>
          </c:val>
          <c:extLst>
            <c:ext xmlns:c16="http://schemas.microsoft.com/office/drawing/2014/chart" uri="{C3380CC4-5D6E-409C-BE32-E72D297353CC}">
              <c16:uniqueId val="{00000000-6B60-144A-A2C8-B0049D9EDA00}"/>
            </c:ext>
          </c:extLst>
        </c:ser>
        <c:ser>
          <c:idx val="1"/>
          <c:order val="1"/>
          <c:tx>
            <c:strRef>
              <c:f>Sheet1!$A$3</c:f>
              <c:strCache>
                <c:ptCount val="1"/>
                <c:pt idx="0">
                  <c:v>HP 20</c:v>
                </c:pt>
              </c:strCache>
            </c:strRef>
          </c:tx>
          <c:spPr>
            <a:solidFill>
              <a:schemeClr val="bg2">
                <a:lumMod val="90000"/>
              </a:schemeClr>
            </a:solidFill>
            <a:ln>
              <a:noFill/>
            </a:ln>
            <a:effectLst/>
          </c:spPr>
          <c:invertIfNegative val="0"/>
          <c:cat>
            <c:strRef>
              <c:f>Sheet1!$B$1:$C$1</c:f>
              <c:strCache>
                <c:ptCount val="2"/>
                <c:pt idx="0">
                  <c:v>Prestige Items</c:v>
                </c:pt>
                <c:pt idx="1">
                  <c:v>Prestige Raw Material</c:v>
                </c:pt>
              </c:strCache>
            </c:strRef>
          </c:cat>
          <c:val>
            <c:numRef>
              <c:f>Sheet1!$B$3:$C$3</c:f>
              <c:numCache>
                <c:formatCode>General</c:formatCode>
                <c:ptCount val="2"/>
                <c:pt idx="0">
                  <c:v>13</c:v>
                </c:pt>
                <c:pt idx="1">
                  <c:v>20</c:v>
                </c:pt>
              </c:numCache>
            </c:numRef>
          </c:val>
          <c:extLst>
            <c:ext xmlns:c16="http://schemas.microsoft.com/office/drawing/2014/chart" uri="{C3380CC4-5D6E-409C-BE32-E72D297353CC}">
              <c16:uniqueId val="{00000001-6B60-144A-A2C8-B0049D9EDA00}"/>
            </c:ext>
          </c:extLst>
        </c:ser>
        <c:dLbls>
          <c:showLegendKey val="0"/>
          <c:showVal val="0"/>
          <c:showCatName val="0"/>
          <c:showSerName val="0"/>
          <c:showPercent val="0"/>
          <c:showBubbleSize val="0"/>
        </c:dLbls>
        <c:gapWidth val="219"/>
        <c:axId val="1131556752"/>
        <c:axId val="1129898864"/>
      </c:barChart>
      <c:catAx>
        <c:axId val="11315567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129898864"/>
        <c:crosses val="autoZero"/>
        <c:auto val="1"/>
        <c:lblAlgn val="ctr"/>
        <c:lblOffset val="100"/>
        <c:noMultiLvlLbl val="0"/>
      </c:catAx>
      <c:valAx>
        <c:axId val="11298988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131556752"/>
        <c:crosses val="autoZero"/>
        <c:crossBetween val="between"/>
      </c:valAx>
      <c:spPr>
        <a:noFill/>
        <a:ln>
          <a:noFill/>
        </a:ln>
        <a:effectLst/>
      </c:spPr>
    </c:plotArea>
    <c:legend>
      <c:legendPos val="b"/>
      <c:layout>
        <c:manualLayout>
          <c:xMode val="edge"/>
          <c:yMode val="edge"/>
          <c:x val="0.3901224846894138"/>
          <c:y val="1.4467045785943381E-2"/>
          <c:w val="0.20864391951006125"/>
          <c:h val="7.8125546806649182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580927384076991E-2"/>
          <c:y val="7.407407407407407E-2"/>
          <c:w val="0.90286351706036749"/>
          <c:h val="0.73577136191309422"/>
        </c:manualLayout>
      </c:layout>
      <c:barChart>
        <c:barDir val="col"/>
        <c:grouping val="clustered"/>
        <c:varyColors val="0"/>
        <c:ser>
          <c:idx val="0"/>
          <c:order val="0"/>
          <c:tx>
            <c:strRef>
              <c:f>Sheet1!$A$2</c:f>
              <c:strCache>
                <c:ptCount val="1"/>
                <c:pt idx="0">
                  <c:v>HP 16</c:v>
                </c:pt>
              </c:strCache>
            </c:strRef>
          </c:tx>
          <c:spPr>
            <a:solidFill>
              <a:schemeClr val="bg2">
                <a:lumMod val="50000"/>
              </a:schemeClr>
            </a:solidFill>
            <a:ln>
              <a:noFill/>
            </a:ln>
            <a:effectLst/>
          </c:spPr>
          <c:invertIfNegative val="0"/>
          <c:dLbls>
            <c:delete val="1"/>
          </c:dLbls>
          <c:cat>
            <c:strRef>
              <c:f>Sheet1!$B$1:$C$1</c:f>
              <c:strCache>
                <c:ptCount val="2"/>
                <c:pt idx="0">
                  <c:v>Prestige Items</c:v>
                </c:pt>
                <c:pt idx="1">
                  <c:v>Prestige Raw Material</c:v>
                </c:pt>
              </c:strCache>
            </c:strRef>
          </c:cat>
          <c:val>
            <c:numRef>
              <c:f>Sheet1!$B$2:$C$2</c:f>
              <c:numCache>
                <c:formatCode>General</c:formatCode>
                <c:ptCount val="2"/>
                <c:pt idx="0">
                  <c:v>3</c:v>
                </c:pt>
                <c:pt idx="1">
                  <c:v>7</c:v>
                </c:pt>
              </c:numCache>
            </c:numRef>
          </c:val>
          <c:extLst>
            <c:ext xmlns:c16="http://schemas.microsoft.com/office/drawing/2014/chart" uri="{C3380CC4-5D6E-409C-BE32-E72D297353CC}">
              <c16:uniqueId val="{00000000-4D50-8740-9DA0-259229616455}"/>
            </c:ext>
          </c:extLst>
        </c:ser>
        <c:ser>
          <c:idx val="1"/>
          <c:order val="1"/>
          <c:tx>
            <c:strRef>
              <c:f>Sheet1!$A$3</c:f>
              <c:strCache>
                <c:ptCount val="1"/>
                <c:pt idx="0">
                  <c:v>HP 24</c:v>
                </c:pt>
              </c:strCache>
            </c:strRef>
          </c:tx>
          <c:spPr>
            <a:solidFill>
              <a:schemeClr val="bg2">
                <a:lumMod val="90000"/>
              </a:schemeClr>
            </a:solidFill>
            <a:ln>
              <a:noFill/>
            </a:ln>
            <a:effectLst/>
          </c:spPr>
          <c:invertIfNegative val="0"/>
          <c:dLbls>
            <c:delete val="1"/>
          </c:dLbls>
          <c:cat>
            <c:strRef>
              <c:f>Sheet1!$B$1:$C$1</c:f>
              <c:strCache>
                <c:ptCount val="2"/>
                <c:pt idx="0">
                  <c:v>Prestige Items</c:v>
                </c:pt>
                <c:pt idx="1">
                  <c:v>Prestige Raw Material</c:v>
                </c:pt>
              </c:strCache>
            </c:strRef>
          </c:cat>
          <c:val>
            <c:numRef>
              <c:f>Sheet1!$B$3:$C$3</c:f>
              <c:numCache>
                <c:formatCode>General</c:formatCode>
                <c:ptCount val="2"/>
                <c:pt idx="0">
                  <c:v>40</c:v>
                </c:pt>
                <c:pt idx="1">
                  <c:v>29</c:v>
                </c:pt>
              </c:numCache>
            </c:numRef>
          </c:val>
          <c:extLst>
            <c:ext xmlns:c16="http://schemas.microsoft.com/office/drawing/2014/chart" uri="{C3380CC4-5D6E-409C-BE32-E72D297353CC}">
              <c16:uniqueId val="{00000001-4D50-8740-9DA0-259229616455}"/>
            </c:ext>
          </c:extLst>
        </c:ser>
        <c:dLbls>
          <c:showLegendKey val="0"/>
          <c:showVal val="1"/>
          <c:showCatName val="0"/>
          <c:showSerName val="0"/>
          <c:showPercent val="0"/>
          <c:showBubbleSize val="0"/>
        </c:dLbls>
        <c:gapWidth val="219"/>
        <c:axId val="1069570688"/>
        <c:axId val="1121725200"/>
      </c:barChart>
      <c:catAx>
        <c:axId val="10695706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121725200"/>
        <c:crosses val="autoZero"/>
        <c:auto val="1"/>
        <c:lblAlgn val="ctr"/>
        <c:lblOffset val="100"/>
        <c:noMultiLvlLbl val="0"/>
      </c:catAx>
      <c:valAx>
        <c:axId val="11217252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069570688"/>
        <c:crosses val="autoZero"/>
        <c:crossBetween val="between"/>
      </c:valAx>
      <c:spPr>
        <a:noFill/>
        <a:ln>
          <a:noFill/>
        </a:ln>
        <a:effectLst/>
      </c:spPr>
    </c:plotArea>
    <c:legend>
      <c:legendPos val="b"/>
      <c:layout>
        <c:manualLayout>
          <c:xMode val="edge"/>
          <c:yMode val="edge"/>
          <c:x val="0.41512248468941376"/>
          <c:y val="5.7815689705449278E-4"/>
          <c:w val="0.20864391951006125"/>
          <c:h val="7.8125546806649182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3E0D63-FC00-4944-95FE-BA317598D46F}" type="datetimeFigureOut">
              <a:rPr lang="en-US" smtClean="0"/>
              <a:t>2/25/20</a:t>
            </a:fld>
            <a:endParaRPr lang="en-US"/>
          </a:p>
        </p:txBody>
      </p:sp>
      <p:sp>
        <p:nvSpPr>
          <p:cNvPr id="4" name="Slide Image Placeholder 3"/>
          <p:cNvSpPr>
            <a:spLocks noGrp="1" noRot="1" noChangeAspect="1"/>
          </p:cNvSpPr>
          <p:nvPr>
            <p:ph type="sldImg" idx="2"/>
          </p:nvPr>
        </p:nvSpPr>
        <p:spPr>
          <a:xfrm>
            <a:off x="1543050" y="1143000"/>
            <a:ext cx="37719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11D27E-DD5D-D947-B9BF-A3B3CB205032}" type="slidenum">
              <a:rPr lang="en-US" smtClean="0"/>
              <a:t>‹#›</a:t>
            </a:fld>
            <a:endParaRPr lang="en-US"/>
          </a:p>
        </p:txBody>
      </p:sp>
    </p:spTree>
    <p:extLst>
      <p:ext uri="{BB962C8B-B14F-4D97-AF65-F5344CB8AC3E}">
        <p14:creationId xmlns:p14="http://schemas.microsoft.com/office/powerpoint/2010/main" val="39309572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11D27E-DD5D-D947-B9BF-A3B3CB205032}" type="slidenum">
              <a:rPr lang="en-US" smtClean="0"/>
              <a:t>1</a:t>
            </a:fld>
            <a:endParaRPr lang="en-US"/>
          </a:p>
        </p:txBody>
      </p:sp>
    </p:spTree>
    <p:extLst>
      <p:ext uri="{BB962C8B-B14F-4D97-AF65-F5344CB8AC3E}">
        <p14:creationId xmlns:p14="http://schemas.microsoft.com/office/powerpoint/2010/main" val="22941465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17520" y="5387342"/>
            <a:ext cx="34198560" cy="11460480"/>
          </a:xfrm>
        </p:spPr>
        <p:txBody>
          <a:bodyPr anchor="b"/>
          <a:lstStyle>
            <a:lvl1pPr algn="ctr">
              <a:defRPr sz="26400"/>
            </a:lvl1pPr>
          </a:lstStyle>
          <a:p>
            <a:r>
              <a:rPr lang="en-US"/>
              <a:t>Click to edit Master title style</a:t>
            </a:r>
            <a:endParaRPr lang="en-US" dirty="0"/>
          </a:p>
        </p:txBody>
      </p:sp>
      <p:sp>
        <p:nvSpPr>
          <p:cNvPr id="3" name="Subtitle 2"/>
          <p:cNvSpPr>
            <a:spLocks noGrp="1"/>
          </p:cNvSpPr>
          <p:nvPr>
            <p:ph type="subTitle" idx="1"/>
          </p:nvPr>
        </p:nvSpPr>
        <p:spPr>
          <a:xfrm>
            <a:off x="5029200" y="17289782"/>
            <a:ext cx="30175200" cy="7947658"/>
          </a:xfrm>
        </p:spPr>
        <p:txBody>
          <a:bodyPr/>
          <a:lstStyle>
            <a:lvl1pPr marL="0" indent="0" algn="ctr">
              <a:buNone/>
              <a:defRPr sz="10560"/>
            </a:lvl1pPr>
            <a:lvl2pPr marL="2011680" indent="0" algn="ctr">
              <a:buNone/>
              <a:defRPr sz="8800"/>
            </a:lvl2pPr>
            <a:lvl3pPr marL="4023360" indent="0" algn="ctr">
              <a:buNone/>
              <a:defRPr sz="7920"/>
            </a:lvl3pPr>
            <a:lvl4pPr marL="6035040" indent="0" algn="ctr">
              <a:buNone/>
              <a:defRPr sz="7040"/>
            </a:lvl4pPr>
            <a:lvl5pPr marL="8046720" indent="0" algn="ctr">
              <a:buNone/>
              <a:defRPr sz="7040"/>
            </a:lvl5pPr>
            <a:lvl6pPr marL="10058400" indent="0" algn="ctr">
              <a:buNone/>
              <a:defRPr sz="7040"/>
            </a:lvl6pPr>
            <a:lvl7pPr marL="12070080" indent="0" algn="ctr">
              <a:buNone/>
              <a:defRPr sz="7040"/>
            </a:lvl7pPr>
            <a:lvl8pPr marL="14081760" indent="0" algn="ctr">
              <a:buNone/>
              <a:defRPr sz="7040"/>
            </a:lvl8pPr>
            <a:lvl9pPr marL="16093440" indent="0" algn="ctr">
              <a:buNone/>
              <a:defRPr sz="704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6F29009-BD8B-1A48-A4E9-4EC88C9B417B}" type="datetimeFigureOut">
              <a:rPr lang="en-US" smtClean="0"/>
              <a:t>2/25/20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155769-A2BC-ED4D-AE56-ABC909BE0A47}" type="slidenum">
              <a:rPr lang="en-US" smtClean="0"/>
              <a:t>‹#›</a:t>
            </a:fld>
            <a:endParaRPr lang="en-US"/>
          </a:p>
        </p:txBody>
      </p:sp>
    </p:spTree>
    <p:extLst>
      <p:ext uri="{BB962C8B-B14F-4D97-AF65-F5344CB8AC3E}">
        <p14:creationId xmlns:p14="http://schemas.microsoft.com/office/powerpoint/2010/main" val="14521828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6F29009-BD8B-1A48-A4E9-4EC88C9B417B}" type="datetimeFigureOut">
              <a:rPr lang="en-US" smtClean="0"/>
              <a:t>2/25/20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155769-A2BC-ED4D-AE56-ABC909BE0A47}" type="slidenum">
              <a:rPr lang="en-US" smtClean="0"/>
              <a:t>‹#›</a:t>
            </a:fld>
            <a:endParaRPr lang="en-US"/>
          </a:p>
        </p:txBody>
      </p:sp>
    </p:spTree>
    <p:extLst>
      <p:ext uri="{BB962C8B-B14F-4D97-AF65-F5344CB8AC3E}">
        <p14:creationId xmlns:p14="http://schemas.microsoft.com/office/powerpoint/2010/main" val="17284940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8792172" y="1752600"/>
            <a:ext cx="8675370" cy="2789682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766062" y="1752600"/>
            <a:ext cx="25523190" cy="2789682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6F29009-BD8B-1A48-A4E9-4EC88C9B417B}" type="datetimeFigureOut">
              <a:rPr lang="en-US" smtClean="0"/>
              <a:t>2/25/20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155769-A2BC-ED4D-AE56-ABC909BE0A47}" type="slidenum">
              <a:rPr lang="en-US" smtClean="0"/>
              <a:t>‹#›</a:t>
            </a:fld>
            <a:endParaRPr lang="en-US"/>
          </a:p>
        </p:txBody>
      </p:sp>
    </p:spTree>
    <p:extLst>
      <p:ext uri="{BB962C8B-B14F-4D97-AF65-F5344CB8AC3E}">
        <p14:creationId xmlns:p14="http://schemas.microsoft.com/office/powerpoint/2010/main" val="38561070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6F29009-BD8B-1A48-A4E9-4EC88C9B417B}" type="datetimeFigureOut">
              <a:rPr lang="en-US" smtClean="0"/>
              <a:t>2/25/20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155769-A2BC-ED4D-AE56-ABC909BE0A47}" type="slidenum">
              <a:rPr lang="en-US" smtClean="0"/>
              <a:t>‹#›</a:t>
            </a:fld>
            <a:endParaRPr lang="en-US"/>
          </a:p>
        </p:txBody>
      </p:sp>
    </p:spTree>
    <p:extLst>
      <p:ext uri="{BB962C8B-B14F-4D97-AF65-F5344CB8AC3E}">
        <p14:creationId xmlns:p14="http://schemas.microsoft.com/office/powerpoint/2010/main" val="32689581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745107" y="8206749"/>
            <a:ext cx="34701480" cy="13693138"/>
          </a:xfrm>
        </p:spPr>
        <p:txBody>
          <a:bodyPr anchor="b"/>
          <a:lstStyle>
            <a:lvl1pPr>
              <a:defRPr sz="26400"/>
            </a:lvl1pPr>
          </a:lstStyle>
          <a:p>
            <a:r>
              <a:rPr lang="en-US"/>
              <a:t>Click to edit Master title style</a:t>
            </a:r>
            <a:endParaRPr lang="en-US" dirty="0"/>
          </a:p>
        </p:txBody>
      </p:sp>
      <p:sp>
        <p:nvSpPr>
          <p:cNvPr id="3" name="Text Placeholder 2"/>
          <p:cNvSpPr>
            <a:spLocks noGrp="1"/>
          </p:cNvSpPr>
          <p:nvPr>
            <p:ph type="body" idx="1"/>
          </p:nvPr>
        </p:nvSpPr>
        <p:spPr>
          <a:xfrm>
            <a:off x="2745107" y="22029429"/>
            <a:ext cx="34701480" cy="7200898"/>
          </a:xfrm>
        </p:spPr>
        <p:txBody>
          <a:bodyPr/>
          <a:lstStyle>
            <a:lvl1pPr marL="0" indent="0">
              <a:buNone/>
              <a:defRPr sz="10560">
                <a:solidFill>
                  <a:schemeClr val="tx1"/>
                </a:solidFill>
              </a:defRPr>
            </a:lvl1pPr>
            <a:lvl2pPr marL="2011680" indent="0">
              <a:buNone/>
              <a:defRPr sz="8800">
                <a:solidFill>
                  <a:schemeClr val="tx1">
                    <a:tint val="75000"/>
                  </a:schemeClr>
                </a:solidFill>
              </a:defRPr>
            </a:lvl2pPr>
            <a:lvl3pPr marL="4023360" indent="0">
              <a:buNone/>
              <a:defRPr sz="7920">
                <a:solidFill>
                  <a:schemeClr val="tx1">
                    <a:tint val="75000"/>
                  </a:schemeClr>
                </a:solidFill>
              </a:defRPr>
            </a:lvl3pPr>
            <a:lvl4pPr marL="6035040" indent="0">
              <a:buNone/>
              <a:defRPr sz="7040">
                <a:solidFill>
                  <a:schemeClr val="tx1">
                    <a:tint val="75000"/>
                  </a:schemeClr>
                </a:solidFill>
              </a:defRPr>
            </a:lvl4pPr>
            <a:lvl5pPr marL="8046720" indent="0">
              <a:buNone/>
              <a:defRPr sz="7040">
                <a:solidFill>
                  <a:schemeClr val="tx1">
                    <a:tint val="75000"/>
                  </a:schemeClr>
                </a:solidFill>
              </a:defRPr>
            </a:lvl5pPr>
            <a:lvl6pPr marL="10058400" indent="0">
              <a:buNone/>
              <a:defRPr sz="7040">
                <a:solidFill>
                  <a:schemeClr val="tx1">
                    <a:tint val="75000"/>
                  </a:schemeClr>
                </a:solidFill>
              </a:defRPr>
            </a:lvl6pPr>
            <a:lvl7pPr marL="12070080" indent="0">
              <a:buNone/>
              <a:defRPr sz="7040">
                <a:solidFill>
                  <a:schemeClr val="tx1">
                    <a:tint val="75000"/>
                  </a:schemeClr>
                </a:solidFill>
              </a:defRPr>
            </a:lvl7pPr>
            <a:lvl8pPr marL="14081760" indent="0">
              <a:buNone/>
              <a:defRPr sz="7040">
                <a:solidFill>
                  <a:schemeClr val="tx1">
                    <a:tint val="75000"/>
                  </a:schemeClr>
                </a:solidFill>
              </a:defRPr>
            </a:lvl8pPr>
            <a:lvl9pPr marL="16093440" indent="0">
              <a:buNone/>
              <a:defRPr sz="704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6F29009-BD8B-1A48-A4E9-4EC88C9B417B}" type="datetimeFigureOut">
              <a:rPr lang="en-US" smtClean="0"/>
              <a:t>2/25/20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155769-A2BC-ED4D-AE56-ABC909BE0A47}" type="slidenum">
              <a:rPr lang="en-US" smtClean="0"/>
              <a:t>‹#›</a:t>
            </a:fld>
            <a:endParaRPr lang="en-US"/>
          </a:p>
        </p:txBody>
      </p:sp>
    </p:spTree>
    <p:extLst>
      <p:ext uri="{BB962C8B-B14F-4D97-AF65-F5344CB8AC3E}">
        <p14:creationId xmlns:p14="http://schemas.microsoft.com/office/powerpoint/2010/main" val="934262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766060" y="8763000"/>
            <a:ext cx="17099280" cy="208864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20368260" y="8763000"/>
            <a:ext cx="17099280" cy="208864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6F29009-BD8B-1A48-A4E9-4EC88C9B417B}" type="datetimeFigureOut">
              <a:rPr lang="en-US" smtClean="0"/>
              <a:t>2/25/20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155769-A2BC-ED4D-AE56-ABC909BE0A47}" type="slidenum">
              <a:rPr lang="en-US" smtClean="0"/>
              <a:t>‹#›</a:t>
            </a:fld>
            <a:endParaRPr lang="en-US"/>
          </a:p>
        </p:txBody>
      </p:sp>
    </p:spTree>
    <p:extLst>
      <p:ext uri="{BB962C8B-B14F-4D97-AF65-F5344CB8AC3E}">
        <p14:creationId xmlns:p14="http://schemas.microsoft.com/office/powerpoint/2010/main" val="39157916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771300" y="1752607"/>
            <a:ext cx="34701480" cy="63627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2771305" y="8069582"/>
            <a:ext cx="17020696" cy="3954778"/>
          </a:xfrm>
        </p:spPr>
        <p:txBody>
          <a:bodyPr anchor="b"/>
          <a:lstStyle>
            <a:lvl1pPr marL="0" indent="0">
              <a:buNone/>
              <a:defRPr sz="10560" b="1"/>
            </a:lvl1pPr>
            <a:lvl2pPr marL="2011680" indent="0">
              <a:buNone/>
              <a:defRPr sz="8800" b="1"/>
            </a:lvl2pPr>
            <a:lvl3pPr marL="4023360" indent="0">
              <a:buNone/>
              <a:defRPr sz="7920" b="1"/>
            </a:lvl3pPr>
            <a:lvl4pPr marL="6035040" indent="0">
              <a:buNone/>
              <a:defRPr sz="7040" b="1"/>
            </a:lvl4pPr>
            <a:lvl5pPr marL="8046720" indent="0">
              <a:buNone/>
              <a:defRPr sz="7040" b="1"/>
            </a:lvl5pPr>
            <a:lvl6pPr marL="10058400" indent="0">
              <a:buNone/>
              <a:defRPr sz="7040" b="1"/>
            </a:lvl6pPr>
            <a:lvl7pPr marL="12070080" indent="0">
              <a:buNone/>
              <a:defRPr sz="7040" b="1"/>
            </a:lvl7pPr>
            <a:lvl8pPr marL="14081760" indent="0">
              <a:buNone/>
              <a:defRPr sz="7040" b="1"/>
            </a:lvl8pPr>
            <a:lvl9pPr marL="16093440" indent="0">
              <a:buNone/>
              <a:defRPr sz="7040" b="1"/>
            </a:lvl9pPr>
          </a:lstStyle>
          <a:p>
            <a:pPr lvl="0"/>
            <a:r>
              <a:rPr lang="en-US"/>
              <a:t>Click to edit Master text styles</a:t>
            </a:r>
          </a:p>
        </p:txBody>
      </p:sp>
      <p:sp>
        <p:nvSpPr>
          <p:cNvPr id="4" name="Content Placeholder 3"/>
          <p:cNvSpPr>
            <a:spLocks noGrp="1"/>
          </p:cNvSpPr>
          <p:nvPr>
            <p:ph sz="half" idx="2"/>
          </p:nvPr>
        </p:nvSpPr>
        <p:spPr>
          <a:xfrm>
            <a:off x="2771305" y="12024360"/>
            <a:ext cx="17020696" cy="17686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20368262" y="8069582"/>
            <a:ext cx="17104520" cy="3954778"/>
          </a:xfrm>
        </p:spPr>
        <p:txBody>
          <a:bodyPr anchor="b"/>
          <a:lstStyle>
            <a:lvl1pPr marL="0" indent="0">
              <a:buNone/>
              <a:defRPr sz="10560" b="1"/>
            </a:lvl1pPr>
            <a:lvl2pPr marL="2011680" indent="0">
              <a:buNone/>
              <a:defRPr sz="8800" b="1"/>
            </a:lvl2pPr>
            <a:lvl3pPr marL="4023360" indent="0">
              <a:buNone/>
              <a:defRPr sz="7920" b="1"/>
            </a:lvl3pPr>
            <a:lvl4pPr marL="6035040" indent="0">
              <a:buNone/>
              <a:defRPr sz="7040" b="1"/>
            </a:lvl4pPr>
            <a:lvl5pPr marL="8046720" indent="0">
              <a:buNone/>
              <a:defRPr sz="7040" b="1"/>
            </a:lvl5pPr>
            <a:lvl6pPr marL="10058400" indent="0">
              <a:buNone/>
              <a:defRPr sz="7040" b="1"/>
            </a:lvl6pPr>
            <a:lvl7pPr marL="12070080" indent="0">
              <a:buNone/>
              <a:defRPr sz="7040" b="1"/>
            </a:lvl7pPr>
            <a:lvl8pPr marL="14081760" indent="0">
              <a:buNone/>
              <a:defRPr sz="7040" b="1"/>
            </a:lvl8pPr>
            <a:lvl9pPr marL="16093440" indent="0">
              <a:buNone/>
              <a:defRPr sz="7040" b="1"/>
            </a:lvl9pPr>
          </a:lstStyle>
          <a:p>
            <a:pPr lvl="0"/>
            <a:r>
              <a:rPr lang="en-US"/>
              <a:t>Click to edit Master text styles</a:t>
            </a:r>
          </a:p>
        </p:txBody>
      </p:sp>
      <p:sp>
        <p:nvSpPr>
          <p:cNvPr id="6" name="Content Placeholder 5"/>
          <p:cNvSpPr>
            <a:spLocks noGrp="1"/>
          </p:cNvSpPr>
          <p:nvPr>
            <p:ph sz="quarter" idx="4"/>
          </p:nvPr>
        </p:nvSpPr>
        <p:spPr>
          <a:xfrm>
            <a:off x="20368262" y="12024360"/>
            <a:ext cx="17104520" cy="17686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6F29009-BD8B-1A48-A4E9-4EC88C9B417B}" type="datetimeFigureOut">
              <a:rPr lang="en-US" smtClean="0"/>
              <a:t>2/25/20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1155769-A2BC-ED4D-AE56-ABC909BE0A47}" type="slidenum">
              <a:rPr lang="en-US" smtClean="0"/>
              <a:t>‹#›</a:t>
            </a:fld>
            <a:endParaRPr lang="en-US"/>
          </a:p>
        </p:txBody>
      </p:sp>
    </p:spTree>
    <p:extLst>
      <p:ext uri="{BB962C8B-B14F-4D97-AF65-F5344CB8AC3E}">
        <p14:creationId xmlns:p14="http://schemas.microsoft.com/office/powerpoint/2010/main" val="37220789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6F29009-BD8B-1A48-A4E9-4EC88C9B417B}" type="datetimeFigureOut">
              <a:rPr lang="en-US" smtClean="0"/>
              <a:t>2/25/20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1155769-A2BC-ED4D-AE56-ABC909BE0A47}" type="slidenum">
              <a:rPr lang="en-US" smtClean="0"/>
              <a:t>‹#›</a:t>
            </a:fld>
            <a:endParaRPr lang="en-US"/>
          </a:p>
        </p:txBody>
      </p:sp>
    </p:spTree>
    <p:extLst>
      <p:ext uri="{BB962C8B-B14F-4D97-AF65-F5344CB8AC3E}">
        <p14:creationId xmlns:p14="http://schemas.microsoft.com/office/powerpoint/2010/main" val="12201123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F29009-BD8B-1A48-A4E9-4EC88C9B417B}" type="datetimeFigureOut">
              <a:rPr lang="en-US" smtClean="0"/>
              <a:t>2/25/20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1155769-A2BC-ED4D-AE56-ABC909BE0A47}" type="slidenum">
              <a:rPr lang="en-US" smtClean="0"/>
              <a:t>‹#›</a:t>
            </a:fld>
            <a:endParaRPr lang="en-US"/>
          </a:p>
        </p:txBody>
      </p:sp>
    </p:spTree>
    <p:extLst>
      <p:ext uri="{BB962C8B-B14F-4D97-AF65-F5344CB8AC3E}">
        <p14:creationId xmlns:p14="http://schemas.microsoft.com/office/powerpoint/2010/main" val="2041821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771301" y="2194560"/>
            <a:ext cx="12976383" cy="7680960"/>
          </a:xfrm>
        </p:spPr>
        <p:txBody>
          <a:bodyPr anchor="b"/>
          <a:lstStyle>
            <a:lvl1pPr>
              <a:defRPr sz="14080"/>
            </a:lvl1pPr>
          </a:lstStyle>
          <a:p>
            <a:r>
              <a:rPr lang="en-US"/>
              <a:t>Click to edit Master title style</a:t>
            </a:r>
            <a:endParaRPr lang="en-US" dirty="0"/>
          </a:p>
        </p:txBody>
      </p:sp>
      <p:sp>
        <p:nvSpPr>
          <p:cNvPr id="3" name="Content Placeholder 2"/>
          <p:cNvSpPr>
            <a:spLocks noGrp="1"/>
          </p:cNvSpPr>
          <p:nvPr>
            <p:ph idx="1"/>
          </p:nvPr>
        </p:nvSpPr>
        <p:spPr>
          <a:xfrm>
            <a:off x="17104520" y="4739647"/>
            <a:ext cx="20368260" cy="23393400"/>
          </a:xfrm>
        </p:spPr>
        <p:txBody>
          <a:bodyPr/>
          <a:lstStyle>
            <a:lvl1pPr>
              <a:defRPr sz="14080"/>
            </a:lvl1pPr>
            <a:lvl2pPr>
              <a:defRPr sz="12320"/>
            </a:lvl2pPr>
            <a:lvl3pPr>
              <a:defRPr sz="10560"/>
            </a:lvl3pPr>
            <a:lvl4pPr>
              <a:defRPr sz="8800"/>
            </a:lvl4pPr>
            <a:lvl5pPr>
              <a:defRPr sz="8800"/>
            </a:lvl5pPr>
            <a:lvl6pPr>
              <a:defRPr sz="8800"/>
            </a:lvl6pPr>
            <a:lvl7pPr>
              <a:defRPr sz="8800"/>
            </a:lvl7pPr>
            <a:lvl8pPr>
              <a:defRPr sz="8800"/>
            </a:lvl8pPr>
            <a:lvl9pPr>
              <a:defRPr sz="8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771301" y="9875520"/>
            <a:ext cx="12976383" cy="18295622"/>
          </a:xfrm>
        </p:spPr>
        <p:txBody>
          <a:bodyPr/>
          <a:lstStyle>
            <a:lvl1pPr marL="0" indent="0">
              <a:buNone/>
              <a:defRPr sz="7040"/>
            </a:lvl1pPr>
            <a:lvl2pPr marL="2011680" indent="0">
              <a:buNone/>
              <a:defRPr sz="6160"/>
            </a:lvl2pPr>
            <a:lvl3pPr marL="4023360" indent="0">
              <a:buNone/>
              <a:defRPr sz="5280"/>
            </a:lvl3pPr>
            <a:lvl4pPr marL="6035040" indent="0">
              <a:buNone/>
              <a:defRPr sz="4400"/>
            </a:lvl4pPr>
            <a:lvl5pPr marL="8046720" indent="0">
              <a:buNone/>
              <a:defRPr sz="4400"/>
            </a:lvl5pPr>
            <a:lvl6pPr marL="10058400" indent="0">
              <a:buNone/>
              <a:defRPr sz="4400"/>
            </a:lvl6pPr>
            <a:lvl7pPr marL="12070080" indent="0">
              <a:buNone/>
              <a:defRPr sz="4400"/>
            </a:lvl7pPr>
            <a:lvl8pPr marL="14081760" indent="0">
              <a:buNone/>
              <a:defRPr sz="4400"/>
            </a:lvl8pPr>
            <a:lvl9pPr marL="16093440" indent="0">
              <a:buNone/>
              <a:defRPr sz="4400"/>
            </a:lvl9pPr>
          </a:lstStyle>
          <a:p>
            <a:pPr lvl="0"/>
            <a:r>
              <a:rPr lang="en-US"/>
              <a:t>Click to edit Master text styles</a:t>
            </a:r>
          </a:p>
        </p:txBody>
      </p:sp>
      <p:sp>
        <p:nvSpPr>
          <p:cNvPr id="5" name="Date Placeholder 4"/>
          <p:cNvSpPr>
            <a:spLocks noGrp="1"/>
          </p:cNvSpPr>
          <p:nvPr>
            <p:ph type="dt" sz="half" idx="10"/>
          </p:nvPr>
        </p:nvSpPr>
        <p:spPr/>
        <p:txBody>
          <a:bodyPr/>
          <a:lstStyle/>
          <a:p>
            <a:fld id="{46F29009-BD8B-1A48-A4E9-4EC88C9B417B}" type="datetimeFigureOut">
              <a:rPr lang="en-US" smtClean="0"/>
              <a:t>2/25/20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155769-A2BC-ED4D-AE56-ABC909BE0A47}" type="slidenum">
              <a:rPr lang="en-US" smtClean="0"/>
              <a:t>‹#›</a:t>
            </a:fld>
            <a:endParaRPr lang="en-US"/>
          </a:p>
        </p:txBody>
      </p:sp>
    </p:spTree>
    <p:extLst>
      <p:ext uri="{BB962C8B-B14F-4D97-AF65-F5344CB8AC3E}">
        <p14:creationId xmlns:p14="http://schemas.microsoft.com/office/powerpoint/2010/main" val="33274366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771301" y="2194560"/>
            <a:ext cx="12976383" cy="7680960"/>
          </a:xfrm>
        </p:spPr>
        <p:txBody>
          <a:bodyPr anchor="b"/>
          <a:lstStyle>
            <a:lvl1pPr>
              <a:defRPr sz="14080"/>
            </a:lvl1pPr>
          </a:lstStyle>
          <a:p>
            <a:r>
              <a:rPr lang="en-US"/>
              <a:t>Click to edit Master title style</a:t>
            </a:r>
            <a:endParaRPr lang="en-US" dirty="0"/>
          </a:p>
        </p:txBody>
      </p:sp>
      <p:sp>
        <p:nvSpPr>
          <p:cNvPr id="3" name="Picture Placeholder 2"/>
          <p:cNvSpPr>
            <a:spLocks noGrp="1" noChangeAspect="1"/>
          </p:cNvSpPr>
          <p:nvPr>
            <p:ph type="pic" idx="1"/>
          </p:nvPr>
        </p:nvSpPr>
        <p:spPr>
          <a:xfrm>
            <a:off x="17104520" y="4739647"/>
            <a:ext cx="20368260" cy="23393400"/>
          </a:xfrm>
        </p:spPr>
        <p:txBody>
          <a:bodyPr anchor="t"/>
          <a:lstStyle>
            <a:lvl1pPr marL="0" indent="0">
              <a:buNone/>
              <a:defRPr sz="14080"/>
            </a:lvl1pPr>
            <a:lvl2pPr marL="2011680" indent="0">
              <a:buNone/>
              <a:defRPr sz="12320"/>
            </a:lvl2pPr>
            <a:lvl3pPr marL="4023360" indent="0">
              <a:buNone/>
              <a:defRPr sz="10560"/>
            </a:lvl3pPr>
            <a:lvl4pPr marL="6035040" indent="0">
              <a:buNone/>
              <a:defRPr sz="8800"/>
            </a:lvl4pPr>
            <a:lvl5pPr marL="8046720" indent="0">
              <a:buNone/>
              <a:defRPr sz="8800"/>
            </a:lvl5pPr>
            <a:lvl6pPr marL="10058400" indent="0">
              <a:buNone/>
              <a:defRPr sz="8800"/>
            </a:lvl6pPr>
            <a:lvl7pPr marL="12070080" indent="0">
              <a:buNone/>
              <a:defRPr sz="8800"/>
            </a:lvl7pPr>
            <a:lvl8pPr marL="14081760" indent="0">
              <a:buNone/>
              <a:defRPr sz="8800"/>
            </a:lvl8pPr>
            <a:lvl9pPr marL="16093440" indent="0">
              <a:buNone/>
              <a:defRPr sz="8800"/>
            </a:lvl9pPr>
          </a:lstStyle>
          <a:p>
            <a:r>
              <a:rPr lang="en-US"/>
              <a:t>Click icon to add picture</a:t>
            </a:r>
            <a:endParaRPr lang="en-US" dirty="0"/>
          </a:p>
        </p:txBody>
      </p:sp>
      <p:sp>
        <p:nvSpPr>
          <p:cNvPr id="4" name="Text Placeholder 3"/>
          <p:cNvSpPr>
            <a:spLocks noGrp="1"/>
          </p:cNvSpPr>
          <p:nvPr>
            <p:ph type="body" sz="half" idx="2"/>
          </p:nvPr>
        </p:nvSpPr>
        <p:spPr>
          <a:xfrm>
            <a:off x="2771301" y="9875520"/>
            <a:ext cx="12976383" cy="18295622"/>
          </a:xfrm>
        </p:spPr>
        <p:txBody>
          <a:bodyPr/>
          <a:lstStyle>
            <a:lvl1pPr marL="0" indent="0">
              <a:buNone/>
              <a:defRPr sz="7040"/>
            </a:lvl1pPr>
            <a:lvl2pPr marL="2011680" indent="0">
              <a:buNone/>
              <a:defRPr sz="6160"/>
            </a:lvl2pPr>
            <a:lvl3pPr marL="4023360" indent="0">
              <a:buNone/>
              <a:defRPr sz="5280"/>
            </a:lvl3pPr>
            <a:lvl4pPr marL="6035040" indent="0">
              <a:buNone/>
              <a:defRPr sz="4400"/>
            </a:lvl4pPr>
            <a:lvl5pPr marL="8046720" indent="0">
              <a:buNone/>
              <a:defRPr sz="4400"/>
            </a:lvl5pPr>
            <a:lvl6pPr marL="10058400" indent="0">
              <a:buNone/>
              <a:defRPr sz="4400"/>
            </a:lvl6pPr>
            <a:lvl7pPr marL="12070080" indent="0">
              <a:buNone/>
              <a:defRPr sz="4400"/>
            </a:lvl7pPr>
            <a:lvl8pPr marL="14081760" indent="0">
              <a:buNone/>
              <a:defRPr sz="4400"/>
            </a:lvl8pPr>
            <a:lvl9pPr marL="16093440" indent="0">
              <a:buNone/>
              <a:defRPr sz="4400"/>
            </a:lvl9pPr>
          </a:lstStyle>
          <a:p>
            <a:pPr lvl="0"/>
            <a:r>
              <a:rPr lang="en-US"/>
              <a:t>Click to edit Master text styles</a:t>
            </a:r>
          </a:p>
        </p:txBody>
      </p:sp>
      <p:sp>
        <p:nvSpPr>
          <p:cNvPr id="5" name="Date Placeholder 4"/>
          <p:cNvSpPr>
            <a:spLocks noGrp="1"/>
          </p:cNvSpPr>
          <p:nvPr>
            <p:ph type="dt" sz="half" idx="10"/>
          </p:nvPr>
        </p:nvSpPr>
        <p:spPr/>
        <p:txBody>
          <a:bodyPr/>
          <a:lstStyle/>
          <a:p>
            <a:fld id="{46F29009-BD8B-1A48-A4E9-4EC88C9B417B}" type="datetimeFigureOut">
              <a:rPr lang="en-US" smtClean="0"/>
              <a:t>2/25/20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155769-A2BC-ED4D-AE56-ABC909BE0A47}" type="slidenum">
              <a:rPr lang="en-US" smtClean="0"/>
              <a:t>‹#›</a:t>
            </a:fld>
            <a:endParaRPr lang="en-US"/>
          </a:p>
        </p:txBody>
      </p:sp>
    </p:spTree>
    <p:extLst>
      <p:ext uri="{BB962C8B-B14F-4D97-AF65-F5344CB8AC3E}">
        <p14:creationId xmlns:p14="http://schemas.microsoft.com/office/powerpoint/2010/main" val="5883025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66060" y="1752607"/>
            <a:ext cx="34701480" cy="63627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766060" y="8763000"/>
            <a:ext cx="34701480" cy="2088642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766060" y="30510487"/>
            <a:ext cx="9052560" cy="1752600"/>
          </a:xfrm>
          <a:prstGeom prst="rect">
            <a:avLst/>
          </a:prstGeom>
        </p:spPr>
        <p:txBody>
          <a:bodyPr vert="horz" lIns="91440" tIns="45720" rIns="91440" bIns="45720" rtlCol="0" anchor="ctr"/>
          <a:lstStyle>
            <a:lvl1pPr algn="l">
              <a:defRPr sz="5280">
                <a:solidFill>
                  <a:schemeClr val="tx1">
                    <a:tint val="75000"/>
                  </a:schemeClr>
                </a:solidFill>
              </a:defRPr>
            </a:lvl1pPr>
          </a:lstStyle>
          <a:p>
            <a:fld id="{46F29009-BD8B-1A48-A4E9-4EC88C9B417B}" type="datetimeFigureOut">
              <a:rPr lang="en-US" smtClean="0"/>
              <a:t>2/25/20</a:t>
            </a:fld>
            <a:endParaRPr lang="en-US"/>
          </a:p>
        </p:txBody>
      </p:sp>
      <p:sp>
        <p:nvSpPr>
          <p:cNvPr id="5" name="Footer Placeholder 4"/>
          <p:cNvSpPr>
            <a:spLocks noGrp="1"/>
          </p:cNvSpPr>
          <p:nvPr>
            <p:ph type="ftr" sz="quarter" idx="3"/>
          </p:nvPr>
        </p:nvSpPr>
        <p:spPr>
          <a:xfrm>
            <a:off x="13327380" y="30510487"/>
            <a:ext cx="13578840" cy="1752600"/>
          </a:xfrm>
          <a:prstGeom prst="rect">
            <a:avLst/>
          </a:prstGeom>
        </p:spPr>
        <p:txBody>
          <a:bodyPr vert="horz" lIns="91440" tIns="45720" rIns="91440" bIns="45720" rtlCol="0" anchor="ctr"/>
          <a:lstStyle>
            <a:lvl1pPr algn="ctr">
              <a:defRPr sz="528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8414980" y="30510487"/>
            <a:ext cx="9052560" cy="1752600"/>
          </a:xfrm>
          <a:prstGeom prst="rect">
            <a:avLst/>
          </a:prstGeom>
        </p:spPr>
        <p:txBody>
          <a:bodyPr vert="horz" lIns="91440" tIns="45720" rIns="91440" bIns="45720" rtlCol="0" anchor="ctr"/>
          <a:lstStyle>
            <a:lvl1pPr algn="r">
              <a:defRPr sz="5280">
                <a:solidFill>
                  <a:schemeClr val="tx1">
                    <a:tint val="75000"/>
                  </a:schemeClr>
                </a:solidFill>
              </a:defRPr>
            </a:lvl1pPr>
          </a:lstStyle>
          <a:p>
            <a:fld id="{71155769-A2BC-ED4D-AE56-ABC909BE0A47}" type="slidenum">
              <a:rPr lang="en-US" smtClean="0"/>
              <a:t>‹#›</a:t>
            </a:fld>
            <a:endParaRPr lang="en-US"/>
          </a:p>
        </p:txBody>
      </p:sp>
    </p:spTree>
    <p:extLst>
      <p:ext uri="{BB962C8B-B14F-4D97-AF65-F5344CB8AC3E}">
        <p14:creationId xmlns:p14="http://schemas.microsoft.com/office/powerpoint/2010/main" val="188522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4023360" rtl="0" eaLnBrk="1" latinLnBrk="0" hangingPunct="1">
        <a:lnSpc>
          <a:spcPct val="90000"/>
        </a:lnSpc>
        <a:spcBef>
          <a:spcPct val="0"/>
        </a:spcBef>
        <a:buNone/>
        <a:defRPr sz="19360" kern="1200">
          <a:solidFill>
            <a:schemeClr val="tx1"/>
          </a:solidFill>
          <a:latin typeface="+mj-lt"/>
          <a:ea typeface="+mj-ea"/>
          <a:cs typeface="+mj-cs"/>
        </a:defRPr>
      </a:lvl1pPr>
    </p:titleStyle>
    <p:bodyStyle>
      <a:lvl1pPr marL="1005840" indent="-1005840" algn="l" defTabSz="4023360" rtl="0" eaLnBrk="1" latinLnBrk="0" hangingPunct="1">
        <a:lnSpc>
          <a:spcPct val="90000"/>
        </a:lnSpc>
        <a:spcBef>
          <a:spcPts val="4400"/>
        </a:spcBef>
        <a:buFont typeface="Arial" panose="020B0604020202020204" pitchFamily="34" charset="0"/>
        <a:buChar char="•"/>
        <a:defRPr sz="12320" kern="1200">
          <a:solidFill>
            <a:schemeClr val="tx1"/>
          </a:solidFill>
          <a:latin typeface="+mn-lt"/>
          <a:ea typeface="+mn-ea"/>
          <a:cs typeface="+mn-cs"/>
        </a:defRPr>
      </a:lvl1pPr>
      <a:lvl2pPr marL="3017520" indent="-1005840" algn="l" defTabSz="4023360" rtl="0" eaLnBrk="1" latinLnBrk="0" hangingPunct="1">
        <a:lnSpc>
          <a:spcPct val="90000"/>
        </a:lnSpc>
        <a:spcBef>
          <a:spcPts val="2200"/>
        </a:spcBef>
        <a:buFont typeface="Arial" panose="020B0604020202020204" pitchFamily="34" charset="0"/>
        <a:buChar char="•"/>
        <a:defRPr sz="10560" kern="1200">
          <a:solidFill>
            <a:schemeClr val="tx1"/>
          </a:solidFill>
          <a:latin typeface="+mn-lt"/>
          <a:ea typeface="+mn-ea"/>
          <a:cs typeface="+mn-cs"/>
        </a:defRPr>
      </a:lvl2pPr>
      <a:lvl3pPr marL="5029200" indent="-1005840" algn="l" defTabSz="4023360" rtl="0" eaLnBrk="1" latinLnBrk="0" hangingPunct="1">
        <a:lnSpc>
          <a:spcPct val="90000"/>
        </a:lnSpc>
        <a:spcBef>
          <a:spcPts val="2200"/>
        </a:spcBef>
        <a:buFont typeface="Arial" panose="020B0604020202020204" pitchFamily="34" charset="0"/>
        <a:buChar char="•"/>
        <a:defRPr sz="8800" kern="1200">
          <a:solidFill>
            <a:schemeClr val="tx1"/>
          </a:solidFill>
          <a:latin typeface="+mn-lt"/>
          <a:ea typeface="+mn-ea"/>
          <a:cs typeface="+mn-cs"/>
        </a:defRPr>
      </a:lvl3pPr>
      <a:lvl4pPr marL="7040880" indent="-1005840" algn="l" defTabSz="4023360" rtl="0" eaLnBrk="1" latinLnBrk="0" hangingPunct="1">
        <a:lnSpc>
          <a:spcPct val="90000"/>
        </a:lnSpc>
        <a:spcBef>
          <a:spcPts val="2200"/>
        </a:spcBef>
        <a:buFont typeface="Arial" panose="020B0604020202020204" pitchFamily="34" charset="0"/>
        <a:buChar char="•"/>
        <a:defRPr sz="7920" kern="1200">
          <a:solidFill>
            <a:schemeClr val="tx1"/>
          </a:solidFill>
          <a:latin typeface="+mn-lt"/>
          <a:ea typeface="+mn-ea"/>
          <a:cs typeface="+mn-cs"/>
        </a:defRPr>
      </a:lvl4pPr>
      <a:lvl5pPr marL="9052560" indent="-1005840" algn="l" defTabSz="4023360" rtl="0" eaLnBrk="1" latinLnBrk="0" hangingPunct="1">
        <a:lnSpc>
          <a:spcPct val="90000"/>
        </a:lnSpc>
        <a:spcBef>
          <a:spcPts val="2200"/>
        </a:spcBef>
        <a:buFont typeface="Arial" panose="020B0604020202020204" pitchFamily="34" charset="0"/>
        <a:buChar char="•"/>
        <a:defRPr sz="7920" kern="1200">
          <a:solidFill>
            <a:schemeClr val="tx1"/>
          </a:solidFill>
          <a:latin typeface="+mn-lt"/>
          <a:ea typeface="+mn-ea"/>
          <a:cs typeface="+mn-cs"/>
        </a:defRPr>
      </a:lvl5pPr>
      <a:lvl6pPr marL="11064240" indent="-1005840" algn="l" defTabSz="4023360" rtl="0" eaLnBrk="1" latinLnBrk="0" hangingPunct="1">
        <a:lnSpc>
          <a:spcPct val="90000"/>
        </a:lnSpc>
        <a:spcBef>
          <a:spcPts val="2200"/>
        </a:spcBef>
        <a:buFont typeface="Arial" panose="020B0604020202020204" pitchFamily="34" charset="0"/>
        <a:buChar char="•"/>
        <a:defRPr sz="7920" kern="1200">
          <a:solidFill>
            <a:schemeClr val="tx1"/>
          </a:solidFill>
          <a:latin typeface="+mn-lt"/>
          <a:ea typeface="+mn-ea"/>
          <a:cs typeface="+mn-cs"/>
        </a:defRPr>
      </a:lvl6pPr>
      <a:lvl7pPr marL="13075920" indent="-1005840" algn="l" defTabSz="4023360" rtl="0" eaLnBrk="1" latinLnBrk="0" hangingPunct="1">
        <a:lnSpc>
          <a:spcPct val="90000"/>
        </a:lnSpc>
        <a:spcBef>
          <a:spcPts val="2200"/>
        </a:spcBef>
        <a:buFont typeface="Arial" panose="020B0604020202020204" pitchFamily="34" charset="0"/>
        <a:buChar char="•"/>
        <a:defRPr sz="7920" kern="1200">
          <a:solidFill>
            <a:schemeClr val="tx1"/>
          </a:solidFill>
          <a:latin typeface="+mn-lt"/>
          <a:ea typeface="+mn-ea"/>
          <a:cs typeface="+mn-cs"/>
        </a:defRPr>
      </a:lvl7pPr>
      <a:lvl8pPr marL="15087600" indent="-1005840" algn="l" defTabSz="4023360" rtl="0" eaLnBrk="1" latinLnBrk="0" hangingPunct="1">
        <a:lnSpc>
          <a:spcPct val="90000"/>
        </a:lnSpc>
        <a:spcBef>
          <a:spcPts val="2200"/>
        </a:spcBef>
        <a:buFont typeface="Arial" panose="020B0604020202020204" pitchFamily="34" charset="0"/>
        <a:buChar char="•"/>
        <a:defRPr sz="7920" kern="1200">
          <a:solidFill>
            <a:schemeClr val="tx1"/>
          </a:solidFill>
          <a:latin typeface="+mn-lt"/>
          <a:ea typeface="+mn-ea"/>
          <a:cs typeface="+mn-cs"/>
        </a:defRPr>
      </a:lvl8pPr>
      <a:lvl9pPr marL="17099280" indent="-1005840" algn="l" defTabSz="4023360" rtl="0" eaLnBrk="1" latinLnBrk="0" hangingPunct="1">
        <a:lnSpc>
          <a:spcPct val="90000"/>
        </a:lnSpc>
        <a:spcBef>
          <a:spcPts val="2200"/>
        </a:spcBef>
        <a:buFont typeface="Arial" panose="020B0604020202020204" pitchFamily="34" charset="0"/>
        <a:buChar char="•"/>
        <a:defRPr sz="7920" kern="1200">
          <a:solidFill>
            <a:schemeClr val="tx1"/>
          </a:solidFill>
          <a:latin typeface="+mn-lt"/>
          <a:ea typeface="+mn-ea"/>
          <a:cs typeface="+mn-cs"/>
        </a:defRPr>
      </a:lvl9pPr>
    </p:bodyStyle>
    <p:otherStyle>
      <a:defPPr>
        <a:defRPr lang="en-US"/>
      </a:defPPr>
      <a:lvl1pPr marL="0" algn="l" defTabSz="4023360" rtl="0" eaLnBrk="1" latinLnBrk="0" hangingPunct="1">
        <a:defRPr sz="7920" kern="1200">
          <a:solidFill>
            <a:schemeClr val="tx1"/>
          </a:solidFill>
          <a:latin typeface="+mn-lt"/>
          <a:ea typeface="+mn-ea"/>
          <a:cs typeface="+mn-cs"/>
        </a:defRPr>
      </a:lvl1pPr>
      <a:lvl2pPr marL="2011680" algn="l" defTabSz="4023360" rtl="0" eaLnBrk="1" latinLnBrk="0" hangingPunct="1">
        <a:defRPr sz="7920" kern="1200">
          <a:solidFill>
            <a:schemeClr val="tx1"/>
          </a:solidFill>
          <a:latin typeface="+mn-lt"/>
          <a:ea typeface="+mn-ea"/>
          <a:cs typeface="+mn-cs"/>
        </a:defRPr>
      </a:lvl2pPr>
      <a:lvl3pPr marL="4023360" algn="l" defTabSz="4023360" rtl="0" eaLnBrk="1" latinLnBrk="0" hangingPunct="1">
        <a:defRPr sz="7920" kern="1200">
          <a:solidFill>
            <a:schemeClr val="tx1"/>
          </a:solidFill>
          <a:latin typeface="+mn-lt"/>
          <a:ea typeface="+mn-ea"/>
          <a:cs typeface="+mn-cs"/>
        </a:defRPr>
      </a:lvl3pPr>
      <a:lvl4pPr marL="6035040" algn="l" defTabSz="4023360" rtl="0" eaLnBrk="1" latinLnBrk="0" hangingPunct="1">
        <a:defRPr sz="7920" kern="1200">
          <a:solidFill>
            <a:schemeClr val="tx1"/>
          </a:solidFill>
          <a:latin typeface="+mn-lt"/>
          <a:ea typeface="+mn-ea"/>
          <a:cs typeface="+mn-cs"/>
        </a:defRPr>
      </a:lvl4pPr>
      <a:lvl5pPr marL="8046720" algn="l" defTabSz="4023360" rtl="0" eaLnBrk="1" latinLnBrk="0" hangingPunct="1">
        <a:defRPr sz="7920" kern="1200">
          <a:solidFill>
            <a:schemeClr val="tx1"/>
          </a:solidFill>
          <a:latin typeface="+mn-lt"/>
          <a:ea typeface="+mn-ea"/>
          <a:cs typeface="+mn-cs"/>
        </a:defRPr>
      </a:lvl5pPr>
      <a:lvl6pPr marL="10058400" algn="l" defTabSz="4023360" rtl="0" eaLnBrk="1" latinLnBrk="0" hangingPunct="1">
        <a:defRPr sz="7920" kern="1200">
          <a:solidFill>
            <a:schemeClr val="tx1"/>
          </a:solidFill>
          <a:latin typeface="+mn-lt"/>
          <a:ea typeface="+mn-ea"/>
          <a:cs typeface="+mn-cs"/>
        </a:defRPr>
      </a:lvl6pPr>
      <a:lvl7pPr marL="12070080" algn="l" defTabSz="4023360" rtl="0" eaLnBrk="1" latinLnBrk="0" hangingPunct="1">
        <a:defRPr sz="7920" kern="1200">
          <a:solidFill>
            <a:schemeClr val="tx1"/>
          </a:solidFill>
          <a:latin typeface="+mn-lt"/>
          <a:ea typeface="+mn-ea"/>
          <a:cs typeface="+mn-cs"/>
        </a:defRPr>
      </a:lvl7pPr>
      <a:lvl8pPr marL="14081760" algn="l" defTabSz="4023360" rtl="0" eaLnBrk="1" latinLnBrk="0" hangingPunct="1">
        <a:defRPr sz="7920" kern="1200">
          <a:solidFill>
            <a:schemeClr val="tx1"/>
          </a:solidFill>
          <a:latin typeface="+mn-lt"/>
          <a:ea typeface="+mn-ea"/>
          <a:cs typeface="+mn-cs"/>
        </a:defRPr>
      </a:lvl8pPr>
      <a:lvl9pPr marL="16093440" algn="l" defTabSz="4023360" rtl="0" eaLnBrk="1" latinLnBrk="0" hangingPunct="1">
        <a:defRPr sz="79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tiff"/><Relationship Id="rId13" Type="http://schemas.openxmlformats.org/officeDocument/2006/relationships/chart" Target="../charts/chart2.xml"/><Relationship Id="rId3" Type="http://schemas.openxmlformats.org/officeDocument/2006/relationships/image" Target="../media/image1.tiff"/><Relationship Id="rId7" Type="http://schemas.openxmlformats.org/officeDocument/2006/relationships/image" Target="../media/image5.tiff"/><Relationship Id="rId12"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tiff"/><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tiff"/><Relationship Id="rId9"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62" name="Rectangle 61">
            <a:extLst>
              <a:ext uri="{FF2B5EF4-FFF2-40B4-BE49-F238E27FC236}">
                <a16:creationId xmlns:a16="http://schemas.microsoft.com/office/drawing/2014/main" id="{60FC59CB-8317-B149-9DF2-F62ABCEBE759}"/>
              </a:ext>
            </a:extLst>
          </p:cNvPr>
          <p:cNvSpPr/>
          <p:nvPr/>
        </p:nvSpPr>
        <p:spPr>
          <a:xfrm>
            <a:off x="0" y="0"/>
            <a:ext cx="40233600" cy="4486427"/>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5D733BE2-C690-A741-994B-5A96FFB829EC}"/>
              </a:ext>
            </a:extLst>
          </p:cNvPr>
          <p:cNvSpPr txBox="1"/>
          <p:nvPr/>
        </p:nvSpPr>
        <p:spPr>
          <a:xfrm>
            <a:off x="3202460" y="442334"/>
            <a:ext cx="33828680" cy="4339650"/>
          </a:xfrm>
          <a:prstGeom prst="rect">
            <a:avLst/>
          </a:prstGeom>
          <a:noFill/>
        </p:spPr>
        <p:txBody>
          <a:bodyPr wrap="square" rtlCol="0">
            <a:spAutoFit/>
          </a:bodyPr>
          <a:lstStyle/>
          <a:p>
            <a:pPr algn="ctr"/>
            <a:r>
              <a:rPr lang="en-US" sz="9600" dirty="0">
                <a:solidFill>
                  <a:schemeClr val="bg1"/>
                </a:solidFill>
                <a:latin typeface="Goudy Old Style" panose="02020502050305020303" pitchFamily="18" charset="77"/>
                <a:cs typeface="Times New Roman" panose="02020603050405020304" pitchFamily="18" charset="0"/>
              </a:rPr>
              <a:t>Inter-site Evidence of Social Inequality in the Middle Fraser Canyon, British Columbia</a:t>
            </a:r>
          </a:p>
          <a:p>
            <a:pPr algn="ctr"/>
            <a:r>
              <a:rPr lang="en-US" sz="4400" dirty="0">
                <a:solidFill>
                  <a:schemeClr val="bg1"/>
                </a:solidFill>
                <a:latin typeface="Goudy Old Style" panose="02020502050305020303" pitchFamily="18" charset="77"/>
                <a:cs typeface="Times New Roman" panose="02020603050405020304" pitchFamily="18" charset="0"/>
              </a:rPr>
              <a:t>by Rebekah Engelland</a:t>
            </a:r>
          </a:p>
          <a:p>
            <a:pPr algn="ctr"/>
            <a:endParaRPr lang="en-US" sz="4000" dirty="0"/>
          </a:p>
        </p:txBody>
      </p:sp>
      <p:grpSp>
        <p:nvGrpSpPr>
          <p:cNvPr id="20" name="Group 19">
            <a:extLst>
              <a:ext uri="{FF2B5EF4-FFF2-40B4-BE49-F238E27FC236}">
                <a16:creationId xmlns:a16="http://schemas.microsoft.com/office/drawing/2014/main" id="{7DD02F27-0830-F44A-8B78-E43D5A1B936B}"/>
              </a:ext>
            </a:extLst>
          </p:cNvPr>
          <p:cNvGrpSpPr/>
          <p:nvPr/>
        </p:nvGrpSpPr>
        <p:grpSpPr>
          <a:xfrm>
            <a:off x="2953304" y="4848413"/>
            <a:ext cx="5703061" cy="6869564"/>
            <a:chOff x="10280651" y="7700781"/>
            <a:chExt cx="5935722" cy="6724116"/>
          </a:xfrm>
        </p:grpSpPr>
        <p:pic>
          <p:nvPicPr>
            <p:cNvPr id="8" name="Picture 7">
              <a:extLst>
                <a:ext uri="{FF2B5EF4-FFF2-40B4-BE49-F238E27FC236}">
                  <a16:creationId xmlns:a16="http://schemas.microsoft.com/office/drawing/2014/main" id="{F032FBC2-175B-9740-8E11-0F3640E4C21D}"/>
                </a:ext>
              </a:extLst>
            </p:cNvPr>
            <p:cNvPicPr>
              <a:picLocks noChangeAspect="1"/>
            </p:cNvPicPr>
            <p:nvPr/>
          </p:nvPicPr>
          <p:blipFill>
            <a:blip r:embed="rId3"/>
            <a:stretch>
              <a:fillRect/>
            </a:stretch>
          </p:blipFill>
          <p:spPr>
            <a:xfrm>
              <a:off x="10280651" y="7700781"/>
              <a:ext cx="5935722" cy="6091470"/>
            </a:xfrm>
            <a:prstGeom prst="rect">
              <a:avLst/>
            </a:prstGeom>
          </p:spPr>
        </p:pic>
        <p:sp>
          <p:nvSpPr>
            <p:cNvPr id="18" name="TextBox 17">
              <a:extLst>
                <a:ext uri="{FF2B5EF4-FFF2-40B4-BE49-F238E27FC236}">
                  <a16:creationId xmlns:a16="http://schemas.microsoft.com/office/drawing/2014/main" id="{504846AF-CABE-FC4F-B808-335A67BFD8FD}"/>
                </a:ext>
              </a:extLst>
            </p:cNvPr>
            <p:cNvSpPr txBox="1"/>
            <p:nvPr/>
          </p:nvSpPr>
          <p:spPr>
            <a:xfrm>
              <a:off x="10280651" y="13792251"/>
              <a:ext cx="5935722" cy="632646"/>
            </a:xfrm>
            <a:prstGeom prst="rect">
              <a:avLst/>
            </a:prstGeom>
            <a:noFill/>
          </p:spPr>
          <p:txBody>
            <a:bodyPr wrap="square" rtlCol="0">
              <a:spAutoFit/>
            </a:bodyPr>
            <a:lstStyle/>
            <a:p>
              <a:r>
                <a:rPr lang="en-US" dirty="0">
                  <a:latin typeface="Goudy Old Style" panose="02020502050305020303" pitchFamily="18" charset="77"/>
                </a:rPr>
                <a:t>Figure 1. Major sites in the Mid-Fraser Canyon (Prentiss and </a:t>
              </a:r>
              <a:r>
                <a:rPr lang="en-US" dirty="0" err="1">
                  <a:latin typeface="Goudy Old Style" panose="02020502050305020303" pitchFamily="18" charset="77"/>
                </a:rPr>
                <a:t>Kuijt</a:t>
              </a:r>
              <a:r>
                <a:rPr lang="en-US" dirty="0">
                  <a:latin typeface="Goudy Old Style" panose="02020502050305020303" pitchFamily="18" charset="77"/>
                </a:rPr>
                <a:t> 2012:87)</a:t>
              </a:r>
            </a:p>
          </p:txBody>
        </p:sp>
      </p:grpSp>
      <p:grpSp>
        <p:nvGrpSpPr>
          <p:cNvPr id="66" name="Group 65">
            <a:extLst>
              <a:ext uri="{FF2B5EF4-FFF2-40B4-BE49-F238E27FC236}">
                <a16:creationId xmlns:a16="http://schemas.microsoft.com/office/drawing/2014/main" id="{EEC44445-575B-3149-9BA3-9B7B45CD48C8}"/>
              </a:ext>
            </a:extLst>
          </p:cNvPr>
          <p:cNvGrpSpPr/>
          <p:nvPr/>
        </p:nvGrpSpPr>
        <p:grpSpPr>
          <a:xfrm>
            <a:off x="11175144" y="5091951"/>
            <a:ext cx="25019742" cy="4635304"/>
            <a:chOff x="1475239" y="4960612"/>
            <a:chExt cx="8483600" cy="7851843"/>
          </a:xfrm>
        </p:grpSpPr>
        <p:sp>
          <p:nvSpPr>
            <p:cNvPr id="17" name="TextBox 16">
              <a:extLst>
                <a:ext uri="{FF2B5EF4-FFF2-40B4-BE49-F238E27FC236}">
                  <a16:creationId xmlns:a16="http://schemas.microsoft.com/office/drawing/2014/main" id="{249F2D4D-9D38-EB4D-987A-7F6787177F04}"/>
                </a:ext>
              </a:extLst>
            </p:cNvPr>
            <p:cNvSpPr txBox="1"/>
            <p:nvPr/>
          </p:nvSpPr>
          <p:spPr>
            <a:xfrm>
              <a:off x="1475239" y="6441479"/>
              <a:ext cx="8483600" cy="6370976"/>
            </a:xfrm>
            <a:prstGeom prst="rect">
              <a:avLst/>
            </a:prstGeom>
            <a:noFill/>
          </p:spPr>
          <p:txBody>
            <a:bodyPr wrap="square" rtlCol="0">
              <a:spAutoFit/>
            </a:bodyPr>
            <a:lstStyle/>
            <a:p>
              <a:r>
                <a:rPr lang="en-US" sz="2400" dirty="0">
                  <a:latin typeface="Goudy Old Style" panose="02020502050305020303" pitchFamily="18" charset="77"/>
                </a:rPr>
                <a:t>The archaeological record of the Middle Fraser Canyon provides abundant evidence of social inequality. While inequality in this region is typically identified on an intra-site basis, it has rarely been examined using inter-site data. By pulling together evidence from three different sites, it is possible to see a pattern of households with differential access to resources including food and prestige items. </a:t>
              </a:r>
            </a:p>
            <a:p>
              <a:r>
                <a:rPr lang="en-US" sz="2400" dirty="0">
                  <a:latin typeface="Goudy Old Style" panose="02020502050305020303" pitchFamily="18" charset="77"/>
                </a:rPr>
                <a:t>Located in south-central British Columbia, the Middle Fraser Canyon is home to a wide variety of environments. The sites being considered here were pithouse villages. A pithouse is a semi-subterranean structure where a pit is dug and then a roof constructed over it and used during the winter. These large pithouse villages were occupied between 1900 and 800 years ago by complex hunter-gatherers who relied heavily on salmon for subsistence. Around 1200 years ago, the population peaked at over 8000 people in the area before a drop in salmon caused the population to decline and the people to abandon the villages. I consider archaeological evidence from the Bell, Bridge River, and Keatley Creek sites.</a:t>
              </a:r>
            </a:p>
          </p:txBody>
        </p:sp>
        <p:sp>
          <p:nvSpPr>
            <p:cNvPr id="27" name="TextBox 26">
              <a:extLst>
                <a:ext uri="{FF2B5EF4-FFF2-40B4-BE49-F238E27FC236}">
                  <a16:creationId xmlns:a16="http://schemas.microsoft.com/office/drawing/2014/main" id="{44D8D5CF-F4E5-2545-AA7E-1DB8063E6E10}"/>
                </a:ext>
              </a:extLst>
            </p:cNvPr>
            <p:cNvSpPr txBox="1"/>
            <p:nvPr/>
          </p:nvSpPr>
          <p:spPr>
            <a:xfrm>
              <a:off x="1475239" y="4960612"/>
              <a:ext cx="8483600" cy="830997"/>
            </a:xfrm>
            <a:prstGeom prst="rect">
              <a:avLst/>
            </a:prstGeom>
            <a:noFill/>
          </p:spPr>
          <p:txBody>
            <a:bodyPr wrap="square" rtlCol="0">
              <a:spAutoFit/>
            </a:bodyPr>
            <a:lstStyle/>
            <a:p>
              <a:r>
                <a:rPr lang="en-US" sz="4800" dirty="0">
                  <a:latin typeface="Goudy Old Style" panose="02020502050305020303" pitchFamily="18" charset="77"/>
                </a:rPr>
                <a:t>INTRODUCTION</a:t>
              </a:r>
            </a:p>
          </p:txBody>
        </p:sp>
      </p:grpSp>
      <p:grpSp>
        <p:nvGrpSpPr>
          <p:cNvPr id="40" name="Group 39">
            <a:extLst>
              <a:ext uri="{FF2B5EF4-FFF2-40B4-BE49-F238E27FC236}">
                <a16:creationId xmlns:a16="http://schemas.microsoft.com/office/drawing/2014/main" id="{FE6AC69A-237A-A346-8816-4C732C75F657}"/>
              </a:ext>
            </a:extLst>
          </p:cNvPr>
          <p:cNvGrpSpPr/>
          <p:nvPr/>
        </p:nvGrpSpPr>
        <p:grpSpPr>
          <a:xfrm>
            <a:off x="1768622" y="28488026"/>
            <a:ext cx="22537799" cy="4391507"/>
            <a:chOff x="13132181" y="25505495"/>
            <a:chExt cx="13783402" cy="5262980"/>
          </a:xfrm>
        </p:grpSpPr>
        <p:sp>
          <p:nvSpPr>
            <p:cNvPr id="34" name="TextBox 33">
              <a:extLst>
                <a:ext uri="{FF2B5EF4-FFF2-40B4-BE49-F238E27FC236}">
                  <a16:creationId xmlns:a16="http://schemas.microsoft.com/office/drawing/2014/main" id="{8D0E773E-08D9-FE42-96E1-01DE411ECF20}"/>
                </a:ext>
              </a:extLst>
            </p:cNvPr>
            <p:cNvSpPr txBox="1"/>
            <p:nvPr/>
          </p:nvSpPr>
          <p:spPr>
            <a:xfrm>
              <a:off x="13132181" y="26336492"/>
              <a:ext cx="13783402" cy="4431983"/>
            </a:xfrm>
            <a:prstGeom prst="rect">
              <a:avLst/>
            </a:prstGeom>
            <a:noFill/>
          </p:spPr>
          <p:txBody>
            <a:bodyPr wrap="square" rtlCol="0">
              <a:spAutoFit/>
            </a:bodyPr>
            <a:lstStyle/>
            <a:p>
              <a:r>
                <a:rPr lang="en-US" sz="2400" dirty="0">
                  <a:latin typeface="Goudy Old Style" panose="02020502050305020303" pitchFamily="18" charset="77"/>
                </a:rPr>
                <a:t>For social inequality to get a foothold, there are different theories. Brian Hayden (1995) proposes the aggrandizer/accumulator idea, where certain ambitious individuals take advantage of surplus resources to further their own designs. However, the fact that inequality is present in all three villages and appears simultaneously at both Keatley Creek and Bridge River makes this an unlikely explanation. A more plausible catalyst for social inequality in the Mid-Fraser is the strain on resources which caused people to adopt different strategies for survival. Around 1200 BP, people in the area faced reduced access to critical resources. Subsequently, cooperation in labor declined, and social inequality appeared.</a:t>
              </a:r>
            </a:p>
            <a:p>
              <a:r>
                <a:rPr lang="en-US" sz="2400" dirty="0">
                  <a:latin typeface="Goudy Old Style" panose="02020502050305020303" pitchFamily="18" charset="77"/>
                </a:rPr>
                <a:t>By drawing data from multiple sites, most specifically large pithouse villages, this study provides insights into social behavior not always recognized in single site studies. Because social inequality is unusual among hunter-gatherers, researching how it gets a foothold can tell us much about the nature of social inequality. The study also provides insight into the cultural history of the indigenous people of the Middle Fraser Canyon. </a:t>
              </a:r>
            </a:p>
            <a:p>
              <a:endParaRPr lang="en-US" dirty="0"/>
            </a:p>
          </p:txBody>
        </p:sp>
        <p:sp>
          <p:nvSpPr>
            <p:cNvPr id="39" name="TextBox 38">
              <a:extLst>
                <a:ext uri="{FF2B5EF4-FFF2-40B4-BE49-F238E27FC236}">
                  <a16:creationId xmlns:a16="http://schemas.microsoft.com/office/drawing/2014/main" id="{D3A4470E-CC77-034B-82C4-CC4B237638E8}"/>
                </a:ext>
              </a:extLst>
            </p:cNvPr>
            <p:cNvSpPr txBox="1"/>
            <p:nvPr/>
          </p:nvSpPr>
          <p:spPr>
            <a:xfrm>
              <a:off x="13132181" y="25505495"/>
              <a:ext cx="6027689" cy="830997"/>
            </a:xfrm>
            <a:prstGeom prst="rect">
              <a:avLst/>
            </a:prstGeom>
            <a:noFill/>
          </p:spPr>
          <p:txBody>
            <a:bodyPr wrap="square" rtlCol="0">
              <a:spAutoFit/>
            </a:bodyPr>
            <a:lstStyle/>
            <a:p>
              <a:r>
                <a:rPr lang="en-US" sz="4800" dirty="0">
                  <a:latin typeface="Goudy Old Style" panose="02020502050305020303" pitchFamily="18" charset="77"/>
                </a:rPr>
                <a:t>Conclusion</a:t>
              </a:r>
            </a:p>
          </p:txBody>
        </p:sp>
      </p:grpSp>
      <p:grpSp>
        <p:nvGrpSpPr>
          <p:cNvPr id="65" name="Group 64">
            <a:extLst>
              <a:ext uri="{FF2B5EF4-FFF2-40B4-BE49-F238E27FC236}">
                <a16:creationId xmlns:a16="http://schemas.microsoft.com/office/drawing/2014/main" id="{E4D5F47E-1E88-3740-B76B-4FE5A4749071}"/>
              </a:ext>
            </a:extLst>
          </p:cNvPr>
          <p:cNvGrpSpPr/>
          <p:nvPr/>
        </p:nvGrpSpPr>
        <p:grpSpPr>
          <a:xfrm>
            <a:off x="997641" y="11896170"/>
            <a:ext cx="11546929" cy="16038094"/>
            <a:chOff x="1258680" y="13702087"/>
            <a:chExt cx="11546929" cy="16038094"/>
          </a:xfrm>
        </p:grpSpPr>
        <p:sp>
          <p:nvSpPr>
            <p:cNvPr id="60" name="Rectangle 59">
              <a:extLst>
                <a:ext uri="{FF2B5EF4-FFF2-40B4-BE49-F238E27FC236}">
                  <a16:creationId xmlns:a16="http://schemas.microsoft.com/office/drawing/2014/main" id="{4AED5C66-5EB3-BF4E-9C5D-97B0DEFB6CA9}"/>
                </a:ext>
              </a:extLst>
            </p:cNvPr>
            <p:cNvSpPr/>
            <p:nvPr/>
          </p:nvSpPr>
          <p:spPr>
            <a:xfrm>
              <a:off x="1258680" y="13702087"/>
              <a:ext cx="11546929" cy="1603809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0EEB13ED-F7BD-5E42-8C55-ADA6123254DA}"/>
                </a:ext>
              </a:extLst>
            </p:cNvPr>
            <p:cNvGrpSpPr/>
            <p:nvPr/>
          </p:nvGrpSpPr>
          <p:grpSpPr>
            <a:xfrm>
              <a:off x="1753609" y="20480159"/>
              <a:ext cx="7094271" cy="4990888"/>
              <a:chOff x="11018770" y="18175518"/>
              <a:chExt cx="7682740" cy="5404883"/>
            </a:xfrm>
          </p:grpSpPr>
          <p:pic>
            <p:nvPicPr>
              <p:cNvPr id="7" name="Picture 6">
                <a:extLst>
                  <a:ext uri="{FF2B5EF4-FFF2-40B4-BE49-F238E27FC236}">
                    <a16:creationId xmlns:a16="http://schemas.microsoft.com/office/drawing/2014/main" id="{FE6078C9-6FE2-964B-8FED-7AB913715316}"/>
                  </a:ext>
                </a:extLst>
              </p:cNvPr>
              <p:cNvPicPr>
                <a:picLocks noChangeAspect="1"/>
              </p:cNvPicPr>
              <p:nvPr/>
            </p:nvPicPr>
            <p:blipFill>
              <a:blip r:embed="rId4"/>
              <a:stretch>
                <a:fillRect/>
              </a:stretch>
            </p:blipFill>
            <p:spPr>
              <a:xfrm>
                <a:off x="11018770" y="18175518"/>
                <a:ext cx="7664842" cy="5056219"/>
              </a:xfrm>
              <a:prstGeom prst="rect">
                <a:avLst/>
              </a:prstGeom>
            </p:spPr>
          </p:pic>
          <p:sp>
            <p:nvSpPr>
              <p:cNvPr id="21" name="TextBox 20">
                <a:extLst>
                  <a:ext uri="{FF2B5EF4-FFF2-40B4-BE49-F238E27FC236}">
                    <a16:creationId xmlns:a16="http://schemas.microsoft.com/office/drawing/2014/main" id="{26470450-F5E6-2348-8FB8-F76CAB0B5632}"/>
                  </a:ext>
                </a:extLst>
              </p:cNvPr>
              <p:cNvSpPr txBox="1"/>
              <p:nvPr/>
            </p:nvSpPr>
            <p:spPr>
              <a:xfrm>
                <a:off x="11036668" y="23180433"/>
                <a:ext cx="7664842" cy="399968"/>
              </a:xfrm>
              <a:prstGeom prst="rect">
                <a:avLst/>
              </a:prstGeom>
              <a:noFill/>
            </p:spPr>
            <p:txBody>
              <a:bodyPr wrap="square" rtlCol="0">
                <a:spAutoFit/>
              </a:bodyPr>
              <a:lstStyle/>
              <a:p>
                <a:r>
                  <a:rPr lang="en-US" dirty="0">
                    <a:latin typeface="Goudy Old Style" panose="02020502050305020303" pitchFamily="18" charset="77"/>
                  </a:rPr>
                  <a:t>Figure 2a. Photo of the grave inclusions in the Bell burial (</a:t>
                </a:r>
                <a:r>
                  <a:rPr lang="en-US" dirty="0" err="1">
                    <a:latin typeface="Goudy Old Style" panose="02020502050305020303" pitchFamily="18" charset="77"/>
                  </a:rPr>
                  <a:t>Stryd</a:t>
                </a:r>
                <a:r>
                  <a:rPr lang="en-US" dirty="0">
                    <a:latin typeface="Goudy Old Style" panose="02020502050305020303" pitchFamily="18" charset="77"/>
                  </a:rPr>
                  <a:t> 1973:278)</a:t>
                </a:r>
              </a:p>
            </p:txBody>
          </p:sp>
        </p:grpSp>
        <p:sp>
          <p:nvSpPr>
            <p:cNvPr id="29" name="TextBox 28">
              <a:extLst>
                <a:ext uri="{FF2B5EF4-FFF2-40B4-BE49-F238E27FC236}">
                  <a16:creationId xmlns:a16="http://schemas.microsoft.com/office/drawing/2014/main" id="{01E6246D-352A-3142-B582-D13631B315DE}"/>
                </a:ext>
              </a:extLst>
            </p:cNvPr>
            <p:cNvSpPr txBox="1"/>
            <p:nvPr/>
          </p:nvSpPr>
          <p:spPr>
            <a:xfrm>
              <a:off x="1475239" y="13822543"/>
              <a:ext cx="7344648" cy="830997"/>
            </a:xfrm>
            <a:prstGeom prst="rect">
              <a:avLst/>
            </a:prstGeom>
            <a:noFill/>
          </p:spPr>
          <p:txBody>
            <a:bodyPr wrap="square" rtlCol="0">
              <a:spAutoFit/>
            </a:bodyPr>
            <a:lstStyle/>
            <a:p>
              <a:r>
                <a:rPr lang="en-US" sz="4800" dirty="0">
                  <a:latin typeface="Goudy Old Style" panose="02020502050305020303" pitchFamily="18" charset="77"/>
                </a:rPr>
                <a:t>THE BELL SITE</a:t>
              </a:r>
            </a:p>
          </p:txBody>
        </p:sp>
        <p:grpSp>
          <p:nvGrpSpPr>
            <p:cNvPr id="31" name="Group 30">
              <a:extLst>
                <a:ext uri="{FF2B5EF4-FFF2-40B4-BE49-F238E27FC236}">
                  <a16:creationId xmlns:a16="http://schemas.microsoft.com/office/drawing/2014/main" id="{166E506F-A065-1146-A540-5FFDCC4B1985}"/>
                </a:ext>
              </a:extLst>
            </p:cNvPr>
            <p:cNvGrpSpPr/>
            <p:nvPr/>
          </p:nvGrpSpPr>
          <p:grpSpPr>
            <a:xfrm>
              <a:off x="1955629" y="25655477"/>
              <a:ext cx="2886345" cy="3720790"/>
              <a:chOff x="1990085" y="22917571"/>
              <a:chExt cx="4116488" cy="5306567"/>
            </a:xfrm>
          </p:grpSpPr>
          <p:pic>
            <p:nvPicPr>
              <p:cNvPr id="24" name="Picture 23" descr="A close up of a mans face&#10;&#10;Description automatically generated">
                <a:extLst>
                  <a:ext uri="{FF2B5EF4-FFF2-40B4-BE49-F238E27FC236}">
                    <a16:creationId xmlns:a16="http://schemas.microsoft.com/office/drawing/2014/main" id="{B3596EE9-F889-8346-8C06-695881F5E7D4}"/>
                  </a:ext>
                </a:extLst>
              </p:cNvPr>
              <p:cNvPicPr>
                <a:picLocks noChangeAspect="1"/>
              </p:cNvPicPr>
              <p:nvPr/>
            </p:nvPicPr>
            <p:blipFill>
              <a:blip r:embed="rId5"/>
              <a:stretch>
                <a:fillRect/>
              </a:stretch>
            </p:blipFill>
            <p:spPr>
              <a:xfrm>
                <a:off x="1990085" y="22917571"/>
                <a:ext cx="3556443" cy="4190836"/>
              </a:xfrm>
              <a:prstGeom prst="rect">
                <a:avLst/>
              </a:prstGeom>
            </p:spPr>
          </p:pic>
          <p:sp>
            <p:nvSpPr>
              <p:cNvPr id="30" name="TextBox 29">
                <a:extLst>
                  <a:ext uri="{FF2B5EF4-FFF2-40B4-BE49-F238E27FC236}">
                    <a16:creationId xmlns:a16="http://schemas.microsoft.com/office/drawing/2014/main" id="{3DD5F5EB-076B-C548-A7FB-92277583098E}"/>
                  </a:ext>
                </a:extLst>
              </p:cNvPr>
              <p:cNvSpPr txBox="1"/>
              <p:nvPr/>
            </p:nvSpPr>
            <p:spPr>
              <a:xfrm>
                <a:off x="2095669" y="27302345"/>
                <a:ext cx="4010904" cy="921793"/>
              </a:xfrm>
              <a:prstGeom prst="rect">
                <a:avLst/>
              </a:prstGeom>
              <a:noFill/>
            </p:spPr>
            <p:txBody>
              <a:bodyPr wrap="square" rtlCol="0">
                <a:spAutoFit/>
              </a:bodyPr>
              <a:lstStyle/>
              <a:p>
                <a:r>
                  <a:rPr lang="en-US" dirty="0">
                    <a:latin typeface="Goudy Old Style" panose="02020502050305020303" pitchFamily="18" charset="77"/>
                  </a:rPr>
                  <a:t>Figure 2b. Siltstone bear figurine (</a:t>
                </a:r>
                <a:r>
                  <a:rPr lang="en-US" dirty="0" err="1">
                    <a:latin typeface="Goudy Old Style" panose="02020502050305020303" pitchFamily="18" charset="77"/>
                  </a:rPr>
                  <a:t>Stryd</a:t>
                </a:r>
                <a:r>
                  <a:rPr lang="en-US" dirty="0">
                    <a:latin typeface="Goudy Old Style" panose="02020502050305020303" pitchFamily="18" charset="77"/>
                  </a:rPr>
                  <a:t> 1973:258)</a:t>
                </a:r>
              </a:p>
            </p:txBody>
          </p:sp>
        </p:grpSp>
        <p:grpSp>
          <p:nvGrpSpPr>
            <p:cNvPr id="33" name="Group 32">
              <a:extLst>
                <a:ext uri="{FF2B5EF4-FFF2-40B4-BE49-F238E27FC236}">
                  <a16:creationId xmlns:a16="http://schemas.microsoft.com/office/drawing/2014/main" id="{A1809F7F-D8B0-A643-B8CD-3337173EF9EF}"/>
                </a:ext>
              </a:extLst>
            </p:cNvPr>
            <p:cNvGrpSpPr/>
            <p:nvPr/>
          </p:nvGrpSpPr>
          <p:grpSpPr>
            <a:xfrm>
              <a:off x="9632667" y="20514894"/>
              <a:ext cx="2426803" cy="5794701"/>
              <a:chOff x="7035983" y="23922006"/>
              <a:chExt cx="3164804" cy="7556891"/>
            </a:xfrm>
          </p:grpSpPr>
          <p:pic>
            <p:nvPicPr>
              <p:cNvPr id="25" name="Picture 24">
                <a:extLst>
                  <a:ext uri="{FF2B5EF4-FFF2-40B4-BE49-F238E27FC236}">
                    <a16:creationId xmlns:a16="http://schemas.microsoft.com/office/drawing/2014/main" id="{5C82FB51-AB46-EA4D-B93A-CFBD19A7E0EF}"/>
                  </a:ext>
                </a:extLst>
              </p:cNvPr>
              <p:cNvPicPr>
                <a:picLocks noChangeAspect="1"/>
              </p:cNvPicPr>
              <p:nvPr/>
            </p:nvPicPr>
            <p:blipFill>
              <a:blip r:embed="rId6"/>
              <a:stretch>
                <a:fillRect/>
              </a:stretch>
            </p:blipFill>
            <p:spPr>
              <a:xfrm>
                <a:off x="7035983" y="23922006"/>
                <a:ext cx="2182364" cy="6352770"/>
              </a:xfrm>
              <a:prstGeom prst="rect">
                <a:avLst/>
              </a:prstGeom>
            </p:spPr>
          </p:pic>
          <p:sp>
            <p:nvSpPr>
              <p:cNvPr id="32" name="TextBox 31">
                <a:extLst>
                  <a:ext uri="{FF2B5EF4-FFF2-40B4-BE49-F238E27FC236}">
                    <a16:creationId xmlns:a16="http://schemas.microsoft.com/office/drawing/2014/main" id="{B4CD3E54-2C03-8841-910F-5254C4AC4F8E}"/>
                  </a:ext>
                </a:extLst>
              </p:cNvPr>
              <p:cNvSpPr txBox="1"/>
              <p:nvPr/>
            </p:nvSpPr>
            <p:spPr>
              <a:xfrm>
                <a:off x="7035983" y="30274779"/>
                <a:ext cx="3164804" cy="1204118"/>
              </a:xfrm>
              <a:prstGeom prst="rect">
                <a:avLst/>
              </a:prstGeom>
              <a:noFill/>
            </p:spPr>
            <p:txBody>
              <a:bodyPr wrap="square" rtlCol="0">
                <a:spAutoFit/>
              </a:bodyPr>
              <a:lstStyle/>
              <a:p>
                <a:r>
                  <a:rPr lang="en-US" dirty="0">
                    <a:latin typeface="Goudy Old Style" panose="02020502050305020303" pitchFamily="18" charset="77"/>
                  </a:rPr>
                  <a:t>Figure 2c. Zoomorphic antler comb (</a:t>
                </a:r>
                <a:r>
                  <a:rPr lang="en-US" dirty="0" err="1">
                    <a:latin typeface="Goudy Old Style" panose="02020502050305020303" pitchFamily="18" charset="77"/>
                  </a:rPr>
                  <a:t>Stryd</a:t>
                </a:r>
                <a:r>
                  <a:rPr lang="en-US" dirty="0">
                    <a:latin typeface="Goudy Old Style" panose="02020502050305020303" pitchFamily="18" charset="77"/>
                  </a:rPr>
                  <a:t> 1973:254)</a:t>
                </a:r>
              </a:p>
            </p:txBody>
          </p:sp>
        </p:grpSp>
        <p:sp>
          <p:nvSpPr>
            <p:cNvPr id="42" name="TextBox 41">
              <a:extLst>
                <a:ext uri="{FF2B5EF4-FFF2-40B4-BE49-F238E27FC236}">
                  <a16:creationId xmlns:a16="http://schemas.microsoft.com/office/drawing/2014/main" id="{9E5F3948-687F-E344-AEFC-CF93C069F183}"/>
                </a:ext>
              </a:extLst>
            </p:cNvPr>
            <p:cNvSpPr txBox="1"/>
            <p:nvPr/>
          </p:nvSpPr>
          <p:spPr>
            <a:xfrm>
              <a:off x="1475239" y="14743702"/>
              <a:ext cx="11121063" cy="5262979"/>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Goudy Old Style" panose="02020502050305020303" pitchFamily="18" charset="77"/>
                </a:rPr>
                <a:t>23 housepits </a:t>
              </a:r>
            </a:p>
            <a:p>
              <a:pPr marL="342900" indent="-342900">
                <a:buFont typeface="Arial" panose="020B0604020202020204" pitchFamily="34" charset="0"/>
                <a:buChar char="•"/>
              </a:pPr>
              <a:r>
                <a:rPr lang="en-US" sz="2400" dirty="0">
                  <a:latin typeface="Goudy Old Style" panose="02020502050305020303" pitchFamily="18" charset="77"/>
                </a:rPr>
                <a:t>Occupied 1700-800 BP.</a:t>
              </a:r>
            </a:p>
            <a:p>
              <a:pPr marL="342900" indent="-342900">
                <a:buFont typeface="Arial" panose="020B0604020202020204" pitchFamily="34" charset="0"/>
                <a:buChar char="•"/>
              </a:pPr>
              <a:r>
                <a:rPr lang="en-US" sz="2400" dirty="0">
                  <a:latin typeface="Goudy Old Style" panose="02020502050305020303" pitchFamily="18" charset="77"/>
                </a:rPr>
                <a:t>Infant burial, age 1.5 years </a:t>
              </a:r>
            </a:p>
            <a:p>
              <a:pPr marL="342900" indent="-342900">
                <a:buFont typeface="Arial" panose="020B0604020202020204" pitchFamily="34" charset="0"/>
                <a:buChar char="•"/>
              </a:pPr>
              <a:r>
                <a:rPr lang="en-US" sz="2400" dirty="0">
                  <a:latin typeface="Goudy Old Style" panose="02020502050305020303" pitchFamily="18" charset="77"/>
                </a:rPr>
                <a:t>Grave goods: an antler figurine haft, a carved steatite pendant along with five uncarved pendants, fragments of a pipe bowl, a quartz crystal, an incised antler comb (Figure 2c), 246 Dentalium shells, a siltstone bear figurine (Figure 2b), a split agate pebble, a small fragment of antler, and 24 basalt flakes (</a:t>
              </a:r>
              <a:r>
                <a:rPr lang="en-US" sz="2400" dirty="0" err="1">
                  <a:latin typeface="Goudy Old Style" panose="02020502050305020303" pitchFamily="18" charset="77"/>
                </a:rPr>
                <a:t>Stryd</a:t>
              </a:r>
              <a:r>
                <a:rPr lang="en-US" sz="2400" dirty="0">
                  <a:latin typeface="Goudy Old Style" panose="02020502050305020303" pitchFamily="18" charset="77"/>
                </a:rPr>
                <a:t> 1973:426). </a:t>
              </a:r>
            </a:p>
            <a:p>
              <a:pPr marL="342900" indent="-342900">
                <a:buFont typeface="Arial" panose="020B0604020202020204" pitchFamily="34" charset="0"/>
                <a:buChar char="•"/>
              </a:pPr>
              <a:r>
                <a:rPr lang="en-US" sz="2400" dirty="0">
                  <a:latin typeface="Goudy Old Style" panose="02020502050305020303" pitchFamily="18" charset="77"/>
                </a:rPr>
                <a:t>“Both the location of the burial inside the pithouse and the richness of the grave inclusions suggest that this was very unusual and special mortuary treatment” (Schulting 1995. </a:t>
              </a:r>
            </a:p>
            <a:p>
              <a:pPr marL="342900" indent="-342900">
                <a:buFont typeface="Arial" panose="020B0604020202020204" pitchFamily="34" charset="0"/>
                <a:buChar char="•"/>
              </a:pPr>
              <a:r>
                <a:rPr lang="en-US" sz="2400" dirty="0">
                  <a:latin typeface="Goudy Old Style" panose="02020502050305020303" pitchFamily="18" charset="77"/>
                </a:rPr>
                <a:t>The stark contrast in burial treatments between the Bell site, the Fountain site, and the greater region represents different socio-economic or socio-ideological groups (Lull 2000). </a:t>
              </a:r>
            </a:p>
            <a:p>
              <a:pPr marL="342900" indent="-342900">
                <a:buFont typeface="Arial" panose="020B0604020202020204" pitchFamily="34" charset="0"/>
                <a:buChar char="•"/>
              </a:pPr>
              <a:r>
                <a:rPr lang="en-US" sz="2400" dirty="0">
                  <a:latin typeface="Goudy Old Style" panose="02020502050305020303" pitchFamily="18" charset="77"/>
                </a:rPr>
                <a:t>We can infer that the individual was of the highest socio-economic class. </a:t>
              </a:r>
            </a:p>
          </p:txBody>
        </p:sp>
      </p:grpSp>
      <p:grpSp>
        <p:nvGrpSpPr>
          <p:cNvPr id="63" name="Group 62">
            <a:extLst>
              <a:ext uri="{FF2B5EF4-FFF2-40B4-BE49-F238E27FC236}">
                <a16:creationId xmlns:a16="http://schemas.microsoft.com/office/drawing/2014/main" id="{E627541C-4E2F-3944-A8B5-EE09252C2814}"/>
              </a:ext>
            </a:extLst>
          </p:cNvPr>
          <p:cNvGrpSpPr/>
          <p:nvPr/>
        </p:nvGrpSpPr>
        <p:grpSpPr>
          <a:xfrm>
            <a:off x="13106121" y="9074710"/>
            <a:ext cx="12625904" cy="18859553"/>
            <a:chOff x="17433955" y="5132758"/>
            <a:chExt cx="12625904" cy="18859553"/>
          </a:xfrm>
        </p:grpSpPr>
        <p:sp>
          <p:nvSpPr>
            <p:cNvPr id="58" name="Rectangle 57">
              <a:extLst>
                <a:ext uri="{FF2B5EF4-FFF2-40B4-BE49-F238E27FC236}">
                  <a16:creationId xmlns:a16="http://schemas.microsoft.com/office/drawing/2014/main" id="{0C4D2B87-83BF-8C4C-9281-BBB7ED1FF1F2}"/>
                </a:ext>
              </a:extLst>
            </p:cNvPr>
            <p:cNvSpPr/>
            <p:nvPr/>
          </p:nvSpPr>
          <p:spPr>
            <a:xfrm>
              <a:off x="17433955" y="5132758"/>
              <a:ext cx="12625904" cy="1885955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95703BF1-7A1E-F441-A551-FE884875E4C7}"/>
                </a:ext>
              </a:extLst>
            </p:cNvPr>
            <p:cNvGrpSpPr/>
            <p:nvPr/>
          </p:nvGrpSpPr>
          <p:grpSpPr>
            <a:xfrm>
              <a:off x="18141506" y="12033321"/>
              <a:ext cx="5148296" cy="4549938"/>
              <a:chOff x="17129933" y="19348227"/>
              <a:chExt cx="5468868" cy="4833251"/>
            </a:xfrm>
          </p:grpSpPr>
          <p:pic>
            <p:nvPicPr>
              <p:cNvPr id="10" name="Picture 9">
                <a:extLst>
                  <a:ext uri="{FF2B5EF4-FFF2-40B4-BE49-F238E27FC236}">
                    <a16:creationId xmlns:a16="http://schemas.microsoft.com/office/drawing/2014/main" id="{082DACE2-D082-D343-B85C-EFF11B6F2A33}"/>
                  </a:ext>
                </a:extLst>
              </p:cNvPr>
              <p:cNvPicPr>
                <a:picLocks noChangeAspect="1"/>
              </p:cNvPicPr>
              <p:nvPr/>
            </p:nvPicPr>
            <p:blipFill>
              <a:blip r:embed="rId7"/>
              <a:stretch>
                <a:fillRect/>
              </a:stretch>
            </p:blipFill>
            <p:spPr>
              <a:xfrm>
                <a:off x="17129933" y="19348227"/>
                <a:ext cx="5232400" cy="3695700"/>
              </a:xfrm>
              <a:prstGeom prst="rect">
                <a:avLst/>
              </a:prstGeom>
            </p:spPr>
          </p:pic>
          <p:sp>
            <p:nvSpPr>
              <p:cNvPr id="35" name="TextBox 34">
                <a:extLst>
                  <a:ext uri="{FF2B5EF4-FFF2-40B4-BE49-F238E27FC236}">
                    <a16:creationId xmlns:a16="http://schemas.microsoft.com/office/drawing/2014/main" id="{4E74CBD9-9C35-6D40-B452-C6554D7C02BB}"/>
                  </a:ext>
                </a:extLst>
              </p:cNvPr>
              <p:cNvSpPr txBox="1"/>
              <p:nvPr/>
            </p:nvSpPr>
            <p:spPr>
              <a:xfrm>
                <a:off x="17366402" y="23200656"/>
                <a:ext cx="5232399" cy="980822"/>
              </a:xfrm>
              <a:prstGeom prst="rect">
                <a:avLst/>
              </a:prstGeom>
              <a:noFill/>
            </p:spPr>
            <p:txBody>
              <a:bodyPr wrap="square" rtlCol="0">
                <a:spAutoFit/>
              </a:bodyPr>
              <a:lstStyle/>
              <a:p>
                <a:r>
                  <a:rPr lang="en-US" dirty="0">
                    <a:latin typeface="Goudy Old Style" panose="02020502050305020303" pitchFamily="18" charset="77"/>
                  </a:rPr>
                  <a:t>Figure 3a. Indicators of consistency in subsistence and demography between houses during BR 2 times (Prentiss et al. 2014:42)</a:t>
                </a:r>
              </a:p>
            </p:txBody>
          </p:sp>
        </p:grpSp>
        <p:grpSp>
          <p:nvGrpSpPr>
            <p:cNvPr id="38" name="Group 37">
              <a:extLst>
                <a:ext uri="{FF2B5EF4-FFF2-40B4-BE49-F238E27FC236}">
                  <a16:creationId xmlns:a16="http://schemas.microsoft.com/office/drawing/2014/main" id="{02EDD591-2560-C948-B872-89032B3CE3A9}"/>
                </a:ext>
              </a:extLst>
            </p:cNvPr>
            <p:cNvGrpSpPr/>
            <p:nvPr/>
          </p:nvGrpSpPr>
          <p:grpSpPr>
            <a:xfrm>
              <a:off x="24143190" y="11974003"/>
              <a:ext cx="5116553" cy="4609257"/>
              <a:chOff x="23702669" y="19341843"/>
              <a:chExt cx="5433742" cy="4894997"/>
            </a:xfrm>
          </p:grpSpPr>
          <p:pic>
            <p:nvPicPr>
              <p:cNvPr id="12" name="Picture 11">
                <a:extLst>
                  <a:ext uri="{FF2B5EF4-FFF2-40B4-BE49-F238E27FC236}">
                    <a16:creationId xmlns:a16="http://schemas.microsoft.com/office/drawing/2014/main" id="{77DDA354-E51F-4E4A-89B4-D5339B10309B}"/>
                  </a:ext>
                </a:extLst>
              </p:cNvPr>
              <p:cNvPicPr>
                <a:picLocks noChangeAspect="1"/>
              </p:cNvPicPr>
              <p:nvPr/>
            </p:nvPicPr>
            <p:blipFill>
              <a:blip r:embed="rId8"/>
              <a:stretch>
                <a:fillRect/>
              </a:stretch>
            </p:blipFill>
            <p:spPr>
              <a:xfrm>
                <a:off x="23702669" y="19341843"/>
                <a:ext cx="5245100" cy="3721100"/>
              </a:xfrm>
              <a:prstGeom prst="rect">
                <a:avLst/>
              </a:prstGeom>
            </p:spPr>
          </p:pic>
          <p:sp>
            <p:nvSpPr>
              <p:cNvPr id="37" name="TextBox 36">
                <a:extLst>
                  <a:ext uri="{FF2B5EF4-FFF2-40B4-BE49-F238E27FC236}">
                    <a16:creationId xmlns:a16="http://schemas.microsoft.com/office/drawing/2014/main" id="{D24CACB7-E679-B549-BA71-85425525CA77}"/>
                  </a:ext>
                </a:extLst>
              </p:cNvPr>
              <p:cNvSpPr txBox="1"/>
              <p:nvPr/>
            </p:nvSpPr>
            <p:spPr>
              <a:xfrm>
                <a:off x="23891310" y="23256270"/>
                <a:ext cx="5245101" cy="980570"/>
              </a:xfrm>
              <a:prstGeom prst="rect">
                <a:avLst/>
              </a:prstGeom>
              <a:noFill/>
            </p:spPr>
            <p:txBody>
              <a:bodyPr wrap="square" rtlCol="0">
                <a:spAutoFit/>
              </a:bodyPr>
              <a:lstStyle/>
              <a:p>
                <a:r>
                  <a:rPr lang="en-US" dirty="0">
                    <a:latin typeface="Goudy Old Style" panose="02020502050305020303" pitchFamily="18" charset="77"/>
                  </a:rPr>
                  <a:t>Figure 3b. Indicators of variability in subsistence and relative demographic consistency between houses during BR 3 times (Prentiss et al. 2014:43)</a:t>
                </a:r>
              </a:p>
            </p:txBody>
          </p:sp>
        </p:grpSp>
        <p:sp>
          <p:nvSpPr>
            <p:cNvPr id="41" name="TextBox 40">
              <a:extLst>
                <a:ext uri="{FF2B5EF4-FFF2-40B4-BE49-F238E27FC236}">
                  <a16:creationId xmlns:a16="http://schemas.microsoft.com/office/drawing/2014/main" id="{17097078-454A-5D44-A3F7-DC53A86E41D0}"/>
                </a:ext>
              </a:extLst>
            </p:cNvPr>
            <p:cNvSpPr txBox="1"/>
            <p:nvPr/>
          </p:nvSpPr>
          <p:spPr>
            <a:xfrm>
              <a:off x="17661372" y="5318428"/>
              <a:ext cx="7233178" cy="830997"/>
            </a:xfrm>
            <a:prstGeom prst="rect">
              <a:avLst/>
            </a:prstGeom>
            <a:noFill/>
          </p:spPr>
          <p:txBody>
            <a:bodyPr wrap="square" rtlCol="0">
              <a:spAutoFit/>
            </a:bodyPr>
            <a:lstStyle/>
            <a:p>
              <a:r>
                <a:rPr lang="en-US" sz="4800" dirty="0">
                  <a:latin typeface="Goudy Old Style" panose="02020502050305020303" pitchFamily="18" charset="77"/>
                </a:rPr>
                <a:t>THE BRIDGE RIVER SITE</a:t>
              </a:r>
            </a:p>
          </p:txBody>
        </p:sp>
        <p:sp>
          <p:nvSpPr>
            <p:cNvPr id="43" name="TextBox 42">
              <a:extLst>
                <a:ext uri="{FF2B5EF4-FFF2-40B4-BE49-F238E27FC236}">
                  <a16:creationId xmlns:a16="http://schemas.microsoft.com/office/drawing/2014/main" id="{0C1F6D06-05DB-CF4C-A559-20A077C2865E}"/>
                </a:ext>
              </a:extLst>
            </p:cNvPr>
            <p:cNvSpPr txBox="1"/>
            <p:nvPr/>
          </p:nvSpPr>
          <p:spPr>
            <a:xfrm>
              <a:off x="17739092" y="6253467"/>
              <a:ext cx="12015629" cy="5632311"/>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Goudy Old Style" panose="02020502050305020303" pitchFamily="18" charset="77"/>
                </a:rPr>
                <a:t>80 housepits </a:t>
              </a:r>
            </a:p>
            <a:p>
              <a:pPr marL="342900" indent="-342900">
                <a:buFont typeface="Arial" panose="020B0604020202020204" pitchFamily="34" charset="0"/>
                <a:buChar char="•"/>
              </a:pPr>
              <a:r>
                <a:rPr lang="en-US" sz="2400" dirty="0">
                  <a:latin typeface="Goudy Old Style" panose="02020502050305020303" pitchFamily="18" charset="77"/>
                </a:rPr>
                <a:t>Occupied from 1900-1000 BP, then reoccupied from 500-100 BP.  </a:t>
              </a:r>
            </a:p>
            <a:p>
              <a:pPr marL="342900" indent="-342900">
                <a:buFont typeface="Arial" panose="020B0604020202020204" pitchFamily="34" charset="0"/>
                <a:buChar char="•"/>
              </a:pPr>
              <a:r>
                <a:rPr lang="en-US" sz="2400" dirty="0">
                  <a:latin typeface="Goudy Old Style" panose="02020502050305020303" pitchFamily="18" charset="77"/>
                </a:rPr>
                <a:t>Between BR 2 and BR 3 the frequency of salmon remains decline while deer remains increase.​</a:t>
              </a:r>
            </a:p>
            <a:p>
              <a:pPr marL="342900" indent="-342900">
                <a:buFont typeface="Arial" panose="020B0604020202020204" pitchFamily="34" charset="0"/>
                <a:buChar char="•"/>
              </a:pPr>
              <a:r>
                <a:rPr lang="en-US" sz="2400" dirty="0">
                  <a:latin typeface="Goudy Old Style" panose="02020502050305020303" pitchFamily="18" charset="77"/>
                </a:rPr>
                <a:t>Material wealth-based inequality appeared ca. 1200 BP (Prentiss et al. 2012). </a:t>
              </a:r>
            </a:p>
            <a:p>
              <a:pPr marL="342900" indent="-342900">
                <a:buFont typeface="Arial" panose="020B0604020202020204" pitchFamily="34" charset="0"/>
                <a:buChar char="•"/>
              </a:pPr>
              <a:r>
                <a:rPr lang="en-US" sz="2400" dirty="0">
                  <a:latin typeface="Goudy Old Style" panose="02020502050305020303" pitchFamily="18" charset="77"/>
                </a:rPr>
                <a:t>Prentiss and colleagues (2014) compare two houses from BR 2 and 3. </a:t>
              </a:r>
            </a:p>
            <a:p>
              <a:pPr marL="342900" indent="-342900">
                <a:buFont typeface="Arial" panose="020B0604020202020204" pitchFamily="34" charset="0"/>
                <a:buChar char="•"/>
              </a:pPr>
              <a:r>
                <a:rPr lang="en-US" sz="2400" dirty="0">
                  <a:latin typeface="Goudy Old Style" panose="02020502050305020303" pitchFamily="18" charset="77"/>
                </a:rPr>
                <a:t>During BR 2, the variation in relative numbers of salmon and deer remains in HP 11 and 20 can be explained by the relative numbers of occupants (Figure 3a; Prentiss et al. 2014). </a:t>
              </a:r>
            </a:p>
            <a:p>
              <a:pPr marL="342900" indent="-342900">
                <a:buFont typeface="Arial" panose="020B0604020202020204" pitchFamily="34" charset="0"/>
                <a:buChar char="•"/>
              </a:pPr>
              <a:r>
                <a:rPr lang="en-US" sz="2400" dirty="0">
                  <a:latin typeface="Goudy Old Style" panose="02020502050305020303" pitchFamily="18" charset="77"/>
                </a:rPr>
                <a:t>During BR 3, “Housepit 24 has substantially more deer and slightly more salmon remains than Housepit 16,” even though Housepit 16 has a slightly higher occupation density (Figure 3b; Prentiss et al. 2014).</a:t>
              </a:r>
            </a:p>
            <a:p>
              <a:pPr marL="342900" indent="-342900">
                <a:buFont typeface="Arial" panose="020B0604020202020204" pitchFamily="34" charset="0"/>
                <a:buChar char="•"/>
              </a:pPr>
              <a:r>
                <a:rPr lang="en-US" sz="2400" dirty="0">
                  <a:latin typeface="Goudy Old Style" panose="02020502050305020303" pitchFamily="18" charset="77"/>
                </a:rPr>
                <a:t>The differences in prestige items and raw materials between HP 11 and 20 can be explained by the size of the households (Figure 3c). </a:t>
              </a:r>
            </a:p>
            <a:p>
              <a:pPr marL="342900" indent="-342900">
                <a:buFont typeface="Arial" panose="020B0604020202020204" pitchFamily="34" charset="0"/>
                <a:buChar char="•"/>
              </a:pPr>
              <a:r>
                <a:rPr lang="en-US" sz="2400" dirty="0">
                  <a:latin typeface="Goudy Old Style" panose="02020502050305020303" pitchFamily="18" charset="77"/>
                </a:rPr>
                <a:t>During BR 3, however, HP 24 clearly has better access to prestige items and raw materials (Figure 3d).</a:t>
              </a:r>
            </a:p>
            <a:p>
              <a:endParaRPr lang="en-US" sz="2400" dirty="0"/>
            </a:p>
          </p:txBody>
        </p:sp>
      </p:grpSp>
      <p:grpSp>
        <p:nvGrpSpPr>
          <p:cNvPr id="64" name="Group 63">
            <a:extLst>
              <a:ext uri="{FF2B5EF4-FFF2-40B4-BE49-F238E27FC236}">
                <a16:creationId xmlns:a16="http://schemas.microsoft.com/office/drawing/2014/main" id="{CC4D26A1-F99D-3E48-9187-89649B4A1AFC}"/>
              </a:ext>
            </a:extLst>
          </p:cNvPr>
          <p:cNvGrpSpPr/>
          <p:nvPr/>
        </p:nvGrpSpPr>
        <p:grpSpPr>
          <a:xfrm>
            <a:off x="26326092" y="9088863"/>
            <a:ext cx="13052763" cy="18845400"/>
            <a:chOff x="26576295" y="15976356"/>
            <a:chExt cx="12525002" cy="18845400"/>
          </a:xfrm>
        </p:grpSpPr>
        <p:sp>
          <p:nvSpPr>
            <p:cNvPr id="59" name="Rectangle 58">
              <a:extLst>
                <a:ext uri="{FF2B5EF4-FFF2-40B4-BE49-F238E27FC236}">
                  <a16:creationId xmlns:a16="http://schemas.microsoft.com/office/drawing/2014/main" id="{9BD53D22-A272-6349-BAC8-9DC072A7F981}"/>
                </a:ext>
              </a:extLst>
            </p:cNvPr>
            <p:cNvSpPr/>
            <p:nvPr/>
          </p:nvSpPr>
          <p:spPr>
            <a:xfrm>
              <a:off x="26576295" y="15976356"/>
              <a:ext cx="12525002" cy="18845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BD33876B-4212-3344-BB6F-56F13BAAA03C}"/>
                </a:ext>
              </a:extLst>
            </p:cNvPr>
            <p:cNvSpPr txBox="1"/>
            <p:nvPr/>
          </p:nvSpPr>
          <p:spPr>
            <a:xfrm>
              <a:off x="26890290" y="17188506"/>
              <a:ext cx="11472689" cy="4431983"/>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Goudy Old Style" panose="02020502050305020303" pitchFamily="18" charset="77"/>
                </a:rPr>
                <a:t>115 housepits</a:t>
              </a:r>
            </a:p>
            <a:p>
              <a:pPr marL="342900" indent="-342900">
                <a:buFont typeface="Arial" panose="020B0604020202020204" pitchFamily="34" charset="0"/>
                <a:buChar char="•"/>
              </a:pPr>
              <a:r>
                <a:rPr lang="en-US" sz="2400" dirty="0">
                  <a:latin typeface="Goudy Old Style" panose="02020502050305020303" pitchFamily="18" charset="77"/>
                </a:rPr>
                <a:t>Occupied from 1700-800 BP. </a:t>
              </a:r>
            </a:p>
            <a:p>
              <a:pPr marL="342900" indent="-342900">
                <a:buFont typeface="Arial" panose="020B0604020202020204" pitchFamily="34" charset="0"/>
                <a:buChar char="•"/>
              </a:pPr>
              <a:r>
                <a:rPr lang="en-US" sz="2400" dirty="0">
                  <a:latin typeface="Goudy Old Style" panose="02020502050305020303" pitchFamily="18" charset="77"/>
                </a:rPr>
                <a:t>In later times at Housepit 7, mainly lower limbs of deer were brought back to the village and most processing took place in field camps (Figure 4a; Prentiss et al. 2007). </a:t>
              </a:r>
            </a:p>
            <a:p>
              <a:pPr marL="342900" indent="-342900">
                <a:buFont typeface="Arial" panose="020B0604020202020204" pitchFamily="34" charset="0"/>
                <a:buChar char="•"/>
              </a:pPr>
              <a:r>
                <a:rPr lang="en-US" sz="2400" dirty="0">
                  <a:latin typeface="Goudy Old Style" panose="02020502050305020303" pitchFamily="18" charset="77"/>
                </a:rPr>
                <a:t>By Rim 3 (ca. 1350-1250 cal. B.P.) there was an increase in the frequency of moist-soil plants, such as blue huckleberries and heather, which are found at higher elevations and greater distances from the village (Figure 4b; Prentiss et al. 2007). </a:t>
              </a:r>
            </a:p>
            <a:p>
              <a:pPr marL="342900" indent="-342900">
                <a:buFont typeface="Arial" panose="020B0604020202020204" pitchFamily="34" charset="0"/>
                <a:buChar char="•"/>
              </a:pPr>
              <a:r>
                <a:rPr lang="en-US" sz="2400" dirty="0">
                  <a:latin typeface="Goudy Old Style" panose="02020502050305020303" pitchFamily="18" charset="77"/>
                </a:rPr>
                <a:t>“The steady rise in numbers of artifacts through time indicates the possibility that prestige items played their maximum socio-cultural role during the last two occupations of Housepit 7” (Prentiss et al. 2007; Figure 4c).</a:t>
              </a:r>
            </a:p>
            <a:p>
              <a:endParaRPr lang="en-US" sz="2400" dirty="0">
                <a:latin typeface="Goudy Old Style" panose="02020502050305020303" pitchFamily="18" charset="77"/>
              </a:endParaRPr>
            </a:p>
            <a:p>
              <a:endParaRPr lang="en-US" dirty="0"/>
            </a:p>
          </p:txBody>
        </p:sp>
        <p:grpSp>
          <p:nvGrpSpPr>
            <p:cNvPr id="48" name="Group 47">
              <a:extLst>
                <a:ext uri="{FF2B5EF4-FFF2-40B4-BE49-F238E27FC236}">
                  <a16:creationId xmlns:a16="http://schemas.microsoft.com/office/drawing/2014/main" id="{D7F439B2-E4E3-3D43-86F6-AD79872C51CA}"/>
                </a:ext>
              </a:extLst>
            </p:cNvPr>
            <p:cNvGrpSpPr/>
            <p:nvPr/>
          </p:nvGrpSpPr>
          <p:grpSpPr>
            <a:xfrm>
              <a:off x="26719879" y="22116007"/>
              <a:ext cx="6286500" cy="4375276"/>
              <a:chOff x="26719879" y="22116007"/>
              <a:chExt cx="6286500" cy="4375276"/>
            </a:xfrm>
          </p:grpSpPr>
          <p:pic>
            <p:nvPicPr>
              <p:cNvPr id="15" name="Picture 14">
                <a:extLst>
                  <a:ext uri="{FF2B5EF4-FFF2-40B4-BE49-F238E27FC236}">
                    <a16:creationId xmlns:a16="http://schemas.microsoft.com/office/drawing/2014/main" id="{8C2DC037-E4C7-C045-BAF0-6ED7A4037831}"/>
                  </a:ext>
                </a:extLst>
              </p:cNvPr>
              <p:cNvPicPr>
                <a:picLocks noChangeAspect="1"/>
              </p:cNvPicPr>
              <p:nvPr/>
            </p:nvPicPr>
            <p:blipFill>
              <a:blip r:embed="rId9"/>
              <a:stretch>
                <a:fillRect/>
              </a:stretch>
            </p:blipFill>
            <p:spPr>
              <a:xfrm>
                <a:off x="26719879" y="22116007"/>
                <a:ext cx="6286500" cy="3505200"/>
              </a:xfrm>
              <a:prstGeom prst="rect">
                <a:avLst/>
              </a:prstGeom>
            </p:spPr>
          </p:pic>
          <p:sp>
            <p:nvSpPr>
              <p:cNvPr id="47" name="TextBox 46">
                <a:extLst>
                  <a:ext uri="{FF2B5EF4-FFF2-40B4-BE49-F238E27FC236}">
                    <a16:creationId xmlns:a16="http://schemas.microsoft.com/office/drawing/2014/main" id="{78C1EBD7-0AF4-4146-A90D-3C2B80CAA141}"/>
                  </a:ext>
                </a:extLst>
              </p:cNvPr>
              <p:cNvSpPr txBox="1"/>
              <p:nvPr/>
            </p:nvSpPr>
            <p:spPr>
              <a:xfrm>
                <a:off x="26811106" y="25567953"/>
                <a:ext cx="6027689" cy="923330"/>
              </a:xfrm>
              <a:prstGeom prst="rect">
                <a:avLst/>
              </a:prstGeom>
              <a:noFill/>
            </p:spPr>
            <p:txBody>
              <a:bodyPr wrap="square" rtlCol="0">
                <a:spAutoFit/>
              </a:bodyPr>
              <a:lstStyle/>
              <a:p>
                <a:r>
                  <a:rPr lang="en-US" dirty="0">
                    <a:latin typeface="Goudy Old Style" panose="02020502050305020303" pitchFamily="18" charset="77"/>
                  </a:rPr>
                  <a:t>Figure 4a. Percentage variation in representation of organized by utility class from the HP 7 rim and final roof and floor (Prentiss et al. 2007:317)</a:t>
                </a:r>
              </a:p>
            </p:txBody>
          </p:sp>
        </p:grpSp>
        <p:grpSp>
          <p:nvGrpSpPr>
            <p:cNvPr id="50" name="Group 49">
              <a:extLst>
                <a:ext uri="{FF2B5EF4-FFF2-40B4-BE49-F238E27FC236}">
                  <a16:creationId xmlns:a16="http://schemas.microsoft.com/office/drawing/2014/main" id="{95D490E8-4842-1E4B-8BE5-8A3B47AA1E51}"/>
                </a:ext>
              </a:extLst>
            </p:cNvPr>
            <p:cNvGrpSpPr/>
            <p:nvPr/>
          </p:nvGrpSpPr>
          <p:grpSpPr>
            <a:xfrm>
              <a:off x="33014420" y="21969320"/>
              <a:ext cx="6086877" cy="5156555"/>
              <a:chOff x="33014420" y="21969320"/>
              <a:chExt cx="6086877" cy="5156555"/>
            </a:xfrm>
          </p:grpSpPr>
          <p:pic>
            <p:nvPicPr>
              <p:cNvPr id="16" name="Picture 15">
                <a:extLst>
                  <a:ext uri="{FF2B5EF4-FFF2-40B4-BE49-F238E27FC236}">
                    <a16:creationId xmlns:a16="http://schemas.microsoft.com/office/drawing/2014/main" id="{6A547C19-5188-0947-BBE4-38E6AB99993A}"/>
                  </a:ext>
                </a:extLst>
              </p:cNvPr>
              <p:cNvPicPr>
                <a:picLocks noChangeAspect="1"/>
              </p:cNvPicPr>
              <p:nvPr/>
            </p:nvPicPr>
            <p:blipFill>
              <a:blip r:embed="rId10"/>
              <a:stretch>
                <a:fillRect/>
              </a:stretch>
            </p:blipFill>
            <p:spPr>
              <a:xfrm>
                <a:off x="33014420" y="21969320"/>
                <a:ext cx="5963004" cy="4572856"/>
              </a:xfrm>
              <a:prstGeom prst="rect">
                <a:avLst/>
              </a:prstGeom>
            </p:spPr>
          </p:pic>
          <p:sp>
            <p:nvSpPr>
              <p:cNvPr id="49" name="TextBox 48">
                <a:extLst>
                  <a:ext uri="{FF2B5EF4-FFF2-40B4-BE49-F238E27FC236}">
                    <a16:creationId xmlns:a16="http://schemas.microsoft.com/office/drawing/2014/main" id="{FF2F0F34-C776-BD40-A297-A9319784662B}"/>
                  </a:ext>
                </a:extLst>
              </p:cNvPr>
              <p:cNvSpPr txBox="1"/>
              <p:nvPr/>
            </p:nvSpPr>
            <p:spPr>
              <a:xfrm>
                <a:off x="33243745" y="26479544"/>
                <a:ext cx="5857552" cy="646331"/>
              </a:xfrm>
              <a:prstGeom prst="rect">
                <a:avLst/>
              </a:prstGeom>
              <a:noFill/>
            </p:spPr>
            <p:txBody>
              <a:bodyPr wrap="square" rtlCol="0">
                <a:spAutoFit/>
              </a:bodyPr>
              <a:lstStyle/>
              <a:p>
                <a:r>
                  <a:rPr lang="en-US" dirty="0">
                    <a:latin typeface="Goudy Old Style" panose="02020502050305020303" pitchFamily="18" charset="77"/>
                  </a:rPr>
                  <a:t>Figure 4b. Plot of the dry-soils plant index across HP 7 strata (Prentiss et al. 2007:318)</a:t>
                </a:r>
              </a:p>
            </p:txBody>
          </p:sp>
        </p:grpSp>
        <p:sp>
          <p:nvSpPr>
            <p:cNvPr id="51" name="TextBox 50">
              <a:extLst>
                <a:ext uri="{FF2B5EF4-FFF2-40B4-BE49-F238E27FC236}">
                  <a16:creationId xmlns:a16="http://schemas.microsoft.com/office/drawing/2014/main" id="{FE01DDCA-69EB-A04C-AB1D-1F4707401578}"/>
                </a:ext>
              </a:extLst>
            </p:cNvPr>
            <p:cNvSpPr txBox="1"/>
            <p:nvPr/>
          </p:nvSpPr>
          <p:spPr>
            <a:xfrm>
              <a:off x="26890290" y="16136464"/>
              <a:ext cx="10186701" cy="830997"/>
            </a:xfrm>
            <a:prstGeom prst="rect">
              <a:avLst/>
            </a:prstGeom>
            <a:noFill/>
          </p:spPr>
          <p:txBody>
            <a:bodyPr wrap="square" rtlCol="0">
              <a:spAutoFit/>
            </a:bodyPr>
            <a:lstStyle/>
            <a:p>
              <a:r>
                <a:rPr lang="en-US" sz="4800" dirty="0">
                  <a:latin typeface="Goudy Old Style" panose="02020502050305020303" pitchFamily="18" charset="77"/>
                </a:rPr>
                <a:t>THE KEATLEY CREEK SITE</a:t>
              </a:r>
            </a:p>
          </p:txBody>
        </p:sp>
        <p:grpSp>
          <p:nvGrpSpPr>
            <p:cNvPr id="53" name="Group 52">
              <a:extLst>
                <a:ext uri="{FF2B5EF4-FFF2-40B4-BE49-F238E27FC236}">
                  <a16:creationId xmlns:a16="http://schemas.microsoft.com/office/drawing/2014/main" id="{86D3A37A-7DE8-F244-AA7A-6BC898A16428}"/>
                </a:ext>
              </a:extLst>
            </p:cNvPr>
            <p:cNvGrpSpPr/>
            <p:nvPr/>
          </p:nvGrpSpPr>
          <p:grpSpPr>
            <a:xfrm>
              <a:off x="27458707" y="27125875"/>
              <a:ext cx="8406333" cy="6461622"/>
              <a:chOff x="27458707" y="26892672"/>
              <a:chExt cx="8406333" cy="6461622"/>
            </a:xfrm>
          </p:grpSpPr>
          <p:pic>
            <p:nvPicPr>
              <p:cNvPr id="14" name="Picture 13">
                <a:extLst>
                  <a:ext uri="{FF2B5EF4-FFF2-40B4-BE49-F238E27FC236}">
                    <a16:creationId xmlns:a16="http://schemas.microsoft.com/office/drawing/2014/main" id="{75DB324E-F885-D147-85BE-7FFCC34526AC}"/>
                  </a:ext>
                </a:extLst>
              </p:cNvPr>
              <p:cNvPicPr>
                <a:picLocks noChangeAspect="1"/>
              </p:cNvPicPr>
              <p:nvPr/>
            </p:nvPicPr>
            <p:blipFill>
              <a:blip r:embed="rId11"/>
              <a:stretch>
                <a:fillRect/>
              </a:stretch>
            </p:blipFill>
            <p:spPr>
              <a:xfrm>
                <a:off x="27458707" y="26892672"/>
                <a:ext cx="8406333" cy="5777260"/>
              </a:xfrm>
              <a:prstGeom prst="rect">
                <a:avLst/>
              </a:prstGeom>
            </p:spPr>
          </p:pic>
          <p:sp>
            <p:nvSpPr>
              <p:cNvPr id="52" name="TextBox 51">
                <a:extLst>
                  <a:ext uri="{FF2B5EF4-FFF2-40B4-BE49-F238E27FC236}">
                    <a16:creationId xmlns:a16="http://schemas.microsoft.com/office/drawing/2014/main" id="{F9830ED6-46C9-6342-BA0A-BD7D729905B5}"/>
                  </a:ext>
                </a:extLst>
              </p:cNvPr>
              <p:cNvSpPr txBox="1"/>
              <p:nvPr/>
            </p:nvSpPr>
            <p:spPr>
              <a:xfrm>
                <a:off x="28123532" y="32430964"/>
                <a:ext cx="5476669" cy="923330"/>
              </a:xfrm>
              <a:prstGeom prst="rect">
                <a:avLst/>
              </a:prstGeom>
              <a:noFill/>
            </p:spPr>
            <p:txBody>
              <a:bodyPr wrap="square" rtlCol="0">
                <a:spAutoFit/>
              </a:bodyPr>
              <a:lstStyle/>
              <a:p>
                <a:r>
                  <a:rPr lang="en-US" dirty="0">
                    <a:latin typeface="Goudy Old Style" panose="02020502050305020303" pitchFamily="18" charset="77"/>
                  </a:rPr>
                  <a:t>Figure 4c. Frequencies of prestige raw materials and objects from HP 7 rim and final roof and floor deposits (Prentiss et al. 2007:308)</a:t>
                </a:r>
              </a:p>
            </p:txBody>
          </p:sp>
        </p:grpSp>
      </p:grpSp>
      <p:sp>
        <p:nvSpPr>
          <p:cNvPr id="54" name="TextBox 53">
            <a:extLst>
              <a:ext uri="{FF2B5EF4-FFF2-40B4-BE49-F238E27FC236}">
                <a16:creationId xmlns:a16="http://schemas.microsoft.com/office/drawing/2014/main" id="{32D9E07B-D1F6-EE47-88CA-2DE94D7EA6F5}"/>
              </a:ext>
            </a:extLst>
          </p:cNvPr>
          <p:cNvSpPr txBox="1"/>
          <p:nvPr/>
        </p:nvSpPr>
        <p:spPr>
          <a:xfrm>
            <a:off x="27388418" y="28263781"/>
            <a:ext cx="12376496" cy="4154984"/>
          </a:xfrm>
          <a:prstGeom prst="rect">
            <a:avLst/>
          </a:prstGeom>
          <a:noFill/>
        </p:spPr>
        <p:txBody>
          <a:bodyPr wrap="square" rtlCol="0">
            <a:spAutoFit/>
          </a:bodyPr>
          <a:lstStyle/>
          <a:p>
            <a:pPr algn="ctr"/>
            <a:r>
              <a:rPr lang="en-US" sz="1200" dirty="0">
                <a:latin typeface="Goudy Old Style" panose="02020502050305020303" pitchFamily="18" charset="77"/>
              </a:rPr>
              <a:t>References Cited</a:t>
            </a:r>
          </a:p>
          <a:p>
            <a:r>
              <a:rPr lang="en-US" sz="1200" dirty="0">
                <a:latin typeface="Goudy Old Style" panose="02020502050305020303" pitchFamily="18" charset="77"/>
              </a:rPr>
              <a:t>Hayden, Brian </a:t>
            </a:r>
          </a:p>
          <a:p>
            <a:r>
              <a:rPr lang="en-US" sz="1200" dirty="0">
                <a:latin typeface="Goudy Old Style" panose="02020502050305020303" pitchFamily="18" charset="77"/>
              </a:rPr>
              <a:t>	1995	Pathways to Power. In </a:t>
            </a:r>
            <a:r>
              <a:rPr lang="en-US" sz="1200" i="1" dirty="0">
                <a:latin typeface="Goudy Old Style" panose="02020502050305020303" pitchFamily="18" charset="77"/>
              </a:rPr>
              <a:t>Foundations of Social Inequality</a:t>
            </a:r>
            <a:r>
              <a:rPr lang="en-US" sz="1200" dirty="0">
                <a:latin typeface="Goudy Old Style" panose="02020502050305020303" pitchFamily="18" charset="77"/>
              </a:rPr>
              <a:t>, edited by T. Douglas Price and Gary M. </a:t>
            </a:r>
            <a:r>
              <a:rPr lang="en-US" sz="1200" dirty="0" err="1">
                <a:latin typeface="Goudy Old Style" panose="02020502050305020303" pitchFamily="18" charset="77"/>
              </a:rPr>
              <a:t>Feinman</a:t>
            </a:r>
            <a:r>
              <a:rPr lang="en-US" sz="1200" dirty="0">
                <a:latin typeface="Goudy Old Style" panose="02020502050305020303" pitchFamily="18" charset="77"/>
              </a:rPr>
              <a:t>, pp. 15–86. Plenum Press, New York.</a:t>
            </a:r>
          </a:p>
          <a:p>
            <a:r>
              <a:rPr lang="en-US" sz="1200" dirty="0">
                <a:latin typeface="Goudy Old Style" panose="02020502050305020303" pitchFamily="18" charset="77"/>
              </a:rPr>
              <a:t>Lull, Vicente </a:t>
            </a:r>
          </a:p>
          <a:p>
            <a:r>
              <a:rPr lang="en-US" sz="1200" dirty="0">
                <a:latin typeface="Goudy Old Style" panose="02020502050305020303" pitchFamily="18" charset="77"/>
              </a:rPr>
              <a:t>	2000	Death and Society: A Marxist Approach. </a:t>
            </a:r>
            <a:r>
              <a:rPr lang="en-US" sz="1200" i="1" dirty="0">
                <a:latin typeface="Goudy Old Style" panose="02020502050305020303" pitchFamily="18" charset="77"/>
              </a:rPr>
              <a:t>Antiquity</a:t>
            </a:r>
            <a:r>
              <a:rPr lang="en-US" sz="1200" dirty="0">
                <a:latin typeface="Goudy Old Style" panose="02020502050305020303" pitchFamily="18" charset="77"/>
              </a:rPr>
              <a:t> 74(285):576–580. DOI:10.1017/S0003598X00059937.</a:t>
            </a:r>
          </a:p>
          <a:p>
            <a:r>
              <a:rPr lang="en-US" sz="1200" dirty="0">
                <a:latin typeface="Goudy Old Style" panose="02020502050305020303" pitchFamily="18" charset="77"/>
              </a:rPr>
              <a:t>Mattison, </a:t>
            </a:r>
            <a:r>
              <a:rPr lang="en-US" sz="1200" dirty="0" err="1">
                <a:latin typeface="Goudy Old Style" panose="02020502050305020303" pitchFamily="18" charset="77"/>
              </a:rPr>
              <a:t>Siobhán</a:t>
            </a:r>
            <a:r>
              <a:rPr lang="en-US" sz="1200" dirty="0">
                <a:latin typeface="Goudy Old Style" panose="02020502050305020303" pitchFamily="18" charset="77"/>
              </a:rPr>
              <a:t> M., Eric A. Smith, Mary K. Shenk, and Ethan E. Cochrane </a:t>
            </a:r>
          </a:p>
          <a:p>
            <a:r>
              <a:rPr lang="en-US" sz="1200" dirty="0">
                <a:latin typeface="Goudy Old Style" panose="02020502050305020303" pitchFamily="18" charset="77"/>
              </a:rPr>
              <a:t>	2016	The Evolution of Inequality. </a:t>
            </a:r>
            <a:r>
              <a:rPr lang="en-US" sz="1200" i="1" dirty="0">
                <a:latin typeface="Goudy Old Style" panose="02020502050305020303" pitchFamily="18" charset="77"/>
              </a:rPr>
              <a:t>Evolutionary Anthropology</a:t>
            </a:r>
            <a:r>
              <a:rPr lang="en-US" sz="1200" dirty="0">
                <a:latin typeface="Goudy Old Style" panose="02020502050305020303" pitchFamily="18" charset="77"/>
              </a:rPr>
              <a:t> 25(4):184–199. DOI:10.1002/evan.21491.</a:t>
            </a:r>
          </a:p>
          <a:p>
            <a:r>
              <a:rPr lang="en-US" sz="1200" dirty="0">
                <a:latin typeface="Goudy Old Style" panose="02020502050305020303" pitchFamily="18" charset="77"/>
              </a:rPr>
              <a:t>Prentiss, Anna M., and Ian </a:t>
            </a:r>
            <a:r>
              <a:rPr lang="en-US" sz="1200" dirty="0" err="1">
                <a:latin typeface="Goudy Old Style" panose="02020502050305020303" pitchFamily="18" charset="77"/>
              </a:rPr>
              <a:t>Kuijt</a:t>
            </a:r>
            <a:r>
              <a:rPr lang="en-US" sz="1200" dirty="0">
                <a:latin typeface="Goudy Old Style" panose="02020502050305020303" pitchFamily="18" charset="77"/>
              </a:rPr>
              <a:t> </a:t>
            </a:r>
          </a:p>
          <a:p>
            <a:r>
              <a:rPr lang="en-US" sz="1200" dirty="0">
                <a:latin typeface="Goudy Old Style" panose="02020502050305020303" pitchFamily="18" charset="77"/>
              </a:rPr>
              <a:t>	2012	</a:t>
            </a:r>
            <a:r>
              <a:rPr lang="en-US" sz="1200" i="1" dirty="0">
                <a:latin typeface="Goudy Old Style" panose="02020502050305020303" pitchFamily="18" charset="77"/>
              </a:rPr>
              <a:t>People of the Middle Fraser Canyon: An Archaeological History</a:t>
            </a:r>
            <a:r>
              <a:rPr lang="en-US" sz="1200" dirty="0">
                <a:latin typeface="Goudy Old Style" panose="02020502050305020303" pitchFamily="18" charset="77"/>
              </a:rPr>
              <a:t>. UBC Press, Vancouver.</a:t>
            </a:r>
          </a:p>
          <a:p>
            <a:r>
              <a:rPr lang="en-US" sz="1200" dirty="0">
                <a:latin typeface="Goudy Old Style" panose="02020502050305020303" pitchFamily="18" charset="77"/>
              </a:rPr>
              <a:t>Prentiss, Anna Marie, Natasha Lyons, Lucille E. Harris, </a:t>
            </a:r>
            <a:r>
              <a:rPr lang="en-US" sz="1200" dirty="0" err="1">
                <a:latin typeface="Goudy Old Style" panose="02020502050305020303" pitchFamily="18" charset="77"/>
              </a:rPr>
              <a:t>Melisse</a:t>
            </a:r>
            <a:r>
              <a:rPr lang="en-US" sz="1200" dirty="0">
                <a:latin typeface="Goudy Old Style" panose="02020502050305020303" pitchFamily="18" charset="77"/>
              </a:rPr>
              <a:t> R.P. Burns, and Terrence M. Godin </a:t>
            </a:r>
          </a:p>
          <a:p>
            <a:r>
              <a:rPr lang="en-US" sz="1200" dirty="0">
                <a:latin typeface="Goudy Old Style" panose="02020502050305020303" pitchFamily="18" charset="77"/>
              </a:rPr>
              <a:t>	2007	The Emergence of Status Inequality in Intermediate Scale societies: A Demographic and Socio-economic History of the Keatley Creek Site, British Columbia. </a:t>
            </a:r>
            <a:r>
              <a:rPr lang="en-US" sz="1200" i="1" dirty="0">
                <a:latin typeface="Goudy Old Style" panose="02020502050305020303" pitchFamily="18" charset="77"/>
              </a:rPr>
              <a:t>Journal of Anthropological 	Archaeology</a:t>
            </a:r>
            <a:r>
              <a:rPr lang="en-US" sz="1200" dirty="0">
                <a:latin typeface="Goudy Old Style" panose="02020502050305020303" pitchFamily="18" charset="77"/>
              </a:rPr>
              <a:t> 26(2):299–327. 	DOI:10.1016/j.jaa.2006.11.006.</a:t>
            </a:r>
          </a:p>
          <a:p>
            <a:r>
              <a:rPr lang="en-US" sz="1200" dirty="0">
                <a:latin typeface="Goudy Old Style" panose="02020502050305020303" pitchFamily="18" charset="77"/>
              </a:rPr>
              <a:t>Prentiss, Anna Marie, Thomas A </a:t>
            </a:r>
            <a:r>
              <a:rPr lang="en-US" sz="1200" dirty="0" err="1">
                <a:latin typeface="Goudy Old Style" panose="02020502050305020303" pitchFamily="18" charset="77"/>
              </a:rPr>
              <a:t>Foor</a:t>
            </a:r>
            <a:r>
              <a:rPr lang="en-US" sz="1200" dirty="0">
                <a:latin typeface="Goudy Old Style" panose="02020502050305020303" pitchFamily="18" charset="77"/>
              </a:rPr>
              <a:t>, Guy Cross, and Lucille E Harris </a:t>
            </a:r>
          </a:p>
          <a:p>
            <a:r>
              <a:rPr lang="en-US" sz="1200" dirty="0">
                <a:latin typeface="Goudy Old Style" panose="02020502050305020303" pitchFamily="18" charset="77"/>
              </a:rPr>
              <a:t>	2012	The Cultural Evolution of Material Wealth-based Inequality at Bridge River, British Columbia. </a:t>
            </a:r>
            <a:r>
              <a:rPr lang="en-US" sz="1200" i="1" dirty="0">
                <a:latin typeface="Goudy Old Style" panose="02020502050305020303" pitchFamily="18" charset="77"/>
              </a:rPr>
              <a:t>American Antiquity</a:t>
            </a:r>
            <a:r>
              <a:rPr lang="en-US" sz="1200" dirty="0">
                <a:latin typeface="Goudy Old Style" panose="02020502050305020303" pitchFamily="18" charset="77"/>
              </a:rPr>
              <a:t> 77(3):542–564.</a:t>
            </a:r>
          </a:p>
          <a:p>
            <a:r>
              <a:rPr lang="en-US" sz="1200" dirty="0">
                <a:latin typeface="Goudy Old Style" panose="02020502050305020303" pitchFamily="18" charset="77"/>
              </a:rPr>
              <a:t>Prentiss, Anna Marie, Hannah S. </a:t>
            </a:r>
            <a:r>
              <a:rPr lang="en-US" sz="1200" dirty="0" err="1">
                <a:latin typeface="Goudy Old Style" panose="02020502050305020303" pitchFamily="18" charset="77"/>
              </a:rPr>
              <a:t>Cail</a:t>
            </a:r>
            <a:r>
              <a:rPr lang="en-US" sz="1200" dirty="0">
                <a:latin typeface="Goudy Old Style" panose="02020502050305020303" pitchFamily="18" charset="77"/>
              </a:rPr>
              <a:t>, and Lisa M. Smith </a:t>
            </a:r>
          </a:p>
          <a:p>
            <a:r>
              <a:rPr lang="en-US" sz="1200" dirty="0">
                <a:latin typeface="Goudy Old Style" panose="02020502050305020303" pitchFamily="18" charset="77"/>
              </a:rPr>
              <a:t>	2014	At the Malthusian Ceiling: Subsistence and Inequality at Bridge River, British Columbia. </a:t>
            </a:r>
            <a:r>
              <a:rPr lang="en-US" sz="1200" i="1" dirty="0">
                <a:latin typeface="Goudy Old Style" panose="02020502050305020303" pitchFamily="18" charset="77"/>
              </a:rPr>
              <a:t>Journal of Anthropological Archaeology</a:t>
            </a:r>
            <a:r>
              <a:rPr lang="en-US" sz="1200" dirty="0">
                <a:latin typeface="Goudy Old Style" panose="02020502050305020303" pitchFamily="18" charset="77"/>
              </a:rPr>
              <a:t> 33(1):34–48. DOI:10.1016/j.jaa.2013.11.003.</a:t>
            </a:r>
          </a:p>
          <a:p>
            <a:r>
              <a:rPr lang="en-US" sz="1200" dirty="0">
                <a:latin typeface="Goudy Old Style" panose="02020502050305020303" pitchFamily="18" charset="77"/>
              </a:rPr>
              <a:t>Prentiss, Anna Marie, Thomas A. </a:t>
            </a:r>
            <a:r>
              <a:rPr lang="en-US" sz="1200" dirty="0" err="1">
                <a:latin typeface="Goudy Old Style" panose="02020502050305020303" pitchFamily="18" charset="77"/>
              </a:rPr>
              <a:t>Foor</a:t>
            </a:r>
            <a:r>
              <a:rPr lang="en-US" sz="1200" dirty="0">
                <a:latin typeface="Goudy Old Style" panose="02020502050305020303" pitchFamily="18" charset="77"/>
              </a:rPr>
              <a:t>, Ashley Hampton, Ethan Ryan, and Matthew J. Walsh </a:t>
            </a:r>
          </a:p>
          <a:p>
            <a:r>
              <a:rPr lang="en-US" sz="1200" dirty="0">
                <a:latin typeface="Goudy Old Style" panose="02020502050305020303" pitchFamily="18" charset="77"/>
              </a:rPr>
              <a:t>	2018	The Evolution of Material Wealth-based Inequality: The Record of Housepit 54, Bridge River, British Columbia. </a:t>
            </a:r>
            <a:r>
              <a:rPr lang="en-US" sz="1200" i="1" dirty="0">
                <a:latin typeface="Goudy Old Style" panose="02020502050305020303" pitchFamily="18" charset="77"/>
              </a:rPr>
              <a:t>American Antiquity</a:t>
            </a:r>
            <a:r>
              <a:rPr lang="en-US" sz="1200" dirty="0">
                <a:latin typeface="Goudy Old Style" panose="02020502050305020303" pitchFamily="18" charset="77"/>
              </a:rPr>
              <a:t> 83(4):598–	618. 	DOI:10.1017/aaq.2018.56.</a:t>
            </a:r>
          </a:p>
          <a:p>
            <a:r>
              <a:rPr lang="en-US" sz="1200" dirty="0">
                <a:latin typeface="Goudy Old Style" panose="02020502050305020303" pitchFamily="18" charset="77"/>
              </a:rPr>
              <a:t>Schulting, Rick J. </a:t>
            </a:r>
          </a:p>
          <a:p>
            <a:r>
              <a:rPr lang="en-US" sz="1200" dirty="0">
                <a:latin typeface="Goudy Old Style" panose="02020502050305020303" pitchFamily="18" charset="77"/>
              </a:rPr>
              <a:t>	1995	</a:t>
            </a:r>
            <a:r>
              <a:rPr lang="en-US" sz="1200" i="1" dirty="0">
                <a:latin typeface="Goudy Old Style" panose="02020502050305020303" pitchFamily="18" charset="77"/>
              </a:rPr>
              <a:t>Mortuary Variability and Status Differentiation on the Columbia-Fraser Plateau</a:t>
            </a:r>
            <a:r>
              <a:rPr lang="en-US" sz="1200" dirty="0">
                <a:latin typeface="Goudy Old Style" panose="02020502050305020303" pitchFamily="18" charset="77"/>
              </a:rPr>
              <a:t>. Simon Fraser University, Burnaby. </a:t>
            </a:r>
          </a:p>
          <a:p>
            <a:r>
              <a:rPr lang="en-US" sz="1200" dirty="0" err="1">
                <a:latin typeface="Goudy Old Style" panose="02020502050305020303" pitchFamily="18" charset="77"/>
              </a:rPr>
              <a:t>Stryd</a:t>
            </a:r>
            <a:r>
              <a:rPr lang="en-US" sz="1200" dirty="0">
                <a:latin typeface="Goudy Old Style" panose="02020502050305020303" pitchFamily="18" charset="77"/>
              </a:rPr>
              <a:t>, </a:t>
            </a:r>
            <a:r>
              <a:rPr lang="en-US" sz="1200" dirty="0" err="1">
                <a:latin typeface="Goudy Old Style" panose="02020502050305020303" pitchFamily="18" charset="77"/>
              </a:rPr>
              <a:t>Arnoud</a:t>
            </a:r>
            <a:r>
              <a:rPr lang="en-US" sz="1200" dirty="0">
                <a:latin typeface="Goudy Old Style" panose="02020502050305020303" pitchFamily="18" charset="77"/>
              </a:rPr>
              <a:t> H. </a:t>
            </a:r>
          </a:p>
          <a:p>
            <a:r>
              <a:rPr lang="en-US" sz="1200" dirty="0">
                <a:latin typeface="Goudy Old Style" panose="02020502050305020303" pitchFamily="18" charset="77"/>
              </a:rPr>
              <a:t>	1973	The Later Prehistory of the Lillooet Area, British Columbia. University of Calgary.</a:t>
            </a:r>
          </a:p>
        </p:txBody>
      </p:sp>
      <p:sp>
        <p:nvSpPr>
          <p:cNvPr id="2" name="TextBox 1">
            <a:extLst>
              <a:ext uri="{FF2B5EF4-FFF2-40B4-BE49-F238E27FC236}">
                <a16:creationId xmlns:a16="http://schemas.microsoft.com/office/drawing/2014/main" id="{36C73117-A170-0841-AC6B-1213F0AFC7DF}"/>
              </a:ext>
            </a:extLst>
          </p:cNvPr>
          <p:cNvSpPr txBox="1"/>
          <p:nvPr/>
        </p:nvSpPr>
        <p:spPr>
          <a:xfrm>
            <a:off x="14126290" y="24174142"/>
            <a:ext cx="4857200" cy="923330"/>
          </a:xfrm>
          <a:prstGeom prst="rect">
            <a:avLst/>
          </a:prstGeom>
          <a:noFill/>
        </p:spPr>
        <p:txBody>
          <a:bodyPr wrap="square" rtlCol="0">
            <a:spAutoFit/>
          </a:bodyPr>
          <a:lstStyle/>
          <a:p>
            <a:r>
              <a:rPr lang="en-US" dirty="0">
                <a:latin typeface="Goudy Old Style" panose="02020502050305020303" pitchFamily="18" charset="77"/>
              </a:rPr>
              <a:t>Figure 3c. Prestige items and raw material levels between houses during BR 2 times (data from Prentiss et al. 2012:15) </a:t>
            </a:r>
          </a:p>
        </p:txBody>
      </p:sp>
      <p:sp>
        <p:nvSpPr>
          <p:cNvPr id="3" name="TextBox 2">
            <a:extLst>
              <a:ext uri="{FF2B5EF4-FFF2-40B4-BE49-F238E27FC236}">
                <a16:creationId xmlns:a16="http://schemas.microsoft.com/office/drawing/2014/main" id="{4C5BB8D3-60B8-FA40-9537-2C830E4313A1}"/>
              </a:ext>
            </a:extLst>
          </p:cNvPr>
          <p:cNvSpPr txBox="1"/>
          <p:nvPr/>
        </p:nvSpPr>
        <p:spPr>
          <a:xfrm>
            <a:off x="19856217" y="24171857"/>
            <a:ext cx="4857200" cy="923330"/>
          </a:xfrm>
          <a:prstGeom prst="rect">
            <a:avLst/>
          </a:prstGeom>
          <a:noFill/>
        </p:spPr>
        <p:txBody>
          <a:bodyPr wrap="square" rtlCol="0">
            <a:spAutoFit/>
          </a:bodyPr>
          <a:lstStyle/>
          <a:p>
            <a:r>
              <a:rPr lang="en-US" dirty="0">
                <a:latin typeface="Goudy Old Style" panose="02020502050305020303" pitchFamily="18" charset="77"/>
              </a:rPr>
              <a:t>Figure 3d. Prestige items and raw material levels between houses during BR 3 times (data from Prentiss et al. 2012:15).</a:t>
            </a:r>
          </a:p>
        </p:txBody>
      </p:sp>
      <p:graphicFrame>
        <p:nvGraphicFramePr>
          <p:cNvPr id="57" name="Chart 56">
            <a:extLst>
              <a:ext uri="{FF2B5EF4-FFF2-40B4-BE49-F238E27FC236}">
                <a16:creationId xmlns:a16="http://schemas.microsoft.com/office/drawing/2014/main" id="{CB82E3A5-EA1F-A44E-9544-2711E493C1CF}"/>
              </a:ext>
            </a:extLst>
          </p:cNvPr>
          <p:cNvGraphicFramePr>
            <a:graphicFrameLocks/>
          </p:cNvGraphicFramePr>
          <p:nvPr>
            <p:extLst>
              <p:ext uri="{D42A27DB-BD31-4B8C-83A1-F6EECF244321}">
                <p14:modId xmlns:p14="http://schemas.microsoft.com/office/powerpoint/2010/main" val="2939042838"/>
              </p:ext>
            </p:extLst>
          </p:nvPr>
        </p:nvGraphicFramePr>
        <p:xfrm>
          <a:off x="13962186" y="21076567"/>
          <a:ext cx="5185409" cy="3111245"/>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61" name="Chart 60">
            <a:extLst>
              <a:ext uri="{FF2B5EF4-FFF2-40B4-BE49-F238E27FC236}">
                <a16:creationId xmlns:a16="http://schemas.microsoft.com/office/drawing/2014/main" id="{E04A3221-B61D-D44D-A9B1-7540547EAC80}"/>
              </a:ext>
            </a:extLst>
          </p:cNvPr>
          <p:cNvGraphicFramePr>
            <a:graphicFrameLocks/>
          </p:cNvGraphicFramePr>
          <p:nvPr>
            <p:extLst>
              <p:ext uri="{D42A27DB-BD31-4B8C-83A1-F6EECF244321}">
                <p14:modId xmlns:p14="http://schemas.microsoft.com/office/powerpoint/2010/main" val="643112045"/>
              </p:ext>
            </p:extLst>
          </p:nvPr>
        </p:nvGraphicFramePr>
        <p:xfrm>
          <a:off x="19741663" y="21118927"/>
          <a:ext cx="5300730" cy="3180438"/>
        </p:xfrm>
        <a:graphic>
          <a:graphicData uri="http://schemas.openxmlformats.org/drawingml/2006/chart">
            <c:chart xmlns:c="http://schemas.openxmlformats.org/drawingml/2006/chart" xmlns:r="http://schemas.openxmlformats.org/officeDocument/2006/relationships" r:id="rId13"/>
          </a:graphicData>
        </a:graphic>
      </p:graphicFrame>
    </p:spTree>
    <p:extLst>
      <p:ext uri="{BB962C8B-B14F-4D97-AF65-F5344CB8AC3E}">
        <p14:creationId xmlns:p14="http://schemas.microsoft.com/office/powerpoint/2010/main" val="139496268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5994</TotalTime>
  <Words>1514</Words>
  <Application>Microsoft Macintosh PowerPoint</Application>
  <PresentationFormat>Custom</PresentationFormat>
  <Paragraphs>65</Paragraphs>
  <Slides>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Calibri</vt:lpstr>
      <vt:lpstr>Calibri Light</vt:lpstr>
      <vt:lpstr>Goudy Old Style</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Engelland, Rebekah J</dc:creator>
  <cp:lastModifiedBy>Engelland, Rebekah J</cp:lastModifiedBy>
  <cp:revision>21</cp:revision>
  <dcterms:created xsi:type="dcterms:W3CDTF">2020-02-20T02:38:18Z</dcterms:created>
  <dcterms:modified xsi:type="dcterms:W3CDTF">2020-02-25T16:40:40Z</dcterms:modified>
</cp:coreProperties>
</file>