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1" r:id="rId6"/>
    <p:sldId id="272" r:id="rId7"/>
    <p:sldId id="260" r:id="rId8"/>
    <p:sldId id="261" r:id="rId9"/>
    <p:sldId id="267" r:id="rId10"/>
    <p:sldId id="269" r:id="rId11"/>
    <p:sldId id="270" r:id="rId12"/>
    <p:sldId id="263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7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4B24B-FFAE-6D49-9018-08B5CD86DF31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50CB-7FB5-9942-B696-60F66DDAC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50CB-7FB5-9942-B696-60F66DDAC4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4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BA846-314B-3447-AAD1-060B599EA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has Marketing been applied to conservation?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ABE7D-1558-ED42-B534-173445757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 Systematic Mapping of Marketing and Conservation Usage and Opportunities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99056-31EF-FA41-8AA1-C0319FD569EA}"/>
              </a:ext>
            </a:extLst>
          </p:cNvPr>
          <p:cNvSpPr txBox="1"/>
          <p:nvPr/>
        </p:nvSpPr>
        <p:spPr>
          <a:xfrm>
            <a:off x="581191" y="4824046"/>
            <a:ext cx="76317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Hannah Leonard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Master of Resource Conservation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Montana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1F4E1-7CAB-1540-A1FE-37AB2CE1B0AD}"/>
              </a:ext>
            </a:extLst>
          </p:cNvPr>
          <p:cNvSpPr txBox="1"/>
          <p:nvPr/>
        </p:nvSpPr>
        <p:spPr>
          <a:xfrm>
            <a:off x="8042031" y="34817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624999-B80D-B747-AC24-542463BF4758}"/>
              </a:ext>
            </a:extLst>
          </p:cNvPr>
          <p:cNvSpPr/>
          <p:nvPr/>
        </p:nvSpPr>
        <p:spPr>
          <a:xfrm>
            <a:off x="5884985" y="3085766"/>
            <a:ext cx="5920153" cy="336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1407A86-6904-134C-9060-0A5B19A8C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768" y="4530087"/>
            <a:ext cx="2884923" cy="1621354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C9B4BBF-54AE-F64A-890F-B151AC1F6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422" y="4257827"/>
            <a:ext cx="3230269" cy="4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6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365238-0B0F-E04D-B975-E70CC573C6EB}"/>
              </a:ext>
            </a:extLst>
          </p:cNvPr>
          <p:cNvSpPr txBox="1"/>
          <p:nvPr/>
        </p:nvSpPr>
        <p:spPr>
          <a:xfrm>
            <a:off x="436605" y="758566"/>
            <a:ext cx="36328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Coarse Title Review</a:t>
            </a:r>
          </a:p>
          <a:p>
            <a:endParaRPr lang="en-US" sz="2800" dirty="0"/>
          </a:p>
          <a:p>
            <a:r>
              <a:rPr lang="en-US" sz="2400" dirty="0"/>
              <a:t>Mechanisms of </a:t>
            </a:r>
            <a:r>
              <a:rPr lang="en-US" sz="2400" b="1" dirty="0"/>
              <a:t>Communication</a:t>
            </a:r>
            <a:r>
              <a:rPr lang="en-US" sz="2400" dirty="0"/>
              <a:t> and Cognition in Chickadees: Explaining </a:t>
            </a:r>
            <a:r>
              <a:rPr lang="en-US" sz="2400" b="1" dirty="0"/>
              <a:t>Nature</a:t>
            </a:r>
            <a:r>
              <a:rPr lang="en-US" sz="2400" dirty="0"/>
              <a:t> in the Lab and Field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OUT – the nature of communication between wildlife. </a:t>
            </a:r>
          </a:p>
          <a:p>
            <a:endParaRPr lang="en-US" sz="2400" b="1" dirty="0"/>
          </a:p>
          <a:p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AAD8D-CBA9-984A-8476-CADDA8638C11}"/>
              </a:ext>
            </a:extLst>
          </p:cNvPr>
          <p:cNvSpPr txBox="1"/>
          <p:nvPr/>
        </p:nvSpPr>
        <p:spPr>
          <a:xfrm>
            <a:off x="4151870" y="763370"/>
            <a:ext cx="363288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ConsMark</a:t>
            </a:r>
            <a:r>
              <a:rPr lang="en-US" sz="2800" u="sng" dirty="0"/>
              <a:t> Title Review</a:t>
            </a:r>
          </a:p>
          <a:p>
            <a:endParaRPr lang="en-US" sz="2800" dirty="0"/>
          </a:p>
          <a:p>
            <a:r>
              <a:rPr lang="en-US" sz="2400" dirty="0"/>
              <a:t>Can evoking </a:t>
            </a:r>
            <a:r>
              <a:rPr lang="en-US" sz="2400" b="1" dirty="0"/>
              <a:t>nature</a:t>
            </a:r>
            <a:r>
              <a:rPr lang="en-US" sz="2400" dirty="0"/>
              <a:t> in </a:t>
            </a:r>
            <a:r>
              <a:rPr lang="en-US" sz="2400" b="1" dirty="0"/>
              <a:t>advertising</a:t>
            </a:r>
            <a:r>
              <a:rPr lang="en-US" sz="2400" dirty="0"/>
              <a:t> mislead consumers? The power of ‘greenwashing’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 – advertisers using nature, not conservationists using advertising.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E1452-3EB8-514E-AC16-BCB703D5B65C}"/>
              </a:ext>
            </a:extLst>
          </p:cNvPr>
          <p:cNvSpPr txBox="1"/>
          <p:nvPr/>
        </p:nvSpPr>
        <p:spPr>
          <a:xfrm>
            <a:off x="7949514" y="758566"/>
            <a:ext cx="414775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ConsMark</a:t>
            </a:r>
            <a:r>
              <a:rPr lang="en-US" sz="2800" u="sng" dirty="0"/>
              <a:t> Abstract Review</a:t>
            </a:r>
          </a:p>
          <a:p>
            <a:endParaRPr lang="en-US" sz="2800" dirty="0"/>
          </a:p>
          <a:p>
            <a:r>
              <a:rPr lang="en-US" sz="2400" b="1" dirty="0"/>
              <a:t>Marketing</a:t>
            </a:r>
            <a:r>
              <a:rPr lang="en-US" sz="2400" dirty="0"/>
              <a:t> the 'rain forest': Raw Vanilla fragrance and the ongoing transformation of the jungle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 – perceived differences between rain forests and jungles in attempts to sell particular 'rainforest’ products.</a:t>
            </a:r>
          </a:p>
        </p:txBody>
      </p:sp>
      <p:pic>
        <p:nvPicPr>
          <p:cNvPr id="13" name="Graphic 12" descr="Sparrow">
            <a:extLst>
              <a:ext uri="{FF2B5EF4-FFF2-40B4-BE49-F238E27FC236}">
                <a16:creationId xmlns:a16="http://schemas.microsoft.com/office/drawing/2014/main" id="{BA6FDD73-ACE6-2241-9A15-98DDA5A24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7459" y="3586200"/>
            <a:ext cx="914400" cy="914400"/>
          </a:xfrm>
          <a:prstGeom prst="rect">
            <a:avLst/>
          </a:prstGeom>
        </p:spPr>
      </p:pic>
      <p:pic>
        <p:nvPicPr>
          <p:cNvPr id="21" name="Graphic 20" descr="Deciduous tree">
            <a:extLst>
              <a:ext uri="{FF2B5EF4-FFF2-40B4-BE49-F238E27FC236}">
                <a16:creationId xmlns:a16="http://schemas.microsoft.com/office/drawing/2014/main" id="{E7725C4A-E4ED-D14A-9354-4D7F6070B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0680" y="3429000"/>
            <a:ext cx="914400" cy="914400"/>
          </a:xfrm>
          <a:prstGeom prst="rect">
            <a:avLst/>
          </a:prstGeom>
        </p:spPr>
      </p:pic>
      <p:pic>
        <p:nvPicPr>
          <p:cNvPr id="23" name="Graphic 22" descr="Wave">
            <a:extLst>
              <a:ext uri="{FF2B5EF4-FFF2-40B4-BE49-F238E27FC236}">
                <a16:creationId xmlns:a16="http://schemas.microsoft.com/office/drawing/2014/main" id="{FAED99C1-6B75-4C45-A312-C7C146CD9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6539" y="3510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8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D69DB3-0D6E-5848-8175-C0782BCACB0C}"/>
              </a:ext>
            </a:extLst>
          </p:cNvPr>
          <p:cNvSpPr txBox="1"/>
          <p:nvPr/>
        </p:nvSpPr>
        <p:spPr>
          <a:xfrm>
            <a:off x="568410" y="4930346"/>
            <a:ext cx="7324879" cy="96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Meta-Analysis of Social Marketing Campaigns to Improve Global Conservation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9C07E-A039-854E-A111-FC9496129FE0}"/>
              </a:ext>
            </a:extLst>
          </p:cNvPr>
          <p:cNvSpPr txBox="1"/>
          <p:nvPr/>
        </p:nvSpPr>
        <p:spPr>
          <a:xfrm>
            <a:off x="568412" y="1233038"/>
            <a:ext cx="732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Increased conservation marketing effort has major fundraising benefits for even the least popular species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F7FEB-4229-2742-8DBC-D84EA63411C8}"/>
              </a:ext>
            </a:extLst>
          </p:cNvPr>
          <p:cNvSpPr txBox="1"/>
          <p:nvPr/>
        </p:nvSpPr>
        <p:spPr>
          <a:xfrm>
            <a:off x="568410" y="3081692"/>
            <a:ext cx="732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Ecotourism marketing alternative to charismatic megafauna can also support biodiversity conservation</a:t>
            </a:r>
          </a:p>
        </p:txBody>
      </p:sp>
      <p:pic>
        <p:nvPicPr>
          <p:cNvPr id="6" name="Picture 5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CFCDE20D-FEEA-E746-A6FF-3E5311C4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289" y="915439"/>
            <a:ext cx="3929448" cy="5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6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4C7A3-4F0C-C84F-B97D-A901C19C9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Preliminary Results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20BCBC8-C840-FA4E-9D82-9B01D5396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9" t="22287"/>
          <a:stretch/>
        </p:blipFill>
        <p:spPr>
          <a:xfrm>
            <a:off x="731521" y="0"/>
            <a:ext cx="6234652" cy="68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01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og standing on top of a mountain&#10;&#10;Description automatically generated">
            <a:extLst>
              <a:ext uri="{FF2B5EF4-FFF2-40B4-BE49-F238E27FC236}">
                <a16:creationId xmlns:a16="http://schemas.microsoft.com/office/drawing/2014/main" id="{075FE2E8-724E-B14C-9358-9AA9AB8AD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31625" b="1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93B2A9-9EFD-CF43-A72A-49A72F46F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So, What does this mean for conservation?</a:t>
            </a:r>
            <a:endParaRPr lang="en-US" sz="3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1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D32E6-D135-544E-AF00-2288D6BC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68767-CFB7-F047-A2C5-7119AC91F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Continue analyzing articles</a:t>
            </a:r>
          </a:p>
          <a:p>
            <a:r>
              <a:rPr lang="en-US" sz="2800" dirty="0"/>
              <a:t>Complete final categorizations</a:t>
            </a:r>
          </a:p>
          <a:p>
            <a:r>
              <a:rPr lang="en-US" sz="2800" dirty="0"/>
              <a:t>Apply findings to case study: Conservation Easements</a:t>
            </a:r>
          </a:p>
          <a:p>
            <a:r>
              <a:rPr lang="en-US" sz="2800" dirty="0"/>
              <a:t>Discuss implications of this type of analysis</a:t>
            </a:r>
          </a:p>
        </p:txBody>
      </p:sp>
    </p:spTree>
    <p:extLst>
      <p:ext uri="{BB962C8B-B14F-4D97-AF65-F5344CB8AC3E}">
        <p14:creationId xmlns:p14="http://schemas.microsoft.com/office/powerpoint/2010/main" val="404384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now covered mountain&#10;&#10;Description automatically generated">
            <a:extLst>
              <a:ext uri="{FF2B5EF4-FFF2-40B4-BE49-F238E27FC236}">
                <a16:creationId xmlns:a16="http://schemas.microsoft.com/office/drawing/2014/main" id="{72ADEDDD-01C0-0F4E-A495-6EA38B6A6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86CEAF5-F727-664B-8272-67BBDCA97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218F5FD-4255-FD49-B5D9-27DD3F728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Questions?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92531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19D01B-E306-486F-A44A-E1BEE6B8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AF67-6ECE-6442-A06B-89995228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Agenda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ECE2A1-BE02-45E8-80D2-40668675E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B00F21-D7A1-4DBD-B786-86D98FF33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971E3D-EBA2-4F5A-BA90-F41CC7B48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CED36D-BAED-48CA-A871-F98A33054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picture containing outdoor, sheep, grass, snow&#10;&#10;Description automatically generated">
            <a:extLst>
              <a:ext uri="{FF2B5EF4-FFF2-40B4-BE49-F238E27FC236}">
                <a16:creationId xmlns:a16="http://schemas.microsoft.com/office/drawing/2014/main" id="{D8220287-ACD7-1D4F-8DAF-010756EA1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1" r="1158" b="-2"/>
          <a:stretch/>
        </p:blipFill>
        <p:spPr>
          <a:xfrm>
            <a:off x="448732" y="600075"/>
            <a:ext cx="3683001" cy="57753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A67E2-14A3-DB4C-AC22-C7B4393FE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4" y="2193578"/>
            <a:ext cx="7641635" cy="3962266"/>
          </a:xfrm>
        </p:spPr>
        <p:txBody>
          <a:bodyPr>
            <a:noAutofit/>
          </a:bodyPr>
          <a:lstStyle/>
          <a:p>
            <a:pPr>
              <a:buClr>
                <a:srgbClr val="427ABB"/>
              </a:buClr>
            </a:pPr>
            <a:r>
              <a:rPr lang="en-US" sz="2800"/>
              <a:t>Brief Background</a:t>
            </a:r>
          </a:p>
          <a:p>
            <a:pPr>
              <a:buClr>
                <a:srgbClr val="427ABB"/>
              </a:buClr>
            </a:pPr>
            <a:r>
              <a:rPr lang="en-US" sz="2800"/>
              <a:t>What is marketing?</a:t>
            </a:r>
          </a:p>
          <a:p>
            <a:pPr>
              <a:buClr>
                <a:srgbClr val="427ABB"/>
              </a:buClr>
            </a:pPr>
            <a:r>
              <a:rPr lang="en-US" sz="2800"/>
              <a:t>Where has marketing been used in conservation?</a:t>
            </a:r>
          </a:p>
          <a:p>
            <a:pPr>
              <a:buClr>
                <a:srgbClr val="427ABB"/>
              </a:buClr>
            </a:pPr>
            <a:r>
              <a:rPr lang="en-US" sz="2800"/>
              <a:t>Methods</a:t>
            </a:r>
          </a:p>
          <a:p>
            <a:pPr>
              <a:buClr>
                <a:srgbClr val="427ABB"/>
              </a:buClr>
            </a:pPr>
            <a:r>
              <a:rPr lang="en-US" sz="2800"/>
              <a:t>Preliminary Results</a:t>
            </a:r>
          </a:p>
          <a:p>
            <a:pPr>
              <a:buClr>
                <a:srgbClr val="427ABB"/>
              </a:buClr>
            </a:pPr>
            <a:r>
              <a:rPr lang="en-US" sz="2800"/>
              <a:t>What does this mean for conservation?</a:t>
            </a:r>
          </a:p>
          <a:p>
            <a:pPr>
              <a:buClr>
                <a:srgbClr val="427ABB"/>
              </a:buClr>
            </a:pPr>
            <a:r>
              <a:rPr lang="en-US" sz="2800"/>
              <a:t>What’s next?</a:t>
            </a:r>
          </a:p>
          <a:p>
            <a:pPr>
              <a:buClr>
                <a:srgbClr val="427ABB"/>
              </a:buClr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177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3FA47-E891-7047-A7E8-B257AD98F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marketing?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82C2-12C0-2846-AB2D-C01608FDB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American Marketing Association (AMA) defines marketing as: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“the activity, set of institutions, and processes for creating, communicating, delivering, and </a:t>
            </a:r>
            <a:r>
              <a:rPr lang="en-US" sz="2800" b="1" dirty="0"/>
              <a:t>exchanging offerings </a:t>
            </a:r>
            <a:r>
              <a:rPr lang="en-US" sz="2800" dirty="0"/>
              <a:t>that have </a:t>
            </a:r>
            <a:r>
              <a:rPr lang="en-US" sz="2800" b="1" dirty="0"/>
              <a:t>value for customers</a:t>
            </a:r>
            <a:r>
              <a:rPr lang="en-US" sz="2800" dirty="0"/>
              <a:t>, clients, partners, and society at large.”</a:t>
            </a:r>
          </a:p>
        </p:txBody>
      </p:sp>
    </p:spTree>
    <p:extLst>
      <p:ext uri="{BB962C8B-B14F-4D97-AF65-F5344CB8AC3E}">
        <p14:creationId xmlns:p14="http://schemas.microsoft.com/office/powerpoint/2010/main" val="51867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84250-3B04-7D40-A5D9-F05929E1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conservation marketing?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041B-E2C1-0549-8849-E53F60618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Society for Conservation Biology Conservation Marketing and Engagement Working Group (Cons-Mark) defines conservation marketing as:</a:t>
            </a:r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“the </a:t>
            </a:r>
            <a:r>
              <a:rPr lang="en-US" sz="2800" b="1" dirty="0"/>
              <a:t>ethical</a:t>
            </a:r>
            <a:r>
              <a:rPr lang="en-US" sz="2800" dirty="0"/>
              <a:t> application of marketing strategies, concepts and techniques to influence attitudes, perceptions and </a:t>
            </a:r>
            <a:r>
              <a:rPr lang="en-US" sz="2800" b="1" dirty="0"/>
              <a:t>behaviors of individuals</a:t>
            </a:r>
            <a:r>
              <a:rPr lang="en-US" sz="2800" dirty="0"/>
              <a:t>, and ultimately societies, with the objective of                                   </a:t>
            </a:r>
            <a:r>
              <a:rPr lang="en-US" sz="2800" b="1" dirty="0"/>
              <a:t>advancing conservation goals</a:t>
            </a:r>
            <a:r>
              <a:rPr lang="en-US" sz="2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03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4C7A3-4F0C-C84F-B97D-A901C19C9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Marketing Process Flowchart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873E0-0D2B-414D-ABB7-1C1849E3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715" y="-100265"/>
            <a:ext cx="7162991" cy="70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66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woman&#10;&#10;Description automatically generated">
            <a:extLst>
              <a:ext uri="{FF2B5EF4-FFF2-40B4-BE49-F238E27FC236}">
                <a16:creationId xmlns:a16="http://schemas.microsoft.com/office/drawing/2014/main" id="{F44AD07F-6B77-BD4F-8BE0-888DE1F22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9808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18947901-DC03-964D-862F-EDB9F58D4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" r="33862" b="-3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5" name="Picture 4" descr="An animal looking at the camera&#10;&#10;Description automatically generated">
            <a:extLst>
              <a:ext uri="{FF2B5EF4-FFF2-40B4-BE49-F238E27FC236}">
                <a16:creationId xmlns:a16="http://schemas.microsoft.com/office/drawing/2014/main" id="{8EEF875D-95BA-334C-975F-1E5FD0191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2" r="20727" b="-2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9" name="Picture 8" descr="A picture containing building, text, sign, front&#10;&#10;Description automatically generated">
            <a:extLst>
              <a:ext uri="{FF2B5EF4-FFF2-40B4-BE49-F238E27FC236}">
                <a16:creationId xmlns:a16="http://schemas.microsoft.com/office/drawing/2014/main" id="{CB04BC72-F158-F84E-BADE-49B53A75DC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8" r="15310" b="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1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63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65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67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2" name="Rectangle 69">
            <a:extLst>
              <a:ext uri="{FF2B5EF4-FFF2-40B4-BE49-F238E27FC236}">
                <a16:creationId xmlns:a16="http://schemas.microsoft.com/office/drawing/2014/main" id="{D7834585-F49B-43A2-9226-38EBB9CE6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2362-2F79-3A4A-9530-BD210534E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46" y="1097109"/>
            <a:ext cx="5439267" cy="4576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Where has marketing been used in conservation?</a:t>
            </a:r>
          </a:p>
        </p:txBody>
      </p:sp>
      <p:sp>
        <p:nvSpPr>
          <p:cNvPr id="83" name="Rectangle 71">
            <a:extLst>
              <a:ext uri="{FF2B5EF4-FFF2-40B4-BE49-F238E27FC236}">
                <a16:creationId xmlns:a16="http://schemas.microsoft.com/office/drawing/2014/main" id="{A94003D5-55DD-4968-8D94-E9705D54A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69" y="453642"/>
            <a:ext cx="3625597" cy="586329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7C3A-B25B-784C-BCC0-5C2B2465F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4799" y="1097109"/>
            <a:ext cx="3072530" cy="4576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none" dirty="0">
                <a:solidFill>
                  <a:srgbClr val="FFFFFF"/>
                </a:solidFill>
              </a:rPr>
              <a:t>Where are the opportunities for marketing techniques in conservation? </a:t>
            </a:r>
          </a:p>
        </p:txBody>
      </p:sp>
      <p:sp>
        <p:nvSpPr>
          <p:cNvPr id="84" name="Rectangle 73">
            <a:extLst>
              <a:ext uri="{FF2B5EF4-FFF2-40B4-BE49-F238E27FC236}">
                <a16:creationId xmlns:a16="http://schemas.microsoft.com/office/drawing/2014/main" id="{F5549486-A8CA-4D47-92EC-B95E900CA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911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9DCD-35C3-A94D-9D76-B4DED234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Method: Systematic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C7AEA-F6E5-6749-9EAD-7C50681FE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Systematic review and systematic mapping aim to make evidence synthesis as transparent, objective, and comprehensive as possible</a:t>
            </a:r>
          </a:p>
          <a:p>
            <a:r>
              <a:rPr lang="en-US" sz="2800" dirty="0"/>
              <a:t>Systematic review is “a form of secondary study that uses a well-defined methodology to identify, analyze, and interpret all available evidence related to </a:t>
            </a:r>
            <a:r>
              <a:rPr lang="en-US" sz="2800" b="1" dirty="0"/>
              <a:t>a specific research question </a:t>
            </a:r>
            <a:r>
              <a:rPr lang="en-US" sz="2800" dirty="0"/>
              <a:t>in a way that is unbiased, and (to a degree) repeatable.” </a:t>
            </a:r>
          </a:p>
          <a:p>
            <a:r>
              <a:rPr lang="en-US" sz="2800" dirty="0"/>
              <a:t>Systematic mapping is “</a:t>
            </a:r>
            <a:r>
              <a:rPr lang="en-US" sz="2800" b="1" dirty="0"/>
              <a:t>a broad review </a:t>
            </a:r>
            <a:r>
              <a:rPr lang="en-US" sz="2800" dirty="0"/>
              <a:t>of primary studies in a specific topic area that aims to identify what evidence is available on the topic.”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B0AEF-7C85-AB48-8DCA-39C2064FF9AB}"/>
              </a:ext>
            </a:extLst>
          </p:cNvPr>
          <p:cNvSpPr txBox="1"/>
          <p:nvPr/>
        </p:nvSpPr>
        <p:spPr>
          <a:xfrm>
            <a:off x="581192" y="6155844"/>
            <a:ext cx="856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Petersen, K., </a:t>
            </a:r>
            <a:r>
              <a:rPr lang="en-US" sz="1200" dirty="0" err="1"/>
              <a:t>Vakkalanka</a:t>
            </a:r>
            <a:r>
              <a:rPr lang="en-US" sz="1200" dirty="0"/>
              <a:t>, S., &amp; </a:t>
            </a:r>
            <a:r>
              <a:rPr lang="en-US" sz="1200" dirty="0" err="1"/>
              <a:t>Kuzniarz</a:t>
            </a:r>
            <a:r>
              <a:rPr lang="en-US" sz="1200" dirty="0"/>
              <a:t>, L. (2015). Guidelines for conducting systematic mapping studies in software engineering: An update. </a:t>
            </a:r>
            <a:r>
              <a:rPr lang="en-US" sz="1200" i="1" dirty="0"/>
              <a:t>Information and Software Technology</a:t>
            </a:r>
            <a:r>
              <a:rPr lang="en-US" sz="1200" dirty="0"/>
              <a:t>, </a:t>
            </a:r>
            <a:r>
              <a:rPr lang="en-US" sz="1200" i="1" dirty="0"/>
              <a:t>64</a:t>
            </a:r>
            <a:r>
              <a:rPr lang="en-US" sz="1200" dirty="0"/>
              <a:t>, 1–18. https://</a:t>
            </a:r>
            <a:r>
              <a:rPr lang="en-US" sz="1200" dirty="0" err="1"/>
              <a:t>doi.org</a:t>
            </a:r>
            <a:r>
              <a:rPr lang="en-US" sz="1200" dirty="0"/>
              <a:t>/10.1016/j.infsof.2015.03.007</a:t>
            </a:r>
          </a:p>
        </p:txBody>
      </p:sp>
    </p:spTree>
    <p:extLst>
      <p:ext uri="{BB962C8B-B14F-4D97-AF65-F5344CB8AC3E}">
        <p14:creationId xmlns:p14="http://schemas.microsoft.com/office/powerpoint/2010/main" val="2835314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Content Placeholder 2" descr="A close up of a device&#10;&#10;Description automatically generated">
            <a:extLst>
              <a:ext uri="{FF2B5EF4-FFF2-40B4-BE49-F238E27FC236}">
                <a16:creationId xmlns:a16="http://schemas.microsoft.com/office/drawing/2014/main" id="{2AC7ACC5-C4BB-E64B-9967-3A16012C1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18" t="10488"/>
          <a:stretch/>
        </p:blipFill>
        <p:spPr>
          <a:xfrm>
            <a:off x="1927694" y="599724"/>
            <a:ext cx="8329819" cy="520032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0CA74-EBE2-A248-9EAD-3BD9EA206DF9}"/>
              </a:ext>
            </a:extLst>
          </p:cNvPr>
          <p:cNvSpPr/>
          <p:nvPr/>
        </p:nvSpPr>
        <p:spPr>
          <a:xfrm>
            <a:off x="670184" y="5947454"/>
            <a:ext cx="659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CONSERVATION MARKETING SYSTEMATIC MAPPING PROCESS</a:t>
            </a:r>
          </a:p>
        </p:txBody>
      </p:sp>
    </p:spTree>
    <p:extLst>
      <p:ext uri="{BB962C8B-B14F-4D97-AF65-F5344CB8AC3E}">
        <p14:creationId xmlns:p14="http://schemas.microsoft.com/office/powerpoint/2010/main" val="82688264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501</Words>
  <Application>Microsoft Macintosh PowerPoint</Application>
  <PresentationFormat>Widescreen</PresentationFormat>
  <Paragraphs>70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Gill Sans MT</vt:lpstr>
      <vt:lpstr>Wingdings 2</vt:lpstr>
      <vt:lpstr>Dividend</vt:lpstr>
      <vt:lpstr>How has Marketing been applied to conservation?</vt:lpstr>
      <vt:lpstr>Agenda</vt:lpstr>
      <vt:lpstr>What is marketing?</vt:lpstr>
      <vt:lpstr>What is conservation marketing?</vt:lpstr>
      <vt:lpstr>Marketing Process Flowchart</vt:lpstr>
      <vt:lpstr>PowerPoint Presentation</vt:lpstr>
      <vt:lpstr>Where has marketing been used in conservation?</vt:lpstr>
      <vt:lpstr>Method: Systematic mapping</vt:lpstr>
      <vt:lpstr>PowerPoint Presentation</vt:lpstr>
      <vt:lpstr>PowerPoint Presentation</vt:lpstr>
      <vt:lpstr>PowerPoint Presentation</vt:lpstr>
      <vt:lpstr>Preliminary Results</vt:lpstr>
      <vt:lpstr>So, What does this mean for conservation?</vt:lpstr>
      <vt:lpstr>What’s Next?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marketing?  How has it been applied to conservation?</dc:title>
  <dc:creator>Leonard, Hannah</dc:creator>
  <cp:lastModifiedBy>Leonard, Hannah</cp:lastModifiedBy>
  <cp:revision>3</cp:revision>
  <dcterms:created xsi:type="dcterms:W3CDTF">2020-02-28T05:35:28Z</dcterms:created>
  <dcterms:modified xsi:type="dcterms:W3CDTF">2020-03-02T21:02:30Z</dcterms:modified>
</cp:coreProperties>
</file>