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8"/>
  </p:normalViewPr>
  <p:slideViewPr>
    <p:cSldViewPr snapToGrid="0">
      <p:cViewPr varScale="1">
        <p:scale>
          <a:sx n="145" d="100"/>
          <a:sy n="145" d="100"/>
        </p:scale>
        <p:origin x="680"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dcddbd48a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dcddbd48a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7eb8b8cfe0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7eb8b8cfe0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7eb8b8cfe0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7eb8b8cfe0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7da96d5ef6_0_10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7da96d5ef6_0_10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does DO tell you?  What does it tell you?</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7eb8b8cfe0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7eb8b8cfe0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7da96d5ef6_0_1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7da96d5ef6_0_1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Explain Net ecosystem production (NEP) as the balance of gross primary productivity and total respiration in the lake</a:t>
            </a:r>
            <a:endParaRPr/>
          </a:p>
          <a:p>
            <a:pPr marL="0" lvl="0" indent="0" algn="l" rtl="0">
              <a:spcBef>
                <a:spcPts val="0"/>
              </a:spcBef>
              <a:spcAft>
                <a:spcPts val="0"/>
              </a:spcAft>
              <a:buNone/>
            </a:pPr>
            <a:endParaRPr/>
          </a:p>
          <a:p>
            <a:pPr marL="0" lvl="0" indent="0" algn="l" rtl="0">
              <a:spcBef>
                <a:spcPts val="0"/>
              </a:spcBef>
              <a:spcAft>
                <a:spcPts val="0"/>
              </a:spcAft>
              <a:buNone/>
            </a:pPr>
            <a:r>
              <a:rPr lang="en"/>
              <a:t>CHANGE TO GRAMS NOT MG</a:t>
            </a:r>
            <a:endParaRPr/>
          </a:p>
          <a:p>
            <a:pPr marL="0" lvl="0" indent="0" algn="l" rtl="0">
              <a:spcBef>
                <a:spcPts val="0"/>
              </a:spcBef>
              <a:spcAft>
                <a:spcPts val="0"/>
              </a:spcAft>
              <a:buNone/>
            </a:pPr>
            <a:endParaRPr/>
          </a:p>
          <a:p>
            <a:pPr marL="0" lvl="0" indent="0" algn="l" rtl="0">
              <a:spcBef>
                <a:spcPts val="0"/>
              </a:spcBef>
              <a:spcAft>
                <a:spcPts val="0"/>
              </a:spcAft>
              <a:buNone/>
            </a:pPr>
            <a:r>
              <a:rPr lang="en"/>
              <a:t>Degree of Allochthony UPH =</a:t>
            </a:r>
            <a:endParaRPr/>
          </a:p>
          <a:p>
            <a:pPr marL="0" lvl="0" indent="0" algn="l" rtl="0">
              <a:spcBef>
                <a:spcPts val="0"/>
              </a:spcBef>
              <a:spcAft>
                <a:spcPts val="0"/>
              </a:spcAft>
              <a:buNone/>
            </a:pPr>
            <a:r>
              <a:rPr lang="en"/>
              <a:t>Degree of Allochthony SAP = </a:t>
            </a:r>
            <a:endParaRPr/>
          </a:p>
          <a:p>
            <a:pPr marL="0" lvl="0" indent="0" algn="l" rtl="0">
              <a:spcBef>
                <a:spcPts val="0"/>
              </a:spcBef>
              <a:spcAft>
                <a:spcPts val="0"/>
              </a:spcAft>
              <a:buNone/>
            </a:pPr>
            <a:endParaRPr/>
          </a:p>
          <a:p>
            <a:pPr marL="0" lvl="0" indent="0" algn="l" rtl="0">
              <a:spcBef>
                <a:spcPts val="0"/>
              </a:spcBef>
              <a:spcAft>
                <a:spcPts val="0"/>
              </a:spcAft>
              <a:buNone/>
            </a:pPr>
            <a:r>
              <a:rPr lang="en"/>
              <a:t>DIG INTO GAS EXCHANGE 25 - 75 quartile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7da96d5ef6_0_10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7da96d5ef6_0_10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way we measure NEP is through dissolved oxygen data.  Photosynthesis creates oxygen, respiration takes it away.  So, the daily patterns of dissolved oxygen can be used to model primary production and respiration within the lake.  Last summer, I had two buoys up and running, but I am planning to have nine more lakes worth of data for the full chapter.  Happy to take questions about it.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7dcddbd48a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7dcddbd48a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Acknowledgements slide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483c237063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483c237063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7da96d5ef6_0_9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7da96d5ef6_0_9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 of course, it is also happening in North America.  And here in MT right in our backyard.  This is a picture of Grinnell Glacier taken by Morton Elrod in 1910.  Elrod, as a sidenote, was the head of the biology department and founded the Biological Station in 1899.  He took a lot of the photos such as this one that are the basis for a lot of the repeat photography in Glacier National Park.  In this shot, we can see Grinnell Glacier on a ledge. Again this picture is in 1910.</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7da96d5ef6_0_9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7da96d5ef6_0_9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picture was taken in 2017 from the same spot by Lisa McKeon, a USGS scientist.  We can see the massive shrinkage of Grinnell Glacier, and it actually separated entirely from this remnant Glacier up here called the Salamander. We can also see the birth of Upper Grinnell Lake, which is directly in contact with the glacier, and the exposure of the ridge bedrock.  This is one of the most iconic examples because of the popularity of the hike, but this same thing is also happening across most of the named glaciers in Glacier National Park.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da96d5ef6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da96d5ef6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about aquatic systems? What about lakes? Earliest was Pearsall, who focused on plants in shallow lakes.  Subsequent work (Deevey) led to the idea of natural eutrophication, where lakes were thought to become more productive over time as nutrients accumulated, total biomass increases, and the lake eventually fills in with sediment (Walker on the British Isles). But, natural lakes don’t fit this conceptual models However, the processes that shape early lakes are poorly understood.  This is for a number of reasons:  lake formation is rare - especially compared to terrestrial soil formation and lakes are geologically ephemeral.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7da96d5ef6_0_9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7da96d5ef6_0_9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Recap lake ontogeny as glaciers recede.  First, lakes are dominated by glacial melt.  These lakes are turbid, cold, and have relatively high amounts of nutrients.  This potentially leads to low productivity (low light), low biomass, and low diversity.  As the glacier recede, the lake loses the glacial inputs and begins to be dominated by terrestrial inputs as vegetation colonizes the surrounding catchment.  But, we do not have the data to back up this conceptual framework yet.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7eb8b8cfe0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7eb8b8cfe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7eb8b8cfe0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7eb8b8cfe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7eb8b8cfe0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7eb8b8cfe0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7eb8b8cfe0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7eb8b8cfe0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0.jp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subTitle" idx="1"/>
          </p:nvPr>
        </p:nvSpPr>
        <p:spPr>
          <a:xfrm>
            <a:off x="2691525" y="3262900"/>
            <a:ext cx="3700500" cy="10236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000000"/>
                </a:solidFill>
              </a:rPr>
              <a:t>Joe Vanderwall </a:t>
            </a:r>
            <a:endParaRPr sz="1800" b="1">
              <a:solidFill>
                <a:srgbClr val="000000"/>
              </a:solidFill>
            </a:endParaRPr>
          </a:p>
          <a:p>
            <a:pPr marL="0" lvl="0" indent="0" algn="ctr" rtl="0">
              <a:spcBef>
                <a:spcPts val="0"/>
              </a:spcBef>
              <a:spcAft>
                <a:spcPts val="0"/>
              </a:spcAft>
              <a:buNone/>
            </a:pPr>
            <a:r>
              <a:rPr lang="en" sz="1800" b="1">
                <a:solidFill>
                  <a:srgbClr val="000000"/>
                </a:solidFill>
              </a:rPr>
              <a:t>Ballantyne and Elser Labs </a:t>
            </a:r>
            <a:endParaRPr sz="1800" b="1">
              <a:solidFill>
                <a:srgbClr val="000000"/>
              </a:solidFill>
            </a:endParaRPr>
          </a:p>
          <a:p>
            <a:pPr marL="0" lvl="0" indent="0" algn="ctr" rtl="0">
              <a:spcBef>
                <a:spcPts val="0"/>
              </a:spcBef>
              <a:spcAft>
                <a:spcPts val="0"/>
              </a:spcAft>
              <a:buNone/>
            </a:pPr>
            <a:r>
              <a:rPr lang="en" sz="1800" b="1">
                <a:solidFill>
                  <a:srgbClr val="000000"/>
                </a:solidFill>
              </a:rPr>
              <a:t>Wednesday, February 19th </a:t>
            </a:r>
            <a:endParaRPr sz="1800" b="1">
              <a:solidFill>
                <a:srgbClr val="000000"/>
              </a:solidFill>
            </a:endParaRPr>
          </a:p>
        </p:txBody>
      </p:sp>
      <p:pic>
        <p:nvPicPr>
          <p:cNvPr id="55" name="Google Shape;55;p13"/>
          <p:cNvPicPr preferRelativeResize="0"/>
          <p:nvPr/>
        </p:nvPicPr>
        <p:blipFill>
          <a:blip r:embed="rId4">
            <a:alphaModFix/>
          </a:blip>
          <a:stretch>
            <a:fillRect/>
          </a:stretch>
        </p:blipFill>
        <p:spPr>
          <a:xfrm>
            <a:off x="5702625" y="4391998"/>
            <a:ext cx="689600" cy="692675"/>
          </a:xfrm>
          <a:prstGeom prst="rect">
            <a:avLst/>
          </a:prstGeom>
          <a:noFill/>
          <a:ln>
            <a:noFill/>
          </a:ln>
        </p:spPr>
      </p:pic>
      <p:pic>
        <p:nvPicPr>
          <p:cNvPr id="56" name="Google Shape;56;p13"/>
          <p:cNvPicPr preferRelativeResize="0"/>
          <p:nvPr/>
        </p:nvPicPr>
        <p:blipFill>
          <a:blip r:embed="rId5">
            <a:alphaModFix/>
          </a:blip>
          <a:stretch>
            <a:fillRect/>
          </a:stretch>
        </p:blipFill>
        <p:spPr>
          <a:xfrm>
            <a:off x="3642413" y="4366488"/>
            <a:ext cx="1859275" cy="743700"/>
          </a:xfrm>
          <a:prstGeom prst="rect">
            <a:avLst/>
          </a:prstGeom>
          <a:noFill/>
          <a:ln>
            <a:noFill/>
          </a:ln>
        </p:spPr>
      </p:pic>
      <p:pic>
        <p:nvPicPr>
          <p:cNvPr id="57" name="Google Shape;57;p13"/>
          <p:cNvPicPr preferRelativeResize="0"/>
          <p:nvPr/>
        </p:nvPicPr>
        <p:blipFill>
          <a:blip r:embed="rId6">
            <a:alphaModFix/>
          </a:blip>
          <a:stretch>
            <a:fillRect/>
          </a:stretch>
        </p:blipFill>
        <p:spPr>
          <a:xfrm>
            <a:off x="2691516" y="4147476"/>
            <a:ext cx="749949" cy="962699"/>
          </a:xfrm>
          <a:prstGeom prst="rect">
            <a:avLst/>
          </a:prstGeom>
          <a:noFill/>
          <a:ln>
            <a:noFill/>
          </a:ln>
        </p:spPr>
      </p:pic>
      <p:sp>
        <p:nvSpPr>
          <p:cNvPr id="58" name="Google Shape;58;p13"/>
          <p:cNvSpPr/>
          <p:nvPr/>
        </p:nvSpPr>
        <p:spPr>
          <a:xfrm>
            <a:off x="311750" y="270025"/>
            <a:ext cx="8520600" cy="16917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3"/>
          <p:cNvSpPr txBox="1">
            <a:spLocks noGrp="1"/>
          </p:cNvSpPr>
          <p:nvPr>
            <p:ph type="ctrTitle"/>
          </p:nvPr>
        </p:nvSpPr>
        <p:spPr>
          <a:xfrm>
            <a:off x="137100" y="161550"/>
            <a:ext cx="8695200" cy="1800000"/>
          </a:xfrm>
          <a:prstGeom prst="rect">
            <a:avLst/>
          </a:prstGeom>
          <a:noFill/>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3600">
                <a:solidFill>
                  <a:srgbClr val="FFFFFF"/>
                </a:solidFill>
              </a:rPr>
              <a:t>Mountain lakes: physical and chemical drivers of ecosystem development</a:t>
            </a:r>
            <a:endParaRPr sz="3600">
              <a:solidFill>
                <a:srgbClr val="000000"/>
              </a:solidFill>
              <a:highlight>
                <a:srgbClr val="FFFFFF"/>
              </a:high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3"/>
        <p:cNvGrpSpPr/>
        <p:nvPr/>
      </p:nvGrpSpPr>
      <p:grpSpPr>
        <a:xfrm>
          <a:off x="0" y="0"/>
          <a:ext cx="0" cy="0"/>
          <a:chOff x="0" y="0"/>
          <a:chExt cx="0" cy="0"/>
        </a:xfrm>
      </p:grpSpPr>
      <p:pic>
        <p:nvPicPr>
          <p:cNvPr id="114" name="Google Shape;114;p22"/>
          <p:cNvPicPr preferRelativeResize="0"/>
          <p:nvPr/>
        </p:nvPicPr>
        <p:blipFill>
          <a:blip r:embed="rId3">
            <a:alphaModFix/>
          </a:blip>
          <a:stretch>
            <a:fillRect/>
          </a:stretch>
        </p:blipFill>
        <p:spPr>
          <a:xfrm>
            <a:off x="457195" y="0"/>
            <a:ext cx="8229606"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8"/>
        <p:cNvGrpSpPr/>
        <p:nvPr/>
      </p:nvGrpSpPr>
      <p:grpSpPr>
        <a:xfrm>
          <a:off x="0" y="0"/>
          <a:ext cx="0" cy="0"/>
          <a:chOff x="0" y="0"/>
          <a:chExt cx="0" cy="0"/>
        </a:xfrm>
      </p:grpSpPr>
      <p:sp>
        <p:nvSpPr>
          <p:cNvPr id="119" name="Google Shape;119;p23"/>
          <p:cNvSpPr txBox="1"/>
          <p:nvPr/>
        </p:nvSpPr>
        <p:spPr>
          <a:xfrm>
            <a:off x="1839000" y="2192550"/>
            <a:ext cx="5466000" cy="75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FFFFFF"/>
                </a:solidFill>
              </a:rPr>
              <a:t>What about lake ecology?</a:t>
            </a:r>
            <a:endParaRPr sz="3600">
              <a:solidFill>
                <a:srgbClr val="FFFF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3"/>
        <p:cNvGrpSpPr/>
        <p:nvPr/>
      </p:nvGrpSpPr>
      <p:grpSpPr>
        <a:xfrm>
          <a:off x="0" y="0"/>
          <a:ext cx="0" cy="0"/>
          <a:chOff x="0" y="0"/>
          <a:chExt cx="0" cy="0"/>
        </a:xfrm>
      </p:grpSpPr>
      <p:sp>
        <p:nvSpPr>
          <p:cNvPr id="124" name="Google Shape;124;p24"/>
          <p:cNvSpPr txBox="1"/>
          <p:nvPr/>
        </p:nvSpPr>
        <p:spPr>
          <a:xfrm>
            <a:off x="0" y="71150"/>
            <a:ext cx="6831300" cy="79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Metabolism Methods</a:t>
            </a:r>
            <a:endParaRPr sz="2400">
              <a:solidFill>
                <a:srgbClr val="FFFFFF"/>
              </a:solidFill>
            </a:endParaRPr>
          </a:p>
        </p:txBody>
      </p:sp>
      <p:pic>
        <p:nvPicPr>
          <p:cNvPr id="125" name="Google Shape;125;p24"/>
          <p:cNvPicPr preferRelativeResize="0"/>
          <p:nvPr/>
        </p:nvPicPr>
        <p:blipFill>
          <a:blip r:embed="rId3">
            <a:alphaModFix/>
          </a:blip>
          <a:stretch>
            <a:fillRect/>
          </a:stretch>
        </p:blipFill>
        <p:spPr>
          <a:xfrm>
            <a:off x="4527225" y="657650"/>
            <a:ext cx="4530675" cy="4032900"/>
          </a:xfrm>
          <a:prstGeom prst="rect">
            <a:avLst/>
          </a:prstGeom>
          <a:noFill/>
          <a:ln>
            <a:noFill/>
          </a:ln>
        </p:spPr>
      </p:pic>
      <p:sp>
        <p:nvSpPr>
          <p:cNvPr id="126" name="Google Shape;126;p24"/>
          <p:cNvSpPr txBox="1"/>
          <p:nvPr/>
        </p:nvSpPr>
        <p:spPr>
          <a:xfrm>
            <a:off x="7326650" y="4467275"/>
            <a:ext cx="1280100" cy="3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Sadro et al. 2011</a:t>
            </a:r>
            <a:endParaRPr sz="1100"/>
          </a:p>
        </p:txBody>
      </p:sp>
      <p:sp>
        <p:nvSpPr>
          <p:cNvPr id="127" name="Google Shape;127;p24"/>
          <p:cNvSpPr txBox="1"/>
          <p:nvPr/>
        </p:nvSpPr>
        <p:spPr>
          <a:xfrm>
            <a:off x="359100" y="868250"/>
            <a:ext cx="4057500" cy="268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Why dissolved oxygen?</a:t>
            </a:r>
            <a:endParaRPr>
              <a:solidFill>
                <a:srgbClr val="FFFFFF"/>
              </a:solidFill>
            </a:endParaRPr>
          </a:p>
          <a:p>
            <a:pPr marL="457200" lvl="0" indent="-317500" algn="l" rtl="0">
              <a:spcBef>
                <a:spcPts val="0"/>
              </a:spcBef>
              <a:spcAft>
                <a:spcPts val="0"/>
              </a:spcAft>
              <a:buClr>
                <a:srgbClr val="FFFFFF"/>
              </a:buClr>
              <a:buSzPts val="1400"/>
              <a:buChar char="●"/>
            </a:pPr>
            <a:r>
              <a:rPr lang="en">
                <a:solidFill>
                  <a:srgbClr val="FFFFFF"/>
                </a:solidFill>
              </a:rPr>
              <a:t>Photosynthesis adds oxygen, respiration removes it. </a:t>
            </a:r>
            <a:endParaRPr>
              <a:solidFill>
                <a:srgbClr val="FFFFFF"/>
              </a:solidFill>
            </a:endParaRPr>
          </a:p>
          <a:p>
            <a:pPr marL="457200" lvl="0" indent="-317500" algn="l" rtl="0">
              <a:spcBef>
                <a:spcPts val="0"/>
              </a:spcBef>
              <a:spcAft>
                <a:spcPts val="0"/>
              </a:spcAft>
              <a:buClr>
                <a:srgbClr val="FFFFFF"/>
              </a:buClr>
              <a:buSzPts val="1400"/>
              <a:buChar char="●"/>
            </a:pPr>
            <a:r>
              <a:rPr lang="en">
                <a:solidFill>
                  <a:srgbClr val="FFFFFF"/>
                </a:solidFill>
              </a:rPr>
              <a:t>Estimate balance between gross primary productivity and lake respiration</a:t>
            </a:r>
            <a:endParaRPr>
              <a:solidFill>
                <a:srgbClr val="FFFFFF"/>
              </a:solidFill>
            </a:endParaRPr>
          </a:p>
          <a:p>
            <a:pPr marL="914400" lvl="1" indent="-317500" algn="l" rtl="0">
              <a:spcBef>
                <a:spcPts val="0"/>
              </a:spcBef>
              <a:spcAft>
                <a:spcPts val="0"/>
              </a:spcAft>
              <a:buClr>
                <a:srgbClr val="FFFFFF"/>
              </a:buClr>
              <a:buSzPts val="1400"/>
              <a:buChar char="○"/>
            </a:pPr>
            <a:r>
              <a:rPr lang="en">
                <a:solidFill>
                  <a:srgbClr val="FFFFFF"/>
                </a:solidFill>
              </a:rPr>
              <a:t>Gross primary productivity (GPP)</a:t>
            </a:r>
            <a:endParaRPr>
              <a:solidFill>
                <a:srgbClr val="FFFFFF"/>
              </a:solidFill>
            </a:endParaRPr>
          </a:p>
          <a:p>
            <a:pPr marL="914400" lvl="1" indent="-317500" algn="l" rtl="0">
              <a:spcBef>
                <a:spcPts val="0"/>
              </a:spcBef>
              <a:spcAft>
                <a:spcPts val="0"/>
              </a:spcAft>
              <a:buClr>
                <a:srgbClr val="FFFFFF"/>
              </a:buClr>
              <a:buSzPts val="1400"/>
              <a:buChar char="○"/>
            </a:pPr>
            <a:r>
              <a:rPr lang="en">
                <a:solidFill>
                  <a:srgbClr val="FFFFFF"/>
                </a:solidFill>
              </a:rPr>
              <a:t>Ecosystem respiration (ER)</a:t>
            </a:r>
            <a:endParaRPr>
              <a:solidFill>
                <a:srgbClr val="FFFFFF"/>
              </a:solidFill>
            </a:endParaRPr>
          </a:p>
          <a:p>
            <a:pPr marL="914400" lvl="1" indent="-317500" algn="l" rtl="0">
              <a:spcBef>
                <a:spcPts val="0"/>
              </a:spcBef>
              <a:spcAft>
                <a:spcPts val="0"/>
              </a:spcAft>
              <a:buClr>
                <a:srgbClr val="FFFFFF"/>
              </a:buClr>
              <a:buSzPts val="1400"/>
              <a:buChar char="○"/>
            </a:pPr>
            <a:r>
              <a:rPr lang="en">
                <a:solidFill>
                  <a:srgbClr val="FFFFFF"/>
                </a:solidFill>
              </a:rPr>
              <a:t>Net ecosystem production (NEP)</a:t>
            </a:r>
            <a:endParaRPr>
              <a:solidFill>
                <a:srgbClr val="FFFFFF"/>
              </a:solidFill>
            </a:endParaRPr>
          </a:p>
          <a:p>
            <a:pPr marL="914400" lvl="0" indent="0" algn="l" rtl="0">
              <a:spcBef>
                <a:spcPts val="0"/>
              </a:spcBef>
              <a:spcAft>
                <a:spcPts val="0"/>
              </a:spcAft>
              <a:buNone/>
            </a:pPr>
            <a:endParaRPr>
              <a:solidFill>
                <a:srgbClr val="FFFFFF"/>
              </a:solidFill>
            </a:endParaRPr>
          </a:p>
          <a:p>
            <a:pPr marL="0" lvl="0" indent="0" algn="l" rtl="0">
              <a:spcBef>
                <a:spcPts val="0"/>
              </a:spcBef>
              <a:spcAft>
                <a:spcPts val="0"/>
              </a:spcAft>
              <a:buNone/>
            </a:pPr>
            <a:endParaRPr>
              <a:solidFill>
                <a:srgbClr val="FFFFFF"/>
              </a:solidFill>
            </a:endParaRPr>
          </a:p>
          <a:p>
            <a:pPr marL="0" lvl="0" indent="0" algn="l" rtl="0">
              <a:spcBef>
                <a:spcPts val="0"/>
              </a:spcBef>
              <a:spcAft>
                <a:spcPts val="0"/>
              </a:spcAft>
              <a:buNone/>
            </a:pPr>
            <a:r>
              <a:rPr lang="en">
                <a:solidFill>
                  <a:srgbClr val="FFFFFF"/>
                </a:solidFill>
              </a:rPr>
              <a:t>	</a:t>
            </a:r>
            <a:r>
              <a:rPr lang="en" sz="3000">
                <a:solidFill>
                  <a:srgbClr val="FFFFFF"/>
                </a:solidFill>
              </a:rPr>
              <a:t>NEP = GPP - ER</a:t>
            </a:r>
            <a:endParaRPr sz="3000">
              <a:solidFill>
                <a:srgbClr val="FFFFFF"/>
              </a:solidFill>
            </a:endParaRPr>
          </a:p>
          <a:p>
            <a:pPr marL="457200" lvl="0" indent="0" algn="l" rtl="0">
              <a:spcBef>
                <a:spcPts val="0"/>
              </a:spcBef>
              <a:spcAft>
                <a:spcPts val="0"/>
              </a:spcAft>
              <a:buNone/>
            </a:pPr>
            <a:endParaRPr sz="2400">
              <a:solidFill>
                <a:srgbClr val="FFFFFF"/>
              </a:solidFill>
            </a:endParaRPr>
          </a:p>
          <a:p>
            <a:pPr marL="457200" lvl="0" indent="0" algn="l" rtl="0">
              <a:spcBef>
                <a:spcPts val="0"/>
              </a:spcBef>
              <a:spcAft>
                <a:spcPts val="0"/>
              </a:spcAft>
              <a:buNone/>
            </a:pPr>
            <a:endParaRPr>
              <a:solidFill>
                <a:srgbClr val="FFFFFF"/>
              </a:solidFill>
            </a:endParaRPr>
          </a:p>
        </p:txBody>
      </p:sp>
      <p:sp>
        <p:nvSpPr>
          <p:cNvPr id="128" name="Google Shape;128;p24"/>
          <p:cNvSpPr/>
          <p:nvPr/>
        </p:nvSpPr>
        <p:spPr>
          <a:xfrm>
            <a:off x="5920750" y="2857500"/>
            <a:ext cx="434400" cy="1234500"/>
          </a:xfrm>
          <a:prstGeom prst="upDownArrow">
            <a:avLst>
              <a:gd name="adj1" fmla="val 10542"/>
              <a:gd name="adj2" fmla="val 26311"/>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4"/>
          <p:cNvSpPr/>
          <p:nvPr/>
        </p:nvSpPr>
        <p:spPr>
          <a:xfrm>
            <a:off x="300275" y="1168950"/>
            <a:ext cx="4057500" cy="27375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4"/>
          <p:cNvSpPr/>
          <p:nvPr/>
        </p:nvSpPr>
        <p:spPr>
          <a:xfrm>
            <a:off x="438825" y="1619625"/>
            <a:ext cx="3747600" cy="19308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4"/>
          <p:cNvSpPr/>
          <p:nvPr/>
        </p:nvSpPr>
        <p:spPr>
          <a:xfrm>
            <a:off x="514050" y="2924975"/>
            <a:ext cx="3747600" cy="12345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12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000"/>
                                          </p:stCondLst>
                                        </p:cTn>
                                        <p:tgtEl>
                                          <p:spTgt spid="13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000"/>
                                          </p:stCondLst>
                                        </p:cTn>
                                        <p:tgtEl>
                                          <p:spTgt spid="1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35"/>
        <p:cNvGrpSpPr/>
        <p:nvPr/>
      </p:nvGrpSpPr>
      <p:grpSpPr>
        <a:xfrm>
          <a:off x="0" y="0"/>
          <a:ext cx="0" cy="0"/>
          <a:chOff x="0" y="0"/>
          <a:chExt cx="0" cy="0"/>
        </a:xfrm>
      </p:grpSpPr>
      <p:pic>
        <p:nvPicPr>
          <p:cNvPr id="136" name="Google Shape;136;p25"/>
          <p:cNvPicPr preferRelativeResize="0"/>
          <p:nvPr/>
        </p:nvPicPr>
        <p:blipFill>
          <a:blip r:embed="rId3">
            <a:alphaModFix/>
          </a:blip>
          <a:stretch>
            <a:fillRect/>
          </a:stretch>
        </p:blipFill>
        <p:spPr>
          <a:xfrm>
            <a:off x="1628775" y="571500"/>
            <a:ext cx="5886450" cy="4000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40"/>
        <p:cNvGrpSpPr/>
        <p:nvPr/>
      </p:nvGrpSpPr>
      <p:grpSpPr>
        <a:xfrm>
          <a:off x="0" y="0"/>
          <a:ext cx="0" cy="0"/>
          <a:chOff x="0" y="0"/>
          <a:chExt cx="0" cy="0"/>
        </a:xfrm>
      </p:grpSpPr>
      <p:pic>
        <p:nvPicPr>
          <p:cNvPr id="143" name="Google Shape;143;p26"/>
          <p:cNvPicPr preferRelativeResize="0"/>
          <p:nvPr/>
        </p:nvPicPr>
        <p:blipFill>
          <a:blip r:embed="rId3">
            <a:alphaModFix/>
          </a:blip>
          <a:stretch>
            <a:fillRect/>
          </a:stretch>
        </p:blipFill>
        <p:spPr>
          <a:xfrm>
            <a:off x="1778500" y="811425"/>
            <a:ext cx="5586999" cy="3520649"/>
          </a:xfrm>
          <a:prstGeom prst="rect">
            <a:avLst/>
          </a:prstGeom>
          <a:noFill/>
          <a:ln>
            <a:noFill/>
          </a:ln>
        </p:spPr>
      </p:pic>
      <p:sp>
        <p:nvSpPr>
          <p:cNvPr id="141" name="Google Shape;141;p26"/>
          <p:cNvSpPr txBox="1"/>
          <p:nvPr/>
        </p:nvSpPr>
        <p:spPr>
          <a:xfrm>
            <a:off x="0" y="71150"/>
            <a:ext cx="6831300" cy="79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Preliminary Data</a:t>
            </a:r>
            <a:endParaRPr sz="2400">
              <a:solidFill>
                <a:srgbClr val="FFFFFF"/>
              </a:solidFill>
            </a:endParaRPr>
          </a:p>
        </p:txBody>
      </p:sp>
      <p:sp>
        <p:nvSpPr>
          <p:cNvPr id="142" name="Google Shape;142;p26"/>
          <p:cNvSpPr txBox="1"/>
          <p:nvPr/>
        </p:nvSpPr>
        <p:spPr>
          <a:xfrm>
            <a:off x="5972825" y="4434600"/>
            <a:ext cx="2623200" cy="48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NEP = GPP - ER</a:t>
            </a:r>
            <a:endParaRPr sz="2400">
              <a:solidFill>
                <a:srgbClr val="FFFFFF"/>
              </a:solidFill>
            </a:endParaRPr>
          </a:p>
        </p:txBody>
      </p:sp>
      <p:sp>
        <p:nvSpPr>
          <p:cNvPr id="144" name="Google Shape;144;p26"/>
          <p:cNvSpPr txBox="1"/>
          <p:nvPr/>
        </p:nvSpPr>
        <p:spPr>
          <a:xfrm>
            <a:off x="5972825" y="974398"/>
            <a:ext cx="1083900" cy="35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i="1" dirty="0"/>
              <a:t>net autotrophic</a:t>
            </a:r>
            <a:endParaRPr sz="1000" i="1" dirty="0"/>
          </a:p>
        </p:txBody>
      </p:sp>
      <p:sp>
        <p:nvSpPr>
          <p:cNvPr id="145" name="Google Shape;145;p26"/>
          <p:cNvSpPr txBox="1"/>
          <p:nvPr/>
        </p:nvSpPr>
        <p:spPr>
          <a:xfrm>
            <a:off x="6880100" y="4384050"/>
            <a:ext cx="1216800" cy="35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i="1"/>
              <a:t>net heterotrophic</a:t>
            </a:r>
            <a:endParaRPr sz="1000" i="1"/>
          </a:p>
        </p:txBody>
      </p:sp>
      <p:sp>
        <p:nvSpPr>
          <p:cNvPr id="7" name="Google Shape;144;p26">
            <a:extLst>
              <a:ext uri="{FF2B5EF4-FFF2-40B4-BE49-F238E27FC236}">
                <a16:creationId xmlns:a16="http://schemas.microsoft.com/office/drawing/2014/main" id="{7D634BDC-BC96-204B-87C1-5FE53BA11833}"/>
              </a:ext>
            </a:extLst>
          </p:cNvPr>
          <p:cNvSpPr txBox="1"/>
          <p:nvPr/>
        </p:nvSpPr>
        <p:spPr>
          <a:xfrm>
            <a:off x="5972825" y="3708113"/>
            <a:ext cx="1182446" cy="35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i="1" dirty="0"/>
              <a:t>net heterotrophic</a:t>
            </a:r>
            <a:endParaRPr sz="1000" i="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49"/>
        <p:cNvGrpSpPr/>
        <p:nvPr/>
      </p:nvGrpSpPr>
      <p:grpSpPr>
        <a:xfrm>
          <a:off x="0" y="0"/>
          <a:ext cx="0" cy="0"/>
          <a:chOff x="0" y="0"/>
          <a:chExt cx="0" cy="0"/>
        </a:xfrm>
      </p:grpSpPr>
      <p:pic>
        <p:nvPicPr>
          <p:cNvPr id="150" name="Google Shape;150;p27"/>
          <p:cNvPicPr preferRelativeResize="0"/>
          <p:nvPr/>
        </p:nvPicPr>
        <p:blipFill>
          <a:blip r:embed="rId3">
            <a:alphaModFix/>
          </a:blip>
          <a:stretch>
            <a:fillRect/>
          </a:stretch>
        </p:blipFill>
        <p:spPr>
          <a:xfrm>
            <a:off x="992263" y="83125"/>
            <a:ext cx="7159475" cy="4977275"/>
          </a:xfrm>
          <a:prstGeom prst="rect">
            <a:avLst/>
          </a:prstGeom>
          <a:noFill/>
          <a:ln>
            <a:noFill/>
          </a:ln>
        </p:spPr>
      </p:pic>
      <p:sp>
        <p:nvSpPr>
          <p:cNvPr id="151" name="Google Shape;151;p27"/>
          <p:cNvSpPr txBox="1"/>
          <p:nvPr/>
        </p:nvSpPr>
        <p:spPr>
          <a:xfrm>
            <a:off x="1144662" y="239890"/>
            <a:ext cx="3000000" cy="3085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55"/>
        <p:cNvGrpSpPr/>
        <p:nvPr/>
      </p:nvGrpSpPr>
      <p:grpSpPr>
        <a:xfrm>
          <a:off x="0" y="0"/>
          <a:ext cx="0" cy="0"/>
          <a:chOff x="0" y="0"/>
          <a:chExt cx="0" cy="0"/>
        </a:xfrm>
      </p:grpSpPr>
      <p:sp>
        <p:nvSpPr>
          <p:cNvPr id="156" name="Google Shape;156;p28"/>
          <p:cNvSpPr txBox="1">
            <a:spLocks noGrp="1"/>
          </p:cNvSpPr>
          <p:nvPr>
            <p:ph type="title"/>
          </p:nvPr>
        </p:nvSpPr>
        <p:spPr>
          <a:xfrm>
            <a:off x="311700" y="3035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Acknowledgments</a:t>
            </a:r>
            <a:endParaRPr>
              <a:solidFill>
                <a:srgbClr val="FFFFFF"/>
              </a:solidFill>
            </a:endParaRPr>
          </a:p>
        </p:txBody>
      </p:sp>
      <p:pic>
        <p:nvPicPr>
          <p:cNvPr id="157" name="Google Shape;157;p28"/>
          <p:cNvPicPr preferRelativeResize="0"/>
          <p:nvPr/>
        </p:nvPicPr>
        <p:blipFill>
          <a:blip r:embed="rId3">
            <a:alphaModFix/>
          </a:blip>
          <a:stretch>
            <a:fillRect/>
          </a:stretch>
        </p:blipFill>
        <p:spPr>
          <a:xfrm>
            <a:off x="8351525" y="4391998"/>
            <a:ext cx="689600" cy="692675"/>
          </a:xfrm>
          <a:prstGeom prst="rect">
            <a:avLst/>
          </a:prstGeom>
          <a:noFill/>
          <a:ln>
            <a:noFill/>
          </a:ln>
        </p:spPr>
      </p:pic>
      <p:pic>
        <p:nvPicPr>
          <p:cNvPr id="158" name="Google Shape;158;p28"/>
          <p:cNvPicPr preferRelativeResize="0"/>
          <p:nvPr/>
        </p:nvPicPr>
        <p:blipFill>
          <a:blip r:embed="rId4">
            <a:alphaModFix/>
          </a:blip>
          <a:stretch>
            <a:fillRect/>
          </a:stretch>
        </p:blipFill>
        <p:spPr>
          <a:xfrm>
            <a:off x="6355075" y="4366488"/>
            <a:ext cx="1859275" cy="743700"/>
          </a:xfrm>
          <a:prstGeom prst="rect">
            <a:avLst/>
          </a:prstGeom>
          <a:noFill/>
          <a:ln>
            <a:noFill/>
          </a:ln>
        </p:spPr>
      </p:pic>
      <p:pic>
        <p:nvPicPr>
          <p:cNvPr id="159" name="Google Shape;159;p28"/>
          <p:cNvPicPr preferRelativeResize="0"/>
          <p:nvPr/>
        </p:nvPicPr>
        <p:blipFill>
          <a:blip r:embed="rId5">
            <a:alphaModFix/>
          </a:blip>
          <a:stretch>
            <a:fillRect/>
          </a:stretch>
        </p:blipFill>
        <p:spPr>
          <a:xfrm>
            <a:off x="8321341" y="3319751"/>
            <a:ext cx="749949" cy="962699"/>
          </a:xfrm>
          <a:prstGeom prst="rect">
            <a:avLst/>
          </a:prstGeom>
          <a:noFill/>
          <a:ln>
            <a:noFill/>
          </a:ln>
        </p:spPr>
      </p:pic>
      <p:sp>
        <p:nvSpPr>
          <p:cNvPr id="160" name="Google Shape;160;p28"/>
          <p:cNvSpPr txBox="1"/>
          <p:nvPr/>
        </p:nvSpPr>
        <p:spPr>
          <a:xfrm>
            <a:off x="5567363" y="1113075"/>
            <a:ext cx="3434700" cy="116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rPr>
              <a:t>Funding sources</a:t>
            </a:r>
            <a:endParaRPr b="1">
              <a:solidFill>
                <a:srgbClr val="FFFFFF"/>
              </a:solidFill>
            </a:endParaRPr>
          </a:p>
          <a:p>
            <a:pPr marL="457200" lvl="0" indent="-317500" algn="l" rtl="0">
              <a:spcBef>
                <a:spcPts val="0"/>
              </a:spcBef>
              <a:spcAft>
                <a:spcPts val="0"/>
              </a:spcAft>
              <a:buClr>
                <a:srgbClr val="FFFFFF"/>
              </a:buClr>
              <a:buSzPts val="1400"/>
              <a:buChar char="●"/>
            </a:pPr>
            <a:r>
              <a:rPr lang="en">
                <a:solidFill>
                  <a:srgbClr val="FFFFFF"/>
                </a:solidFill>
              </a:rPr>
              <a:t>NSF</a:t>
            </a:r>
            <a:endParaRPr>
              <a:solidFill>
                <a:srgbClr val="FFFFFF"/>
              </a:solidFill>
            </a:endParaRPr>
          </a:p>
          <a:p>
            <a:pPr marL="457200" lvl="0" indent="-317500" algn="l" rtl="0">
              <a:spcBef>
                <a:spcPts val="0"/>
              </a:spcBef>
              <a:spcAft>
                <a:spcPts val="0"/>
              </a:spcAft>
              <a:buClr>
                <a:srgbClr val="FFFFFF"/>
              </a:buClr>
              <a:buSzPts val="1400"/>
              <a:buChar char="●"/>
            </a:pPr>
            <a:r>
              <a:rPr lang="en">
                <a:solidFill>
                  <a:srgbClr val="FFFFFF"/>
                </a:solidFill>
              </a:rPr>
              <a:t>UM BRIDGES</a:t>
            </a:r>
            <a:endParaRPr>
              <a:solidFill>
                <a:srgbClr val="FFFFFF"/>
              </a:solidFill>
            </a:endParaRPr>
          </a:p>
          <a:p>
            <a:pPr marL="457200" lvl="0" indent="-317500" algn="l" rtl="0">
              <a:spcBef>
                <a:spcPts val="0"/>
              </a:spcBef>
              <a:spcAft>
                <a:spcPts val="0"/>
              </a:spcAft>
              <a:buClr>
                <a:srgbClr val="FFFFFF"/>
              </a:buClr>
              <a:buSzPts val="1400"/>
              <a:buChar char="●"/>
            </a:pPr>
            <a:r>
              <a:rPr lang="en">
                <a:solidFill>
                  <a:srgbClr val="FFFFFF"/>
                </a:solidFill>
              </a:rPr>
              <a:t>Montana Water Center</a:t>
            </a:r>
            <a:endParaRPr>
              <a:solidFill>
                <a:srgbClr val="FFFFFF"/>
              </a:solidFill>
            </a:endParaRPr>
          </a:p>
        </p:txBody>
      </p:sp>
      <p:sp>
        <p:nvSpPr>
          <p:cNvPr id="161" name="Google Shape;161;p28"/>
          <p:cNvSpPr txBox="1"/>
          <p:nvPr/>
        </p:nvSpPr>
        <p:spPr>
          <a:xfrm>
            <a:off x="591500" y="1113075"/>
            <a:ext cx="4281900" cy="145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rPr>
              <a:t>Committee</a:t>
            </a:r>
            <a:endParaRPr b="1">
              <a:solidFill>
                <a:srgbClr val="FFFFFF"/>
              </a:solidFill>
            </a:endParaRPr>
          </a:p>
          <a:p>
            <a:pPr marL="0" lvl="0" indent="457200" algn="l" rtl="0">
              <a:spcBef>
                <a:spcPts val="0"/>
              </a:spcBef>
              <a:spcAft>
                <a:spcPts val="0"/>
              </a:spcAft>
              <a:buNone/>
            </a:pPr>
            <a:r>
              <a:rPr lang="en">
                <a:solidFill>
                  <a:srgbClr val="FFFFFF"/>
                </a:solidFill>
              </a:rPr>
              <a:t>Jim Elser</a:t>
            </a:r>
            <a:endParaRPr>
              <a:solidFill>
                <a:srgbClr val="FFFFFF"/>
              </a:solidFill>
            </a:endParaRPr>
          </a:p>
          <a:p>
            <a:pPr marL="0" lvl="0" indent="457200" algn="l" rtl="0">
              <a:spcBef>
                <a:spcPts val="0"/>
              </a:spcBef>
              <a:spcAft>
                <a:spcPts val="0"/>
              </a:spcAft>
              <a:buNone/>
            </a:pPr>
            <a:r>
              <a:rPr lang="en">
                <a:solidFill>
                  <a:srgbClr val="FFFFFF"/>
                </a:solidFill>
              </a:rPr>
              <a:t>Ash Ballantyne</a:t>
            </a:r>
            <a:endParaRPr>
              <a:solidFill>
                <a:srgbClr val="FFFFFF"/>
              </a:solidFill>
            </a:endParaRPr>
          </a:p>
          <a:p>
            <a:pPr marL="0" lvl="0" indent="457200" algn="l" rtl="0">
              <a:spcBef>
                <a:spcPts val="0"/>
              </a:spcBef>
              <a:spcAft>
                <a:spcPts val="0"/>
              </a:spcAft>
              <a:buNone/>
            </a:pPr>
            <a:r>
              <a:rPr lang="en">
                <a:solidFill>
                  <a:srgbClr val="FFFFFF"/>
                </a:solidFill>
              </a:rPr>
              <a:t>Bob Hall</a:t>
            </a:r>
            <a:endParaRPr>
              <a:solidFill>
                <a:srgbClr val="FFFFFF"/>
              </a:solidFill>
            </a:endParaRPr>
          </a:p>
          <a:p>
            <a:pPr marL="0" lvl="0" indent="457200" algn="l" rtl="0">
              <a:spcBef>
                <a:spcPts val="0"/>
              </a:spcBef>
              <a:spcAft>
                <a:spcPts val="0"/>
              </a:spcAft>
              <a:buNone/>
            </a:pPr>
            <a:r>
              <a:rPr lang="en">
                <a:solidFill>
                  <a:srgbClr val="FFFFFF"/>
                </a:solidFill>
              </a:rPr>
              <a:t>Janice Brahney</a:t>
            </a:r>
            <a:endParaRPr>
              <a:solidFill>
                <a:srgbClr val="FFFFFF"/>
              </a:solidFill>
            </a:endParaRPr>
          </a:p>
          <a:p>
            <a:pPr marL="457200" lvl="0" indent="0" algn="l" rtl="0">
              <a:spcBef>
                <a:spcPts val="0"/>
              </a:spcBef>
              <a:spcAft>
                <a:spcPts val="0"/>
              </a:spcAft>
              <a:buNone/>
            </a:pPr>
            <a:r>
              <a:rPr lang="en">
                <a:solidFill>
                  <a:srgbClr val="FFFFFF"/>
                </a:solidFill>
              </a:rPr>
              <a:t>Art Woods</a:t>
            </a:r>
            <a:endParaRPr>
              <a:solidFill>
                <a:srgbClr val="FFFFFF"/>
              </a:solidFill>
            </a:endParaRPr>
          </a:p>
        </p:txBody>
      </p:sp>
      <p:sp>
        <p:nvSpPr>
          <p:cNvPr id="162" name="Google Shape;162;p28"/>
          <p:cNvSpPr txBox="1"/>
          <p:nvPr/>
        </p:nvSpPr>
        <p:spPr>
          <a:xfrm>
            <a:off x="591500" y="2573050"/>
            <a:ext cx="4795800" cy="245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rPr>
              <a:t>Friends and Colleagues</a:t>
            </a:r>
            <a:endParaRPr b="1">
              <a:solidFill>
                <a:srgbClr val="FFFFFF"/>
              </a:solidFill>
            </a:endParaRPr>
          </a:p>
          <a:p>
            <a:pPr marL="0" lvl="0" indent="0" algn="l" rtl="0">
              <a:spcBef>
                <a:spcPts val="0"/>
              </a:spcBef>
              <a:spcAft>
                <a:spcPts val="0"/>
              </a:spcAft>
              <a:buNone/>
            </a:pPr>
            <a:r>
              <a:rPr lang="en">
                <a:solidFill>
                  <a:srgbClr val="FFFFFF"/>
                </a:solidFill>
              </a:rPr>
              <a:t>	Julia Cotter</a:t>
            </a:r>
            <a:endParaRPr>
              <a:solidFill>
                <a:srgbClr val="FFFFFF"/>
              </a:solidFill>
            </a:endParaRPr>
          </a:p>
          <a:p>
            <a:pPr marL="0" lvl="0" indent="0" algn="l" rtl="0">
              <a:spcBef>
                <a:spcPts val="0"/>
              </a:spcBef>
              <a:spcAft>
                <a:spcPts val="0"/>
              </a:spcAft>
              <a:buNone/>
            </a:pPr>
            <a:r>
              <a:rPr lang="en">
                <a:solidFill>
                  <a:srgbClr val="FFFFFF"/>
                </a:solidFill>
              </a:rPr>
              <a:t>	Charlie Wainright</a:t>
            </a:r>
            <a:endParaRPr>
              <a:solidFill>
                <a:srgbClr val="FFFFFF"/>
              </a:solidFill>
            </a:endParaRPr>
          </a:p>
          <a:p>
            <a:pPr marL="0" lvl="0" indent="457200" algn="l" rtl="0">
              <a:spcBef>
                <a:spcPts val="0"/>
              </a:spcBef>
              <a:spcAft>
                <a:spcPts val="0"/>
              </a:spcAft>
              <a:buNone/>
            </a:pPr>
            <a:r>
              <a:rPr lang="en">
                <a:solidFill>
                  <a:srgbClr val="FFFFFF"/>
                </a:solidFill>
              </a:rPr>
              <a:t>Ze Ren</a:t>
            </a:r>
            <a:endParaRPr>
              <a:solidFill>
                <a:srgbClr val="FFFFFF"/>
              </a:solidFill>
            </a:endParaRPr>
          </a:p>
          <a:p>
            <a:pPr marL="0" lvl="0" indent="457200" algn="l" rtl="0">
              <a:spcBef>
                <a:spcPts val="0"/>
              </a:spcBef>
              <a:spcAft>
                <a:spcPts val="0"/>
              </a:spcAft>
              <a:buNone/>
            </a:pPr>
            <a:r>
              <a:rPr lang="en">
                <a:solidFill>
                  <a:srgbClr val="FFFFFF"/>
                </a:solidFill>
              </a:rPr>
              <a:t>Marie Johnson</a:t>
            </a:r>
            <a:endParaRPr>
              <a:solidFill>
                <a:srgbClr val="FFFFFF"/>
              </a:solidFill>
            </a:endParaRPr>
          </a:p>
          <a:p>
            <a:pPr marL="0" lvl="0" indent="457200" algn="l" rtl="0">
              <a:spcBef>
                <a:spcPts val="0"/>
              </a:spcBef>
              <a:spcAft>
                <a:spcPts val="0"/>
              </a:spcAft>
              <a:buNone/>
            </a:pPr>
            <a:r>
              <a:rPr lang="en">
                <a:solidFill>
                  <a:srgbClr val="FFFFFF"/>
                </a:solidFill>
              </a:rPr>
              <a:t>Chad Hammer</a:t>
            </a:r>
            <a:endParaRPr>
              <a:solidFill>
                <a:srgbClr val="FFFFFF"/>
              </a:solidFill>
            </a:endParaRPr>
          </a:p>
          <a:p>
            <a:pPr marL="0" lvl="0" indent="457200" algn="l" rtl="0">
              <a:spcBef>
                <a:spcPts val="0"/>
              </a:spcBef>
              <a:spcAft>
                <a:spcPts val="0"/>
              </a:spcAft>
              <a:buNone/>
            </a:pPr>
            <a:r>
              <a:rPr lang="en">
                <a:solidFill>
                  <a:srgbClr val="FFFFFF"/>
                </a:solidFill>
              </a:rPr>
              <a:t>Ira Moll</a:t>
            </a:r>
            <a:endParaRPr>
              <a:solidFill>
                <a:srgbClr val="FFFFFF"/>
              </a:solidFill>
            </a:endParaRPr>
          </a:p>
          <a:p>
            <a:pPr marL="0" lvl="0" indent="0" algn="l" rtl="0">
              <a:spcBef>
                <a:spcPts val="0"/>
              </a:spcBef>
              <a:spcAft>
                <a:spcPts val="0"/>
              </a:spcAft>
              <a:buNone/>
            </a:pPr>
            <a:r>
              <a:rPr lang="en">
                <a:solidFill>
                  <a:srgbClr val="FFFFFF"/>
                </a:solidFill>
              </a:rPr>
              <a:t>	OBEE(EE) grad students</a:t>
            </a:r>
            <a:endParaRPr>
              <a:solidFill>
                <a:srgbClr val="FFFFFF"/>
              </a:solidFill>
            </a:endParaRPr>
          </a:p>
          <a:p>
            <a:pPr marL="0" lvl="0" indent="0" algn="l" rtl="0">
              <a:spcBef>
                <a:spcPts val="0"/>
              </a:spcBef>
              <a:spcAft>
                <a:spcPts val="0"/>
              </a:spcAft>
              <a:buNone/>
            </a:pPr>
            <a:r>
              <a:rPr lang="en">
                <a:solidFill>
                  <a:srgbClr val="FFFFFF"/>
                </a:solidFill>
              </a:rPr>
              <a:t>	BRIDGES grad students</a:t>
            </a:r>
            <a:endParaRPr>
              <a:solidFill>
                <a:srgbClr val="FFFFFF"/>
              </a:solidFill>
            </a:endParaRPr>
          </a:p>
          <a:p>
            <a:pPr marL="0" lvl="0" indent="457200" algn="l" rtl="0">
              <a:spcBef>
                <a:spcPts val="0"/>
              </a:spcBef>
              <a:spcAft>
                <a:spcPts val="0"/>
              </a:spcAft>
              <a:buNone/>
            </a:pPr>
            <a:r>
              <a:rPr lang="en">
                <a:solidFill>
                  <a:srgbClr val="FFFFFF"/>
                </a:solidFill>
              </a:rPr>
              <a:t>FLBS</a:t>
            </a:r>
            <a:endParaRPr>
              <a:solidFill>
                <a:srgbClr val="FFFFFF"/>
              </a:solidFill>
            </a:endParaRPr>
          </a:p>
          <a:p>
            <a:pPr marL="0" lvl="0" indent="457200" algn="l" rtl="0">
              <a:spcBef>
                <a:spcPts val="0"/>
              </a:spcBef>
              <a:spcAft>
                <a:spcPts val="0"/>
              </a:spcAft>
              <a:buNone/>
            </a:pPr>
            <a:r>
              <a:rPr lang="en">
                <a:solidFill>
                  <a:srgbClr val="FFFFFF"/>
                </a:solidFill>
              </a:rPr>
              <a:t>Glacier USGS</a:t>
            </a:r>
            <a:endParaRPr>
              <a:solidFill>
                <a:srgbClr val="FFFFFF"/>
              </a:solidFill>
            </a:endParaRPr>
          </a:p>
        </p:txBody>
      </p:sp>
      <p:pic>
        <p:nvPicPr>
          <p:cNvPr id="163" name="Google Shape;163;p28"/>
          <p:cNvPicPr preferRelativeResize="0"/>
          <p:nvPr/>
        </p:nvPicPr>
        <p:blipFill>
          <a:blip r:embed="rId6">
            <a:alphaModFix/>
          </a:blip>
          <a:stretch>
            <a:fillRect/>
          </a:stretch>
        </p:blipFill>
        <p:spPr>
          <a:xfrm>
            <a:off x="5189880" y="2168123"/>
            <a:ext cx="3024469" cy="211432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9"/>
          <p:cNvSpPr txBox="1"/>
          <p:nvPr/>
        </p:nvSpPr>
        <p:spPr>
          <a:xfrm>
            <a:off x="6168500" y="4794600"/>
            <a:ext cx="1485900" cy="34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FFFFFF"/>
                </a:solidFill>
              </a:rPr>
              <a:t>Photo J. Elser</a:t>
            </a:r>
            <a:endParaRPr sz="1100">
              <a:solidFill>
                <a:srgbClr val="FFFFFF"/>
              </a:solidFill>
            </a:endParaRPr>
          </a:p>
        </p:txBody>
      </p:sp>
      <p:pic>
        <p:nvPicPr>
          <p:cNvPr id="169" name="Google Shape;169;p29"/>
          <p:cNvPicPr preferRelativeResize="0"/>
          <p:nvPr/>
        </p:nvPicPr>
        <p:blipFill>
          <a:blip r:embed="rId3">
            <a:alphaModFix/>
          </a:blip>
          <a:stretch>
            <a:fillRect/>
          </a:stretch>
        </p:blipFill>
        <p:spPr>
          <a:xfrm>
            <a:off x="0" y="0"/>
            <a:ext cx="9144001" cy="5143499"/>
          </a:xfrm>
          <a:prstGeom prst="rect">
            <a:avLst/>
          </a:prstGeom>
          <a:noFill/>
          <a:ln>
            <a:noFill/>
          </a:ln>
        </p:spPr>
      </p:pic>
      <p:sp>
        <p:nvSpPr>
          <p:cNvPr id="170" name="Google Shape;170;p29"/>
          <p:cNvSpPr txBox="1"/>
          <p:nvPr/>
        </p:nvSpPr>
        <p:spPr>
          <a:xfrm>
            <a:off x="3648288" y="0"/>
            <a:ext cx="1847400" cy="51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t>Questions?</a:t>
            </a:r>
            <a:endParaRPr sz="2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3"/>
        <p:cNvGrpSpPr/>
        <p:nvPr/>
      </p:nvGrpSpPr>
      <p:grpSpPr>
        <a:xfrm>
          <a:off x="0" y="0"/>
          <a:ext cx="0" cy="0"/>
          <a:chOff x="0" y="0"/>
          <a:chExt cx="0" cy="0"/>
        </a:xfrm>
      </p:grpSpPr>
      <p:pic>
        <p:nvPicPr>
          <p:cNvPr id="64" name="Google Shape;64;p14"/>
          <p:cNvPicPr preferRelativeResize="0"/>
          <p:nvPr/>
        </p:nvPicPr>
        <p:blipFill>
          <a:blip r:embed="rId3">
            <a:alphaModFix/>
          </a:blip>
          <a:stretch>
            <a:fillRect/>
          </a:stretch>
        </p:blipFill>
        <p:spPr>
          <a:xfrm>
            <a:off x="471688" y="0"/>
            <a:ext cx="8200634" cy="51435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8"/>
        <p:cNvGrpSpPr/>
        <p:nvPr/>
      </p:nvGrpSpPr>
      <p:grpSpPr>
        <a:xfrm>
          <a:off x="0" y="0"/>
          <a:ext cx="0" cy="0"/>
          <a:chOff x="0" y="0"/>
          <a:chExt cx="0" cy="0"/>
        </a:xfrm>
      </p:grpSpPr>
      <p:pic>
        <p:nvPicPr>
          <p:cNvPr id="69" name="Google Shape;69;p15"/>
          <p:cNvPicPr preferRelativeResize="0"/>
          <p:nvPr/>
        </p:nvPicPr>
        <p:blipFill>
          <a:blip r:embed="rId3">
            <a:alphaModFix/>
          </a:blip>
          <a:stretch>
            <a:fillRect/>
          </a:stretch>
        </p:blipFill>
        <p:spPr>
          <a:xfrm>
            <a:off x="485963" y="0"/>
            <a:ext cx="8172070" cy="51435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3"/>
        <p:cNvGrpSpPr/>
        <p:nvPr/>
      </p:nvGrpSpPr>
      <p:grpSpPr>
        <a:xfrm>
          <a:off x="0" y="0"/>
          <a:ext cx="0" cy="0"/>
          <a:chOff x="0" y="0"/>
          <a:chExt cx="0" cy="0"/>
        </a:xfrm>
      </p:grpSpPr>
      <p:sp>
        <p:nvSpPr>
          <p:cNvPr id="74" name="Google Shape;74;p16"/>
          <p:cNvSpPr txBox="1"/>
          <p:nvPr/>
        </p:nvSpPr>
        <p:spPr>
          <a:xfrm>
            <a:off x="237200" y="0"/>
            <a:ext cx="6831300" cy="79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What about aquatic succession?</a:t>
            </a:r>
            <a:endParaRPr sz="2400">
              <a:solidFill>
                <a:srgbClr val="FFFFFF"/>
              </a:solidFill>
            </a:endParaRPr>
          </a:p>
        </p:txBody>
      </p:sp>
      <p:pic>
        <p:nvPicPr>
          <p:cNvPr id="75" name="Google Shape;75;p16"/>
          <p:cNvPicPr preferRelativeResize="0"/>
          <p:nvPr/>
        </p:nvPicPr>
        <p:blipFill>
          <a:blip r:embed="rId3">
            <a:alphaModFix/>
          </a:blip>
          <a:stretch>
            <a:fillRect/>
          </a:stretch>
        </p:blipFill>
        <p:spPr>
          <a:xfrm>
            <a:off x="1343475" y="797100"/>
            <a:ext cx="2779396" cy="4041599"/>
          </a:xfrm>
          <a:prstGeom prst="rect">
            <a:avLst/>
          </a:prstGeom>
          <a:noFill/>
          <a:ln>
            <a:noFill/>
          </a:ln>
        </p:spPr>
      </p:pic>
      <p:pic>
        <p:nvPicPr>
          <p:cNvPr id="76" name="Google Shape;76;p16"/>
          <p:cNvPicPr preferRelativeResize="0"/>
          <p:nvPr/>
        </p:nvPicPr>
        <p:blipFill>
          <a:blip r:embed="rId4">
            <a:alphaModFix/>
          </a:blip>
          <a:stretch>
            <a:fillRect/>
          </a:stretch>
        </p:blipFill>
        <p:spPr>
          <a:xfrm>
            <a:off x="5625471" y="797100"/>
            <a:ext cx="2063949" cy="4041601"/>
          </a:xfrm>
          <a:prstGeom prst="rect">
            <a:avLst/>
          </a:prstGeom>
          <a:noFill/>
          <a:ln>
            <a:noFill/>
          </a:ln>
        </p:spPr>
      </p:pic>
      <p:sp>
        <p:nvSpPr>
          <p:cNvPr id="77" name="Google Shape;77;p16"/>
          <p:cNvSpPr txBox="1"/>
          <p:nvPr/>
        </p:nvSpPr>
        <p:spPr>
          <a:xfrm>
            <a:off x="6758950" y="4776375"/>
            <a:ext cx="1959300" cy="43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Engstrom et al. 2000</a:t>
            </a:r>
            <a:endParaRPr>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1"/>
        <p:cNvGrpSpPr/>
        <p:nvPr/>
      </p:nvGrpSpPr>
      <p:grpSpPr>
        <a:xfrm>
          <a:off x="0" y="0"/>
          <a:ext cx="0" cy="0"/>
          <a:chOff x="0" y="0"/>
          <a:chExt cx="0" cy="0"/>
        </a:xfrm>
      </p:grpSpPr>
      <p:pic>
        <p:nvPicPr>
          <p:cNvPr id="82" name="Google Shape;82;p17"/>
          <p:cNvPicPr preferRelativeResize="0"/>
          <p:nvPr/>
        </p:nvPicPr>
        <p:blipFill>
          <a:blip r:embed="rId3">
            <a:alphaModFix/>
          </a:blip>
          <a:stretch>
            <a:fillRect/>
          </a:stretch>
        </p:blipFill>
        <p:spPr>
          <a:xfrm>
            <a:off x="114300" y="166975"/>
            <a:ext cx="3200400" cy="2286000"/>
          </a:xfrm>
          <a:prstGeom prst="rect">
            <a:avLst/>
          </a:prstGeom>
          <a:noFill/>
          <a:ln>
            <a:noFill/>
          </a:ln>
        </p:spPr>
      </p:pic>
      <p:pic>
        <p:nvPicPr>
          <p:cNvPr id="83" name="Google Shape;83;p17"/>
          <p:cNvPicPr preferRelativeResize="0"/>
          <p:nvPr/>
        </p:nvPicPr>
        <p:blipFill>
          <a:blip r:embed="rId4">
            <a:alphaModFix/>
          </a:blip>
          <a:stretch>
            <a:fillRect/>
          </a:stretch>
        </p:blipFill>
        <p:spPr>
          <a:xfrm>
            <a:off x="2971800" y="1428750"/>
            <a:ext cx="3200400" cy="2286000"/>
          </a:xfrm>
          <a:prstGeom prst="rect">
            <a:avLst/>
          </a:prstGeom>
          <a:noFill/>
          <a:ln>
            <a:noFill/>
          </a:ln>
        </p:spPr>
      </p:pic>
      <p:pic>
        <p:nvPicPr>
          <p:cNvPr id="84" name="Google Shape;84;p17"/>
          <p:cNvPicPr preferRelativeResize="0"/>
          <p:nvPr/>
        </p:nvPicPr>
        <p:blipFill>
          <a:blip r:embed="rId5">
            <a:alphaModFix/>
          </a:blip>
          <a:stretch>
            <a:fillRect/>
          </a:stretch>
        </p:blipFill>
        <p:spPr>
          <a:xfrm>
            <a:off x="5828225" y="2726357"/>
            <a:ext cx="3200400" cy="2286000"/>
          </a:xfrm>
          <a:prstGeom prst="rect">
            <a:avLst/>
          </a:prstGeom>
          <a:noFill/>
          <a:ln>
            <a:noFill/>
          </a:ln>
        </p:spPr>
      </p:pic>
      <p:sp>
        <p:nvSpPr>
          <p:cNvPr id="85" name="Google Shape;85;p17"/>
          <p:cNvSpPr txBox="1"/>
          <p:nvPr/>
        </p:nvSpPr>
        <p:spPr>
          <a:xfrm>
            <a:off x="210200" y="2670675"/>
            <a:ext cx="7121700" cy="8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 name="Google Shape;86;p17"/>
          <p:cNvSpPr txBox="1"/>
          <p:nvPr/>
        </p:nvSpPr>
        <p:spPr>
          <a:xfrm>
            <a:off x="3684525" y="105150"/>
            <a:ext cx="4846800" cy="118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FFFF"/>
                </a:solidFill>
              </a:rPr>
              <a:t>Using elevation as a proxy for lake age, how do crucial physical and chemical lake characteristics change over time? What are the implications for lake biota?</a:t>
            </a:r>
            <a:endParaRPr sz="1800">
              <a:solidFill>
                <a:srgbClr val="FFFFFF"/>
              </a:solidFill>
            </a:endParaRPr>
          </a:p>
        </p:txBody>
      </p:sp>
      <p:sp>
        <p:nvSpPr>
          <p:cNvPr id="87" name="Google Shape;87;p17"/>
          <p:cNvSpPr txBox="1"/>
          <p:nvPr/>
        </p:nvSpPr>
        <p:spPr>
          <a:xfrm>
            <a:off x="395650" y="2683025"/>
            <a:ext cx="1520700" cy="44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High elevation</a:t>
            </a:r>
            <a:endParaRPr>
              <a:solidFill>
                <a:srgbClr val="FFFFFF"/>
              </a:solidFill>
            </a:endParaRPr>
          </a:p>
        </p:txBody>
      </p:sp>
      <p:sp>
        <p:nvSpPr>
          <p:cNvPr id="88" name="Google Shape;88;p17"/>
          <p:cNvSpPr txBox="1"/>
          <p:nvPr/>
        </p:nvSpPr>
        <p:spPr>
          <a:xfrm>
            <a:off x="4307525" y="4442775"/>
            <a:ext cx="1520700" cy="44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Low elevation</a:t>
            </a:r>
            <a:endParaRPr>
              <a:solidFill>
                <a:srgbClr val="FFFFFF"/>
              </a:solidFill>
            </a:endParaRPr>
          </a:p>
        </p:txBody>
      </p:sp>
      <p:cxnSp>
        <p:nvCxnSpPr>
          <p:cNvPr id="89" name="Google Shape;89;p17"/>
          <p:cNvCxnSpPr>
            <a:stCxn id="87" idx="2"/>
            <a:endCxn id="88" idx="1"/>
          </p:cNvCxnSpPr>
          <p:nvPr/>
        </p:nvCxnSpPr>
        <p:spPr>
          <a:xfrm>
            <a:off x="1156000" y="3128225"/>
            <a:ext cx="3151500" cy="1537200"/>
          </a:xfrm>
          <a:prstGeom prst="straightConnector1">
            <a:avLst/>
          </a:prstGeom>
          <a:noFill/>
          <a:ln w="76200" cap="flat" cmpd="sng">
            <a:solidFill>
              <a:srgbClr val="FFFFFF"/>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3"/>
        <p:cNvGrpSpPr/>
        <p:nvPr/>
      </p:nvGrpSpPr>
      <p:grpSpPr>
        <a:xfrm>
          <a:off x="0" y="0"/>
          <a:ext cx="0" cy="0"/>
          <a:chOff x="0" y="0"/>
          <a:chExt cx="0" cy="0"/>
        </a:xfrm>
      </p:grpSpPr>
      <p:sp>
        <p:nvSpPr>
          <p:cNvPr id="94" name="Google Shape;94;p18"/>
          <p:cNvSpPr txBox="1"/>
          <p:nvPr/>
        </p:nvSpPr>
        <p:spPr>
          <a:xfrm>
            <a:off x="1173950" y="1879350"/>
            <a:ext cx="3919500" cy="13848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rgbClr val="FFFFFF"/>
              </a:buClr>
              <a:buSzPts val="2400"/>
              <a:buChar char="●"/>
            </a:pPr>
            <a:r>
              <a:rPr lang="en" sz="2400">
                <a:solidFill>
                  <a:srgbClr val="FFFFFF"/>
                </a:solidFill>
              </a:rPr>
              <a:t>Some Elevational Data</a:t>
            </a:r>
            <a:endParaRPr sz="2400">
              <a:solidFill>
                <a:srgbClr val="FFFFFF"/>
              </a:solidFill>
            </a:endParaRPr>
          </a:p>
          <a:p>
            <a:pPr marL="457200" lvl="0" indent="-381000" algn="l" rtl="0">
              <a:spcBef>
                <a:spcPts val="0"/>
              </a:spcBef>
              <a:spcAft>
                <a:spcPts val="0"/>
              </a:spcAft>
              <a:buClr>
                <a:srgbClr val="FFFFFF"/>
              </a:buClr>
              <a:buSzPts val="2400"/>
              <a:buChar char="●"/>
            </a:pPr>
            <a:r>
              <a:rPr lang="en" sz="2400">
                <a:solidFill>
                  <a:srgbClr val="FFFFFF"/>
                </a:solidFill>
              </a:rPr>
              <a:t>Some Biologic Data</a:t>
            </a:r>
            <a:endParaRPr sz="2400">
              <a:solidFill>
                <a:srgbClr val="FFFFFF"/>
              </a:solidFill>
            </a:endParaRPr>
          </a:p>
          <a:p>
            <a:pPr marL="457200" lvl="0" indent="-381000" algn="l" rtl="0">
              <a:spcBef>
                <a:spcPts val="0"/>
              </a:spcBef>
              <a:spcAft>
                <a:spcPts val="0"/>
              </a:spcAft>
              <a:buClr>
                <a:srgbClr val="FFFFFF"/>
              </a:buClr>
              <a:buSzPts val="2400"/>
              <a:buChar char="●"/>
            </a:pPr>
            <a:r>
              <a:rPr lang="en" sz="2400">
                <a:solidFill>
                  <a:srgbClr val="FFFFFF"/>
                </a:solidFill>
              </a:rPr>
              <a:t>Future Work</a:t>
            </a:r>
            <a:endParaRPr sz="2400">
              <a:solidFill>
                <a:srgbClr val="FFFF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8"/>
        <p:cNvGrpSpPr/>
        <p:nvPr/>
      </p:nvGrpSpPr>
      <p:grpSpPr>
        <a:xfrm>
          <a:off x="0" y="0"/>
          <a:ext cx="0" cy="0"/>
          <a:chOff x="0" y="0"/>
          <a:chExt cx="0" cy="0"/>
        </a:xfrm>
      </p:grpSpPr>
      <p:pic>
        <p:nvPicPr>
          <p:cNvPr id="99" name="Google Shape;99;p19"/>
          <p:cNvPicPr preferRelativeResize="0"/>
          <p:nvPr/>
        </p:nvPicPr>
        <p:blipFill>
          <a:blip r:embed="rId3">
            <a:alphaModFix/>
          </a:blip>
          <a:stretch>
            <a:fillRect/>
          </a:stretch>
        </p:blipFill>
        <p:spPr>
          <a:xfrm>
            <a:off x="457195" y="0"/>
            <a:ext cx="8229606"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3"/>
        <p:cNvGrpSpPr/>
        <p:nvPr/>
      </p:nvGrpSpPr>
      <p:grpSpPr>
        <a:xfrm>
          <a:off x="0" y="0"/>
          <a:ext cx="0" cy="0"/>
          <a:chOff x="0" y="0"/>
          <a:chExt cx="0" cy="0"/>
        </a:xfrm>
      </p:grpSpPr>
      <p:pic>
        <p:nvPicPr>
          <p:cNvPr id="104" name="Google Shape;104;p20"/>
          <p:cNvPicPr preferRelativeResize="0"/>
          <p:nvPr/>
        </p:nvPicPr>
        <p:blipFill>
          <a:blip r:embed="rId3">
            <a:alphaModFix/>
          </a:blip>
          <a:stretch>
            <a:fillRect/>
          </a:stretch>
        </p:blipFill>
        <p:spPr>
          <a:xfrm>
            <a:off x="457195" y="0"/>
            <a:ext cx="8229606"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8"/>
        <p:cNvGrpSpPr/>
        <p:nvPr/>
      </p:nvGrpSpPr>
      <p:grpSpPr>
        <a:xfrm>
          <a:off x="0" y="0"/>
          <a:ext cx="0" cy="0"/>
          <a:chOff x="0" y="0"/>
          <a:chExt cx="0" cy="0"/>
        </a:xfrm>
      </p:grpSpPr>
      <p:pic>
        <p:nvPicPr>
          <p:cNvPr id="109" name="Google Shape;109;p21"/>
          <p:cNvPicPr preferRelativeResize="0"/>
          <p:nvPr/>
        </p:nvPicPr>
        <p:blipFill>
          <a:blip r:embed="rId3">
            <a:alphaModFix/>
          </a:blip>
          <a:stretch>
            <a:fillRect/>
          </a:stretch>
        </p:blipFill>
        <p:spPr>
          <a:xfrm>
            <a:off x="457195" y="0"/>
            <a:ext cx="8229606" cy="51435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742</Words>
  <Application>Microsoft Macintosh PowerPoint</Application>
  <PresentationFormat>On-screen Show (16:9)</PresentationFormat>
  <Paragraphs>69</Paragraphs>
  <Slides>17</Slides>
  <Notes>17</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17</vt:i4>
      </vt:variant>
    </vt:vector>
  </HeadingPairs>
  <TitlesOfParts>
    <vt:vector size="19" baseType="lpstr">
      <vt:lpstr>Arial</vt:lpstr>
      <vt:lpstr>Simple Light</vt:lpstr>
      <vt:lpstr>Mountain lakes: physical and chemical drivers of ecosystem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Acknowledgments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Mountain lakes: physical and chemical drivers of ecosystem development</dc:title>
  <cp:lastModifiedBy>Vanderwall, Joseph</cp:lastModifiedBy>
  <cp:revision>1</cp:revision>
  <dcterms:modified xsi:type="dcterms:W3CDTF">2020-02-28T15:08:59Z</dcterms:modified>
</cp:coreProperties>
</file>