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66" r:id="rId5"/>
    <p:sldId id="259" r:id="rId6"/>
    <p:sldId id="263" r:id="rId7"/>
    <p:sldId id="262" r:id="rId8"/>
    <p:sldId id="265" r:id="rId9"/>
    <p:sldId id="261"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e Sevigny" initials="CS" lastIdx="1" clrIdx="0">
    <p:extLst>
      <p:ext uri="{19B8F6BF-5375-455C-9EA6-DF929625EA0E}">
        <p15:presenceInfo xmlns:p15="http://schemas.microsoft.com/office/powerpoint/2012/main" userId="3ef7141a744fef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79" d="100"/>
          <a:sy n="79" d="100"/>
        </p:scale>
        <p:origin x="101"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C9468-71CA-458E-B850-4575E88D27BC}"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083C7-6508-4D80-8DC4-5DE3960A7541}" type="slidenum">
              <a:rPr lang="en-US" smtClean="0"/>
              <a:t>‹#›</a:t>
            </a:fld>
            <a:endParaRPr lang="en-US"/>
          </a:p>
        </p:txBody>
      </p:sp>
    </p:spTree>
    <p:extLst>
      <p:ext uri="{BB962C8B-B14F-4D97-AF65-F5344CB8AC3E}">
        <p14:creationId xmlns:p14="http://schemas.microsoft.com/office/powerpoint/2010/main" val="161330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investigating the adoption of various pasture management practices in Brazilian Amazon, and whether the use of social media influences which practices farmers choose.</a:t>
            </a:r>
          </a:p>
          <a:p>
            <a:r>
              <a:rPr lang="en-US" dirty="0"/>
              <a:t>Note about photos: mine</a:t>
            </a:r>
          </a:p>
        </p:txBody>
      </p:sp>
      <p:sp>
        <p:nvSpPr>
          <p:cNvPr id="4" name="Slide Number Placeholder 3"/>
          <p:cNvSpPr>
            <a:spLocks noGrp="1"/>
          </p:cNvSpPr>
          <p:nvPr>
            <p:ph type="sldNum" sz="quarter" idx="5"/>
          </p:nvPr>
        </p:nvSpPr>
        <p:spPr/>
        <p:txBody>
          <a:bodyPr/>
          <a:lstStyle/>
          <a:p>
            <a:fld id="{2EB083C7-6508-4D80-8DC4-5DE3960A7541}" type="slidenum">
              <a:rPr lang="en-US" smtClean="0"/>
              <a:t>1</a:t>
            </a:fld>
            <a:endParaRPr lang="en-US"/>
          </a:p>
        </p:txBody>
      </p:sp>
    </p:spTree>
    <p:extLst>
      <p:ext uri="{BB962C8B-B14F-4D97-AF65-F5344CB8AC3E}">
        <p14:creationId xmlns:p14="http://schemas.microsoft.com/office/powerpoint/2010/main" val="377461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083C7-6508-4D80-8DC4-5DE3960A7541}" type="slidenum">
              <a:rPr lang="en-US" smtClean="0"/>
              <a:t>10</a:t>
            </a:fld>
            <a:endParaRPr lang="en-US"/>
          </a:p>
        </p:txBody>
      </p:sp>
    </p:spTree>
    <p:extLst>
      <p:ext uri="{BB962C8B-B14F-4D97-AF65-F5344CB8AC3E}">
        <p14:creationId xmlns:p14="http://schemas.microsoft.com/office/powerpoint/2010/main" val="218254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083C7-6508-4D80-8DC4-5DE3960A7541}" type="slidenum">
              <a:rPr lang="en-US" smtClean="0"/>
              <a:t>2</a:t>
            </a:fld>
            <a:endParaRPr lang="en-US"/>
          </a:p>
        </p:txBody>
      </p:sp>
    </p:spTree>
    <p:extLst>
      <p:ext uri="{BB962C8B-B14F-4D97-AF65-F5344CB8AC3E}">
        <p14:creationId xmlns:p14="http://schemas.microsoft.com/office/powerpoint/2010/main" val="25500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Located in the Amazon region (rainforest habitat).</a:t>
            </a:r>
          </a:p>
          <a:p>
            <a:r>
              <a:rPr lang="en-US" dirty="0"/>
              <a:t>Federal gov encouraged migration to the area in 1970’s. Farmers cleared forest in exchange for free land to farm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Agricultural origin lead to farming as main source of income for households in this rural state, most of which are small, family-run farms.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Dairy and cattle farming are the predominant forms in the area, so much deforestation is for pasture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Traditional cattle farming practices involve little consistent management of the quality of the 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the cattle graze until the pasture degrades, then clear more forest and/or invest in restoring pasture productivity every 8-10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Deforestation comes at the cost of rainforest habitat, and investment in pasture productivity can be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 management practices may help maintain pasture productivity and reduce costs for small farmers, and potentially reduce deforestation.</a:t>
            </a:r>
          </a:p>
          <a:p>
            <a:r>
              <a:rPr lang="en-US" dirty="0"/>
              <a:t>Lack of any pasture management more costly in long run.</a:t>
            </a:r>
          </a:p>
          <a:p>
            <a:r>
              <a:rPr lang="en-US" dirty="0"/>
              <a:t>Traditional pasture management practices (grazing </a:t>
            </a:r>
            <a:r>
              <a:rPr lang="en-US" dirty="0" err="1"/>
              <a:t>til</a:t>
            </a:r>
            <a:r>
              <a:rPr lang="en-US" dirty="0"/>
              <a:t> degraded) also costly, periodically.</a:t>
            </a:r>
          </a:p>
          <a:p>
            <a:r>
              <a:rPr lang="en-US" dirty="0"/>
              <a:t>Other management practices can maintain productivity consistently, but few adopt them.</a:t>
            </a:r>
          </a:p>
          <a:p>
            <a:r>
              <a:rPr lang="en-US" dirty="0"/>
              <a:t>May not be adopted because of complexity of implementation or lack of information about the available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B083C7-6508-4D80-8DC4-5DE3960A7541}" type="slidenum">
              <a:rPr lang="en-US" smtClean="0"/>
              <a:t>3</a:t>
            </a:fld>
            <a:endParaRPr lang="en-US"/>
          </a:p>
        </p:txBody>
      </p:sp>
    </p:spTree>
    <p:extLst>
      <p:ext uri="{BB962C8B-B14F-4D97-AF65-F5344CB8AC3E}">
        <p14:creationId xmlns:p14="http://schemas.microsoft.com/office/powerpoint/2010/main" val="76900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pasture in process of degrading (left) vs healthy pasture (right) </a:t>
            </a:r>
          </a:p>
        </p:txBody>
      </p:sp>
      <p:sp>
        <p:nvSpPr>
          <p:cNvPr id="4" name="Slide Number Placeholder 3"/>
          <p:cNvSpPr>
            <a:spLocks noGrp="1"/>
          </p:cNvSpPr>
          <p:nvPr>
            <p:ph type="sldNum" sz="quarter" idx="5"/>
          </p:nvPr>
        </p:nvSpPr>
        <p:spPr/>
        <p:txBody>
          <a:bodyPr/>
          <a:lstStyle/>
          <a:p>
            <a:fld id="{2EB083C7-6508-4D80-8DC4-5DE3960A7541}" type="slidenum">
              <a:rPr lang="en-US" smtClean="0"/>
              <a:t>4</a:t>
            </a:fld>
            <a:endParaRPr lang="en-US"/>
          </a:p>
        </p:txBody>
      </p:sp>
    </p:spTree>
    <p:extLst>
      <p:ext uri="{BB962C8B-B14F-4D97-AF65-F5344CB8AC3E}">
        <p14:creationId xmlns:p14="http://schemas.microsoft.com/office/powerpoint/2010/main" val="231721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is a key factor</a:t>
            </a:r>
          </a:p>
          <a:p>
            <a:r>
              <a:rPr lang="en-US" dirty="0"/>
              <a:t>Must be aware of options to adopt</a:t>
            </a:r>
          </a:p>
          <a:p>
            <a:r>
              <a:rPr lang="en-US" dirty="0"/>
              <a:t>Different sources provide different types of information;</a:t>
            </a:r>
          </a:p>
          <a:p>
            <a:r>
              <a:rPr lang="en-US" dirty="0"/>
              <a:t>	-ag extension provides technical info on implementation</a:t>
            </a:r>
          </a:p>
          <a:p>
            <a:r>
              <a:rPr lang="en-US" dirty="0"/>
              <a:t>	-other farmers provide tips based on practical experience, </a:t>
            </a:r>
            <a:r>
              <a:rPr lang="en-US" dirty="0" err="1"/>
              <a:t>esp</a:t>
            </a:r>
            <a:r>
              <a:rPr lang="en-US" dirty="0"/>
              <a:t> useful for location-specific questions</a:t>
            </a:r>
          </a:p>
          <a:p>
            <a:r>
              <a:rPr lang="en-US" dirty="0"/>
              <a:t>Farmers tend to trust other farmers most</a:t>
            </a:r>
          </a:p>
          <a:p>
            <a:r>
              <a:rPr lang="en-US" dirty="0"/>
              <a:t>so improving inter-farmer comms has high potential to influence the adoption of knowledge-intensive practices.</a:t>
            </a:r>
          </a:p>
          <a:p>
            <a:r>
              <a:rPr lang="en-US" dirty="0"/>
              <a:t>SM provides a new platform for connecting people</a:t>
            </a:r>
          </a:p>
          <a:p>
            <a:r>
              <a:rPr lang="en-US" dirty="0"/>
              <a:t>Widespread use</a:t>
            </a:r>
          </a:p>
          <a:p>
            <a:r>
              <a:rPr lang="en-US" dirty="0"/>
              <a:t>Lower cost, efficient info access</a:t>
            </a:r>
          </a:p>
          <a:p>
            <a:r>
              <a:rPr lang="en-US" dirty="0"/>
              <a:t>Increases development of broad, diverse networks that foster sharing new ideas</a:t>
            </a:r>
          </a:p>
        </p:txBody>
      </p:sp>
      <p:sp>
        <p:nvSpPr>
          <p:cNvPr id="4" name="Slide Number Placeholder 3"/>
          <p:cNvSpPr>
            <a:spLocks noGrp="1"/>
          </p:cNvSpPr>
          <p:nvPr>
            <p:ph type="sldNum" sz="quarter" idx="5"/>
          </p:nvPr>
        </p:nvSpPr>
        <p:spPr/>
        <p:txBody>
          <a:bodyPr/>
          <a:lstStyle/>
          <a:p>
            <a:fld id="{2EB083C7-6508-4D80-8DC4-5DE3960A7541}" type="slidenum">
              <a:rPr lang="en-US" smtClean="0"/>
              <a:t>5</a:t>
            </a:fld>
            <a:endParaRPr lang="en-US"/>
          </a:p>
        </p:txBody>
      </p:sp>
    </p:spTree>
    <p:extLst>
      <p:ext uri="{BB962C8B-B14F-4D97-AF65-F5344CB8AC3E}">
        <p14:creationId xmlns:p14="http://schemas.microsoft.com/office/powerpoint/2010/main" val="129455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determining causal link, I have to control for the possibility that farmers who adopt social media are more likely to adopt any new technology or practice. If a tendency for novelty or innovativeness is the true reason for use of both social media and nontraditional practices, I will get strong correlations, but without knowing if social media is causing them or just another end effect.</a:t>
            </a:r>
          </a:p>
          <a:p>
            <a:endParaRPr lang="en-US" dirty="0"/>
          </a:p>
          <a:p>
            <a:r>
              <a:rPr lang="en-US" dirty="0"/>
              <a:t>Need to control for things like the size of the operation – land area and number of cattle; financial resources – loans, off-farm income independent from the size of the farm; other information sources – extension, program participation, agricultural unions &amp; associations…</a:t>
            </a:r>
          </a:p>
          <a:p>
            <a:r>
              <a:rPr lang="en-US" dirty="0"/>
              <a:t>Still determining a strategy for determining causality, but some options are to control for whether a household’s neighbors use SM, </a:t>
            </a:r>
            <a:r>
              <a:rPr lang="en-US" dirty="0" err="1"/>
              <a:t>bc</a:t>
            </a:r>
            <a:r>
              <a:rPr lang="en-US" dirty="0"/>
              <a:t> that gives them incentive to start using it; and the percent of internet access among neighbors/municipality. These things are not under household control but affect their decisions.</a:t>
            </a:r>
          </a:p>
          <a:p>
            <a:endParaRPr lang="en-US" dirty="0"/>
          </a:p>
          <a:p>
            <a:r>
              <a:rPr lang="en-US" dirty="0"/>
              <a:t>I will estimate my model using several methods.</a:t>
            </a:r>
          </a:p>
          <a:p>
            <a:r>
              <a:rPr lang="en-US" dirty="0"/>
              <a:t>Standard regressions will show relationships between the controls and various practices.</a:t>
            </a:r>
          </a:p>
          <a:p>
            <a:r>
              <a:rPr lang="en-US" dirty="0"/>
              <a:t>Propensity Score Matching matches up households that have similar likelihoods of using social media. Then it compares the farming practices of those that actually do use social media with those that don’t to see if there’s a difference overall between social media users and nonusers.</a:t>
            </a:r>
          </a:p>
          <a:p>
            <a:r>
              <a:rPr lang="en-US" dirty="0"/>
              <a:t>Endogenous switching regression controls for factors that might affect the adoption of social media and new practices simultaneously.</a:t>
            </a:r>
          </a:p>
        </p:txBody>
      </p:sp>
      <p:sp>
        <p:nvSpPr>
          <p:cNvPr id="4" name="Slide Number Placeholder 3"/>
          <p:cNvSpPr>
            <a:spLocks noGrp="1"/>
          </p:cNvSpPr>
          <p:nvPr>
            <p:ph type="sldNum" sz="quarter" idx="5"/>
          </p:nvPr>
        </p:nvSpPr>
        <p:spPr/>
        <p:txBody>
          <a:bodyPr/>
          <a:lstStyle/>
          <a:p>
            <a:fld id="{2EB083C7-6508-4D80-8DC4-5DE3960A7541}" type="slidenum">
              <a:rPr lang="en-US" smtClean="0"/>
              <a:t>6</a:t>
            </a:fld>
            <a:endParaRPr lang="en-US"/>
          </a:p>
        </p:txBody>
      </p:sp>
    </p:spTree>
    <p:extLst>
      <p:ext uri="{BB962C8B-B14F-4D97-AF65-F5344CB8AC3E}">
        <p14:creationId xmlns:p14="http://schemas.microsoft.com/office/powerpoint/2010/main" val="349926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examine a variety of practices regarding soil, grass, and cattle management [and water?]. These will be categorized according to their sustainability, complexity, and newness. (Still working on this.) 1362 households in total. Reform and recovery are the periodic investments into rejuvenating pasture. Soil treatment includes fertilizers and lime. Grass variation is switching between grass types that affect the soil differently, or switching to a more productive grass type. Genetic investment includes obtaining particular cows for better breeding, or practicing insemination from particular stock. Not yet included is whether they rely on the more productive breeds of dairy cow. Confinement is just like here, keeping cows on smaller area and feeding them instead of allowing grazing on pasture – seen as sustainable to some because it reduces the land required, potentially reducing the need for deforestation or the effects of pasture degradation. (But requires feed to be grown elsewhere.) NOTE: households can be in several of these categories – use several practices. Most use one or two, but some use all 7.</a:t>
            </a:r>
          </a:p>
        </p:txBody>
      </p:sp>
      <p:sp>
        <p:nvSpPr>
          <p:cNvPr id="4" name="Slide Number Placeholder 3"/>
          <p:cNvSpPr>
            <a:spLocks noGrp="1"/>
          </p:cNvSpPr>
          <p:nvPr>
            <p:ph type="sldNum" sz="quarter" idx="5"/>
          </p:nvPr>
        </p:nvSpPr>
        <p:spPr/>
        <p:txBody>
          <a:bodyPr/>
          <a:lstStyle/>
          <a:p>
            <a:fld id="{2EB083C7-6508-4D80-8DC4-5DE3960A7541}" type="slidenum">
              <a:rPr lang="en-US" smtClean="0"/>
              <a:t>7</a:t>
            </a:fld>
            <a:endParaRPr lang="en-US"/>
          </a:p>
        </p:txBody>
      </p:sp>
    </p:spTree>
    <p:extLst>
      <p:ext uri="{BB962C8B-B14F-4D97-AF65-F5344CB8AC3E}">
        <p14:creationId xmlns:p14="http://schemas.microsoft.com/office/powerpoint/2010/main" val="10373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soil treatment, pasture rotation have obviously high social media use. Of note: grass variation, genetic investment, and cattle confinement have high percent increase in social media use – these are practices that require more detailed information. The question is whether these are because most people use social media, regardless of their practices, or if there is a meaningful relationship.</a:t>
            </a:r>
          </a:p>
        </p:txBody>
      </p:sp>
      <p:sp>
        <p:nvSpPr>
          <p:cNvPr id="4" name="Slide Number Placeholder 3"/>
          <p:cNvSpPr>
            <a:spLocks noGrp="1"/>
          </p:cNvSpPr>
          <p:nvPr>
            <p:ph type="sldNum" sz="quarter" idx="5"/>
          </p:nvPr>
        </p:nvSpPr>
        <p:spPr/>
        <p:txBody>
          <a:bodyPr/>
          <a:lstStyle/>
          <a:p>
            <a:fld id="{2EB083C7-6508-4D80-8DC4-5DE3960A7541}" type="slidenum">
              <a:rPr lang="en-US" smtClean="0"/>
              <a:t>8</a:t>
            </a:fld>
            <a:endParaRPr lang="en-US"/>
          </a:p>
        </p:txBody>
      </p:sp>
    </p:spTree>
    <p:extLst>
      <p:ext uri="{BB962C8B-B14F-4D97-AF65-F5344CB8AC3E}">
        <p14:creationId xmlns:p14="http://schemas.microsoft.com/office/powerpoint/2010/main" val="54276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083C7-6508-4D80-8DC4-5DE3960A7541}" type="slidenum">
              <a:rPr lang="en-US" smtClean="0"/>
              <a:t>9</a:t>
            </a:fld>
            <a:endParaRPr lang="en-US"/>
          </a:p>
        </p:txBody>
      </p:sp>
    </p:spTree>
    <p:extLst>
      <p:ext uri="{BB962C8B-B14F-4D97-AF65-F5344CB8AC3E}">
        <p14:creationId xmlns:p14="http://schemas.microsoft.com/office/powerpoint/2010/main" val="170585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AD92-BECE-4982-8576-D361C677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007B8-7A9B-42B3-B08B-4EC0C93DA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31213-E435-49B2-AD52-E0DB7E4C394A}"/>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C9C2D957-EA8A-40CB-9065-19CCF0B6C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95E48-0F45-4D03-89B7-678614281C36}"/>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354767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ADA3-2E04-49A6-A62D-9B6CAFBF77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1C7DC0-F46C-4B78-97EA-96A1C732D1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2EB90-FC8A-4F1C-AFF6-AEAB29700E0C}"/>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C0F683E4-D571-40DD-9ECF-41387BB24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B1625-27E5-4E6E-8AFC-8E19A5F648EB}"/>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422813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4934F-2F63-43D0-8366-9AE71F5A2E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6ECBE0-5B4F-412A-907E-152396259A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E9D30-FF25-4D2B-B9F0-3A9F7C7DB5DA}"/>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78AEA5C2-B2CF-4CA3-BF92-DF2FFBFAE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B8A0B-2370-484D-AE3E-F8C5E77B86EA}"/>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65607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A361-1939-4CEE-AE0E-854E3569E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FA9EB-4E0D-40BF-AC0A-F547DE12F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174B5-1BDB-48C7-8240-D02149146FC2}"/>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261FACCA-07BB-4757-B8F8-1FD806522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4CA7E-E4E2-4924-BD91-1E7EB6781A63}"/>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154693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438C-8E8C-4C32-96EE-B0B29753F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5FB821-C75C-402A-8C4B-D38C13D21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6D1A6-DE6D-41A0-8032-A8E9388D3253}"/>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A63CDE24-F274-4B90-85C4-8AFA78B53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3AF7C-FD86-4FF6-B82E-0922C2450ACC}"/>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22231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DEC6-0B51-4241-BCAE-F85E2A490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9A4CD-EFE4-49CE-8941-BC78A6D3A9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2691D-A407-464E-B933-F20DE447BD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C0B1A-6160-4E69-8788-1B6D774AE8E2}"/>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6" name="Footer Placeholder 5">
            <a:extLst>
              <a:ext uri="{FF2B5EF4-FFF2-40B4-BE49-F238E27FC236}">
                <a16:creationId xmlns:a16="http://schemas.microsoft.com/office/drawing/2014/main" id="{F812BD74-A274-4A02-B476-BCFC3B14E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0F1AD-9788-49EA-977F-F832BA6619E0}"/>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35998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C063-389A-42A6-A702-D9AC859476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DAC0B-202B-426A-8FFA-97396503F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29B7C-6CB8-4CD9-93D3-251DFBE34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2B044A-8437-4818-88D3-8AA1A3914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8FD26-B03F-43AC-8CD0-F2F23BD2E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00480-821D-4135-A312-24CFEB42C047}"/>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8" name="Footer Placeholder 7">
            <a:extLst>
              <a:ext uri="{FF2B5EF4-FFF2-40B4-BE49-F238E27FC236}">
                <a16:creationId xmlns:a16="http://schemas.microsoft.com/office/drawing/2014/main" id="{6082F92D-92D9-4005-B54A-72289506B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CD074D-D1BB-4867-B663-BDFBAE8604A0}"/>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255087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5719-1DF5-432B-A16D-A1DB9D893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27ABE-4276-4221-8587-A27E7E585F13}"/>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4" name="Footer Placeholder 3">
            <a:extLst>
              <a:ext uri="{FF2B5EF4-FFF2-40B4-BE49-F238E27FC236}">
                <a16:creationId xmlns:a16="http://schemas.microsoft.com/office/drawing/2014/main" id="{45005303-5943-4FA3-A705-E39F7BF61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21105-9284-462C-AAFF-08C09F8A136F}"/>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78696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80E0D-2494-4DE9-8438-F8738866BCD2}"/>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3" name="Footer Placeholder 2">
            <a:extLst>
              <a:ext uri="{FF2B5EF4-FFF2-40B4-BE49-F238E27FC236}">
                <a16:creationId xmlns:a16="http://schemas.microsoft.com/office/drawing/2014/main" id="{65B580D1-38CC-42A5-8476-3DF1DD298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7C60F-7B59-4C00-B40C-66B6412F8C47}"/>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51451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670D-4BE1-4159-88F4-D458B60C4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07CE99-784E-4227-A9E4-A6BC6AD60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7D2370-0F2C-44A3-9F32-3F1FBC5F0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EADED-2006-4278-8F75-B7C190801921}"/>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6" name="Footer Placeholder 5">
            <a:extLst>
              <a:ext uri="{FF2B5EF4-FFF2-40B4-BE49-F238E27FC236}">
                <a16:creationId xmlns:a16="http://schemas.microsoft.com/office/drawing/2014/main" id="{C12BCCF4-55D1-400C-A180-8B8B00C1A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95669-9AC3-49D0-807C-A39B55FAA682}"/>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390435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4C1C-61B4-47AF-A455-536AB884A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AC02-DCFA-43A5-AC1C-C19557CE4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D060F-52C7-4D17-ABB1-91EC039D8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1D248-1767-4D9A-B4E8-34BAC3A51318}"/>
              </a:ext>
            </a:extLst>
          </p:cNvPr>
          <p:cNvSpPr>
            <a:spLocks noGrp="1"/>
          </p:cNvSpPr>
          <p:nvPr>
            <p:ph type="dt" sz="half" idx="10"/>
          </p:nvPr>
        </p:nvSpPr>
        <p:spPr/>
        <p:txBody>
          <a:bodyPr/>
          <a:lstStyle/>
          <a:p>
            <a:fld id="{3F52578E-D535-4D42-988A-EE376BAC496D}" type="datetimeFigureOut">
              <a:rPr lang="en-US" smtClean="0"/>
              <a:t>2/27/2020</a:t>
            </a:fld>
            <a:endParaRPr lang="en-US"/>
          </a:p>
        </p:txBody>
      </p:sp>
      <p:sp>
        <p:nvSpPr>
          <p:cNvPr id="6" name="Footer Placeholder 5">
            <a:extLst>
              <a:ext uri="{FF2B5EF4-FFF2-40B4-BE49-F238E27FC236}">
                <a16:creationId xmlns:a16="http://schemas.microsoft.com/office/drawing/2014/main" id="{2CA366CC-DD85-4EB0-AB8F-78FAA9138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9124B-B680-4342-A771-1B565791B0AB}"/>
              </a:ext>
            </a:extLst>
          </p:cNvPr>
          <p:cNvSpPr>
            <a:spLocks noGrp="1"/>
          </p:cNvSpPr>
          <p:nvPr>
            <p:ph type="sldNum" sz="quarter" idx="12"/>
          </p:nvPr>
        </p:nvSpPr>
        <p:spPr/>
        <p:txBody>
          <a:bodyPr/>
          <a:lstStyle/>
          <a:p>
            <a:fld id="{CC001C4B-941C-4539-A46D-E7F5AFEA6525}" type="slidenum">
              <a:rPr lang="en-US" smtClean="0"/>
              <a:t>‹#›</a:t>
            </a:fld>
            <a:endParaRPr lang="en-US"/>
          </a:p>
        </p:txBody>
      </p:sp>
    </p:spTree>
    <p:extLst>
      <p:ext uri="{BB962C8B-B14F-4D97-AF65-F5344CB8AC3E}">
        <p14:creationId xmlns:p14="http://schemas.microsoft.com/office/powerpoint/2010/main" val="324159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AC38B-6EE0-4EF1-9594-84CE2AAA0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7A7AD4-AFD6-4DD7-B032-6470B6AA1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4B684-41DF-481C-86E0-A78784C2B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2578E-D535-4D42-988A-EE376BAC496D}" type="datetimeFigureOut">
              <a:rPr lang="en-US" smtClean="0"/>
              <a:t>2/27/2020</a:t>
            </a:fld>
            <a:endParaRPr lang="en-US"/>
          </a:p>
        </p:txBody>
      </p:sp>
      <p:sp>
        <p:nvSpPr>
          <p:cNvPr id="5" name="Footer Placeholder 4">
            <a:extLst>
              <a:ext uri="{FF2B5EF4-FFF2-40B4-BE49-F238E27FC236}">
                <a16:creationId xmlns:a16="http://schemas.microsoft.com/office/drawing/2014/main" id="{42337E2C-BB33-4CEA-9FDE-E09109700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CA7C7B-F2E9-4E19-8D52-67FE1B50B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01C4B-941C-4539-A46D-E7F5AFEA6525}" type="slidenum">
              <a:rPr lang="en-US" smtClean="0"/>
              <a:t>‹#›</a:t>
            </a:fld>
            <a:endParaRPr lang="en-US"/>
          </a:p>
        </p:txBody>
      </p:sp>
    </p:spTree>
    <p:extLst>
      <p:ext uri="{BB962C8B-B14F-4D97-AF65-F5344CB8AC3E}">
        <p14:creationId xmlns:p14="http://schemas.microsoft.com/office/powerpoint/2010/main" val="317363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CBAD9A-CBD6-45FA-9A8B-93BF7B3FF50A}"/>
              </a:ext>
            </a:extLst>
          </p:cNvPr>
          <p:cNvPicPr>
            <a:picLocks noChangeAspect="1"/>
          </p:cNvPicPr>
          <p:nvPr/>
        </p:nvPicPr>
        <p:blipFill rotWithShape="1">
          <a:blip r:embed="rId3">
            <a:alphaModFix amt="50000"/>
          </a:blip>
          <a:srcRect t="6800" b="8930"/>
          <a:stretch/>
        </p:blipFill>
        <p:spPr>
          <a:xfrm>
            <a:off x="20" y="10"/>
            <a:ext cx="12191981" cy="6857990"/>
          </a:xfrm>
          <a:prstGeom prst="rect">
            <a:avLst/>
          </a:prstGeom>
        </p:spPr>
      </p:pic>
      <p:sp>
        <p:nvSpPr>
          <p:cNvPr id="2" name="Title 1">
            <a:extLst>
              <a:ext uri="{FF2B5EF4-FFF2-40B4-BE49-F238E27FC236}">
                <a16:creationId xmlns:a16="http://schemas.microsoft.com/office/drawing/2014/main" id="{B7644722-E983-45EA-948E-72A379431A86}"/>
              </a:ext>
            </a:extLst>
          </p:cNvPr>
          <p:cNvSpPr>
            <a:spLocks noGrp="1"/>
          </p:cNvSpPr>
          <p:nvPr>
            <p:ph type="ctrTitle"/>
          </p:nvPr>
        </p:nvSpPr>
        <p:spPr>
          <a:xfrm>
            <a:off x="262358" y="300942"/>
            <a:ext cx="11451221" cy="2422002"/>
          </a:xfrm>
        </p:spPr>
        <p:txBody>
          <a:bodyPr>
            <a:normAutofit/>
          </a:bodyPr>
          <a:lstStyle/>
          <a:p>
            <a:pPr algn="l"/>
            <a:r>
              <a:rPr lang="en-US" sz="5100" b="1" dirty="0">
                <a:solidFill>
                  <a:srgbClr val="FFFFFF"/>
                </a:solidFill>
              </a:rPr>
              <a:t>Adoption of Pasture Management Practices in Rondônia, Brazil: The Influence of Information from Social Media</a:t>
            </a:r>
          </a:p>
        </p:txBody>
      </p:sp>
      <p:sp>
        <p:nvSpPr>
          <p:cNvPr id="3" name="Subtitle 2">
            <a:extLst>
              <a:ext uri="{FF2B5EF4-FFF2-40B4-BE49-F238E27FC236}">
                <a16:creationId xmlns:a16="http://schemas.microsoft.com/office/drawing/2014/main" id="{45C940DE-C222-4444-BC79-BD4C28A2B8F7}"/>
              </a:ext>
            </a:extLst>
          </p:cNvPr>
          <p:cNvSpPr>
            <a:spLocks noGrp="1"/>
          </p:cNvSpPr>
          <p:nvPr>
            <p:ph type="subTitle" idx="1"/>
          </p:nvPr>
        </p:nvSpPr>
        <p:spPr>
          <a:xfrm>
            <a:off x="262358" y="3182189"/>
            <a:ext cx="2561862" cy="493619"/>
          </a:xfrm>
        </p:spPr>
        <p:txBody>
          <a:bodyPr>
            <a:normAutofit/>
          </a:bodyPr>
          <a:lstStyle/>
          <a:p>
            <a:r>
              <a:rPr lang="en-US" b="1" dirty="0">
                <a:solidFill>
                  <a:srgbClr val="FFFFFF"/>
                </a:solidFill>
              </a:rPr>
              <a:t>Cassandra Sevigny</a:t>
            </a:r>
          </a:p>
        </p:txBody>
      </p:sp>
    </p:spTree>
    <p:extLst>
      <p:ext uri="{BB962C8B-B14F-4D97-AF65-F5344CB8AC3E}">
        <p14:creationId xmlns:p14="http://schemas.microsoft.com/office/powerpoint/2010/main" val="15962937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E900F5AC-8BBF-4E93-83F1-83F5EEDA058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5154" b="576"/>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73">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C00BAEC-8C99-472B-A899-B2969034F967}"/>
              </a:ext>
            </a:extLst>
          </p:cNvPr>
          <p:cNvSpPr>
            <a:spLocks noGrp="1"/>
          </p:cNvSpPr>
          <p:nvPr>
            <p:ph type="title"/>
          </p:nvPr>
        </p:nvSpPr>
        <p:spPr>
          <a:xfrm>
            <a:off x="1078752" y="1054121"/>
            <a:ext cx="5067537" cy="1184112"/>
          </a:xfrm>
        </p:spPr>
        <p:txBody>
          <a:bodyPr>
            <a:normAutofit/>
          </a:bodyPr>
          <a:lstStyle/>
          <a:p>
            <a:r>
              <a:rPr lang="en-US" sz="4000" dirty="0"/>
              <a:t>Conclusions</a:t>
            </a:r>
          </a:p>
        </p:txBody>
      </p:sp>
      <p:sp>
        <p:nvSpPr>
          <p:cNvPr id="3" name="Content Placeholder 2">
            <a:extLst>
              <a:ext uri="{FF2B5EF4-FFF2-40B4-BE49-F238E27FC236}">
                <a16:creationId xmlns:a16="http://schemas.microsoft.com/office/drawing/2014/main" id="{88E6DB50-FF01-4F26-B7B2-C2A0F327F920}"/>
              </a:ext>
            </a:extLst>
          </p:cNvPr>
          <p:cNvSpPr>
            <a:spLocks noGrp="1"/>
          </p:cNvSpPr>
          <p:nvPr>
            <p:ph idx="1"/>
          </p:nvPr>
        </p:nvSpPr>
        <p:spPr>
          <a:xfrm>
            <a:off x="1078992" y="2238233"/>
            <a:ext cx="5067294" cy="3561835"/>
          </a:xfrm>
        </p:spPr>
        <p:txBody>
          <a:bodyPr>
            <a:normAutofit lnSpcReduction="10000"/>
          </a:bodyPr>
          <a:lstStyle/>
          <a:p>
            <a:r>
              <a:rPr lang="en-US" dirty="0"/>
              <a:t>Evidence that social media could influence sustainable and knowledge-intensive practices</a:t>
            </a:r>
          </a:p>
          <a:p>
            <a:r>
              <a:rPr lang="en-US" dirty="0"/>
              <a:t>Helpful for farmers with little contact with extension, other farmers</a:t>
            </a:r>
          </a:p>
          <a:p>
            <a:r>
              <a:rPr lang="en-US" dirty="0"/>
              <a:t>Support for social media use by smallholder farmers to reduce costs</a:t>
            </a:r>
          </a:p>
        </p:txBody>
      </p:sp>
    </p:spTree>
    <p:extLst>
      <p:ext uri="{BB962C8B-B14F-4D97-AF65-F5344CB8AC3E}">
        <p14:creationId xmlns:p14="http://schemas.microsoft.com/office/powerpoint/2010/main" val="284271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EB6C21B-FCA8-4BBE-AC38-462FB84482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32" b="783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BC651A-C489-41A7-ACA1-E7A516325677}"/>
              </a:ext>
            </a:extLst>
          </p:cNvPr>
          <p:cNvSpPr>
            <a:spLocks noGrp="1"/>
          </p:cNvSpPr>
          <p:nvPr>
            <p:ph type="title"/>
          </p:nvPr>
        </p:nvSpPr>
        <p:spPr>
          <a:xfrm>
            <a:off x="2013993" y="-11575"/>
            <a:ext cx="8248409" cy="1493134"/>
          </a:xfrm>
          <a:solidFill>
            <a:schemeClr val="bg1">
              <a:alpha val="75000"/>
            </a:schemeClr>
          </a:solidFill>
        </p:spPr>
        <p:txBody>
          <a:bodyPr/>
          <a:lstStyle/>
          <a:p>
            <a:r>
              <a:rPr lang="en-US" dirty="0"/>
              <a:t>  Acknowledgements</a:t>
            </a:r>
          </a:p>
        </p:txBody>
      </p:sp>
      <p:sp>
        <p:nvSpPr>
          <p:cNvPr id="3" name="Content Placeholder 2">
            <a:extLst>
              <a:ext uri="{FF2B5EF4-FFF2-40B4-BE49-F238E27FC236}">
                <a16:creationId xmlns:a16="http://schemas.microsoft.com/office/drawing/2014/main" id="{2B6E44F0-7405-4F59-B7A3-458E3CF8D787}"/>
              </a:ext>
            </a:extLst>
          </p:cNvPr>
          <p:cNvSpPr>
            <a:spLocks noGrp="1"/>
          </p:cNvSpPr>
          <p:nvPr>
            <p:ph idx="1"/>
          </p:nvPr>
        </p:nvSpPr>
        <p:spPr>
          <a:xfrm>
            <a:off x="2013993" y="1481560"/>
            <a:ext cx="8248409" cy="5388015"/>
          </a:xfrm>
          <a:solidFill>
            <a:schemeClr val="bg1">
              <a:alpha val="75000"/>
            </a:schemeClr>
          </a:solidFill>
        </p:spPr>
        <p:txBody>
          <a:bodyPr/>
          <a:lstStyle/>
          <a:p>
            <a:pPr marL="0" indent="0">
              <a:buNone/>
            </a:pPr>
            <a:r>
              <a:rPr lang="en-US" dirty="0"/>
              <a:t>   This material is based upon work supported by:</a:t>
            </a:r>
          </a:p>
          <a:p>
            <a:r>
              <a:rPr lang="en-US" dirty="0"/>
              <a:t>The National Science Foundation under Grant no. BCS-1825046.</a:t>
            </a:r>
          </a:p>
          <a:p>
            <a:r>
              <a:rPr lang="en-US" dirty="0"/>
              <a:t>UM BRIDGES through funding from the National Science Foundation under Grant No. DGE-1633831</a:t>
            </a:r>
          </a:p>
          <a:p>
            <a:r>
              <a:rPr lang="en-US" dirty="0"/>
              <a:t>Knowledge and expertise of advisor, Katrina Mullan, and Thais Santiago</a:t>
            </a:r>
          </a:p>
        </p:txBody>
      </p:sp>
      <p:pic>
        <p:nvPicPr>
          <p:cNvPr id="10" name="Picture 9" descr="A picture containing wheel, drawing&#10;&#10;Description automatically generated">
            <a:extLst>
              <a:ext uri="{FF2B5EF4-FFF2-40B4-BE49-F238E27FC236}">
                <a16:creationId xmlns:a16="http://schemas.microsoft.com/office/drawing/2014/main" id="{2700BFCA-9F8B-4109-8E80-466F65AFA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315" y="4933392"/>
            <a:ext cx="1581150" cy="1590675"/>
          </a:xfrm>
          <a:prstGeom prst="rect">
            <a:avLst/>
          </a:prstGeom>
        </p:spPr>
      </p:pic>
      <p:pic>
        <p:nvPicPr>
          <p:cNvPr id="6" name="Picture 5" descr="A drawing of a person&#10;&#10;Description automatically generated">
            <a:extLst>
              <a:ext uri="{FF2B5EF4-FFF2-40B4-BE49-F238E27FC236}">
                <a16:creationId xmlns:a16="http://schemas.microsoft.com/office/drawing/2014/main" id="{BD172C79-60D9-4048-AE5A-F59556ABF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621" y="5118441"/>
            <a:ext cx="2214758" cy="1220578"/>
          </a:xfrm>
          <a:prstGeom prst="rect">
            <a:avLst/>
          </a:prstGeom>
        </p:spPr>
      </p:pic>
      <p:pic>
        <p:nvPicPr>
          <p:cNvPr id="8" name="Picture 7" descr="A picture containing drawing, shirt&#10;&#10;Description automatically generated">
            <a:extLst>
              <a:ext uri="{FF2B5EF4-FFF2-40B4-BE49-F238E27FC236}">
                <a16:creationId xmlns:a16="http://schemas.microsoft.com/office/drawing/2014/main" id="{38E01D79-6292-481D-AFE3-2144AF37AC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535" y="4919104"/>
            <a:ext cx="1390650" cy="1619250"/>
          </a:xfrm>
          <a:prstGeom prst="rect">
            <a:avLst/>
          </a:prstGeom>
        </p:spPr>
      </p:pic>
    </p:spTree>
    <p:extLst>
      <p:ext uri="{BB962C8B-B14F-4D97-AF65-F5344CB8AC3E}">
        <p14:creationId xmlns:p14="http://schemas.microsoft.com/office/powerpoint/2010/main" val="243767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FA169CF-9EFC-44E8-9520-A4170B93C06C}"/>
              </a:ext>
            </a:extLst>
          </p:cNvPr>
          <p:cNvPicPr>
            <a:picLocks noChangeAspect="1"/>
          </p:cNvPicPr>
          <p:nvPr/>
        </p:nvPicPr>
        <p:blipFill rotWithShape="1">
          <a:blip r:embed="rId3">
            <a:alphaModFix/>
          </a:blip>
          <a:srcRect t="12909" b="2822"/>
          <a:stretch/>
        </p:blipFill>
        <p:spPr>
          <a:xfrm>
            <a:off x="0" y="0"/>
            <a:ext cx="12191999" cy="6858000"/>
          </a:xfrm>
          <a:prstGeom prst="rect">
            <a:avLst/>
          </a:prstGeom>
        </p:spPr>
      </p:pic>
      <p:sp>
        <p:nvSpPr>
          <p:cNvPr id="25" name="Rectangle 24">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45B9C-7829-40EA-945A-3F6CFB4D8FBD}"/>
              </a:ext>
            </a:extLst>
          </p:cNvPr>
          <p:cNvSpPr>
            <a:spLocks noGrp="1"/>
          </p:cNvSpPr>
          <p:nvPr>
            <p:ph type="title"/>
          </p:nvPr>
        </p:nvSpPr>
        <p:spPr>
          <a:xfrm>
            <a:off x="1078752" y="1054121"/>
            <a:ext cx="5067537" cy="1184112"/>
          </a:xfrm>
        </p:spPr>
        <p:txBody>
          <a:bodyPr>
            <a:normAutofit/>
          </a:bodyPr>
          <a:lstStyle/>
          <a:p>
            <a:r>
              <a:rPr lang="en-US" sz="4000"/>
              <a:t>Research Question</a:t>
            </a:r>
          </a:p>
        </p:txBody>
      </p:sp>
      <p:sp>
        <p:nvSpPr>
          <p:cNvPr id="3" name="Content Placeholder 2">
            <a:extLst>
              <a:ext uri="{FF2B5EF4-FFF2-40B4-BE49-F238E27FC236}">
                <a16:creationId xmlns:a16="http://schemas.microsoft.com/office/drawing/2014/main" id="{81D489F2-510A-4A99-957A-1917773D6AE0}"/>
              </a:ext>
            </a:extLst>
          </p:cNvPr>
          <p:cNvSpPr>
            <a:spLocks noGrp="1"/>
          </p:cNvSpPr>
          <p:nvPr>
            <p:ph idx="1"/>
          </p:nvPr>
        </p:nvSpPr>
        <p:spPr>
          <a:xfrm>
            <a:off x="1078992" y="2399100"/>
            <a:ext cx="5067294" cy="3400968"/>
          </a:xfrm>
        </p:spPr>
        <p:txBody>
          <a:bodyPr>
            <a:normAutofit/>
          </a:bodyPr>
          <a:lstStyle/>
          <a:p>
            <a:pPr marL="0" indent="0">
              <a:buNone/>
            </a:pPr>
            <a:r>
              <a:rPr lang="en-US" dirty="0"/>
              <a:t>Does the use of social media for accessing information increase the adoption of sustainable pasture management practices in Rondônia, Brazil? </a:t>
            </a:r>
          </a:p>
        </p:txBody>
      </p:sp>
    </p:spTree>
    <p:extLst>
      <p:ext uri="{BB962C8B-B14F-4D97-AF65-F5344CB8AC3E}">
        <p14:creationId xmlns:p14="http://schemas.microsoft.com/office/powerpoint/2010/main" val="42373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degraded pasture and healthy pasture divided by fenceline">
            <a:extLst>
              <a:ext uri="{FF2B5EF4-FFF2-40B4-BE49-F238E27FC236}">
                <a16:creationId xmlns:a16="http://schemas.microsoft.com/office/drawing/2014/main" id="{B60A84D6-177E-48FF-8D47-45334454C43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7865" b="7865"/>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67E2C1-6278-4C89-AC5B-6313C3BFB470}"/>
              </a:ext>
            </a:extLst>
          </p:cNvPr>
          <p:cNvSpPr>
            <a:spLocks noGrp="1"/>
          </p:cNvSpPr>
          <p:nvPr>
            <p:ph type="title"/>
          </p:nvPr>
        </p:nvSpPr>
        <p:spPr>
          <a:xfrm>
            <a:off x="838200" y="365125"/>
            <a:ext cx="10515600" cy="1325563"/>
          </a:xfrm>
        </p:spPr>
        <p:txBody>
          <a:bodyPr/>
          <a:lstStyle/>
          <a:p>
            <a:r>
              <a:rPr lang="en-US"/>
              <a:t>Regional Context</a:t>
            </a:r>
            <a:endParaRPr lang="en-US" dirty="0"/>
          </a:p>
        </p:txBody>
      </p:sp>
      <p:sp>
        <p:nvSpPr>
          <p:cNvPr id="3" name="Content Placeholder 2">
            <a:extLst>
              <a:ext uri="{FF2B5EF4-FFF2-40B4-BE49-F238E27FC236}">
                <a16:creationId xmlns:a16="http://schemas.microsoft.com/office/drawing/2014/main" id="{7681FA2A-C351-46FB-BD7E-F581FAD02370}"/>
              </a:ext>
            </a:extLst>
          </p:cNvPr>
          <p:cNvSpPr>
            <a:spLocks noGrp="1"/>
          </p:cNvSpPr>
          <p:nvPr>
            <p:ph idx="1"/>
          </p:nvPr>
        </p:nvSpPr>
        <p:spPr>
          <a:xfrm>
            <a:off x="507417" y="1902558"/>
            <a:ext cx="4134031" cy="3842968"/>
          </a:xfrm>
        </p:spPr>
        <p:txBody>
          <a:bodyPr/>
          <a:lstStyle/>
          <a:p>
            <a:r>
              <a:rPr lang="en-US" dirty="0"/>
              <a:t>Located in the Amazon frontier</a:t>
            </a:r>
          </a:p>
          <a:p>
            <a:r>
              <a:rPr lang="en-US" dirty="0"/>
              <a:t>Primarily dairy &amp; cattle farming</a:t>
            </a:r>
          </a:p>
          <a:p>
            <a:r>
              <a:rPr lang="en-US" dirty="0"/>
              <a:t>Pasture-degrading practices lead to more deforestation</a:t>
            </a:r>
          </a:p>
          <a:p>
            <a:pPr marL="0" indent="0">
              <a:buNone/>
            </a:pPr>
            <a:endParaRPr lang="en-US" dirty="0"/>
          </a:p>
        </p:txBody>
      </p:sp>
      <p:pic>
        <p:nvPicPr>
          <p:cNvPr id="4" name="Picture 3">
            <a:extLst>
              <a:ext uri="{FF2B5EF4-FFF2-40B4-BE49-F238E27FC236}">
                <a16:creationId xmlns:a16="http://schemas.microsoft.com/office/drawing/2014/main" id="{5768909F-8DF2-4FC3-87A3-CB0ACA586C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508" y="897279"/>
            <a:ext cx="6576630" cy="5060118"/>
          </a:xfrm>
          <a:prstGeom prst="rect">
            <a:avLst/>
          </a:prstGeom>
        </p:spPr>
      </p:pic>
      <p:sp>
        <p:nvSpPr>
          <p:cNvPr id="5" name="TextBox 4">
            <a:extLst>
              <a:ext uri="{FF2B5EF4-FFF2-40B4-BE49-F238E27FC236}">
                <a16:creationId xmlns:a16="http://schemas.microsoft.com/office/drawing/2014/main" id="{C60D7374-4682-4C34-AFC7-5369BD43FCCE}"/>
              </a:ext>
            </a:extLst>
          </p:cNvPr>
          <p:cNvSpPr txBox="1"/>
          <p:nvPr/>
        </p:nvSpPr>
        <p:spPr>
          <a:xfrm>
            <a:off x="5489932" y="6038366"/>
            <a:ext cx="6151782" cy="369332"/>
          </a:xfrm>
          <a:prstGeom prst="rect">
            <a:avLst/>
          </a:prstGeom>
          <a:noFill/>
        </p:spPr>
        <p:txBody>
          <a:bodyPr wrap="square" rtlCol="0">
            <a:spAutoFit/>
          </a:bodyPr>
          <a:lstStyle/>
          <a:p>
            <a:r>
              <a:rPr lang="en-US"/>
              <a:t>Study region from WaterProductionConnections.hs.umt.edu </a:t>
            </a:r>
            <a:endParaRPr lang="en-US" dirty="0"/>
          </a:p>
        </p:txBody>
      </p:sp>
    </p:spTree>
    <p:extLst>
      <p:ext uri="{BB962C8B-B14F-4D97-AF65-F5344CB8AC3E}">
        <p14:creationId xmlns:p14="http://schemas.microsoft.com/office/powerpoint/2010/main" val="144096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B1D7-8DBA-497B-BA42-F3783A859C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D34004-3D41-4FD3-BAB7-B01E15E06724}"/>
              </a:ext>
            </a:extLst>
          </p:cNvPr>
          <p:cNvSpPr>
            <a:spLocks noGrp="1"/>
          </p:cNvSpPr>
          <p:nvPr>
            <p:ph idx="1"/>
          </p:nvPr>
        </p:nvSpPr>
        <p:spPr/>
        <p:txBody>
          <a:bodyPr/>
          <a:lstStyle/>
          <a:p>
            <a:endParaRPr lang="en-US"/>
          </a:p>
        </p:txBody>
      </p:sp>
      <p:pic>
        <p:nvPicPr>
          <p:cNvPr id="4" name="Picture 2" descr="degraded pasture and healthy pasture divided by fenceline">
            <a:extLst>
              <a:ext uri="{FF2B5EF4-FFF2-40B4-BE49-F238E27FC236}">
                <a16:creationId xmlns:a16="http://schemas.microsoft.com/office/drawing/2014/main" id="{F588C843-5B91-4AC7-B5E9-CBDEDAB7C04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7865" b="7865"/>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0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D064313-51CD-41A8-B182-1B47C086A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65"/>
          <a:stretch/>
        </p:blipFill>
        <p:spPr bwMode="auto">
          <a:xfrm>
            <a:off x="0" y="0"/>
            <a:ext cx="12192002" cy="71263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8">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1448B-DBD1-407D-A64E-1BBC32A8C171}"/>
              </a:ext>
            </a:extLst>
          </p:cNvPr>
          <p:cNvSpPr>
            <a:spLocks noGrp="1"/>
          </p:cNvSpPr>
          <p:nvPr>
            <p:ph type="title"/>
          </p:nvPr>
        </p:nvSpPr>
        <p:spPr>
          <a:xfrm>
            <a:off x="1078752" y="1054121"/>
            <a:ext cx="5067537" cy="1184112"/>
          </a:xfrm>
        </p:spPr>
        <p:txBody>
          <a:bodyPr>
            <a:normAutofit/>
          </a:bodyPr>
          <a:lstStyle/>
          <a:p>
            <a:r>
              <a:rPr lang="en-US" sz="4000"/>
              <a:t>Role of Information</a:t>
            </a:r>
          </a:p>
        </p:txBody>
      </p:sp>
      <p:sp>
        <p:nvSpPr>
          <p:cNvPr id="3" name="Content Placeholder 2">
            <a:extLst>
              <a:ext uri="{FF2B5EF4-FFF2-40B4-BE49-F238E27FC236}">
                <a16:creationId xmlns:a16="http://schemas.microsoft.com/office/drawing/2014/main" id="{5A1F68E6-5367-49C0-82C5-2C827D228A99}"/>
              </a:ext>
            </a:extLst>
          </p:cNvPr>
          <p:cNvSpPr>
            <a:spLocks noGrp="1"/>
          </p:cNvSpPr>
          <p:nvPr>
            <p:ph idx="1"/>
          </p:nvPr>
        </p:nvSpPr>
        <p:spPr>
          <a:xfrm>
            <a:off x="1078992" y="2399100"/>
            <a:ext cx="5067294" cy="3400968"/>
          </a:xfrm>
        </p:spPr>
        <p:txBody>
          <a:bodyPr>
            <a:normAutofit lnSpcReduction="10000"/>
          </a:bodyPr>
          <a:lstStyle/>
          <a:p>
            <a:r>
              <a:rPr lang="en-US" dirty="0"/>
              <a:t>Information promotes awareness</a:t>
            </a:r>
          </a:p>
          <a:p>
            <a:r>
              <a:rPr lang="en-US" dirty="0"/>
              <a:t>Different types of information are available to farmers</a:t>
            </a:r>
          </a:p>
          <a:p>
            <a:r>
              <a:rPr lang="en-US" dirty="0"/>
              <a:t>Farmers’ trust of information varies by source</a:t>
            </a:r>
          </a:p>
          <a:p>
            <a:r>
              <a:rPr lang="en-US" dirty="0"/>
              <a:t>Social media presents a new information platform</a:t>
            </a:r>
          </a:p>
        </p:txBody>
      </p:sp>
    </p:spTree>
    <p:extLst>
      <p:ext uri="{BB962C8B-B14F-4D97-AF65-F5344CB8AC3E}">
        <p14:creationId xmlns:p14="http://schemas.microsoft.com/office/powerpoint/2010/main" val="105050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1CC7C85-35D1-4596-B9CA-78EE6790E92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62B72-D745-498E-8474-45DA72DBE937}"/>
              </a:ext>
            </a:extLst>
          </p:cNvPr>
          <p:cNvSpPr>
            <a:spLocks noGrp="1"/>
          </p:cNvSpPr>
          <p:nvPr>
            <p:ph type="title"/>
          </p:nvPr>
        </p:nvSpPr>
        <p:spPr>
          <a:xfrm>
            <a:off x="1078752" y="1054121"/>
            <a:ext cx="5067537" cy="1184112"/>
          </a:xfrm>
        </p:spPr>
        <p:txBody>
          <a:bodyPr>
            <a:normAutofit/>
          </a:bodyPr>
          <a:lstStyle/>
          <a:p>
            <a:r>
              <a:rPr lang="en-US" sz="4000"/>
              <a:t>Methods</a:t>
            </a:r>
          </a:p>
        </p:txBody>
      </p:sp>
      <p:sp>
        <p:nvSpPr>
          <p:cNvPr id="3" name="Content Placeholder 2">
            <a:extLst>
              <a:ext uri="{FF2B5EF4-FFF2-40B4-BE49-F238E27FC236}">
                <a16:creationId xmlns:a16="http://schemas.microsoft.com/office/drawing/2014/main" id="{0079D39B-7977-49D2-A4CF-3DFBD5913F5D}"/>
              </a:ext>
            </a:extLst>
          </p:cNvPr>
          <p:cNvSpPr>
            <a:spLocks noGrp="1"/>
          </p:cNvSpPr>
          <p:nvPr>
            <p:ph idx="1"/>
          </p:nvPr>
        </p:nvSpPr>
        <p:spPr>
          <a:xfrm>
            <a:off x="1078992" y="2399100"/>
            <a:ext cx="5067294" cy="3400968"/>
          </a:xfrm>
        </p:spPr>
        <p:txBody>
          <a:bodyPr>
            <a:normAutofit/>
          </a:bodyPr>
          <a:lstStyle/>
          <a:p>
            <a:r>
              <a:rPr lang="en-US" dirty="0"/>
              <a:t>Control for household characteristics</a:t>
            </a:r>
          </a:p>
          <a:p>
            <a:r>
              <a:rPr lang="en-US" dirty="0"/>
              <a:t>Identify determinants of social media use</a:t>
            </a:r>
          </a:p>
          <a:p>
            <a:r>
              <a:rPr lang="en-US" dirty="0"/>
              <a:t>Estimate influence of social media use on various practices</a:t>
            </a:r>
          </a:p>
        </p:txBody>
      </p:sp>
    </p:spTree>
    <p:extLst>
      <p:ext uri="{BB962C8B-B14F-4D97-AF65-F5344CB8AC3E}">
        <p14:creationId xmlns:p14="http://schemas.microsoft.com/office/powerpoint/2010/main" val="62416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2C5F8E3-30AD-4841-B3A9-A59B4AEE8EF9}"/>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156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automatically generated">
            <a:extLst>
              <a:ext uri="{FF2B5EF4-FFF2-40B4-BE49-F238E27FC236}">
                <a16:creationId xmlns:a16="http://schemas.microsoft.com/office/drawing/2014/main" id="{4D67EF9A-2AE1-4961-8BFD-01F8054A1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475" y="371475"/>
            <a:ext cx="8401050" cy="6115050"/>
          </a:xfrm>
          <a:prstGeom prst="rect">
            <a:avLst/>
          </a:prstGeom>
        </p:spPr>
      </p:pic>
    </p:spTree>
    <p:extLst>
      <p:ext uri="{BB962C8B-B14F-4D97-AF65-F5344CB8AC3E}">
        <p14:creationId xmlns:p14="http://schemas.microsoft.com/office/powerpoint/2010/main" val="150330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613F2A6-24BD-4F79-8ACB-F7AEE8C5F66F}"/>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15664"/>
          <a:stretch/>
        </p:blipFill>
        <p:spPr bwMode="auto">
          <a:xfrm>
            <a:off x="0" y="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ell phone&#10;&#10;Description automatically generated">
            <a:extLst>
              <a:ext uri="{FF2B5EF4-FFF2-40B4-BE49-F238E27FC236}">
                <a16:creationId xmlns:a16="http://schemas.microsoft.com/office/drawing/2014/main" id="{A7EA8401-FDFA-4B1C-97FD-09988B711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475" y="371475"/>
            <a:ext cx="8401050" cy="6115050"/>
          </a:xfrm>
          <a:prstGeom prst="rect">
            <a:avLst/>
          </a:prstGeom>
        </p:spPr>
      </p:pic>
    </p:spTree>
    <p:extLst>
      <p:ext uri="{BB962C8B-B14F-4D97-AF65-F5344CB8AC3E}">
        <p14:creationId xmlns:p14="http://schemas.microsoft.com/office/powerpoint/2010/main" val="141733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FF7809F-5033-4727-8DCF-F528BEB1FBC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b="1573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38741-1A65-423C-8CC2-C451611927DE}"/>
              </a:ext>
            </a:extLst>
          </p:cNvPr>
          <p:cNvSpPr>
            <a:spLocks noGrp="1"/>
          </p:cNvSpPr>
          <p:nvPr>
            <p:ph type="title"/>
          </p:nvPr>
        </p:nvSpPr>
        <p:spPr>
          <a:xfrm>
            <a:off x="900258" y="1032590"/>
            <a:ext cx="5067537" cy="867276"/>
          </a:xfrm>
        </p:spPr>
        <p:txBody>
          <a:bodyPr>
            <a:normAutofit/>
          </a:bodyPr>
          <a:lstStyle/>
          <a:p>
            <a:r>
              <a:rPr lang="en-US" sz="4000" dirty="0"/>
              <a:t>Preliminary results</a:t>
            </a:r>
          </a:p>
        </p:txBody>
      </p:sp>
      <p:sp>
        <p:nvSpPr>
          <p:cNvPr id="3" name="Content Placeholder 2">
            <a:extLst>
              <a:ext uri="{FF2B5EF4-FFF2-40B4-BE49-F238E27FC236}">
                <a16:creationId xmlns:a16="http://schemas.microsoft.com/office/drawing/2014/main" id="{8FA30DC3-D6EF-4A75-89E5-A9BE732FE2AE}"/>
              </a:ext>
            </a:extLst>
          </p:cNvPr>
          <p:cNvSpPr>
            <a:spLocks noGrp="1"/>
          </p:cNvSpPr>
          <p:nvPr>
            <p:ph idx="1"/>
          </p:nvPr>
        </p:nvSpPr>
        <p:spPr>
          <a:xfrm>
            <a:off x="900258" y="2040916"/>
            <a:ext cx="3822213" cy="3563385"/>
          </a:xfrm>
        </p:spPr>
        <p:txBody>
          <a:bodyPr>
            <a:noAutofit/>
          </a:bodyPr>
          <a:lstStyle/>
          <a:p>
            <a:r>
              <a:rPr lang="en-US" sz="2700" dirty="0"/>
              <a:t>Social media increases likelihood of using sustainable practices by ~3.5%</a:t>
            </a:r>
          </a:p>
          <a:p>
            <a:r>
              <a:rPr lang="en-US" sz="2700" dirty="0"/>
              <a:t>Social media increases likelihood of using knowledge-intensive practices by ~6.5%</a:t>
            </a:r>
          </a:p>
          <a:p>
            <a:endParaRPr lang="en-US" sz="2700" dirty="0"/>
          </a:p>
        </p:txBody>
      </p:sp>
      <p:pic>
        <p:nvPicPr>
          <p:cNvPr id="26" name="Picture 25" descr="A screenshot of a cell phone&#10;&#10;Description automatically generated">
            <a:extLst>
              <a:ext uri="{FF2B5EF4-FFF2-40B4-BE49-F238E27FC236}">
                <a16:creationId xmlns:a16="http://schemas.microsoft.com/office/drawing/2014/main" id="{C1F91DA4-6AFD-485D-B732-5EF4F8710410}"/>
              </a:ext>
            </a:extLst>
          </p:cNvPr>
          <p:cNvPicPr>
            <a:picLocks noChangeAspect="1"/>
          </p:cNvPicPr>
          <p:nvPr/>
        </p:nvPicPr>
        <p:blipFill rotWithShape="1">
          <a:blip r:embed="rId4">
            <a:extLst>
              <a:ext uri="{28A0092B-C50C-407E-A947-70E740481C1C}">
                <a14:useLocalDpi xmlns:a14="http://schemas.microsoft.com/office/drawing/2010/main" val="0"/>
              </a:ext>
            </a:extLst>
          </a:blip>
          <a:srcRect l="1454" r="1462"/>
          <a:stretch/>
        </p:blipFill>
        <p:spPr>
          <a:xfrm>
            <a:off x="4817080" y="1819072"/>
            <a:ext cx="7196579" cy="4696573"/>
          </a:xfrm>
          <a:prstGeom prst="rect">
            <a:avLst/>
          </a:prstGeom>
        </p:spPr>
      </p:pic>
    </p:spTree>
    <p:extLst>
      <p:ext uri="{BB962C8B-B14F-4D97-AF65-F5344CB8AC3E}">
        <p14:creationId xmlns:p14="http://schemas.microsoft.com/office/powerpoint/2010/main" val="295710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1020</Words>
  <Application>Microsoft Office PowerPoint</Application>
  <PresentationFormat>Widescreen</PresentationFormat>
  <Paragraphs>77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Adoption of Pasture Management Practices in Rondônia, Brazil: The Influence of Information from Social Media</vt:lpstr>
      <vt:lpstr>Research Question</vt:lpstr>
      <vt:lpstr>Regional Context</vt:lpstr>
      <vt:lpstr>PowerPoint Presentation</vt:lpstr>
      <vt:lpstr>Role of Information</vt:lpstr>
      <vt:lpstr>Methods</vt:lpstr>
      <vt:lpstr>PowerPoint Presentation</vt:lpstr>
      <vt:lpstr>PowerPoint Presentation</vt:lpstr>
      <vt:lpstr>Preliminary results</vt:lpstr>
      <vt:lpstr>Conclusions</vt:lpstr>
      <vt:lpstr>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of Pasture Management Practices in Rondônia, Brazil: The Influence of Information from Social Media</dc:title>
  <dc:creator>Cassie Sevigny</dc:creator>
  <cp:lastModifiedBy>Cassie Sevigny</cp:lastModifiedBy>
  <cp:revision>15</cp:revision>
  <dcterms:created xsi:type="dcterms:W3CDTF">2020-02-26T21:53:00Z</dcterms:created>
  <dcterms:modified xsi:type="dcterms:W3CDTF">2020-02-27T23:49:29Z</dcterms:modified>
</cp:coreProperties>
</file>