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9"/>
  </p:notesMasterIdLst>
  <p:sldIdLst>
    <p:sldId id="256" r:id="rId2"/>
    <p:sldId id="262" r:id="rId3"/>
    <p:sldId id="269" r:id="rId4"/>
    <p:sldId id="260" r:id="rId5"/>
    <p:sldId id="263" r:id="rId6"/>
    <p:sldId id="257" r:id="rId7"/>
    <p:sldId id="259" r:id="rId8"/>
  </p:sldIdLst>
  <p:sldSz cx="9144000" cy="5143500" type="screen16x9"/>
  <p:notesSz cx="6858000" cy="9144000"/>
  <p:embeddedFontLst>
    <p:embeddedFont>
      <p:font typeface="Arial Nova" panose="020B0504020202020204" pitchFamily="34" charset="0"/>
      <p:regular r:id="rId10"/>
      <p:bold r:id="rId11"/>
      <p:italic r:id="rId12"/>
      <p:boldItalic r:id="rId13"/>
    </p:embeddedFont>
    <p:embeddedFont>
      <p:font typeface="Raleway" panose="020B0604020202020204" charset="0"/>
      <p:regular r:id="rId14"/>
      <p:bold r:id="rId15"/>
      <p:italic r:id="rId16"/>
      <p:boldItalic r:id="rId17"/>
    </p:embeddedFont>
    <p:embeddedFont>
      <p:font typeface="Staatliches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pos="492">
          <p15:clr>
            <a:srgbClr val="9AA0A6"/>
          </p15:clr>
        </p15:guide>
        <p15:guide id="3" pos="4268">
          <p15:clr>
            <a:srgbClr val="9AA0A6"/>
          </p15:clr>
        </p15:guide>
        <p15:guide id="4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F6CDB1-BA04-4451-96BE-521C6927C769}">
  <a:tblStyle styleId="{BEF6CDB1-BA04-4451-96BE-521C6927C7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82" y="254"/>
      </p:cViewPr>
      <p:guideLst>
        <p:guide pos="2880"/>
        <p:guide pos="492"/>
        <p:guide pos="4268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5f10c3a2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5f10c3a2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760e221899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760e221899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5f10c3a2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5f10c3a2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60e2218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60e2218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60e221998_0_24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60e221998_0_24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60e22199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60e22199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58706" y="26550"/>
            <a:ext cx="3787200" cy="31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None/>
              <a:defRPr sz="9600" b="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58700" y="3348475"/>
            <a:ext cx="2371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286800" y="280450"/>
            <a:ext cx="8583000" cy="45891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3"/>
          <p:cNvSpPr/>
          <p:nvPr/>
        </p:nvSpPr>
        <p:spPr>
          <a:xfrm>
            <a:off x="1613000" y="0"/>
            <a:ext cx="5810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3032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2808750" y="1165625"/>
            <a:ext cx="3526500" cy="10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694450" y="3171625"/>
            <a:ext cx="37551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286800" y="280450"/>
            <a:ext cx="8583000" cy="45891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5241175" y="655611"/>
            <a:ext cx="28110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5241175" y="2539375"/>
            <a:ext cx="3226200" cy="19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/>
          <p:nvPr/>
        </p:nvSpPr>
        <p:spPr>
          <a:xfrm>
            <a:off x="286800" y="280450"/>
            <a:ext cx="8583000" cy="4589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7"/>
          <p:cNvSpPr/>
          <p:nvPr/>
        </p:nvSpPr>
        <p:spPr>
          <a:xfrm>
            <a:off x="-2575" y="-15925"/>
            <a:ext cx="6279600" cy="5159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701600" y="612666"/>
            <a:ext cx="2811000" cy="13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701600" y="2344725"/>
            <a:ext cx="2811000" cy="21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TWO_COLUMNS_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286800" y="280450"/>
            <a:ext cx="8583000" cy="4589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709775" y="1399650"/>
            <a:ext cx="6924000" cy="30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701600" y="612675"/>
            <a:ext cx="72327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ONE_COLUMN_TEXT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/>
          <p:nvPr/>
        </p:nvSpPr>
        <p:spPr>
          <a:xfrm>
            <a:off x="286800" y="280450"/>
            <a:ext cx="8583000" cy="4589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/>
          <p:nvPr/>
        </p:nvSpPr>
        <p:spPr>
          <a:xfrm rot="10800000" flipH="1">
            <a:off x="-2575" y="-12250"/>
            <a:ext cx="9144000" cy="17688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701600" y="612675"/>
            <a:ext cx="5103000" cy="13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title" idx="2"/>
          </p:nvPr>
        </p:nvSpPr>
        <p:spPr>
          <a:xfrm>
            <a:off x="778650" y="2956150"/>
            <a:ext cx="17874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1"/>
          </p:nvPr>
        </p:nvSpPr>
        <p:spPr>
          <a:xfrm>
            <a:off x="778650" y="3467900"/>
            <a:ext cx="17874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title" idx="3"/>
          </p:nvPr>
        </p:nvSpPr>
        <p:spPr>
          <a:xfrm>
            <a:off x="2711750" y="2956100"/>
            <a:ext cx="17874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ubTitle" idx="4"/>
          </p:nvPr>
        </p:nvSpPr>
        <p:spPr>
          <a:xfrm>
            <a:off x="2711750" y="3467900"/>
            <a:ext cx="17874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title" idx="5"/>
          </p:nvPr>
        </p:nvSpPr>
        <p:spPr>
          <a:xfrm>
            <a:off x="4644850" y="2956100"/>
            <a:ext cx="17874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6"/>
          </p:nvPr>
        </p:nvSpPr>
        <p:spPr>
          <a:xfrm>
            <a:off x="4644850" y="3467900"/>
            <a:ext cx="17874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 idx="7"/>
          </p:nvPr>
        </p:nvSpPr>
        <p:spPr>
          <a:xfrm>
            <a:off x="6577950" y="2956100"/>
            <a:ext cx="17874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8"/>
          </p:nvPr>
        </p:nvSpPr>
        <p:spPr>
          <a:xfrm>
            <a:off x="6577950" y="3467900"/>
            <a:ext cx="17874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_ONLY_1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/>
          <p:nvPr/>
        </p:nvSpPr>
        <p:spPr>
          <a:xfrm>
            <a:off x="296125" y="321150"/>
            <a:ext cx="4092300" cy="4501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0"/>
          <p:cNvSpPr/>
          <p:nvPr/>
        </p:nvSpPr>
        <p:spPr>
          <a:xfrm>
            <a:off x="4729400" y="321150"/>
            <a:ext cx="4092300" cy="45012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1176463" y="1713125"/>
            <a:ext cx="2331600" cy="5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ubTitle" idx="1"/>
          </p:nvPr>
        </p:nvSpPr>
        <p:spPr>
          <a:xfrm>
            <a:off x="1176475" y="2187425"/>
            <a:ext cx="2331600" cy="18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title" idx="2"/>
          </p:nvPr>
        </p:nvSpPr>
        <p:spPr>
          <a:xfrm>
            <a:off x="5609738" y="1713125"/>
            <a:ext cx="2331600" cy="5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subTitle" idx="3"/>
          </p:nvPr>
        </p:nvSpPr>
        <p:spPr>
          <a:xfrm>
            <a:off x="5609750" y="2187450"/>
            <a:ext cx="2331600" cy="18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taatliches"/>
              <a:buNone/>
              <a:defRPr sz="2800" b="1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taatliches"/>
              <a:buNone/>
              <a:defRPr sz="2800" b="1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taatliches"/>
              <a:buNone/>
              <a:defRPr sz="2800" b="1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taatliches"/>
              <a:buNone/>
              <a:defRPr sz="2800" b="1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taatliches"/>
              <a:buNone/>
              <a:defRPr sz="2800" b="1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taatliches"/>
              <a:buNone/>
              <a:defRPr sz="2800" b="1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taatliches"/>
              <a:buNone/>
              <a:defRPr sz="2800" b="1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taatliches"/>
              <a:buNone/>
              <a:defRPr sz="2800" b="1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taatliches"/>
              <a:buNone/>
              <a:defRPr sz="2800" b="1">
                <a:solidFill>
                  <a:srgbClr val="43434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"/>
              <a:buChar char="●"/>
              <a:defRPr sz="18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8" r:id="rId5"/>
    <p:sldLayoutId id="2147483659" r:id="rId6"/>
    <p:sldLayoutId id="2147483662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/>
          <p:nvPr/>
        </p:nvSpPr>
        <p:spPr>
          <a:xfrm>
            <a:off x="286800" y="280450"/>
            <a:ext cx="4297200" cy="4589100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ctrTitle"/>
          </p:nvPr>
        </p:nvSpPr>
        <p:spPr>
          <a:xfrm>
            <a:off x="758706" y="26550"/>
            <a:ext cx="3787200" cy="31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Montana and “the backwater of Birchism”</a:t>
            </a:r>
            <a:endParaRPr sz="4400" dirty="0"/>
          </a:p>
        </p:txBody>
      </p:sp>
      <p:sp>
        <p:nvSpPr>
          <p:cNvPr id="174" name="Google Shape;174;p30"/>
          <p:cNvSpPr txBox="1">
            <a:spLocks noGrp="1"/>
          </p:cNvSpPr>
          <p:nvPr>
            <p:ph type="subTitle" idx="1"/>
          </p:nvPr>
        </p:nvSpPr>
        <p:spPr>
          <a:xfrm>
            <a:off x="758699" y="3348475"/>
            <a:ext cx="3493261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dirty="0">
                <a:latin typeface="Arial Nova" panose="020B0604020202020204" pitchFamily="34" charset="0"/>
              </a:rPr>
              <a:t>The Origins of the John Birch Society in the Treasure State, 1960-1964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550" dirty="0">
              <a:latin typeface="Arial Nova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550" dirty="0">
              <a:latin typeface="Arial Nova" panose="020B0604020202020204" pitchFamily="34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Arial Nova" panose="020B0604020202020204" pitchFamily="34" charset="0"/>
              </a:rPr>
              <a:t>Presented by Kristin Gates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550" dirty="0">
              <a:latin typeface="Arial Nova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0" dirty="0">
              <a:latin typeface="Arial Nova" panose="020B0604020202020204" pitchFamily="34" charset="0"/>
            </a:endParaRPr>
          </a:p>
        </p:txBody>
      </p:sp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8ED810B3-6785-413B-99A7-9C191C04A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755" y="424875"/>
            <a:ext cx="3993245" cy="4293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6CE124-B80E-44CC-98FF-33510B30BE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85" r="-1"/>
          <a:stretch/>
        </p:blipFill>
        <p:spPr>
          <a:xfrm>
            <a:off x="4768672" y="839749"/>
            <a:ext cx="4375327" cy="3464001"/>
          </a:xfrm>
          <a:prstGeom prst="rect">
            <a:avLst/>
          </a:prstGeom>
        </p:spPr>
      </p:pic>
      <p:sp>
        <p:nvSpPr>
          <p:cNvPr id="224" name="Google Shape;224;p36"/>
          <p:cNvSpPr txBox="1">
            <a:spLocks noGrp="1"/>
          </p:cNvSpPr>
          <p:nvPr>
            <p:ph type="title"/>
          </p:nvPr>
        </p:nvSpPr>
        <p:spPr>
          <a:xfrm>
            <a:off x="930200" y="1748046"/>
            <a:ext cx="2811000" cy="13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 the John Birch Society?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3"/>
          <p:cNvSpPr txBox="1">
            <a:spLocks noGrp="1"/>
          </p:cNvSpPr>
          <p:nvPr>
            <p:ph type="title"/>
          </p:nvPr>
        </p:nvSpPr>
        <p:spPr>
          <a:xfrm>
            <a:off x="281940" y="607260"/>
            <a:ext cx="4145280" cy="5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Research  Questions</a:t>
            </a:r>
            <a:endParaRPr sz="3600" dirty="0"/>
          </a:p>
        </p:txBody>
      </p:sp>
      <p:sp>
        <p:nvSpPr>
          <p:cNvPr id="345" name="Google Shape;345;p43"/>
          <p:cNvSpPr txBox="1">
            <a:spLocks noGrp="1"/>
          </p:cNvSpPr>
          <p:nvPr>
            <p:ph type="subTitle" idx="1"/>
          </p:nvPr>
        </p:nvSpPr>
        <p:spPr>
          <a:xfrm>
            <a:off x="548640" y="1363980"/>
            <a:ext cx="3604260" cy="3337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Arial Nova" panose="020B0504020202020204" pitchFamily="34" charset="0"/>
              </a:rPr>
              <a:t>How did right-wing extremism affect education and academic freedom in Montana? </a:t>
            </a:r>
          </a:p>
          <a:p>
            <a:pPr marL="0" lvl="0" indent="0" algn="l"/>
            <a:endParaRPr lang="en-US" dirty="0">
              <a:latin typeface="Arial Nova" panose="020B0504020202020204" pitchFamily="34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Arial Nova" panose="020B0504020202020204" pitchFamily="34" charset="0"/>
              </a:rPr>
              <a:t>How did the national spread of Birchism, Cold War conspiracy culture, and the politics of division play out on the local level in Montana communities? </a:t>
            </a:r>
          </a:p>
          <a:p>
            <a:pPr marL="0" lvl="0" indent="0" algn="l"/>
            <a:endParaRPr lang="en-US" dirty="0">
              <a:latin typeface="Arial Nova" panose="020B0504020202020204" pitchFamily="34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Arial Nova" panose="020B0504020202020204" pitchFamily="34" charset="0"/>
              </a:rPr>
              <a:t>What impact did the Society have on state government?</a:t>
            </a:r>
            <a:endParaRPr dirty="0">
              <a:latin typeface="Arial Nova" panose="020B0504020202020204" pitchFamily="34" charset="0"/>
            </a:endParaRPr>
          </a:p>
        </p:txBody>
      </p:sp>
      <p:sp>
        <p:nvSpPr>
          <p:cNvPr id="346" name="Google Shape;346;p43"/>
          <p:cNvSpPr txBox="1">
            <a:spLocks noGrp="1"/>
          </p:cNvSpPr>
          <p:nvPr>
            <p:ph type="title" idx="2"/>
          </p:nvPr>
        </p:nvSpPr>
        <p:spPr>
          <a:xfrm>
            <a:off x="4716780" y="600605"/>
            <a:ext cx="4084320" cy="5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Sources</a:t>
            </a:r>
            <a:endParaRPr sz="3600" dirty="0"/>
          </a:p>
        </p:txBody>
      </p:sp>
      <p:sp>
        <p:nvSpPr>
          <p:cNvPr id="347" name="Google Shape;347;p43"/>
          <p:cNvSpPr txBox="1">
            <a:spLocks noGrp="1"/>
          </p:cNvSpPr>
          <p:nvPr>
            <p:ph type="subTitle" idx="3"/>
          </p:nvPr>
        </p:nvSpPr>
        <p:spPr>
          <a:xfrm>
            <a:off x="4991102" y="1363980"/>
            <a:ext cx="3520438" cy="26546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>
              <a:lnSpc>
                <a:spcPct val="15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Arial Nova" panose="020B0504020202020204" pitchFamily="34" charset="0"/>
              </a:rPr>
              <a:t>Mike Mansfield Papers</a:t>
            </a:r>
          </a:p>
          <a:p>
            <a:pPr marL="285750" lvl="0" indent="-285750" algn="l">
              <a:lnSpc>
                <a:spcPct val="15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Arial Nova" panose="020B0504020202020204" pitchFamily="34" charset="0"/>
              </a:rPr>
              <a:t>Arnold Olsen Papers</a:t>
            </a:r>
          </a:p>
          <a:p>
            <a:pPr marL="285750" lvl="0" indent="-285750" algn="l">
              <a:lnSpc>
                <a:spcPct val="15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Arial Nova" panose="020B0504020202020204" pitchFamily="34" charset="0"/>
              </a:rPr>
              <a:t>KGVO Radio Records</a:t>
            </a:r>
          </a:p>
          <a:p>
            <a:pPr marL="285750" lvl="0" indent="-285750" algn="l">
              <a:lnSpc>
                <a:spcPct val="15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Arial Nova" panose="020B0504020202020204" pitchFamily="34" charset="0"/>
              </a:rPr>
              <a:t>Educational Cooperative Publishing Company of Montana Records</a:t>
            </a:r>
          </a:p>
          <a:p>
            <a:pPr marL="285750" lvl="0" indent="-285750" algn="l">
              <a:lnSpc>
                <a:spcPct val="15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Arial Nova" panose="020B0504020202020204" pitchFamily="34" charset="0"/>
              </a:rPr>
              <a:t>Newspapers</a:t>
            </a:r>
            <a:endParaRPr dirty="0">
              <a:latin typeface="Arial Nova" panose="020B05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CD6974-EC44-4770-BF1C-ED47B54083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30" b="29164"/>
          <a:stretch/>
        </p:blipFill>
        <p:spPr>
          <a:xfrm>
            <a:off x="-1" y="965125"/>
            <a:ext cx="4257322" cy="3213249"/>
          </a:xfrm>
          <a:prstGeom prst="rect">
            <a:avLst/>
          </a:prstGeom>
        </p:spPr>
      </p:pic>
      <p:sp>
        <p:nvSpPr>
          <p:cNvPr id="211" name="Google Shape;211;p34"/>
          <p:cNvSpPr/>
          <p:nvPr/>
        </p:nvSpPr>
        <p:spPr>
          <a:xfrm>
            <a:off x="286800" y="280450"/>
            <a:ext cx="8583000" cy="4589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4"/>
          <p:cNvSpPr txBox="1">
            <a:spLocks noGrp="1"/>
          </p:cNvSpPr>
          <p:nvPr>
            <p:ph type="title"/>
          </p:nvPr>
        </p:nvSpPr>
        <p:spPr>
          <a:xfrm>
            <a:off x="5241175" y="655611"/>
            <a:ext cx="28110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Background</a:t>
            </a:r>
            <a:endParaRPr dirty="0"/>
          </a:p>
        </p:txBody>
      </p:sp>
      <p:sp>
        <p:nvSpPr>
          <p:cNvPr id="213" name="Google Shape;213;p34"/>
          <p:cNvSpPr txBox="1">
            <a:spLocks noGrp="1"/>
          </p:cNvSpPr>
          <p:nvPr>
            <p:ph type="body" idx="1"/>
          </p:nvPr>
        </p:nvSpPr>
        <p:spPr>
          <a:xfrm>
            <a:off x="5241175" y="1600200"/>
            <a:ext cx="3226200" cy="2881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</a:pPr>
            <a:r>
              <a:rPr lang="en-US" sz="1600" dirty="0">
                <a:latin typeface="Arial Nova" panose="020B0504020202020204" pitchFamily="34" charset="0"/>
              </a:rPr>
              <a:t>Robert Welch founded the John Birch Society on December 9, 1958</a:t>
            </a:r>
          </a:p>
          <a:p>
            <a:pPr marL="285750" indent="-285750">
              <a:spcAft>
                <a:spcPts val="1600"/>
              </a:spcAft>
            </a:pPr>
            <a:r>
              <a:rPr lang="en-US" sz="1600" dirty="0">
                <a:latin typeface="Arial Nova" panose="020B0504020202020204" pitchFamily="34" charset="0"/>
              </a:rPr>
              <a:t>Intended the group to act as a front organization to combat communist takeover of the United States</a:t>
            </a:r>
            <a:endParaRPr sz="1600" dirty="0">
              <a:latin typeface="Arial Nova" panose="020B05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608F91-1645-46FD-AED4-CA79CB653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432" y="2371245"/>
            <a:ext cx="347502" cy="475529"/>
          </a:xfrm>
          <a:prstGeom prst="rect">
            <a:avLst/>
          </a:prstGeom>
        </p:spPr>
      </p:pic>
      <p:sp>
        <p:nvSpPr>
          <p:cNvPr id="231" name="Google Shape;231;p37"/>
          <p:cNvSpPr txBox="1">
            <a:spLocks noGrp="1"/>
          </p:cNvSpPr>
          <p:nvPr>
            <p:ph type="title"/>
          </p:nvPr>
        </p:nvSpPr>
        <p:spPr>
          <a:xfrm>
            <a:off x="701600" y="612675"/>
            <a:ext cx="5103000" cy="13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Birchism in Montana</a:t>
            </a:r>
            <a:endParaRPr dirty="0"/>
          </a:p>
        </p:txBody>
      </p:sp>
      <p:sp>
        <p:nvSpPr>
          <p:cNvPr id="232" name="Google Shape;232;p37"/>
          <p:cNvSpPr txBox="1">
            <a:spLocks noGrp="1"/>
          </p:cNvSpPr>
          <p:nvPr>
            <p:ph type="title" idx="2"/>
          </p:nvPr>
        </p:nvSpPr>
        <p:spPr>
          <a:xfrm>
            <a:off x="778650" y="2956150"/>
            <a:ext cx="17874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Bitterroot Valley</a:t>
            </a:r>
            <a:endParaRPr dirty="0"/>
          </a:p>
        </p:txBody>
      </p:sp>
      <p:sp>
        <p:nvSpPr>
          <p:cNvPr id="233" name="Google Shape;233;p37"/>
          <p:cNvSpPr txBox="1">
            <a:spLocks noGrp="1"/>
          </p:cNvSpPr>
          <p:nvPr>
            <p:ph type="subTitle" idx="1"/>
          </p:nvPr>
        </p:nvSpPr>
        <p:spPr>
          <a:xfrm>
            <a:off x="778650" y="3467900"/>
            <a:ext cx="17874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 Nova" panose="020B0504020202020204" pitchFamily="34" charset="0"/>
              </a:rPr>
              <a:t>School district challenges, “colonization”</a:t>
            </a:r>
            <a:endParaRPr dirty="0">
              <a:latin typeface="Arial Nova" panose="020B0504020202020204" pitchFamily="34" charset="0"/>
            </a:endParaRPr>
          </a:p>
        </p:txBody>
      </p:sp>
      <p:sp>
        <p:nvSpPr>
          <p:cNvPr id="234" name="Google Shape;234;p37"/>
          <p:cNvSpPr txBox="1">
            <a:spLocks noGrp="1"/>
          </p:cNvSpPr>
          <p:nvPr>
            <p:ph type="title" idx="3"/>
          </p:nvPr>
        </p:nvSpPr>
        <p:spPr>
          <a:xfrm>
            <a:off x="2711750" y="2956100"/>
            <a:ext cx="17874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State Politics</a:t>
            </a:r>
            <a:endParaRPr dirty="0"/>
          </a:p>
        </p:txBody>
      </p:sp>
      <p:sp>
        <p:nvSpPr>
          <p:cNvPr id="235" name="Google Shape;235;p37"/>
          <p:cNvSpPr txBox="1">
            <a:spLocks noGrp="1"/>
          </p:cNvSpPr>
          <p:nvPr>
            <p:ph type="subTitle" idx="4"/>
          </p:nvPr>
        </p:nvSpPr>
        <p:spPr>
          <a:xfrm>
            <a:off x="2711750" y="3467900"/>
            <a:ext cx="17874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 Nova" panose="020B0504020202020204" pitchFamily="34" charset="0"/>
              </a:rPr>
              <a:t>Influence on State Republican Convention</a:t>
            </a:r>
            <a:endParaRPr dirty="0">
              <a:latin typeface="Arial Nova" panose="020B0504020202020204" pitchFamily="34" charset="0"/>
            </a:endParaRPr>
          </a:p>
        </p:txBody>
      </p:sp>
      <p:sp>
        <p:nvSpPr>
          <p:cNvPr id="236" name="Google Shape;236;p37"/>
          <p:cNvSpPr txBox="1">
            <a:spLocks noGrp="1"/>
          </p:cNvSpPr>
          <p:nvPr>
            <p:ph type="title" idx="5"/>
          </p:nvPr>
        </p:nvSpPr>
        <p:spPr>
          <a:xfrm>
            <a:off x="4644850" y="2956100"/>
            <a:ext cx="17874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University</a:t>
            </a:r>
            <a:endParaRPr dirty="0"/>
          </a:p>
        </p:txBody>
      </p:sp>
      <p:sp>
        <p:nvSpPr>
          <p:cNvPr id="237" name="Google Shape;237;p37"/>
          <p:cNvSpPr txBox="1">
            <a:spLocks noGrp="1"/>
          </p:cNvSpPr>
          <p:nvPr>
            <p:ph type="subTitle" idx="6"/>
          </p:nvPr>
        </p:nvSpPr>
        <p:spPr>
          <a:xfrm>
            <a:off x="4644850" y="3467900"/>
            <a:ext cx="17874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 Nova" panose="020B0504020202020204" pitchFamily="34" charset="0"/>
              </a:rPr>
              <a:t>Challenge to academic freedom</a:t>
            </a:r>
            <a:endParaRPr dirty="0">
              <a:latin typeface="Arial Nova" panose="020B0504020202020204" pitchFamily="34" charset="0"/>
            </a:endParaRPr>
          </a:p>
        </p:txBody>
      </p:sp>
      <p:sp>
        <p:nvSpPr>
          <p:cNvPr id="238" name="Google Shape;238;p37"/>
          <p:cNvSpPr txBox="1">
            <a:spLocks noGrp="1"/>
          </p:cNvSpPr>
          <p:nvPr>
            <p:ph type="title" idx="7"/>
          </p:nvPr>
        </p:nvSpPr>
        <p:spPr>
          <a:xfrm>
            <a:off x="6577950" y="2956100"/>
            <a:ext cx="17874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Hi-Line</a:t>
            </a:r>
            <a:endParaRPr dirty="0"/>
          </a:p>
        </p:txBody>
      </p:sp>
      <p:sp>
        <p:nvSpPr>
          <p:cNvPr id="239" name="Google Shape;239;p37"/>
          <p:cNvSpPr txBox="1">
            <a:spLocks noGrp="1"/>
          </p:cNvSpPr>
          <p:nvPr>
            <p:ph type="subTitle" idx="8"/>
          </p:nvPr>
        </p:nvSpPr>
        <p:spPr>
          <a:xfrm>
            <a:off x="6577950" y="3467900"/>
            <a:ext cx="17874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rial Nova" panose="020B0504020202020204" pitchFamily="34" charset="0"/>
              </a:rPr>
              <a:t>Farmers Union opposition</a:t>
            </a:r>
            <a:endParaRPr dirty="0">
              <a:latin typeface="Arial Nova" panose="020B05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F5D8C7-30E9-4661-B448-97329B5AA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851" y="2377641"/>
            <a:ext cx="268247" cy="4755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7A0BBA-F3B9-46F1-A41A-7B476C4340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4115" y="2384278"/>
            <a:ext cx="475529" cy="451143"/>
          </a:xfrm>
          <a:prstGeom prst="rect">
            <a:avLst/>
          </a:prstGeom>
        </p:spPr>
      </p:pic>
      <p:grpSp>
        <p:nvGrpSpPr>
          <p:cNvPr id="35" name="Google Shape;726;p54">
            <a:extLst>
              <a:ext uri="{FF2B5EF4-FFF2-40B4-BE49-F238E27FC236}">
                <a16:creationId xmlns:a16="http://schemas.microsoft.com/office/drawing/2014/main" id="{49CA18DD-B429-4F00-90A8-3F28D539B7E7}"/>
              </a:ext>
            </a:extLst>
          </p:cNvPr>
          <p:cNvGrpSpPr/>
          <p:nvPr/>
        </p:nvGrpSpPr>
        <p:grpSpPr>
          <a:xfrm>
            <a:off x="7233863" y="2371163"/>
            <a:ext cx="475573" cy="475611"/>
            <a:chOff x="5538522" y="1424805"/>
            <a:chExt cx="475573" cy="475611"/>
          </a:xfrm>
        </p:grpSpPr>
        <p:sp>
          <p:nvSpPr>
            <p:cNvPr id="36" name="Google Shape;727;p54">
              <a:extLst>
                <a:ext uri="{FF2B5EF4-FFF2-40B4-BE49-F238E27FC236}">
                  <a16:creationId xmlns:a16="http://schemas.microsoft.com/office/drawing/2014/main" id="{3D70B51C-C1A6-4491-AF6C-9E270B70D6FC}"/>
                </a:ext>
              </a:extLst>
            </p:cNvPr>
            <p:cNvSpPr/>
            <p:nvPr/>
          </p:nvSpPr>
          <p:spPr>
            <a:xfrm>
              <a:off x="5686590" y="1843883"/>
              <a:ext cx="179778" cy="15439"/>
            </a:xfrm>
            <a:custGeom>
              <a:avLst/>
              <a:gdLst/>
              <a:ahLst/>
              <a:cxnLst/>
              <a:rect l="l" t="t" r="r" b="b"/>
              <a:pathLst>
                <a:path w="9502" h="816" extrusionOk="0">
                  <a:moveTo>
                    <a:pt x="9094" y="0"/>
                  </a:moveTo>
                  <a:cubicBezTo>
                    <a:pt x="9092" y="0"/>
                    <a:pt x="9089" y="0"/>
                    <a:pt x="9086" y="0"/>
                  </a:cubicBezTo>
                  <a:lnTo>
                    <a:pt x="400" y="0"/>
                  </a:lnTo>
                  <a:cubicBezTo>
                    <a:pt x="178" y="6"/>
                    <a:pt x="1" y="187"/>
                    <a:pt x="1" y="408"/>
                  </a:cubicBezTo>
                  <a:cubicBezTo>
                    <a:pt x="1" y="630"/>
                    <a:pt x="178" y="810"/>
                    <a:pt x="400" y="815"/>
                  </a:cubicBezTo>
                  <a:lnTo>
                    <a:pt x="9086" y="815"/>
                  </a:lnTo>
                  <a:cubicBezTo>
                    <a:pt x="9089" y="815"/>
                    <a:pt x="9092" y="815"/>
                    <a:pt x="9094" y="815"/>
                  </a:cubicBezTo>
                  <a:cubicBezTo>
                    <a:pt x="9318" y="815"/>
                    <a:pt x="9502" y="633"/>
                    <a:pt x="9502" y="408"/>
                  </a:cubicBezTo>
                  <a:cubicBezTo>
                    <a:pt x="9502" y="182"/>
                    <a:pt x="9318" y="0"/>
                    <a:pt x="90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7" name="Google Shape;728;p54">
              <a:extLst>
                <a:ext uri="{FF2B5EF4-FFF2-40B4-BE49-F238E27FC236}">
                  <a16:creationId xmlns:a16="http://schemas.microsoft.com/office/drawing/2014/main" id="{B1A259F2-7AEF-421F-85D2-B856441429B5}"/>
                </a:ext>
              </a:extLst>
            </p:cNvPr>
            <p:cNvSpPr/>
            <p:nvPr/>
          </p:nvSpPr>
          <p:spPr>
            <a:xfrm>
              <a:off x="5760397" y="1811019"/>
              <a:ext cx="31842" cy="15439"/>
            </a:xfrm>
            <a:custGeom>
              <a:avLst/>
              <a:gdLst/>
              <a:ahLst/>
              <a:cxnLst/>
              <a:rect l="l" t="t" r="r" b="b"/>
              <a:pathLst>
                <a:path w="1683" h="816" extrusionOk="0">
                  <a:moveTo>
                    <a:pt x="407" y="0"/>
                  </a:moveTo>
                  <a:cubicBezTo>
                    <a:pt x="182" y="0"/>
                    <a:pt x="0" y="184"/>
                    <a:pt x="0" y="409"/>
                  </a:cubicBezTo>
                  <a:cubicBezTo>
                    <a:pt x="0" y="633"/>
                    <a:pt x="182" y="815"/>
                    <a:pt x="407" y="815"/>
                  </a:cubicBezTo>
                  <a:lnTo>
                    <a:pt x="1276" y="815"/>
                  </a:lnTo>
                  <a:cubicBezTo>
                    <a:pt x="1500" y="815"/>
                    <a:pt x="1682" y="633"/>
                    <a:pt x="1682" y="409"/>
                  </a:cubicBezTo>
                  <a:cubicBezTo>
                    <a:pt x="1682" y="184"/>
                    <a:pt x="1500" y="0"/>
                    <a:pt x="12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8" name="Google Shape;729;p54">
              <a:extLst>
                <a:ext uri="{FF2B5EF4-FFF2-40B4-BE49-F238E27FC236}">
                  <a16:creationId xmlns:a16="http://schemas.microsoft.com/office/drawing/2014/main" id="{045A7BEE-8CE2-4A22-8B89-130B3F2633AB}"/>
                </a:ext>
              </a:extLst>
            </p:cNvPr>
            <p:cNvSpPr/>
            <p:nvPr/>
          </p:nvSpPr>
          <p:spPr>
            <a:xfrm>
              <a:off x="5809703" y="1811019"/>
              <a:ext cx="31842" cy="15439"/>
            </a:xfrm>
            <a:custGeom>
              <a:avLst/>
              <a:gdLst/>
              <a:ahLst/>
              <a:cxnLst/>
              <a:rect l="l" t="t" r="r" b="b"/>
              <a:pathLst>
                <a:path w="1683" h="816" extrusionOk="0">
                  <a:moveTo>
                    <a:pt x="407" y="0"/>
                  </a:moveTo>
                  <a:cubicBezTo>
                    <a:pt x="182" y="0"/>
                    <a:pt x="0" y="184"/>
                    <a:pt x="0" y="409"/>
                  </a:cubicBezTo>
                  <a:cubicBezTo>
                    <a:pt x="0" y="633"/>
                    <a:pt x="182" y="815"/>
                    <a:pt x="407" y="815"/>
                  </a:cubicBezTo>
                  <a:lnTo>
                    <a:pt x="1276" y="815"/>
                  </a:lnTo>
                  <a:cubicBezTo>
                    <a:pt x="1501" y="815"/>
                    <a:pt x="1683" y="633"/>
                    <a:pt x="1683" y="409"/>
                  </a:cubicBezTo>
                  <a:cubicBezTo>
                    <a:pt x="1683" y="184"/>
                    <a:pt x="1501" y="0"/>
                    <a:pt x="12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9" name="Google Shape;730;p54">
              <a:extLst>
                <a:ext uri="{FF2B5EF4-FFF2-40B4-BE49-F238E27FC236}">
                  <a16:creationId xmlns:a16="http://schemas.microsoft.com/office/drawing/2014/main" id="{91B2657E-F925-4357-8EFA-5B13973A117E}"/>
                </a:ext>
              </a:extLst>
            </p:cNvPr>
            <p:cNvSpPr/>
            <p:nvPr/>
          </p:nvSpPr>
          <p:spPr>
            <a:xfrm>
              <a:off x="5859008" y="1811019"/>
              <a:ext cx="31842" cy="15439"/>
            </a:xfrm>
            <a:custGeom>
              <a:avLst/>
              <a:gdLst/>
              <a:ahLst/>
              <a:cxnLst/>
              <a:rect l="l" t="t" r="r" b="b"/>
              <a:pathLst>
                <a:path w="1683" h="816" extrusionOk="0">
                  <a:moveTo>
                    <a:pt x="407" y="0"/>
                  </a:moveTo>
                  <a:cubicBezTo>
                    <a:pt x="183" y="0"/>
                    <a:pt x="0" y="184"/>
                    <a:pt x="0" y="409"/>
                  </a:cubicBezTo>
                  <a:cubicBezTo>
                    <a:pt x="0" y="633"/>
                    <a:pt x="183" y="815"/>
                    <a:pt x="407" y="815"/>
                  </a:cubicBezTo>
                  <a:lnTo>
                    <a:pt x="1275" y="815"/>
                  </a:lnTo>
                  <a:cubicBezTo>
                    <a:pt x="1499" y="815"/>
                    <a:pt x="1681" y="633"/>
                    <a:pt x="1681" y="409"/>
                  </a:cubicBezTo>
                  <a:lnTo>
                    <a:pt x="1683" y="409"/>
                  </a:lnTo>
                  <a:cubicBezTo>
                    <a:pt x="1683" y="184"/>
                    <a:pt x="1501" y="0"/>
                    <a:pt x="1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0" name="Google Shape;731;p54">
              <a:extLst>
                <a:ext uri="{FF2B5EF4-FFF2-40B4-BE49-F238E27FC236}">
                  <a16:creationId xmlns:a16="http://schemas.microsoft.com/office/drawing/2014/main" id="{61E02291-F7F0-4160-9C2C-D7B76BD90777}"/>
                </a:ext>
              </a:extLst>
            </p:cNvPr>
            <p:cNvSpPr/>
            <p:nvPr/>
          </p:nvSpPr>
          <p:spPr>
            <a:xfrm>
              <a:off x="5908295" y="1811019"/>
              <a:ext cx="31861" cy="15439"/>
            </a:xfrm>
            <a:custGeom>
              <a:avLst/>
              <a:gdLst/>
              <a:ahLst/>
              <a:cxnLst/>
              <a:rect l="l" t="t" r="r" b="b"/>
              <a:pathLst>
                <a:path w="1684" h="816" extrusionOk="0">
                  <a:moveTo>
                    <a:pt x="408" y="0"/>
                  </a:moveTo>
                  <a:cubicBezTo>
                    <a:pt x="184" y="0"/>
                    <a:pt x="0" y="184"/>
                    <a:pt x="0" y="409"/>
                  </a:cubicBezTo>
                  <a:cubicBezTo>
                    <a:pt x="0" y="633"/>
                    <a:pt x="184" y="815"/>
                    <a:pt x="408" y="815"/>
                  </a:cubicBezTo>
                  <a:lnTo>
                    <a:pt x="1276" y="815"/>
                  </a:lnTo>
                  <a:cubicBezTo>
                    <a:pt x="1502" y="815"/>
                    <a:pt x="1684" y="633"/>
                    <a:pt x="1684" y="409"/>
                  </a:cubicBezTo>
                  <a:cubicBezTo>
                    <a:pt x="1684" y="184"/>
                    <a:pt x="1502" y="0"/>
                    <a:pt x="12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1" name="Google Shape;732;p54">
              <a:extLst>
                <a:ext uri="{FF2B5EF4-FFF2-40B4-BE49-F238E27FC236}">
                  <a16:creationId xmlns:a16="http://schemas.microsoft.com/office/drawing/2014/main" id="{05D40710-6262-4F19-B535-2B913FEB1F7C}"/>
                </a:ext>
              </a:extLst>
            </p:cNvPr>
            <p:cNvSpPr/>
            <p:nvPr/>
          </p:nvSpPr>
          <p:spPr>
            <a:xfrm>
              <a:off x="5612500" y="1811019"/>
              <a:ext cx="31842" cy="15439"/>
            </a:xfrm>
            <a:custGeom>
              <a:avLst/>
              <a:gdLst/>
              <a:ahLst/>
              <a:cxnLst/>
              <a:rect l="l" t="t" r="r" b="b"/>
              <a:pathLst>
                <a:path w="1683" h="816" extrusionOk="0">
                  <a:moveTo>
                    <a:pt x="407" y="0"/>
                  </a:moveTo>
                  <a:cubicBezTo>
                    <a:pt x="182" y="0"/>
                    <a:pt x="0" y="184"/>
                    <a:pt x="0" y="409"/>
                  </a:cubicBezTo>
                  <a:cubicBezTo>
                    <a:pt x="0" y="633"/>
                    <a:pt x="182" y="815"/>
                    <a:pt x="407" y="815"/>
                  </a:cubicBezTo>
                  <a:lnTo>
                    <a:pt x="1276" y="815"/>
                  </a:lnTo>
                  <a:cubicBezTo>
                    <a:pt x="1500" y="815"/>
                    <a:pt x="1682" y="633"/>
                    <a:pt x="1682" y="409"/>
                  </a:cubicBezTo>
                  <a:cubicBezTo>
                    <a:pt x="1682" y="184"/>
                    <a:pt x="1500" y="0"/>
                    <a:pt x="12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2" name="Google Shape;733;p54">
              <a:extLst>
                <a:ext uri="{FF2B5EF4-FFF2-40B4-BE49-F238E27FC236}">
                  <a16:creationId xmlns:a16="http://schemas.microsoft.com/office/drawing/2014/main" id="{B8620149-D51C-4F29-9B96-493D79F4560E}"/>
                </a:ext>
              </a:extLst>
            </p:cNvPr>
            <p:cNvSpPr/>
            <p:nvPr/>
          </p:nvSpPr>
          <p:spPr>
            <a:xfrm>
              <a:off x="5661767" y="1811019"/>
              <a:ext cx="31880" cy="15439"/>
            </a:xfrm>
            <a:custGeom>
              <a:avLst/>
              <a:gdLst/>
              <a:ahLst/>
              <a:cxnLst/>
              <a:rect l="l" t="t" r="r" b="b"/>
              <a:pathLst>
                <a:path w="1685" h="816" extrusionOk="0">
                  <a:moveTo>
                    <a:pt x="409" y="0"/>
                  </a:moveTo>
                  <a:cubicBezTo>
                    <a:pt x="184" y="0"/>
                    <a:pt x="1" y="184"/>
                    <a:pt x="1" y="409"/>
                  </a:cubicBezTo>
                  <a:cubicBezTo>
                    <a:pt x="1" y="633"/>
                    <a:pt x="184" y="815"/>
                    <a:pt x="409" y="815"/>
                  </a:cubicBezTo>
                  <a:lnTo>
                    <a:pt x="1276" y="815"/>
                  </a:lnTo>
                  <a:cubicBezTo>
                    <a:pt x="1503" y="815"/>
                    <a:pt x="1685" y="633"/>
                    <a:pt x="1685" y="409"/>
                  </a:cubicBezTo>
                  <a:cubicBezTo>
                    <a:pt x="1685" y="184"/>
                    <a:pt x="1503" y="0"/>
                    <a:pt x="12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3" name="Google Shape;734;p54">
              <a:extLst>
                <a:ext uri="{FF2B5EF4-FFF2-40B4-BE49-F238E27FC236}">
                  <a16:creationId xmlns:a16="http://schemas.microsoft.com/office/drawing/2014/main" id="{60FD06D7-356C-470A-A7C9-8D6C2CA24043}"/>
                </a:ext>
              </a:extLst>
            </p:cNvPr>
            <p:cNvSpPr/>
            <p:nvPr/>
          </p:nvSpPr>
          <p:spPr>
            <a:xfrm>
              <a:off x="5711111" y="1811019"/>
              <a:ext cx="31842" cy="15439"/>
            </a:xfrm>
            <a:custGeom>
              <a:avLst/>
              <a:gdLst/>
              <a:ahLst/>
              <a:cxnLst/>
              <a:rect l="l" t="t" r="r" b="b"/>
              <a:pathLst>
                <a:path w="1683" h="816" extrusionOk="0">
                  <a:moveTo>
                    <a:pt x="407" y="0"/>
                  </a:moveTo>
                  <a:cubicBezTo>
                    <a:pt x="182" y="0"/>
                    <a:pt x="0" y="184"/>
                    <a:pt x="0" y="409"/>
                  </a:cubicBezTo>
                  <a:cubicBezTo>
                    <a:pt x="0" y="633"/>
                    <a:pt x="182" y="815"/>
                    <a:pt x="407" y="815"/>
                  </a:cubicBezTo>
                  <a:lnTo>
                    <a:pt x="1276" y="815"/>
                  </a:lnTo>
                  <a:cubicBezTo>
                    <a:pt x="1501" y="815"/>
                    <a:pt x="1683" y="633"/>
                    <a:pt x="1683" y="409"/>
                  </a:cubicBezTo>
                  <a:cubicBezTo>
                    <a:pt x="1683" y="184"/>
                    <a:pt x="1501" y="0"/>
                    <a:pt x="12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4" name="Google Shape;735;p54">
              <a:extLst>
                <a:ext uri="{FF2B5EF4-FFF2-40B4-BE49-F238E27FC236}">
                  <a16:creationId xmlns:a16="http://schemas.microsoft.com/office/drawing/2014/main" id="{00D63C27-0F57-46A8-9D47-611361AED29E}"/>
                </a:ext>
              </a:extLst>
            </p:cNvPr>
            <p:cNvSpPr/>
            <p:nvPr/>
          </p:nvSpPr>
          <p:spPr>
            <a:xfrm>
              <a:off x="5760397" y="1745272"/>
              <a:ext cx="31861" cy="15458"/>
            </a:xfrm>
            <a:custGeom>
              <a:avLst/>
              <a:gdLst/>
              <a:ahLst/>
              <a:cxnLst/>
              <a:rect l="l" t="t" r="r" b="b"/>
              <a:pathLst>
                <a:path w="1684" h="817" extrusionOk="0">
                  <a:moveTo>
                    <a:pt x="407" y="0"/>
                  </a:moveTo>
                  <a:cubicBezTo>
                    <a:pt x="182" y="0"/>
                    <a:pt x="0" y="184"/>
                    <a:pt x="0" y="408"/>
                  </a:cubicBezTo>
                  <a:cubicBezTo>
                    <a:pt x="0" y="634"/>
                    <a:pt x="182" y="816"/>
                    <a:pt x="407" y="816"/>
                  </a:cubicBezTo>
                  <a:lnTo>
                    <a:pt x="1276" y="816"/>
                  </a:lnTo>
                  <a:cubicBezTo>
                    <a:pt x="1500" y="816"/>
                    <a:pt x="1684" y="634"/>
                    <a:pt x="1684" y="408"/>
                  </a:cubicBezTo>
                  <a:cubicBezTo>
                    <a:pt x="1684" y="184"/>
                    <a:pt x="1500" y="0"/>
                    <a:pt x="12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5" name="Google Shape;736;p54">
              <a:extLst>
                <a:ext uri="{FF2B5EF4-FFF2-40B4-BE49-F238E27FC236}">
                  <a16:creationId xmlns:a16="http://schemas.microsoft.com/office/drawing/2014/main" id="{8FA602BA-1854-4D2E-9C9D-4A6D062FF906}"/>
                </a:ext>
              </a:extLst>
            </p:cNvPr>
            <p:cNvSpPr/>
            <p:nvPr/>
          </p:nvSpPr>
          <p:spPr>
            <a:xfrm>
              <a:off x="5809665" y="1745272"/>
              <a:ext cx="31880" cy="15458"/>
            </a:xfrm>
            <a:custGeom>
              <a:avLst/>
              <a:gdLst/>
              <a:ahLst/>
              <a:cxnLst/>
              <a:rect l="l" t="t" r="r" b="b"/>
              <a:pathLst>
                <a:path w="1685" h="817" extrusionOk="0">
                  <a:moveTo>
                    <a:pt x="409" y="0"/>
                  </a:moveTo>
                  <a:cubicBezTo>
                    <a:pt x="184" y="0"/>
                    <a:pt x="1" y="184"/>
                    <a:pt x="1" y="408"/>
                  </a:cubicBezTo>
                  <a:cubicBezTo>
                    <a:pt x="1" y="634"/>
                    <a:pt x="184" y="816"/>
                    <a:pt x="409" y="816"/>
                  </a:cubicBezTo>
                  <a:lnTo>
                    <a:pt x="1278" y="816"/>
                  </a:lnTo>
                  <a:cubicBezTo>
                    <a:pt x="1503" y="816"/>
                    <a:pt x="1685" y="634"/>
                    <a:pt x="1685" y="408"/>
                  </a:cubicBezTo>
                  <a:cubicBezTo>
                    <a:pt x="1685" y="184"/>
                    <a:pt x="1503" y="0"/>
                    <a:pt x="1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6" name="Google Shape;737;p54">
              <a:extLst>
                <a:ext uri="{FF2B5EF4-FFF2-40B4-BE49-F238E27FC236}">
                  <a16:creationId xmlns:a16="http://schemas.microsoft.com/office/drawing/2014/main" id="{CEE814EF-3CE3-4D9C-B049-7514EDB1796E}"/>
                </a:ext>
              </a:extLst>
            </p:cNvPr>
            <p:cNvSpPr/>
            <p:nvPr/>
          </p:nvSpPr>
          <p:spPr>
            <a:xfrm>
              <a:off x="5858970" y="1745272"/>
              <a:ext cx="31880" cy="15458"/>
            </a:xfrm>
            <a:custGeom>
              <a:avLst/>
              <a:gdLst/>
              <a:ahLst/>
              <a:cxnLst/>
              <a:rect l="l" t="t" r="r" b="b"/>
              <a:pathLst>
                <a:path w="1685" h="817" extrusionOk="0">
                  <a:moveTo>
                    <a:pt x="409" y="0"/>
                  </a:moveTo>
                  <a:cubicBezTo>
                    <a:pt x="183" y="0"/>
                    <a:pt x="1" y="184"/>
                    <a:pt x="1" y="408"/>
                  </a:cubicBezTo>
                  <a:cubicBezTo>
                    <a:pt x="1" y="634"/>
                    <a:pt x="183" y="816"/>
                    <a:pt x="409" y="816"/>
                  </a:cubicBezTo>
                  <a:lnTo>
                    <a:pt x="1277" y="816"/>
                  </a:lnTo>
                  <a:cubicBezTo>
                    <a:pt x="1501" y="816"/>
                    <a:pt x="1685" y="634"/>
                    <a:pt x="1685" y="408"/>
                  </a:cubicBezTo>
                  <a:cubicBezTo>
                    <a:pt x="1685" y="184"/>
                    <a:pt x="1501" y="0"/>
                    <a:pt x="1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7" name="Google Shape;738;p54">
              <a:extLst>
                <a:ext uri="{FF2B5EF4-FFF2-40B4-BE49-F238E27FC236}">
                  <a16:creationId xmlns:a16="http://schemas.microsoft.com/office/drawing/2014/main" id="{45139A2D-1ADB-4208-8A9C-7BDBC61A0DDF}"/>
                </a:ext>
              </a:extLst>
            </p:cNvPr>
            <p:cNvSpPr/>
            <p:nvPr/>
          </p:nvSpPr>
          <p:spPr>
            <a:xfrm>
              <a:off x="5908295" y="1745272"/>
              <a:ext cx="31861" cy="15458"/>
            </a:xfrm>
            <a:custGeom>
              <a:avLst/>
              <a:gdLst/>
              <a:ahLst/>
              <a:cxnLst/>
              <a:rect l="l" t="t" r="r" b="b"/>
              <a:pathLst>
                <a:path w="1684" h="817" extrusionOk="0">
                  <a:moveTo>
                    <a:pt x="408" y="0"/>
                  </a:moveTo>
                  <a:cubicBezTo>
                    <a:pt x="182" y="0"/>
                    <a:pt x="0" y="184"/>
                    <a:pt x="0" y="408"/>
                  </a:cubicBezTo>
                  <a:cubicBezTo>
                    <a:pt x="0" y="634"/>
                    <a:pt x="182" y="816"/>
                    <a:pt x="408" y="816"/>
                  </a:cubicBezTo>
                  <a:lnTo>
                    <a:pt x="1276" y="816"/>
                  </a:lnTo>
                  <a:cubicBezTo>
                    <a:pt x="1502" y="816"/>
                    <a:pt x="1684" y="634"/>
                    <a:pt x="1684" y="408"/>
                  </a:cubicBezTo>
                  <a:cubicBezTo>
                    <a:pt x="1684" y="184"/>
                    <a:pt x="1502" y="0"/>
                    <a:pt x="12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8" name="Google Shape;739;p54">
              <a:extLst>
                <a:ext uri="{FF2B5EF4-FFF2-40B4-BE49-F238E27FC236}">
                  <a16:creationId xmlns:a16="http://schemas.microsoft.com/office/drawing/2014/main" id="{49E1C0C9-78B5-4655-B954-58BECA7D4326}"/>
                </a:ext>
              </a:extLst>
            </p:cNvPr>
            <p:cNvSpPr/>
            <p:nvPr/>
          </p:nvSpPr>
          <p:spPr>
            <a:xfrm>
              <a:off x="5612462" y="1745272"/>
              <a:ext cx="31880" cy="15458"/>
            </a:xfrm>
            <a:custGeom>
              <a:avLst/>
              <a:gdLst/>
              <a:ahLst/>
              <a:cxnLst/>
              <a:rect l="l" t="t" r="r" b="b"/>
              <a:pathLst>
                <a:path w="1685" h="817" extrusionOk="0">
                  <a:moveTo>
                    <a:pt x="409" y="0"/>
                  </a:moveTo>
                  <a:cubicBezTo>
                    <a:pt x="184" y="0"/>
                    <a:pt x="0" y="184"/>
                    <a:pt x="0" y="408"/>
                  </a:cubicBezTo>
                  <a:cubicBezTo>
                    <a:pt x="0" y="634"/>
                    <a:pt x="184" y="816"/>
                    <a:pt x="409" y="816"/>
                  </a:cubicBezTo>
                  <a:lnTo>
                    <a:pt x="1278" y="816"/>
                  </a:lnTo>
                  <a:cubicBezTo>
                    <a:pt x="1502" y="816"/>
                    <a:pt x="1684" y="634"/>
                    <a:pt x="1684" y="408"/>
                  </a:cubicBezTo>
                  <a:cubicBezTo>
                    <a:pt x="1684" y="184"/>
                    <a:pt x="1502" y="0"/>
                    <a:pt x="1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9" name="Google Shape;740;p54">
              <a:extLst>
                <a:ext uri="{FF2B5EF4-FFF2-40B4-BE49-F238E27FC236}">
                  <a16:creationId xmlns:a16="http://schemas.microsoft.com/office/drawing/2014/main" id="{983AF6A2-281E-4E02-B121-679C5963E955}"/>
                </a:ext>
              </a:extLst>
            </p:cNvPr>
            <p:cNvSpPr/>
            <p:nvPr/>
          </p:nvSpPr>
          <p:spPr>
            <a:xfrm>
              <a:off x="5661767" y="1745272"/>
              <a:ext cx="31880" cy="15458"/>
            </a:xfrm>
            <a:custGeom>
              <a:avLst/>
              <a:gdLst/>
              <a:ahLst/>
              <a:cxnLst/>
              <a:rect l="l" t="t" r="r" b="b"/>
              <a:pathLst>
                <a:path w="1685" h="817" extrusionOk="0">
                  <a:moveTo>
                    <a:pt x="409" y="0"/>
                  </a:moveTo>
                  <a:cubicBezTo>
                    <a:pt x="183" y="0"/>
                    <a:pt x="1" y="184"/>
                    <a:pt x="1" y="408"/>
                  </a:cubicBezTo>
                  <a:cubicBezTo>
                    <a:pt x="1" y="634"/>
                    <a:pt x="183" y="816"/>
                    <a:pt x="409" y="816"/>
                  </a:cubicBezTo>
                  <a:lnTo>
                    <a:pt x="1276" y="816"/>
                  </a:lnTo>
                  <a:cubicBezTo>
                    <a:pt x="1503" y="816"/>
                    <a:pt x="1685" y="634"/>
                    <a:pt x="1685" y="408"/>
                  </a:cubicBezTo>
                  <a:cubicBezTo>
                    <a:pt x="1685" y="184"/>
                    <a:pt x="1503" y="0"/>
                    <a:pt x="12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0" name="Google Shape;741;p54">
              <a:extLst>
                <a:ext uri="{FF2B5EF4-FFF2-40B4-BE49-F238E27FC236}">
                  <a16:creationId xmlns:a16="http://schemas.microsoft.com/office/drawing/2014/main" id="{8B241B4D-62ED-4DF2-AA6A-7A6CBA71CA74}"/>
                </a:ext>
              </a:extLst>
            </p:cNvPr>
            <p:cNvSpPr/>
            <p:nvPr/>
          </p:nvSpPr>
          <p:spPr>
            <a:xfrm>
              <a:off x="5711073" y="1745272"/>
              <a:ext cx="31880" cy="15458"/>
            </a:xfrm>
            <a:custGeom>
              <a:avLst/>
              <a:gdLst/>
              <a:ahLst/>
              <a:cxnLst/>
              <a:rect l="l" t="t" r="r" b="b"/>
              <a:pathLst>
                <a:path w="1685" h="817" extrusionOk="0">
                  <a:moveTo>
                    <a:pt x="409" y="0"/>
                  </a:moveTo>
                  <a:cubicBezTo>
                    <a:pt x="184" y="0"/>
                    <a:pt x="1" y="184"/>
                    <a:pt x="1" y="408"/>
                  </a:cubicBezTo>
                  <a:cubicBezTo>
                    <a:pt x="1" y="634"/>
                    <a:pt x="184" y="816"/>
                    <a:pt x="409" y="816"/>
                  </a:cubicBezTo>
                  <a:lnTo>
                    <a:pt x="1278" y="816"/>
                  </a:lnTo>
                  <a:cubicBezTo>
                    <a:pt x="1503" y="816"/>
                    <a:pt x="1685" y="634"/>
                    <a:pt x="1685" y="408"/>
                  </a:cubicBezTo>
                  <a:cubicBezTo>
                    <a:pt x="1685" y="184"/>
                    <a:pt x="1503" y="0"/>
                    <a:pt x="1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1" name="Google Shape;742;p54">
              <a:extLst>
                <a:ext uri="{FF2B5EF4-FFF2-40B4-BE49-F238E27FC236}">
                  <a16:creationId xmlns:a16="http://schemas.microsoft.com/office/drawing/2014/main" id="{57F53654-85A3-4F08-A4AC-D8556BC0E705}"/>
                </a:ext>
              </a:extLst>
            </p:cNvPr>
            <p:cNvSpPr/>
            <p:nvPr/>
          </p:nvSpPr>
          <p:spPr>
            <a:xfrm>
              <a:off x="5785050" y="1778155"/>
              <a:ext cx="31842" cy="15439"/>
            </a:xfrm>
            <a:custGeom>
              <a:avLst/>
              <a:gdLst/>
              <a:ahLst/>
              <a:cxnLst/>
              <a:rect l="l" t="t" r="r" b="b"/>
              <a:pathLst>
                <a:path w="1683" h="816" extrusionOk="0">
                  <a:moveTo>
                    <a:pt x="407" y="1"/>
                  </a:moveTo>
                  <a:cubicBezTo>
                    <a:pt x="182" y="1"/>
                    <a:pt x="0" y="183"/>
                    <a:pt x="0" y="409"/>
                  </a:cubicBezTo>
                  <a:cubicBezTo>
                    <a:pt x="0" y="633"/>
                    <a:pt x="182" y="815"/>
                    <a:pt x="407" y="815"/>
                  </a:cubicBezTo>
                  <a:lnTo>
                    <a:pt x="1276" y="815"/>
                  </a:lnTo>
                  <a:cubicBezTo>
                    <a:pt x="1500" y="815"/>
                    <a:pt x="1683" y="633"/>
                    <a:pt x="1683" y="409"/>
                  </a:cubicBezTo>
                  <a:cubicBezTo>
                    <a:pt x="1683" y="183"/>
                    <a:pt x="1500" y="1"/>
                    <a:pt x="12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2" name="Google Shape;743;p54">
              <a:extLst>
                <a:ext uri="{FF2B5EF4-FFF2-40B4-BE49-F238E27FC236}">
                  <a16:creationId xmlns:a16="http://schemas.microsoft.com/office/drawing/2014/main" id="{154F77A1-8FB2-4F63-A8B7-D7756D6FBF22}"/>
                </a:ext>
              </a:extLst>
            </p:cNvPr>
            <p:cNvSpPr/>
            <p:nvPr/>
          </p:nvSpPr>
          <p:spPr>
            <a:xfrm>
              <a:off x="5834318" y="1778155"/>
              <a:ext cx="31861" cy="15439"/>
            </a:xfrm>
            <a:custGeom>
              <a:avLst/>
              <a:gdLst/>
              <a:ahLst/>
              <a:cxnLst/>
              <a:rect l="l" t="t" r="r" b="b"/>
              <a:pathLst>
                <a:path w="1684" h="816" extrusionOk="0">
                  <a:moveTo>
                    <a:pt x="407" y="1"/>
                  </a:moveTo>
                  <a:cubicBezTo>
                    <a:pt x="183" y="1"/>
                    <a:pt x="1" y="183"/>
                    <a:pt x="1" y="409"/>
                  </a:cubicBezTo>
                  <a:cubicBezTo>
                    <a:pt x="1" y="633"/>
                    <a:pt x="183" y="815"/>
                    <a:pt x="407" y="815"/>
                  </a:cubicBezTo>
                  <a:lnTo>
                    <a:pt x="1277" y="815"/>
                  </a:lnTo>
                  <a:cubicBezTo>
                    <a:pt x="1501" y="815"/>
                    <a:pt x="1683" y="633"/>
                    <a:pt x="1683" y="409"/>
                  </a:cubicBezTo>
                  <a:cubicBezTo>
                    <a:pt x="1683" y="183"/>
                    <a:pt x="1501" y="1"/>
                    <a:pt x="1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3" name="Google Shape;744;p54">
              <a:extLst>
                <a:ext uri="{FF2B5EF4-FFF2-40B4-BE49-F238E27FC236}">
                  <a16:creationId xmlns:a16="http://schemas.microsoft.com/office/drawing/2014/main" id="{87A6D9B5-D4AB-473B-954E-CB098917C805}"/>
                </a:ext>
              </a:extLst>
            </p:cNvPr>
            <p:cNvSpPr/>
            <p:nvPr/>
          </p:nvSpPr>
          <p:spPr>
            <a:xfrm>
              <a:off x="5883642" y="1778155"/>
              <a:ext cx="31861" cy="15439"/>
            </a:xfrm>
            <a:custGeom>
              <a:avLst/>
              <a:gdLst/>
              <a:ahLst/>
              <a:cxnLst/>
              <a:rect l="l" t="t" r="r" b="b"/>
              <a:pathLst>
                <a:path w="1684" h="816" extrusionOk="0">
                  <a:moveTo>
                    <a:pt x="410" y="1"/>
                  </a:moveTo>
                  <a:cubicBezTo>
                    <a:pt x="184" y="1"/>
                    <a:pt x="2" y="183"/>
                    <a:pt x="2" y="409"/>
                  </a:cubicBezTo>
                  <a:lnTo>
                    <a:pt x="0" y="409"/>
                  </a:lnTo>
                  <a:cubicBezTo>
                    <a:pt x="0" y="633"/>
                    <a:pt x="184" y="815"/>
                    <a:pt x="408" y="815"/>
                  </a:cubicBezTo>
                  <a:lnTo>
                    <a:pt x="1277" y="815"/>
                  </a:lnTo>
                  <a:cubicBezTo>
                    <a:pt x="1502" y="815"/>
                    <a:pt x="1684" y="633"/>
                    <a:pt x="1684" y="409"/>
                  </a:cubicBezTo>
                  <a:cubicBezTo>
                    <a:pt x="1684" y="183"/>
                    <a:pt x="1502" y="1"/>
                    <a:pt x="1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4" name="Google Shape;745;p54">
              <a:extLst>
                <a:ext uri="{FF2B5EF4-FFF2-40B4-BE49-F238E27FC236}">
                  <a16:creationId xmlns:a16="http://schemas.microsoft.com/office/drawing/2014/main" id="{0E108F09-9185-4E46-92F3-2622FEF3965C}"/>
                </a:ext>
              </a:extLst>
            </p:cNvPr>
            <p:cNvSpPr/>
            <p:nvPr/>
          </p:nvSpPr>
          <p:spPr>
            <a:xfrm>
              <a:off x="5637115" y="1778155"/>
              <a:ext cx="31880" cy="15439"/>
            </a:xfrm>
            <a:custGeom>
              <a:avLst/>
              <a:gdLst/>
              <a:ahLst/>
              <a:cxnLst/>
              <a:rect l="l" t="t" r="r" b="b"/>
              <a:pathLst>
                <a:path w="1685" h="816" extrusionOk="0">
                  <a:moveTo>
                    <a:pt x="409" y="1"/>
                  </a:moveTo>
                  <a:cubicBezTo>
                    <a:pt x="184" y="1"/>
                    <a:pt x="1" y="183"/>
                    <a:pt x="2" y="409"/>
                  </a:cubicBezTo>
                  <a:cubicBezTo>
                    <a:pt x="2" y="633"/>
                    <a:pt x="184" y="815"/>
                    <a:pt x="409" y="815"/>
                  </a:cubicBezTo>
                  <a:lnTo>
                    <a:pt x="1278" y="815"/>
                  </a:lnTo>
                  <a:cubicBezTo>
                    <a:pt x="1502" y="815"/>
                    <a:pt x="1684" y="633"/>
                    <a:pt x="1684" y="409"/>
                  </a:cubicBezTo>
                  <a:cubicBezTo>
                    <a:pt x="1684" y="183"/>
                    <a:pt x="1502" y="1"/>
                    <a:pt x="1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5" name="Google Shape;746;p54">
              <a:extLst>
                <a:ext uri="{FF2B5EF4-FFF2-40B4-BE49-F238E27FC236}">
                  <a16:creationId xmlns:a16="http://schemas.microsoft.com/office/drawing/2014/main" id="{822731CE-C1AA-41E3-B959-9CC596A9456B}"/>
                </a:ext>
              </a:extLst>
            </p:cNvPr>
            <p:cNvSpPr/>
            <p:nvPr/>
          </p:nvSpPr>
          <p:spPr>
            <a:xfrm>
              <a:off x="5587828" y="1778155"/>
              <a:ext cx="31861" cy="15439"/>
            </a:xfrm>
            <a:custGeom>
              <a:avLst/>
              <a:gdLst/>
              <a:ahLst/>
              <a:cxnLst/>
              <a:rect l="l" t="t" r="r" b="b"/>
              <a:pathLst>
                <a:path w="1684" h="816" extrusionOk="0">
                  <a:moveTo>
                    <a:pt x="407" y="1"/>
                  </a:moveTo>
                  <a:cubicBezTo>
                    <a:pt x="183" y="1"/>
                    <a:pt x="1" y="183"/>
                    <a:pt x="1" y="409"/>
                  </a:cubicBezTo>
                  <a:cubicBezTo>
                    <a:pt x="1" y="633"/>
                    <a:pt x="183" y="815"/>
                    <a:pt x="407" y="815"/>
                  </a:cubicBezTo>
                  <a:lnTo>
                    <a:pt x="1277" y="815"/>
                  </a:lnTo>
                  <a:cubicBezTo>
                    <a:pt x="1501" y="815"/>
                    <a:pt x="1683" y="633"/>
                    <a:pt x="1683" y="409"/>
                  </a:cubicBezTo>
                  <a:cubicBezTo>
                    <a:pt x="1683" y="183"/>
                    <a:pt x="1501" y="1"/>
                    <a:pt x="1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6" name="Google Shape;747;p54">
              <a:extLst>
                <a:ext uri="{FF2B5EF4-FFF2-40B4-BE49-F238E27FC236}">
                  <a16:creationId xmlns:a16="http://schemas.microsoft.com/office/drawing/2014/main" id="{073DC1EE-5356-4A46-A67C-1499E8E98572}"/>
                </a:ext>
              </a:extLst>
            </p:cNvPr>
            <p:cNvSpPr/>
            <p:nvPr/>
          </p:nvSpPr>
          <p:spPr>
            <a:xfrm>
              <a:off x="5932948" y="1778155"/>
              <a:ext cx="31842" cy="15439"/>
            </a:xfrm>
            <a:custGeom>
              <a:avLst/>
              <a:gdLst/>
              <a:ahLst/>
              <a:cxnLst/>
              <a:rect l="l" t="t" r="r" b="b"/>
              <a:pathLst>
                <a:path w="1683" h="816" extrusionOk="0">
                  <a:moveTo>
                    <a:pt x="408" y="1"/>
                  </a:moveTo>
                  <a:cubicBezTo>
                    <a:pt x="182" y="1"/>
                    <a:pt x="0" y="183"/>
                    <a:pt x="0" y="409"/>
                  </a:cubicBezTo>
                  <a:cubicBezTo>
                    <a:pt x="0" y="633"/>
                    <a:pt x="182" y="815"/>
                    <a:pt x="408" y="815"/>
                  </a:cubicBezTo>
                  <a:lnTo>
                    <a:pt x="1276" y="815"/>
                  </a:lnTo>
                  <a:cubicBezTo>
                    <a:pt x="1501" y="815"/>
                    <a:pt x="1683" y="633"/>
                    <a:pt x="1683" y="409"/>
                  </a:cubicBezTo>
                  <a:cubicBezTo>
                    <a:pt x="1683" y="183"/>
                    <a:pt x="1501" y="1"/>
                    <a:pt x="12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7" name="Google Shape;748;p54">
              <a:extLst>
                <a:ext uri="{FF2B5EF4-FFF2-40B4-BE49-F238E27FC236}">
                  <a16:creationId xmlns:a16="http://schemas.microsoft.com/office/drawing/2014/main" id="{300446F8-5C53-49C4-A489-6B87AC9DC61D}"/>
                </a:ext>
              </a:extLst>
            </p:cNvPr>
            <p:cNvSpPr/>
            <p:nvPr/>
          </p:nvSpPr>
          <p:spPr>
            <a:xfrm>
              <a:off x="5883491" y="1843883"/>
              <a:ext cx="31880" cy="15439"/>
            </a:xfrm>
            <a:custGeom>
              <a:avLst/>
              <a:gdLst/>
              <a:ahLst/>
              <a:cxnLst/>
              <a:rect l="l" t="t" r="r" b="b"/>
              <a:pathLst>
                <a:path w="1685" h="816" extrusionOk="0">
                  <a:moveTo>
                    <a:pt x="409" y="0"/>
                  </a:moveTo>
                  <a:cubicBezTo>
                    <a:pt x="184" y="0"/>
                    <a:pt x="0" y="182"/>
                    <a:pt x="0" y="408"/>
                  </a:cubicBezTo>
                  <a:cubicBezTo>
                    <a:pt x="0" y="633"/>
                    <a:pt x="184" y="815"/>
                    <a:pt x="409" y="815"/>
                  </a:cubicBezTo>
                  <a:cubicBezTo>
                    <a:pt x="412" y="815"/>
                    <a:pt x="415" y="815"/>
                    <a:pt x="418" y="815"/>
                  </a:cubicBezTo>
                  <a:lnTo>
                    <a:pt x="1285" y="815"/>
                  </a:lnTo>
                  <a:cubicBezTo>
                    <a:pt x="1507" y="810"/>
                    <a:pt x="1684" y="630"/>
                    <a:pt x="1684" y="408"/>
                  </a:cubicBezTo>
                  <a:cubicBezTo>
                    <a:pt x="1684" y="187"/>
                    <a:pt x="1507" y="6"/>
                    <a:pt x="1285" y="0"/>
                  </a:cubicBezTo>
                  <a:lnTo>
                    <a:pt x="418" y="0"/>
                  </a:lnTo>
                  <a:cubicBezTo>
                    <a:pt x="415" y="0"/>
                    <a:pt x="412" y="0"/>
                    <a:pt x="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8" name="Google Shape;749;p54">
              <a:extLst>
                <a:ext uri="{FF2B5EF4-FFF2-40B4-BE49-F238E27FC236}">
                  <a16:creationId xmlns:a16="http://schemas.microsoft.com/office/drawing/2014/main" id="{11B42E3B-257E-4556-AD1F-362C03769663}"/>
                </a:ext>
              </a:extLst>
            </p:cNvPr>
            <p:cNvSpPr/>
            <p:nvPr/>
          </p:nvSpPr>
          <p:spPr>
            <a:xfrm>
              <a:off x="5637285" y="1843883"/>
              <a:ext cx="31880" cy="15439"/>
            </a:xfrm>
            <a:custGeom>
              <a:avLst/>
              <a:gdLst/>
              <a:ahLst/>
              <a:cxnLst/>
              <a:rect l="l" t="t" r="r" b="b"/>
              <a:pathLst>
                <a:path w="1685" h="816" extrusionOk="0">
                  <a:moveTo>
                    <a:pt x="1277" y="0"/>
                  </a:moveTo>
                  <a:cubicBezTo>
                    <a:pt x="1274" y="0"/>
                    <a:pt x="1272" y="0"/>
                    <a:pt x="1269" y="0"/>
                  </a:cubicBezTo>
                  <a:lnTo>
                    <a:pt x="400" y="0"/>
                  </a:lnTo>
                  <a:cubicBezTo>
                    <a:pt x="178" y="6"/>
                    <a:pt x="1" y="187"/>
                    <a:pt x="1" y="408"/>
                  </a:cubicBezTo>
                  <a:cubicBezTo>
                    <a:pt x="1" y="630"/>
                    <a:pt x="178" y="810"/>
                    <a:pt x="400" y="815"/>
                  </a:cubicBezTo>
                  <a:lnTo>
                    <a:pt x="1269" y="815"/>
                  </a:lnTo>
                  <a:cubicBezTo>
                    <a:pt x="1272" y="815"/>
                    <a:pt x="1274" y="815"/>
                    <a:pt x="1277" y="815"/>
                  </a:cubicBezTo>
                  <a:cubicBezTo>
                    <a:pt x="1501" y="815"/>
                    <a:pt x="1685" y="633"/>
                    <a:pt x="1685" y="408"/>
                  </a:cubicBezTo>
                  <a:cubicBezTo>
                    <a:pt x="1685" y="182"/>
                    <a:pt x="1501" y="0"/>
                    <a:pt x="1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9" name="Google Shape;750;p54">
              <a:extLst>
                <a:ext uri="{FF2B5EF4-FFF2-40B4-BE49-F238E27FC236}">
                  <a16:creationId xmlns:a16="http://schemas.microsoft.com/office/drawing/2014/main" id="{825D053F-93D0-440E-BB89-EA9E69A60AE0}"/>
                </a:ext>
              </a:extLst>
            </p:cNvPr>
            <p:cNvSpPr/>
            <p:nvPr/>
          </p:nvSpPr>
          <p:spPr>
            <a:xfrm>
              <a:off x="5686420" y="1778155"/>
              <a:ext cx="31880" cy="15439"/>
            </a:xfrm>
            <a:custGeom>
              <a:avLst/>
              <a:gdLst/>
              <a:ahLst/>
              <a:cxnLst/>
              <a:rect l="l" t="t" r="r" b="b"/>
              <a:pathLst>
                <a:path w="1685" h="816" extrusionOk="0">
                  <a:moveTo>
                    <a:pt x="409" y="1"/>
                  </a:moveTo>
                  <a:cubicBezTo>
                    <a:pt x="183" y="1"/>
                    <a:pt x="1" y="183"/>
                    <a:pt x="1" y="409"/>
                  </a:cubicBezTo>
                  <a:cubicBezTo>
                    <a:pt x="1" y="633"/>
                    <a:pt x="183" y="815"/>
                    <a:pt x="409" y="815"/>
                  </a:cubicBezTo>
                  <a:lnTo>
                    <a:pt x="1277" y="815"/>
                  </a:lnTo>
                  <a:cubicBezTo>
                    <a:pt x="1501" y="815"/>
                    <a:pt x="1685" y="633"/>
                    <a:pt x="1685" y="409"/>
                  </a:cubicBezTo>
                  <a:cubicBezTo>
                    <a:pt x="1685" y="183"/>
                    <a:pt x="1501" y="1"/>
                    <a:pt x="1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0" name="Google Shape;751;p54">
              <a:extLst>
                <a:ext uri="{FF2B5EF4-FFF2-40B4-BE49-F238E27FC236}">
                  <a16:creationId xmlns:a16="http://schemas.microsoft.com/office/drawing/2014/main" id="{77FEF8E1-18DB-46AF-92C8-147F7DB45D2C}"/>
                </a:ext>
              </a:extLst>
            </p:cNvPr>
            <p:cNvSpPr/>
            <p:nvPr/>
          </p:nvSpPr>
          <p:spPr>
            <a:xfrm>
              <a:off x="5735726" y="1778155"/>
              <a:ext cx="31861" cy="15439"/>
            </a:xfrm>
            <a:custGeom>
              <a:avLst/>
              <a:gdLst/>
              <a:ahLst/>
              <a:cxnLst/>
              <a:rect l="l" t="t" r="r" b="b"/>
              <a:pathLst>
                <a:path w="1684" h="816" extrusionOk="0">
                  <a:moveTo>
                    <a:pt x="409" y="1"/>
                  </a:moveTo>
                  <a:cubicBezTo>
                    <a:pt x="183" y="1"/>
                    <a:pt x="1" y="183"/>
                    <a:pt x="1" y="409"/>
                  </a:cubicBezTo>
                  <a:cubicBezTo>
                    <a:pt x="1" y="633"/>
                    <a:pt x="183" y="815"/>
                    <a:pt x="409" y="815"/>
                  </a:cubicBezTo>
                  <a:lnTo>
                    <a:pt x="1277" y="815"/>
                  </a:lnTo>
                  <a:cubicBezTo>
                    <a:pt x="1501" y="815"/>
                    <a:pt x="1683" y="633"/>
                    <a:pt x="1683" y="409"/>
                  </a:cubicBezTo>
                  <a:cubicBezTo>
                    <a:pt x="1683" y="183"/>
                    <a:pt x="1501" y="1"/>
                    <a:pt x="1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1" name="Google Shape;752;p54">
              <a:extLst>
                <a:ext uri="{FF2B5EF4-FFF2-40B4-BE49-F238E27FC236}">
                  <a16:creationId xmlns:a16="http://schemas.microsoft.com/office/drawing/2014/main" id="{CF1F44C8-206A-4499-81BA-8D7E0C1FE020}"/>
                </a:ext>
              </a:extLst>
            </p:cNvPr>
            <p:cNvSpPr/>
            <p:nvPr/>
          </p:nvSpPr>
          <p:spPr>
            <a:xfrm>
              <a:off x="5538522" y="1424805"/>
              <a:ext cx="475573" cy="475611"/>
            </a:xfrm>
            <a:custGeom>
              <a:avLst/>
              <a:gdLst/>
              <a:ahLst/>
              <a:cxnLst/>
              <a:rect l="l" t="t" r="r" b="b"/>
              <a:pathLst>
                <a:path w="25136" h="25138" extrusionOk="0">
                  <a:moveTo>
                    <a:pt x="18651" y="816"/>
                  </a:moveTo>
                  <a:cubicBezTo>
                    <a:pt x="18904" y="816"/>
                    <a:pt x="19112" y="1022"/>
                    <a:pt x="19112" y="1277"/>
                  </a:cubicBezTo>
                  <a:lnTo>
                    <a:pt x="19112" y="9990"/>
                  </a:lnTo>
                  <a:lnTo>
                    <a:pt x="6028" y="9990"/>
                  </a:lnTo>
                  <a:lnTo>
                    <a:pt x="6026" y="1277"/>
                  </a:lnTo>
                  <a:cubicBezTo>
                    <a:pt x="6026" y="1022"/>
                    <a:pt x="6234" y="816"/>
                    <a:pt x="6489" y="816"/>
                  </a:cubicBezTo>
                  <a:close/>
                  <a:moveTo>
                    <a:pt x="21716" y="10805"/>
                  </a:moveTo>
                  <a:lnTo>
                    <a:pt x="21716" y="11727"/>
                  </a:lnTo>
                  <a:lnTo>
                    <a:pt x="3422" y="11727"/>
                  </a:lnTo>
                  <a:lnTo>
                    <a:pt x="3422" y="10805"/>
                  </a:lnTo>
                  <a:close/>
                  <a:moveTo>
                    <a:pt x="2146" y="9936"/>
                  </a:moveTo>
                  <a:cubicBezTo>
                    <a:pt x="2399" y="9936"/>
                    <a:pt x="2607" y="10143"/>
                    <a:pt x="2607" y="10397"/>
                  </a:cubicBezTo>
                  <a:lnTo>
                    <a:pt x="2607" y="12135"/>
                  </a:lnTo>
                  <a:cubicBezTo>
                    <a:pt x="2605" y="12390"/>
                    <a:pt x="2399" y="12596"/>
                    <a:pt x="2146" y="12596"/>
                  </a:cubicBezTo>
                  <a:cubicBezTo>
                    <a:pt x="1891" y="12596"/>
                    <a:pt x="1685" y="12390"/>
                    <a:pt x="1683" y="12135"/>
                  </a:cubicBezTo>
                  <a:lnTo>
                    <a:pt x="1683" y="10397"/>
                  </a:lnTo>
                  <a:cubicBezTo>
                    <a:pt x="1683" y="10143"/>
                    <a:pt x="1891" y="9936"/>
                    <a:pt x="2146" y="9936"/>
                  </a:cubicBezTo>
                  <a:close/>
                  <a:moveTo>
                    <a:pt x="22992" y="9936"/>
                  </a:moveTo>
                  <a:cubicBezTo>
                    <a:pt x="23247" y="9936"/>
                    <a:pt x="23453" y="10143"/>
                    <a:pt x="23453" y="10398"/>
                  </a:cubicBezTo>
                  <a:lnTo>
                    <a:pt x="23453" y="12135"/>
                  </a:lnTo>
                  <a:cubicBezTo>
                    <a:pt x="23460" y="12393"/>
                    <a:pt x="23250" y="12606"/>
                    <a:pt x="22992" y="12606"/>
                  </a:cubicBezTo>
                  <a:cubicBezTo>
                    <a:pt x="22733" y="12606"/>
                    <a:pt x="22525" y="12393"/>
                    <a:pt x="22531" y="12135"/>
                  </a:cubicBezTo>
                  <a:lnTo>
                    <a:pt x="22531" y="10398"/>
                  </a:lnTo>
                  <a:cubicBezTo>
                    <a:pt x="22531" y="10143"/>
                    <a:pt x="22737" y="9936"/>
                    <a:pt x="22992" y="9936"/>
                  </a:cubicBezTo>
                  <a:close/>
                  <a:moveTo>
                    <a:pt x="16885" y="12543"/>
                  </a:moveTo>
                  <a:cubicBezTo>
                    <a:pt x="16747" y="13061"/>
                    <a:pt x="16349" y="13548"/>
                    <a:pt x="15727" y="13942"/>
                  </a:cubicBezTo>
                  <a:cubicBezTo>
                    <a:pt x="14890" y="14476"/>
                    <a:pt x="13767" y="14769"/>
                    <a:pt x="12567" y="14769"/>
                  </a:cubicBezTo>
                  <a:cubicBezTo>
                    <a:pt x="11368" y="14769"/>
                    <a:pt x="10246" y="14476"/>
                    <a:pt x="9409" y="13942"/>
                  </a:cubicBezTo>
                  <a:cubicBezTo>
                    <a:pt x="8789" y="13548"/>
                    <a:pt x="8390" y="13061"/>
                    <a:pt x="8252" y="12543"/>
                  </a:cubicBezTo>
                  <a:close/>
                  <a:moveTo>
                    <a:pt x="20413" y="12542"/>
                  </a:moveTo>
                  <a:lnTo>
                    <a:pt x="20413" y="14741"/>
                  </a:lnTo>
                  <a:cubicBezTo>
                    <a:pt x="20413" y="14966"/>
                    <a:pt x="20595" y="15148"/>
                    <a:pt x="20821" y="15148"/>
                  </a:cubicBezTo>
                  <a:lnTo>
                    <a:pt x="23426" y="15148"/>
                  </a:lnTo>
                  <a:cubicBezTo>
                    <a:pt x="23921" y="15148"/>
                    <a:pt x="24321" y="15548"/>
                    <a:pt x="24323" y="16043"/>
                  </a:cubicBezTo>
                  <a:lnTo>
                    <a:pt x="24323" y="23428"/>
                  </a:lnTo>
                  <a:cubicBezTo>
                    <a:pt x="24321" y="23921"/>
                    <a:pt x="23921" y="24323"/>
                    <a:pt x="23426" y="24323"/>
                  </a:cubicBezTo>
                  <a:lnTo>
                    <a:pt x="1710" y="24323"/>
                  </a:lnTo>
                  <a:cubicBezTo>
                    <a:pt x="1216" y="24321"/>
                    <a:pt x="815" y="23921"/>
                    <a:pt x="815" y="23428"/>
                  </a:cubicBezTo>
                  <a:lnTo>
                    <a:pt x="815" y="16043"/>
                  </a:lnTo>
                  <a:cubicBezTo>
                    <a:pt x="815" y="15548"/>
                    <a:pt x="1216" y="15148"/>
                    <a:pt x="1710" y="15148"/>
                  </a:cubicBezTo>
                  <a:lnTo>
                    <a:pt x="4317" y="15148"/>
                  </a:lnTo>
                  <a:cubicBezTo>
                    <a:pt x="4541" y="15148"/>
                    <a:pt x="4723" y="14966"/>
                    <a:pt x="4725" y="14741"/>
                  </a:cubicBezTo>
                  <a:lnTo>
                    <a:pt x="4725" y="12542"/>
                  </a:lnTo>
                  <a:lnTo>
                    <a:pt x="7419" y="12542"/>
                  </a:lnTo>
                  <a:cubicBezTo>
                    <a:pt x="7555" y="13341"/>
                    <a:pt x="8095" y="14069"/>
                    <a:pt x="8972" y="14628"/>
                  </a:cubicBezTo>
                  <a:cubicBezTo>
                    <a:pt x="9939" y="15244"/>
                    <a:pt x="11216" y="15582"/>
                    <a:pt x="12569" y="15582"/>
                  </a:cubicBezTo>
                  <a:cubicBezTo>
                    <a:pt x="13921" y="15582"/>
                    <a:pt x="15199" y="15244"/>
                    <a:pt x="16166" y="14628"/>
                  </a:cubicBezTo>
                  <a:cubicBezTo>
                    <a:pt x="17043" y="14069"/>
                    <a:pt x="17581" y="13341"/>
                    <a:pt x="17719" y="12542"/>
                  </a:cubicBezTo>
                  <a:close/>
                  <a:moveTo>
                    <a:pt x="6489" y="1"/>
                  </a:moveTo>
                  <a:cubicBezTo>
                    <a:pt x="5783" y="2"/>
                    <a:pt x="5213" y="573"/>
                    <a:pt x="5213" y="1277"/>
                  </a:cubicBezTo>
                  <a:lnTo>
                    <a:pt x="5213" y="9990"/>
                  </a:lnTo>
                  <a:lnTo>
                    <a:pt x="3355" y="9990"/>
                  </a:lnTo>
                  <a:cubicBezTo>
                    <a:pt x="3177" y="9466"/>
                    <a:pt x="2686" y="9124"/>
                    <a:pt x="2148" y="9124"/>
                  </a:cubicBezTo>
                  <a:cubicBezTo>
                    <a:pt x="2079" y="9124"/>
                    <a:pt x="2009" y="9129"/>
                    <a:pt x="1939" y="9141"/>
                  </a:cubicBezTo>
                  <a:cubicBezTo>
                    <a:pt x="1324" y="9241"/>
                    <a:pt x="870" y="9773"/>
                    <a:pt x="870" y="10398"/>
                  </a:cubicBezTo>
                  <a:lnTo>
                    <a:pt x="870" y="12135"/>
                  </a:lnTo>
                  <a:cubicBezTo>
                    <a:pt x="870" y="12759"/>
                    <a:pt x="1324" y="13291"/>
                    <a:pt x="1939" y="13393"/>
                  </a:cubicBezTo>
                  <a:cubicBezTo>
                    <a:pt x="2008" y="13404"/>
                    <a:pt x="2077" y="13410"/>
                    <a:pt x="2145" y="13410"/>
                  </a:cubicBezTo>
                  <a:cubicBezTo>
                    <a:pt x="2685" y="13410"/>
                    <a:pt x="3177" y="13067"/>
                    <a:pt x="3355" y="12542"/>
                  </a:cubicBezTo>
                  <a:lnTo>
                    <a:pt x="3910" y="12542"/>
                  </a:lnTo>
                  <a:lnTo>
                    <a:pt x="3910" y="14333"/>
                  </a:lnTo>
                  <a:lnTo>
                    <a:pt x="1710" y="14333"/>
                  </a:lnTo>
                  <a:cubicBezTo>
                    <a:pt x="765" y="14335"/>
                    <a:pt x="1" y="15099"/>
                    <a:pt x="1" y="16043"/>
                  </a:cubicBezTo>
                  <a:lnTo>
                    <a:pt x="1" y="23428"/>
                  </a:lnTo>
                  <a:cubicBezTo>
                    <a:pt x="1" y="24371"/>
                    <a:pt x="767" y="25136"/>
                    <a:pt x="1710" y="25137"/>
                  </a:cubicBezTo>
                  <a:lnTo>
                    <a:pt x="23426" y="25137"/>
                  </a:lnTo>
                  <a:cubicBezTo>
                    <a:pt x="24370" y="25136"/>
                    <a:pt x="25136" y="24371"/>
                    <a:pt x="25136" y="23428"/>
                  </a:cubicBezTo>
                  <a:lnTo>
                    <a:pt x="25136" y="16043"/>
                  </a:lnTo>
                  <a:cubicBezTo>
                    <a:pt x="25136" y="15099"/>
                    <a:pt x="24370" y="14335"/>
                    <a:pt x="23426" y="14333"/>
                  </a:cubicBezTo>
                  <a:lnTo>
                    <a:pt x="21228" y="14333"/>
                  </a:lnTo>
                  <a:lnTo>
                    <a:pt x="21228" y="12542"/>
                  </a:lnTo>
                  <a:lnTo>
                    <a:pt x="21783" y="12542"/>
                  </a:lnTo>
                  <a:cubicBezTo>
                    <a:pt x="21961" y="13067"/>
                    <a:pt x="22452" y="13410"/>
                    <a:pt x="22992" y="13410"/>
                  </a:cubicBezTo>
                  <a:cubicBezTo>
                    <a:pt x="23061" y="13410"/>
                    <a:pt x="23129" y="13404"/>
                    <a:pt x="23199" y="13393"/>
                  </a:cubicBezTo>
                  <a:cubicBezTo>
                    <a:pt x="23814" y="13291"/>
                    <a:pt x="24267" y="12759"/>
                    <a:pt x="24268" y="12135"/>
                  </a:cubicBezTo>
                  <a:lnTo>
                    <a:pt x="24268" y="10398"/>
                  </a:lnTo>
                  <a:cubicBezTo>
                    <a:pt x="24267" y="9773"/>
                    <a:pt x="23814" y="9241"/>
                    <a:pt x="23199" y="9141"/>
                  </a:cubicBezTo>
                  <a:cubicBezTo>
                    <a:pt x="23129" y="9129"/>
                    <a:pt x="23059" y="9124"/>
                    <a:pt x="22990" y="9124"/>
                  </a:cubicBezTo>
                  <a:cubicBezTo>
                    <a:pt x="22451" y="9124"/>
                    <a:pt x="21961" y="9466"/>
                    <a:pt x="21783" y="9990"/>
                  </a:cubicBezTo>
                  <a:lnTo>
                    <a:pt x="19925" y="9990"/>
                  </a:lnTo>
                  <a:lnTo>
                    <a:pt x="19925" y="1277"/>
                  </a:lnTo>
                  <a:cubicBezTo>
                    <a:pt x="19925" y="573"/>
                    <a:pt x="19353" y="2"/>
                    <a:pt x="18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2" name="Google Shape;753;p54">
              <a:extLst>
                <a:ext uri="{FF2B5EF4-FFF2-40B4-BE49-F238E27FC236}">
                  <a16:creationId xmlns:a16="http://schemas.microsoft.com/office/drawing/2014/main" id="{88B199B5-F9EF-4E29-A165-65548191DA1A}"/>
                </a:ext>
              </a:extLst>
            </p:cNvPr>
            <p:cNvSpPr/>
            <p:nvPr/>
          </p:nvSpPr>
          <p:spPr>
            <a:xfrm>
              <a:off x="5686420" y="1572740"/>
              <a:ext cx="179778" cy="15401"/>
            </a:xfrm>
            <a:custGeom>
              <a:avLst/>
              <a:gdLst/>
              <a:ahLst/>
              <a:cxnLst/>
              <a:rect l="l" t="t" r="r" b="b"/>
              <a:pathLst>
                <a:path w="9502" h="814" extrusionOk="0">
                  <a:moveTo>
                    <a:pt x="409" y="0"/>
                  </a:moveTo>
                  <a:cubicBezTo>
                    <a:pt x="183" y="0"/>
                    <a:pt x="1" y="182"/>
                    <a:pt x="1" y="407"/>
                  </a:cubicBezTo>
                  <a:cubicBezTo>
                    <a:pt x="1" y="632"/>
                    <a:pt x="183" y="814"/>
                    <a:pt x="409" y="814"/>
                  </a:cubicBezTo>
                  <a:lnTo>
                    <a:pt x="9095" y="814"/>
                  </a:lnTo>
                  <a:cubicBezTo>
                    <a:pt x="9320" y="814"/>
                    <a:pt x="9502" y="632"/>
                    <a:pt x="9502" y="407"/>
                  </a:cubicBezTo>
                  <a:cubicBezTo>
                    <a:pt x="9502" y="182"/>
                    <a:pt x="9320" y="0"/>
                    <a:pt x="90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3" name="Google Shape;754;p54">
              <a:extLst>
                <a:ext uri="{FF2B5EF4-FFF2-40B4-BE49-F238E27FC236}">
                  <a16:creationId xmlns:a16="http://schemas.microsoft.com/office/drawing/2014/main" id="{D99F370F-B12C-4F9B-8219-16ED1799DFA5}"/>
                </a:ext>
              </a:extLst>
            </p:cNvPr>
            <p:cNvSpPr/>
            <p:nvPr/>
          </p:nvSpPr>
          <p:spPr>
            <a:xfrm>
              <a:off x="5686590" y="1531646"/>
              <a:ext cx="179778" cy="15420"/>
            </a:xfrm>
            <a:custGeom>
              <a:avLst/>
              <a:gdLst/>
              <a:ahLst/>
              <a:cxnLst/>
              <a:rect l="l" t="t" r="r" b="b"/>
              <a:pathLst>
                <a:path w="9502" h="815" extrusionOk="0">
                  <a:moveTo>
                    <a:pt x="9094" y="0"/>
                  </a:moveTo>
                  <a:cubicBezTo>
                    <a:pt x="9092" y="0"/>
                    <a:pt x="9089" y="0"/>
                    <a:pt x="9086" y="0"/>
                  </a:cubicBezTo>
                  <a:lnTo>
                    <a:pt x="400" y="0"/>
                  </a:lnTo>
                  <a:cubicBezTo>
                    <a:pt x="178" y="5"/>
                    <a:pt x="1" y="187"/>
                    <a:pt x="1" y="408"/>
                  </a:cubicBezTo>
                  <a:cubicBezTo>
                    <a:pt x="1" y="630"/>
                    <a:pt x="178" y="810"/>
                    <a:pt x="400" y="815"/>
                  </a:cubicBezTo>
                  <a:lnTo>
                    <a:pt x="9086" y="815"/>
                  </a:lnTo>
                  <a:cubicBezTo>
                    <a:pt x="9089" y="815"/>
                    <a:pt x="9092" y="815"/>
                    <a:pt x="9094" y="815"/>
                  </a:cubicBezTo>
                  <a:cubicBezTo>
                    <a:pt x="9318" y="815"/>
                    <a:pt x="9502" y="633"/>
                    <a:pt x="9502" y="408"/>
                  </a:cubicBezTo>
                  <a:cubicBezTo>
                    <a:pt x="9502" y="182"/>
                    <a:pt x="9318" y="0"/>
                    <a:pt x="90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4" name="Google Shape;755;p54">
              <a:extLst>
                <a:ext uri="{FF2B5EF4-FFF2-40B4-BE49-F238E27FC236}">
                  <a16:creationId xmlns:a16="http://schemas.microsoft.com/office/drawing/2014/main" id="{CD77F261-79FB-4A8D-ABD2-4FBC5E204CAF}"/>
                </a:ext>
              </a:extLst>
            </p:cNvPr>
            <p:cNvSpPr/>
            <p:nvPr/>
          </p:nvSpPr>
          <p:spPr>
            <a:xfrm>
              <a:off x="5686590" y="1490571"/>
              <a:ext cx="179778" cy="15420"/>
            </a:xfrm>
            <a:custGeom>
              <a:avLst/>
              <a:gdLst/>
              <a:ahLst/>
              <a:cxnLst/>
              <a:rect l="l" t="t" r="r" b="b"/>
              <a:pathLst>
                <a:path w="9502" h="815" extrusionOk="0">
                  <a:moveTo>
                    <a:pt x="9097" y="0"/>
                  </a:moveTo>
                  <a:cubicBezTo>
                    <a:pt x="9093" y="0"/>
                    <a:pt x="9090" y="0"/>
                    <a:pt x="9086" y="0"/>
                  </a:cubicBezTo>
                  <a:lnTo>
                    <a:pt x="400" y="0"/>
                  </a:lnTo>
                  <a:cubicBezTo>
                    <a:pt x="178" y="5"/>
                    <a:pt x="1" y="185"/>
                    <a:pt x="1" y="407"/>
                  </a:cubicBezTo>
                  <a:cubicBezTo>
                    <a:pt x="1" y="628"/>
                    <a:pt x="178" y="809"/>
                    <a:pt x="400" y="815"/>
                  </a:cubicBezTo>
                  <a:lnTo>
                    <a:pt x="9086" y="815"/>
                  </a:lnTo>
                  <a:cubicBezTo>
                    <a:pt x="9089" y="815"/>
                    <a:pt x="9092" y="815"/>
                    <a:pt x="9094" y="815"/>
                  </a:cubicBezTo>
                  <a:cubicBezTo>
                    <a:pt x="9318" y="815"/>
                    <a:pt x="9502" y="633"/>
                    <a:pt x="9502" y="407"/>
                  </a:cubicBezTo>
                  <a:cubicBezTo>
                    <a:pt x="9502" y="183"/>
                    <a:pt x="9320" y="0"/>
                    <a:pt x="90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>
            <a:spLocks noGrp="1"/>
          </p:cNvSpPr>
          <p:nvPr>
            <p:ph type="body" idx="1"/>
          </p:nvPr>
        </p:nvSpPr>
        <p:spPr>
          <a:xfrm>
            <a:off x="709774" y="1399650"/>
            <a:ext cx="7618885" cy="30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800" dirty="0">
                <a:solidFill>
                  <a:schemeClr val="dk2"/>
                </a:solidFill>
                <a:latin typeface="Arial Nova" panose="020B0504020202020204" pitchFamily="34" charset="0"/>
              </a:rPr>
              <a:t>Suggestion that The Montana Power Company and the Anaconda Company may have had ties to Birch Society activities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800" dirty="0">
                <a:solidFill>
                  <a:schemeClr val="dk2"/>
                </a:solidFill>
                <a:latin typeface="Arial Nova" panose="020B0504020202020204" pitchFamily="34" charset="0"/>
              </a:rPr>
              <a:t>New Code of the West/anti-government extremism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800" dirty="0">
                <a:solidFill>
                  <a:schemeClr val="dk2"/>
                </a:solidFill>
                <a:latin typeface="Arial Nova" panose="020B0504020202020204" pitchFamily="34" charset="0"/>
              </a:rPr>
              <a:t>Anti-Indian bigotry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800" dirty="0">
                <a:solidFill>
                  <a:schemeClr val="dk2"/>
                </a:solidFill>
                <a:latin typeface="Arial Nova" panose="020B0504020202020204" pitchFamily="34" charset="0"/>
              </a:rPr>
              <a:t>Deep State theories</a:t>
            </a:r>
            <a:endParaRPr sz="1800" dirty="0">
              <a:solidFill>
                <a:schemeClr val="dk2"/>
              </a:solidFill>
              <a:latin typeface="Arial Nova" panose="020B05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181" name="Google Shape;181;p31"/>
          <p:cNvSpPr txBox="1">
            <a:spLocks noGrp="1"/>
          </p:cNvSpPr>
          <p:nvPr>
            <p:ph type="title"/>
          </p:nvPr>
        </p:nvSpPr>
        <p:spPr>
          <a:xfrm>
            <a:off x="701600" y="612675"/>
            <a:ext cx="72327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Additional Questions and Legacy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>
            <a:spLocks noGrp="1"/>
          </p:cNvSpPr>
          <p:nvPr>
            <p:ph type="title"/>
          </p:nvPr>
        </p:nvSpPr>
        <p:spPr>
          <a:xfrm>
            <a:off x="311700" y="23032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Questions?</a:t>
            </a:r>
            <a:endParaRPr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E8A68CB-8C59-4A76-B208-90553E52E72A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sz="6000" dirty="0"/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w Lesson by Slidesgo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434343"/>
      </a:accent1>
      <a:accent2>
        <a:srgbClr val="EEEEEE"/>
      </a:accent2>
      <a:accent3>
        <a:srgbClr val="999999"/>
      </a:accent3>
      <a:accent4>
        <a:srgbClr val="B7B7B7"/>
      </a:accent4>
      <a:accent5>
        <a:srgbClr val="CCCCCC"/>
      </a:accent5>
      <a:accent6>
        <a:srgbClr val="EFEFE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198</Words>
  <Application>Microsoft Office PowerPoint</Application>
  <PresentationFormat>On-screen Show (16:9)</PresentationFormat>
  <Paragraphs>37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Staatliches</vt:lpstr>
      <vt:lpstr>Arial Nova</vt:lpstr>
      <vt:lpstr>Raleway</vt:lpstr>
      <vt:lpstr>Law Lesson by Slidesgo</vt:lpstr>
      <vt:lpstr>Montana and “the backwater of Birchism”</vt:lpstr>
      <vt:lpstr>Why the John Birch Society?</vt:lpstr>
      <vt:lpstr>Research  Questions</vt:lpstr>
      <vt:lpstr>Background</vt:lpstr>
      <vt:lpstr>Birchism in Montana</vt:lpstr>
      <vt:lpstr>Additional Questions and Legacy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 LESSON</dc:title>
  <cp:lastModifiedBy>Kristin Gates</cp:lastModifiedBy>
  <cp:revision>24</cp:revision>
  <dcterms:modified xsi:type="dcterms:W3CDTF">2020-03-07T03:30:13Z</dcterms:modified>
</cp:coreProperties>
</file>