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23"/>
  </p:notesMasterIdLst>
  <p:sldIdLst>
    <p:sldId id="256" r:id="rId2"/>
    <p:sldId id="257" r:id="rId3"/>
    <p:sldId id="273" r:id="rId4"/>
    <p:sldId id="258" r:id="rId5"/>
    <p:sldId id="269" r:id="rId6"/>
    <p:sldId id="271" r:id="rId7"/>
    <p:sldId id="262" r:id="rId8"/>
    <p:sldId id="263" r:id="rId9"/>
    <p:sldId id="259" r:id="rId10"/>
    <p:sldId id="277" r:id="rId11"/>
    <p:sldId id="272" r:id="rId12"/>
    <p:sldId id="275" r:id="rId13"/>
    <p:sldId id="276" r:id="rId14"/>
    <p:sldId id="260" r:id="rId15"/>
    <p:sldId id="261" r:id="rId16"/>
    <p:sldId id="265" r:id="rId17"/>
    <p:sldId id="264" r:id="rId18"/>
    <p:sldId id="266" r:id="rId19"/>
    <p:sldId id="267" r:id="rId20"/>
    <p:sldId id="268" r:id="rId21"/>
    <p:sldId id="27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252A"/>
    <a:srgbClr val="8D2540"/>
    <a:srgbClr val="AD2D4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p:restoredTop sz="84483"/>
  </p:normalViewPr>
  <p:slideViewPr>
    <p:cSldViewPr snapToGrid="0" snapToObjects="1">
      <p:cViewPr varScale="1">
        <p:scale>
          <a:sx n="69" d="100"/>
          <a:sy n="69" d="100"/>
        </p:scale>
        <p:origin x="1328" y="192"/>
      </p:cViewPr>
      <p:guideLst/>
    </p:cSldViewPr>
  </p:slideViewPr>
  <p:outlineViewPr>
    <p:cViewPr>
      <p:scale>
        <a:sx n="33" d="100"/>
        <a:sy n="33" d="100"/>
      </p:scale>
      <p:origin x="0" y="-242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lucasbonnevie/Documents/grad%20classes/capstone%20research%20class%20Shane/capstone%20paper/Bonnevie_Figur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lucasbonnevie/Documents/grad%20classes/capstone%20research%20class%20Shane/capstone%20paper/Bonnevie_Figure.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50000"/>
                    <a:lumOff val="50000"/>
                  </a:schemeClr>
                </a:solidFill>
                <a:latin typeface="+mn-lt"/>
                <a:ea typeface="+mn-ea"/>
                <a:cs typeface="+mn-cs"/>
              </a:defRPr>
            </a:pPr>
            <a:r>
              <a:rPr lang="en-US" sz="2400" b="0">
                <a:solidFill>
                  <a:schemeClr val="tx1">
                    <a:lumMod val="65000"/>
                    <a:lumOff val="35000"/>
                  </a:schemeClr>
                </a:solidFill>
              </a:rPr>
              <a:t>Average RTP</a:t>
            </a:r>
            <a:r>
              <a:rPr lang="en-US" sz="2400" b="0" baseline="0">
                <a:solidFill>
                  <a:schemeClr val="tx1">
                    <a:lumMod val="65000"/>
                    <a:lumOff val="35000"/>
                  </a:schemeClr>
                </a:solidFill>
              </a:rPr>
              <a:t> Timeframe Post ACLR</a:t>
            </a:r>
            <a:endParaRPr lang="en-US" sz="2400" b="0">
              <a:solidFill>
                <a:schemeClr val="tx1">
                  <a:lumMod val="65000"/>
                  <a:lumOff val="35000"/>
                </a:schemeClr>
              </a:solidFill>
            </a:endParaRPr>
          </a:p>
        </c:rich>
      </c:tx>
      <c:layout>
        <c:manualLayout>
          <c:xMode val="edge"/>
          <c:yMode val="edge"/>
          <c:x val="0.26604927479709783"/>
          <c:y val="3.1365176443990971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Return to  Practice</c:v>
                </c:pt>
              </c:strCache>
            </c:strRef>
          </c:tx>
          <c:spPr>
            <a:solidFill>
              <a:schemeClr val="accent1"/>
            </a:solidFill>
            <a:ln>
              <a:noFill/>
            </a:ln>
            <a:effectLst/>
          </c:spPr>
          <c:invertIfNegative val="0"/>
          <c:cat>
            <c:strRef>
              <c:f>Sheet1!$A$2:$A$6</c:f>
              <c:strCache>
                <c:ptCount val="5"/>
                <c:pt idx="0">
                  <c:v>Lindanger et al.</c:v>
                </c:pt>
                <c:pt idx="1">
                  <c:v>Fälström et al. (1)</c:v>
                </c:pt>
                <c:pt idx="2">
                  <c:v>Howard et al.</c:v>
                </c:pt>
                <c:pt idx="3">
                  <c:v>Waldén et al.</c:v>
                </c:pt>
                <c:pt idx="4">
                  <c:v>Fälström et al. (2)</c:v>
                </c:pt>
              </c:strCache>
            </c:strRef>
          </c:cat>
          <c:val>
            <c:numRef>
              <c:f>Sheet1!$B$2:$B$6</c:f>
              <c:numCache>
                <c:formatCode>General</c:formatCode>
                <c:ptCount val="5"/>
                <c:pt idx="0">
                  <c:v>6</c:v>
                </c:pt>
                <c:pt idx="1">
                  <c:v>8</c:v>
                </c:pt>
                <c:pt idx="2">
                  <c:v>5.5</c:v>
                </c:pt>
                <c:pt idx="3">
                  <c:v>8</c:v>
                </c:pt>
                <c:pt idx="4">
                  <c:v>9</c:v>
                </c:pt>
              </c:numCache>
            </c:numRef>
          </c:val>
          <c:extLst>
            <c:ext xmlns:c16="http://schemas.microsoft.com/office/drawing/2014/chart" uri="{C3380CC4-5D6E-409C-BE32-E72D297353CC}">
              <c16:uniqueId val="{00000000-24F0-F94F-AA60-891BFC6E557E}"/>
            </c:ext>
          </c:extLst>
        </c:ser>
        <c:ser>
          <c:idx val="1"/>
          <c:order val="1"/>
          <c:tx>
            <c:strRef>
              <c:f>Sheet1!$C$1</c:f>
              <c:strCache>
                <c:ptCount val="1"/>
                <c:pt idx="0">
                  <c:v>Return to Competition</c:v>
                </c:pt>
              </c:strCache>
            </c:strRef>
          </c:tx>
          <c:spPr>
            <a:solidFill>
              <a:schemeClr val="accent2"/>
            </a:solidFill>
            <a:ln>
              <a:noFill/>
            </a:ln>
            <a:effectLst/>
          </c:spPr>
          <c:invertIfNegative val="0"/>
          <c:cat>
            <c:strRef>
              <c:f>Sheet1!$A$2:$A$6</c:f>
              <c:strCache>
                <c:ptCount val="5"/>
                <c:pt idx="0">
                  <c:v>Lindanger et al.</c:v>
                </c:pt>
                <c:pt idx="1">
                  <c:v>Fälström et al. (1)</c:v>
                </c:pt>
                <c:pt idx="2">
                  <c:v>Howard et al.</c:v>
                </c:pt>
                <c:pt idx="3">
                  <c:v>Waldén et al.</c:v>
                </c:pt>
                <c:pt idx="4">
                  <c:v>Fälström et al. (2)</c:v>
                </c:pt>
              </c:strCache>
            </c:strRef>
          </c:cat>
          <c:val>
            <c:numRef>
              <c:f>Sheet1!$C$2:$C$6</c:f>
              <c:numCache>
                <c:formatCode>General</c:formatCode>
                <c:ptCount val="5"/>
                <c:pt idx="0">
                  <c:v>6.5</c:v>
                </c:pt>
                <c:pt idx="1">
                  <c:v>12</c:v>
                </c:pt>
                <c:pt idx="2">
                  <c:v>6.1</c:v>
                </c:pt>
                <c:pt idx="3">
                  <c:v>10</c:v>
                </c:pt>
                <c:pt idx="4">
                  <c:v>11</c:v>
                </c:pt>
              </c:numCache>
            </c:numRef>
          </c:val>
          <c:extLst>
            <c:ext xmlns:c16="http://schemas.microsoft.com/office/drawing/2014/chart" uri="{C3380CC4-5D6E-409C-BE32-E72D297353CC}">
              <c16:uniqueId val="{00000001-24F0-F94F-AA60-891BFC6E557E}"/>
            </c:ext>
          </c:extLst>
        </c:ser>
        <c:dLbls>
          <c:showLegendKey val="0"/>
          <c:showVal val="0"/>
          <c:showCatName val="0"/>
          <c:showSerName val="0"/>
          <c:showPercent val="0"/>
          <c:showBubbleSize val="0"/>
        </c:dLbls>
        <c:gapWidth val="219"/>
        <c:overlap val="-27"/>
        <c:axId val="1717983600"/>
        <c:axId val="1790553376"/>
      </c:barChart>
      <c:catAx>
        <c:axId val="171798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90553376"/>
        <c:crosses val="autoZero"/>
        <c:auto val="1"/>
        <c:lblAlgn val="ctr"/>
        <c:lblOffset val="100"/>
        <c:noMultiLvlLbl val="0"/>
      </c:catAx>
      <c:valAx>
        <c:axId val="1790553376"/>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Average RTP in Months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17983600"/>
        <c:crosses val="autoZero"/>
        <c:crossBetween val="between"/>
      </c:valAx>
      <c:spPr>
        <a:noFill/>
        <a:ln w="38100">
          <a:solidFill>
            <a:schemeClr val="tx1"/>
          </a:solidFill>
        </a:ln>
        <a:effectLst/>
      </c:spPr>
    </c:plotArea>
    <c:legend>
      <c:legendPos val="b"/>
      <c:layout>
        <c:manualLayout>
          <c:xMode val="edge"/>
          <c:yMode val="edge"/>
          <c:x val="0.22541455639479194"/>
          <c:y val="0.9330545791181134"/>
          <c:w val="0.43621677414149024"/>
          <c:h val="6.694538182727159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Return</a:t>
            </a:r>
            <a:r>
              <a:rPr lang="en-US" sz="2400" baseline="0"/>
              <a:t> to Play Ranges in Months Post ACLR</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tockChart>
        <c:ser>
          <c:idx val="0"/>
          <c:order val="0"/>
          <c:spPr>
            <a:ln w="19050" cap="rnd">
              <a:noFill/>
              <a:round/>
            </a:ln>
            <a:effectLst/>
          </c:spPr>
          <c:marker>
            <c:symbol val="none"/>
          </c:marker>
          <c:cat>
            <c:strRef>
              <c:f>Sheet1!$A$1:$D$1</c:f>
              <c:strCache>
                <c:ptCount val="4"/>
                <c:pt idx="0">
                  <c:v>Lindanger</c:v>
                </c:pt>
                <c:pt idx="1">
                  <c:v>Falstrom</c:v>
                </c:pt>
                <c:pt idx="2">
                  <c:v>Howard</c:v>
                </c:pt>
                <c:pt idx="3">
                  <c:v>Walden</c:v>
                </c:pt>
              </c:strCache>
            </c:strRef>
          </c:cat>
          <c:val>
            <c:numRef>
              <c:f>Sheet1!$A$2:$D$2</c:f>
              <c:numCache>
                <c:formatCode>General</c:formatCode>
                <c:ptCount val="4"/>
                <c:pt idx="0">
                  <c:v>25</c:v>
                </c:pt>
                <c:pt idx="1">
                  <c:v>12</c:v>
                </c:pt>
                <c:pt idx="2">
                  <c:v>12.7</c:v>
                </c:pt>
                <c:pt idx="3">
                  <c:v>12</c:v>
                </c:pt>
              </c:numCache>
            </c:numRef>
          </c:val>
          <c:smooth val="0"/>
          <c:extLst>
            <c:ext xmlns:c16="http://schemas.microsoft.com/office/drawing/2014/chart" uri="{C3380CC4-5D6E-409C-BE32-E72D297353CC}">
              <c16:uniqueId val="{00000000-AB8A-6043-ABCA-28195614CA66}"/>
            </c:ext>
          </c:extLst>
        </c:ser>
        <c:ser>
          <c:idx val="1"/>
          <c:order val="1"/>
          <c:spPr>
            <a:ln w="19050" cap="rnd">
              <a:noFill/>
              <a:round/>
            </a:ln>
            <a:effectLst/>
          </c:spPr>
          <c:marker>
            <c:symbol val="none"/>
          </c:marker>
          <c:cat>
            <c:strRef>
              <c:f>Sheet1!$A$1:$D$1</c:f>
              <c:strCache>
                <c:ptCount val="4"/>
                <c:pt idx="0">
                  <c:v>Lindanger</c:v>
                </c:pt>
                <c:pt idx="1">
                  <c:v>Falstrom</c:v>
                </c:pt>
                <c:pt idx="2">
                  <c:v>Howard</c:v>
                </c:pt>
                <c:pt idx="3">
                  <c:v>Walden</c:v>
                </c:pt>
              </c:strCache>
            </c:strRef>
          </c:cat>
          <c:val>
            <c:numRef>
              <c:f>Sheet1!$A$3:$D$3</c:f>
              <c:numCache>
                <c:formatCode>General</c:formatCode>
                <c:ptCount val="4"/>
                <c:pt idx="0">
                  <c:v>1</c:v>
                </c:pt>
                <c:pt idx="1">
                  <c:v>1</c:v>
                </c:pt>
                <c:pt idx="2">
                  <c:v>3.8</c:v>
                </c:pt>
                <c:pt idx="3">
                  <c:v>4</c:v>
                </c:pt>
              </c:numCache>
            </c:numRef>
          </c:val>
          <c:smooth val="0"/>
          <c:extLst>
            <c:ext xmlns:c16="http://schemas.microsoft.com/office/drawing/2014/chart" uri="{C3380CC4-5D6E-409C-BE32-E72D297353CC}">
              <c16:uniqueId val="{00000001-AB8A-6043-ABCA-28195614CA66}"/>
            </c:ext>
          </c:extLst>
        </c:ser>
        <c:ser>
          <c:idx val="2"/>
          <c:order val="2"/>
          <c:spPr>
            <a:ln w="19050" cap="rnd">
              <a:noFill/>
              <a:round/>
            </a:ln>
            <a:effectLst/>
          </c:spPr>
          <c:marker>
            <c:symbol val="dot"/>
            <c:size val="3"/>
            <c:spPr>
              <a:solidFill>
                <a:schemeClr val="tx1"/>
              </a:solidFill>
              <a:ln w="101600">
                <a:solidFill>
                  <a:schemeClr val="tx1"/>
                </a:solidFill>
              </a:ln>
              <a:effectLst/>
            </c:spPr>
          </c:marker>
          <c:cat>
            <c:strRef>
              <c:f>Sheet1!$A$1:$D$1</c:f>
              <c:strCache>
                <c:ptCount val="4"/>
                <c:pt idx="0">
                  <c:v>Lindanger</c:v>
                </c:pt>
                <c:pt idx="1">
                  <c:v>Falstrom</c:v>
                </c:pt>
                <c:pt idx="2">
                  <c:v>Howard</c:v>
                </c:pt>
                <c:pt idx="3">
                  <c:v>Walden</c:v>
                </c:pt>
              </c:strCache>
            </c:strRef>
          </c:cat>
          <c:val>
            <c:numRef>
              <c:f>Sheet1!$A$4:$D$4</c:f>
              <c:numCache>
                <c:formatCode>General</c:formatCode>
                <c:ptCount val="4"/>
                <c:pt idx="0">
                  <c:v>6</c:v>
                </c:pt>
                <c:pt idx="1">
                  <c:v>8</c:v>
                </c:pt>
                <c:pt idx="2">
                  <c:v>5.5</c:v>
                </c:pt>
                <c:pt idx="3">
                  <c:v>8</c:v>
                </c:pt>
              </c:numCache>
            </c:numRef>
          </c:val>
          <c:smooth val="0"/>
          <c:extLst>
            <c:ext xmlns:c16="http://schemas.microsoft.com/office/drawing/2014/chart" uri="{C3380CC4-5D6E-409C-BE32-E72D297353CC}">
              <c16:uniqueId val="{00000002-AB8A-6043-ABCA-28195614CA66}"/>
            </c:ext>
          </c:extLst>
        </c:ser>
        <c:dLbls>
          <c:showLegendKey val="0"/>
          <c:showVal val="0"/>
          <c:showCatName val="0"/>
          <c:showSerName val="0"/>
          <c:showPercent val="0"/>
          <c:showBubbleSize val="0"/>
        </c:dLbls>
        <c:hiLowLines>
          <c:spPr>
            <a:ln w="63500" cap="flat" cmpd="sng" algn="ctr">
              <a:solidFill>
                <a:schemeClr val="tx1"/>
              </a:solidFill>
              <a:round/>
              <a:headEnd type="none" w="lg" len="lg"/>
              <a:tailEnd w="lg" len="lg"/>
            </a:ln>
            <a:effectLst/>
          </c:spPr>
        </c:hiLowLines>
        <c:axId val="66840159"/>
        <c:axId val="66952351"/>
      </c:stockChart>
      <c:catAx>
        <c:axId val="6684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6952351"/>
        <c:crosses val="autoZero"/>
        <c:auto val="1"/>
        <c:lblAlgn val="ctr"/>
        <c:lblOffset val="100"/>
        <c:noMultiLvlLbl val="0"/>
      </c:catAx>
      <c:valAx>
        <c:axId val="66952351"/>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Months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6840159"/>
        <c:crosses val="autoZero"/>
        <c:crossBetween val="between"/>
      </c:valAx>
      <c:spPr>
        <a:noFill/>
        <a:ln w="381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Return to Competition Ranges in Months Post ACLR</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tockChart>
        <c:ser>
          <c:idx val="0"/>
          <c:order val="0"/>
          <c:spPr>
            <a:ln w="19050" cap="rnd">
              <a:noFill/>
              <a:round/>
            </a:ln>
            <a:effectLst/>
          </c:spPr>
          <c:marker>
            <c:symbol val="none"/>
          </c:marker>
          <c:cat>
            <c:strRef>
              <c:f>Sheet1!$E$1:$H$1</c:f>
              <c:strCache>
                <c:ptCount val="4"/>
                <c:pt idx="0">
                  <c:v>Lindanger</c:v>
                </c:pt>
                <c:pt idx="1">
                  <c:v>Falstrom</c:v>
                </c:pt>
                <c:pt idx="2">
                  <c:v>Howard</c:v>
                </c:pt>
                <c:pt idx="3">
                  <c:v>Walden</c:v>
                </c:pt>
              </c:strCache>
            </c:strRef>
          </c:cat>
          <c:val>
            <c:numRef>
              <c:f>Sheet1!$E$2:$H$2</c:f>
              <c:numCache>
                <c:formatCode>General</c:formatCode>
                <c:ptCount val="4"/>
                <c:pt idx="0">
                  <c:v>25</c:v>
                </c:pt>
                <c:pt idx="1">
                  <c:v>12</c:v>
                </c:pt>
                <c:pt idx="2">
                  <c:v>33.200000000000003</c:v>
                </c:pt>
                <c:pt idx="3">
                  <c:v>12</c:v>
                </c:pt>
              </c:numCache>
            </c:numRef>
          </c:val>
          <c:smooth val="0"/>
          <c:extLst>
            <c:ext xmlns:c16="http://schemas.microsoft.com/office/drawing/2014/chart" uri="{C3380CC4-5D6E-409C-BE32-E72D297353CC}">
              <c16:uniqueId val="{00000000-62CB-5A46-8229-B2A7505F747A}"/>
            </c:ext>
          </c:extLst>
        </c:ser>
        <c:ser>
          <c:idx val="1"/>
          <c:order val="1"/>
          <c:spPr>
            <a:ln w="19050" cap="rnd">
              <a:noFill/>
              <a:round/>
            </a:ln>
            <a:effectLst/>
          </c:spPr>
          <c:marker>
            <c:symbol val="none"/>
          </c:marker>
          <c:cat>
            <c:strRef>
              <c:f>Sheet1!$E$1:$H$1</c:f>
              <c:strCache>
                <c:ptCount val="4"/>
                <c:pt idx="0">
                  <c:v>Lindanger</c:v>
                </c:pt>
                <c:pt idx="1">
                  <c:v>Falstrom</c:v>
                </c:pt>
                <c:pt idx="2">
                  <c:v>Howard</c:v>
                </c:pt>
                <c:pt idx="3">
                  <c:v>Walden</c:v>
                </c:pt>
              </c:strCache>
            </c:strRef>
          </c:cat>
          <c:val>
            <c:numRef>
              <c:f>Sheet1!$E$3:$H$3</c:f>
              <c:numCache>
                <c:formatCode>General</c:formatCode>
                <c:ptCount val="4"/>
                <c:pt idx="0">
                  <c:v>1</c:v>
                </c:pt>
                <c:pt idx="1">
                  <c:v>6</c:v>
                </c:pt>
                <c:pt idx="2">
                  <c:v>3.9</c:v>
                </c:pt>
                <c:pt idx="3">
                  <c:v>8</c:v>
                </c:pt>
              </c:numCache>
            </c:numRef>
          </c:val>
          <c:smooth val="0"/>
          <c:extLst>
            <c:ext xmlns:c16="http://schemas.microsoft.com/office/drawing/2014/chart" uri="{C3380CC4-5D6E-409C-BE32-E72D297353CC}">
              <c16:uniqueId val="{00000001-62CB-5A46-8229-B2A7505F747A}"/>
            </c:ext>
          </c:extLst>
        </c:ser>
        <c:ser>
          <c:idx val="2"/>
          <c:order val="2"/>
          <c:spPr>
            <a:ln w="19050" cap="rnd">
              <a:noFill/>
              <a:round/>
            </a:ln>
            <a:effectLst/>
          </c:spPr>
          <c:marker>
            <c:symbol val="dot"/>
            <c:size val="3"/>
            <c:spPr>
              <a:solidFill>
                <a:schemeClr val="accent3"/>
              </a:solidFill>
              <a:ln w="127000">
                <a:solidFill>
                  <a:schemeClr val="tx1"/>
                </a:solidFill>
              </a:ln>
              <a:effectLst/>
            </c:spPr>
          </c:marker>
          <c:dPt>
            <c:idx val="0"/>
            <c:marker>
              <c:symbol val="dot"/>
              <c:size val="3"/>
              <c:spPr>
                <a:solidFill>
                  <a:schemeClr val="accent3"/>
                </a:solidFill>
                <a:ln w="101600">
                  <a:solidFill>
                    <a:schemeClr val="tx1"/>
                  </a:solidFill>
                </a:ln>
                <a:effectLst/>
              </c:spPr>
            </c:marker>
            <c:bubble3D val="0"/>
            <c:extLst>
              <c:ext xmlns:c16="http://schemas.microsoft.com/office/drawing/2014/chart" uri="{C3380CC4-5D6E-409C-BE32-E72D297353CC}">
                <c16:uniqueId val="{00000002-62CB-5A46-8229-B2A7505F747A}"/>
              </c:ext>
            </c:extLst>
          </c:dPt>
          <c:dPt>
            <c:idx val="1"/>
            <c:marker>
              <c:symbol val="dot"/>
              <c:size val="3"/>
              <c:spPr>
                <a:solidFill>
                  <a:schemeClr val="accent3"/>
                </a:solidFill>
                <a:ln w="101600">
                  <a:solidFill>
                    <a:schemeClr val="tx1"/>
                  </a:solidFill>
                </a:ln>
                <a:effectLst/>
              </c:spPr>
            </c:marker>
            <c:bubble3D val="0"/>
            <c:extLst>
              <c:ext xmlns:c16="http://schemas.microsoft.com/office/drawing/2014/chart" uri="{C3380CC4-5D6E-409C-BE32-E72D297353CC}">
                <c16:uniqueId val="{00000003-62CB-5A46-8229-B2A7505F747A}"/>
              </c:ext>
            </c:extLst>
          </c:dPt>
          <c:dPt>
            <c:idx val="2"/>
            <c:marker>
              <c:symbol val="dot"/>
              <c:size val="3"/>
              <c:spPr>
                <a:solidFill>
                  <a:schemeClr val="accent3"/>
                </a:solidFill>
                <a:ln w="101600">
                  <a:solidFill>
                    <a:schemeClr val="tx1"/>
                  </a:solidFill>
                </a:ln>
                <a:effectLst/>
              </c:spPr>
            </c:marker>
            <c:bubble3D val="0"/>
            <c:extLst>
              <c:ext xmlns:c16="http://schemas.microsoft.com/office/drawing/2014/chart" uri="{C3380CC4-5D6E-409C-BE32-E72D297353CC}">
                <c16:uniqueId val="{00000004-62CB-5A46-8229-B2A7505F747A}"/>
              </c:ext>
            </c:extLst>
          </c:dPt>
          <c:dPt>
            <c:idx val="3"/>
            <c:marker>
              <c:symbol val="dot"/>
              <c:size val="3"/>
              <c:spPr>
                <a:solidFill>
                  <a:schemeClr val="accent3"/>
                </a:solidFill>
                <a:ln w="101600">
                  <a:solidFill>
                    <a:schemeClr val="tx1"/>
                  </a:solidFill>
                </a:ln>
                <a:effectLst/>
              </c:spPr>
            </c:marker>
            <c:bubble3D val="0"/>
            <c:extLst>
              <c:ext xmlns:c16="http://schemas.microsoft.com/office/drawing/2014/chart" uri="{C3380CC4-5D6E-409C-BE32-E72D297353CC}">
                <c16:uniqueId val="{00000005-62CB-5A46-8229-B2A7505F747A}"/>
              </c:ext>
            </c:extLst>
          </c:dPt>
          <c:cat>
            <c:strRef>
              <c:f>Sheet1!$E$1:$H$1</c:f>
              <c:strCache>
                <c:ptCount val="4"/>
                <c:pt idx="0">
                  <c:v>Lindanger</c:v>
                </c:pt>
                <c:pt idx="1">
                  <c:v>Falstrom</c:v>
                </c:pt>
                <c:pt idx="2">
                  <c:v>Howard</c:v>
                </c:pt>
                <c:pt idx="3">
                  <c:v>Walden</c:v>
                </c:pt>
              </c:strCache>
            </c:strRef>
          </c:cat>
          <c:val>
            <c:numRef>
              <c:f>Sheet1!$E$4:$H$4</c:f>
              <c:numCache>
                <c:formatCode>General</c:formatCode>
                <c:ptCount val="4"/>
                <c:pt idx="0">
                  <c:v>7</c:v>
                </c:pt>
                <c:pt idx="1">
                  <c:v>12</c:v>
                </c:pt>
                <c:pt idx="2">
                  <c:v>6.1</c:v>
                </c:pt>
                <c:pt idx="3">
                  <c:v>10</c:v>
                </c:pt>
              </c:numCache>
            </c:numRef>
          </c:val>
          <c:smooth val="0"/>
          <c:extLst>
            <c:ext xmlns:c16="http://schemas.microsoft.com/office/drawing/2014/chart" uri="{C3380CC4-5D6E-409C-BE32-E72D297353CC}">
              <c16:uniqueId val="{00000006-62CB-5A46-8229-B2A7505F747A}"/>
            </c:ext>
          </c:extLst>
        </c:ser>
        <c:dLbls>
          <c:showLegendKey val="0"/>
          <c:showVal val="0"/>
          <c:showCatName val="0"/>
          <c:showSerName val="0"/>
          <c:showPercent val="0"/>
          <c:showBubbleSize val="0"/>
        </c:dLbls>
        <c:hiLowLines>
          <c:spPr>
            <a:ln w="63500" cap="flat" cmpd="sng" algn="ctr">
              <a:solidFill>
                <a:schemeClr val="tx1">
                  <a:lumMod val="75000"/>
                  <a:lumOff val="25000"/>
                </a:schemeClr>
              </a:solidFill>
              <a:round/>
            </a:ln>
            <a:effectLst/>
          </c:spPr>
        </c:hiLowLines>
        <c:axId val="41993039"/>
        <c:axId val="42028415"/>
      </c:stockChart>
      <c:catAx>
        <c:axId val="41993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2028415"/>
        <c:crosses val="autoZero"/>
        <c:auto val="1"/>
        <c:lblAlgn val="ctr"/>
        <c:lblOffset val="100"/>
        <c:noMultiLvlLbl val="0"/>
      </c:catAx>
      <c:valAx>
        <c:axId val="42028415"/>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Months</a:t>
                </a:r>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993039"/>
        <c:crosses val="autoZero"/>
        <c:crossBetween val="between"/>
      </c:valAx>
      <c:spPr>
        <a:noFill/>
        <a:ln w="3810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0.74958</cdr:x>
      <cdr:y>0.91493</cdr:y>
    </cdr:from>
    <cdr:to>
      <cdr:x>0.87911</cdr:x>
      <cdr:y>0.95666</cdr:y>
    </cdr:to>
    <cdr:sp macro="" textlink="">
      <cdr:nvSpPr>
        <cdr:cNvPr id="25" name="Text Box 24"/>
        <cdr:cNvSpPr txBox="1"/>
      </cdr:nvSpPr>
      <cdr:spPr>
        <a:xfrm xmlns:a="http://schemas.openxmlformats.org/drawingml/2006/main">
          <a:off x="4458984" y="2928135"/>
          <a:ext cx="770562" cy="1335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0.6304</cdr:x>
      <cdr:y>0.90209</cdr:y>
    </cdr:from>
    <cdr:to>
      <cdr:x>0.71503</cdr:x>
      <cdr:y>0.97271</cdr:y>
    </cdr:to>
    <cdr:sp macro="" textlink="">
      <cdr:nvSpPr>
        <cdr:cNvPr id="28" name="Text Box 27"/>
        <cdr:cNvSpPr txBox="1"/>
      </cdr:nvSpPr>
      <cdr:spPr>
        <a:xfrm xmlns:a="http://schemas.openxmlformats.org/drawingml/2006/main">
          <a:off x="3750048" y="2887049"/>
          <a:ext cx="503437" cy="2260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800">
            <a:solidFill>
              <a:schemeClr val="bg2">
                <a:lumMod val="50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D394F4-0D8C-274D-9319-D9927B55FAB0}" type="datetimeFigureOut">
              <a:rPr lang="en-US" smtClean="0"/>
              <a:t>3/6/20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BA91D-0CBD-B849-8BDB-12F1DD46C54E}" type="slidenum">
              <a:rPr lang="en-US" smtClean="0"/>
              <a:t>‹#›</a:t>
            </a:fld>
            <a:endParaRPr lang="en-US"/>
          </a:p>
        </p:txBody>
      </p:sp>
    </p:spTree>
    <p:extLst>
      <p:ext uri="{BB962C8B-B14F-4D97-AF65-F5344CB8AC3E}">
        <p14:creationId xmlns:p14="http://schemas.microsoft.com/office/powerpoint/2010/main" val="885188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2BA91D-0CBD-B849-8BDB-12F1DD46C54E}" type="slidenum">
              <a:rPr lang="en-US" smtClean="0"/>
              <a:t>1</a:t>
            </a:fld>
            <a:endParaRPr lang="en-US"/>
          </a:p>
        </p:txBody>
      </p:sp>
    </p:spTree>
    <p:extLst>
      <p:ext uri="{BB962C8B-B14F-4D97-AF65-F5344CB8AC3E}">
        <p14:creationId xmlns:p14="http://schemas.microsoft.com/office/powerpoint/2010/main" val="1337672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Crop out the grey title and replace with the red regular</a:t>
            </a:r>
          </a:p>
        </p:txBody>
      </p:sp>
      <p:sp>
        <p:nvSpPr>
          <p:cNvPr id="4" name="Slide Number Placeholder 3"/>
          <p:cNvSpPr>
            <a:spLocks noGrp="1"/>
          </p:cNvSpPr>
          <p:nvPr>
            <p:ph type="sldNum" sz="quarter" idx="5"/>
          </p:nvPr>
        </p:nvSpPr>
        <p:spPr/>
        <p:txBody>
          <a:bodyPr/>
          <a:lstStyle/>
          <a:p>
            <a:fld id="{E32BA91D-0CBD-B849-8BDB-12F1DD46C54E}" type="slidenum">
              <a:rPr lang="en-US" smtClean="0"/>
              <a:t>12</a:t>
            </a:fld>
            <a:endParaRPr lang="en-US"/>
          </a:p>
        </p:txBody>
      </p:sp>
    </p:spTree>
    <p:extLst>
      <p:ext uri="{BB962C8B-B14F-4D97-AF65-F5344CB8AC3E}">
        <p14:creationId xmlns:p14="http://schemas.microsoft.com/office/powerpoint/2010/main" val="97305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Crop out the title and replace with red regular</a:t>
            </a:r>
          </a:p>
        </p:txBody>
      </p:sp>
      <p:sp>
        <p:nvSpPr>
          <p:cNvPr id="4" name="Slide Number Placeholder 3"/>
          <p:cNvSpPr>
            <a:spLocks noGrp="1"/>
          </p:cNvSpPr>
          <p:nvPr>
            <p:ph type="sldNum" sz="quarter" idx="5"/>
          </p:nvPr>
        </p:nvSpPr>
        <p:spPr/>
        <p:txBody>
          <a:bodyPr/>
          <a:lstStyle/>
          <a:p>
            <a:fld id="{E32BA91D-0CBD-B849-8BDB-12F1DD46C54E}" type="slidenum">
              <a:rPr lang="en-US" smtClean="0"/>
              <a:t>13</a:t>
            </a:fld>
            <a:endParaRPr lang="en-US"/>
          </a:p>
        </p:txBody>
      </p:sp>
    </p:spTree>
    <p:extLst>
      <p:ext uri="{BB962C8B-B14F-4D97-AF65-F5344CB8AC3E}">
        <p14:creationId xmlns:p14="http://schemas.microsoft.com/office/powerpoint/2010/main" val="686521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plus or minus on average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Of the 649 reconstructed ACL’s surveyed for this systematic review, the average return to sport timeframe was 7.3 months</a:t>
            </a:r>
          </a:p>
          <a:p>
            <a:endParaRPr lang="en-US" dirty="0"/>
          </a:p>
        </p:txBody>
      </p:sp>
      <p:sp>
        <p:nvSpPr>
          <p:cNvPr id="4" name="Slide Number Placeholder 3"/>
          <p:cNvSpPr>
            <a:spLocks noGrp="1"/>
          </p:cNvSpPr>
          <p:nvPr>
            <p:ph type="sldNum" sz="quarter" idx="5"/>
          </p:nvPr>
        </p:nvSpPr>
        <p:spPr/>
        <p:txBody>
          <a:bodyPr/>
          <a:lstStyle/>
          <a:p>
            <a:fld id="{E32BA91D-0CBD-B849-8BDB-12F1DD46C54E}" type="slidenum">
              <a:rPr lang="en-US" smtClean="0"/>
              <a:t>14</a:t>
            </a:fld>
            <a:endParaRPr lang="en-US"/>
          </a:p>
        </p:txBody>
      </p:sp>
    </p:spTree>
    <p:extLst>
      <p:ext uri="{BB962C8B-B14F-4D97-AF65-F5344CB8AC3E}">
        <p14:creationId xmlns:p14="http://schemas.microsoft.com/office/powerpoint/2010/main" val="523719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SD to this average as well</a:t>
            </a:r>
          </a:p>
        </p:txBody>
      </p:sp>
      <p:sp>
        <p:nvSpPr>
          <p:cNvPr id="4" name="Slide Number Placeholder 3"/>
          <p:cNvSpPr>
            <a:spLocks noGrp="1"/>
          </p:cNvSpPr>
          <p:nvPr>
            <p:ph type="sldNum" sz="quarter" idx="5"/>
          </p:nvPr>
        </p:nvSpPr>
        <p:spPr/>
        <p:txBody>
          <a:bodyPr/>
          <a:lstStyle/>
          <a:p>
            <a:fld id="{E32BA91D-0CBD-B849-8BDB-12F1DD46C54E}" type="slidenum">
              <a:rPr lang="en-US" smtClean="0"/>
              <a:t>15</a:t>
            </a:fld>
            <a:endParaRPr lang="en-US"/>
          </a:p>
        </p:txBody>
      </p:sp>
    </p:spTree>
    <p:extLst>
      <p:ext uri="{BB962C8B-B14F-4D97-AF65-F5344CB8AC3E}">
        <p14:creationId xmlns:p14="http://schemas.microsoft.com/office/powerpoint/2010/main" val="1102435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slide prior to this first factor to introduce all the factors contributing to RTP</a:t>
            </a:r>
          </a:p>
          <a:p>
            <a:endParaRPr lang="en-US" dirty="0"/>
          </a:p>
          <a:p>
            <a:endParaRPr lang="en-US" dirty="0"/>
          </a:p>
          <a:p>
            <a:r>
              <a:rPr lang="en-US" dirty="0"/>
              <a:t>Tuck jump, </a:t>
            </a:r>
            <a:r>
              <a:rPr lang="en-US" dirty="0" err="1"/>
              <a:t>biofeed</a:t>
            </a:r>
            <a:r>
              <a:rPr lang="en-US" dirty="0"/>
              <a:t> back, drop jump, 3d motion analysis, and balance tests should be used to determine where an athlete is in recovery. </a:t>
            </a:r>
          </a:p>
        </p:txBody>
      </p:sp>
      <p:sp>
        <p:nvSpPr>
          <p:cNvPr id="4" name="Slide Number Placeholder 3"/>
          <p:cNvSpPr>
            <a:spLocks noGrp="1"/>
          </p:cNvSpPr>
          <p:nvPr>
            <p:ph type="sldNum" sz="quarter" idx="5"/>
          </p:nvPr>
        </p:nvSpPr>
        <p:spPr/>
        <p:txBody>
          <a:bodyPr/>
          <a:lstStyle/>
          <a:p>
            <a:fld id="{E32BA91D-0CBD-B849-8BDB-12F1DD46C54E}" type="slidenum">
              <a:rPr lang="en-US" smtClean="0"/>
              <a:t>16</a:t>
            </a:fld>
            <a:endParaRPr lang="en-US"/>
          </a:p>
        </p:txBody>
      </p:sp>
    </p:spTree>
    <p:extLst>
      <p:ext uri="{BB962C8B-B14F-4D97-AF65-F5344CB8AC3E}">
        <p14:creationId xmlns:p14="http://schemas.microsoft.com/office/powerpoint/2010/main" val="397174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Semitendinosus/</a:t>
            </a:r>
            <a:r>
              <a:rPr lang="en-US" dirty="0" err="1"/>
              <a:t>gracillis</a:t>
            </a:r>
            <a:r>
              <a:rPr lang="en-US" dirty="0"/>
              <a:t> – No go if positive on </a:t>
            </a:r>
            <a:r>
              <a:rPr lang="en-US" dirty="0" err="1"/>
              <a:t>Beighton</a:t>
            </a:r>
            <a:r>
              <a:rPr lang="en-US" dirty="0"/>
              <a:t> Scale (&gt;5/9)</a:t>
            </a:r>
          </a:p>
          <a:p>
            <a:r>
              <a:rPr lang="en-US" dirty="0"/>
              <a:t>Patellar tendon – more incidence of chronic knee pain/tendonitis</a:t>
            </a:r>
          </a:p>
          <a:p>
            <a:r>
              <a:rPr lang="en-US" dirty="0"/>
              <a:t>Quad tendon – initially more painful but less symptomatic down the road</a:t>
            </a:r>
          </a:p>
        </p:txBody>
      </p:sp>
      <p:sp>
        <p:nvSpPr>
          <p:cNvPr id="4" name="Slide Number Placeholder 3"/>
          <p:cNvSpPr>
            <a:spLocks noGrp="1"/>
          </p:cNvSpPr>
          <p:nvPr>
            <p:ph type="sldNum" sz="quarter" idx="5"/>
          </p:nvPr>
        </p:nvSpPr>
        <p:spPr/>
        <p:txBody>
          <a:bodyPr/>
          <a:lstStyle/>
          <a:p>
            <a:fld id="{E32BA91D-0CBD-B849-8BDB-12F1DD46C54E}" type="slidenum">
              <a:rPr lang="en-US" smtClean="0"/>
              <a:t>17</a:t>
            </a:fld>
            <a:endParaRPr lang="en-US"/>
          </a:p>
        </p:txBody>
      </p:sp>
    </p:spTree>
    <p:extLst>
      <p:ext uri="{BB962C8B-B14F-4D97-AF65-F5344CB8AC3E}">
        <p14:creationId xmlns:p14="http://schemas.microsoft.com/office/powerpoint/2010/main" val="2974757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2BA91D-0CBD-B849-8BDB-12F1DD46C54E}" type="slidenum">
              <a:rPr lang="en-US" smtClean="0"/>
              <a:t>18</a:t>
            </a:fld>
            <a:endParaRPr lang="en-US"/>
          </a:p>
        </p:txBody>
      </p:sp>
    </p:spTree>
    <p:extLst>
      <p:ext uri="{BB962C8B-B14F-4D97-AF65-F5344CB8AC3E}">
        <p14:creationId xmlns:p14="http://schemas.microsoft.com/office/powerpoint/2010/main" val="1285508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break this slide up, seems a little odd, expand and possibly add a slide that tells the audience what they should now use this </a:t>
            </a:r>
            <a:r>
              <a:rPr lang="en-US"/>
              <a:t>information for</a:t>
            </a:r>
            <a:endParaRPr lang="en-US" dirty="0"/>
          </a:p>
        </p:txBody>
      </p:sp>
      <p:sp>
        <p:nvSpPr>
          <p:cNvPr id="4" name="Slide Number Placeholder 3"/>
          <p:cNvSpPr>
            <a:spLocks noGrp="1"/>
          </p:cNvSpPr>
          <p:nvPr>
            <p:ph type="sldNum" sz="quarter" idx="5"/>
          </p:nvPr>
        </p:nvSpPr>
        <p:spPr/>
        <p:txBody>
          <a:bodyPr/>
          <a:lstStyle/>
          <a:p>
            <a:fld id="{E32BA91D-0CBD-B849-8BDB-12F1DD46C54E}" type="slidenum">
              <a:rPr lang="en-US" smtClean="0"/>
              <a:t>19</a:t>
            </a:fld>
            <a:endParaRPr lang="en-US"/>
          </a:p>
        </p:txBody>
      </p:sp>
    </p:spTree>
    <p:extLst>
      <p:ext uri="{BB962C8B-B14F-4D97-AF65-F5344CB8AC3E}">
        <p14:creationId xmlns:p14="http://schemas.microsoft.com/office/powerpoint/2010/main" val="1759284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what hormones, how ligaments are typically smaller due to gender, and percentages of non-contact vs contact injuries.</a:t>
            </a:r>
          </a:p>
          <a:p>
            <a:r>
              <a:rPr lang="en-US" dirty="0"/>
              <a:t>Females = 19, males = 23 when most injury occurs</a:t>
            </a:r>
          </a:p>
        </p:txBody>
      </p:sp>
      <p:sp>
        <p:nvSpPr>
          <p:cNvPr id="4" name="Slide Number Placeholder 3"/>
          <p:cNvSpPr>
            <a:spLocks noGrp="1"/>
          </p:cNvSpPr>
          <p:nvPr>
            <p:ph type="sldNum" sz="quarter" idx="5"/>
          </p:nvPr>
        </p:nvSpPr>
        <p:spPr/>
        <p:txBody>
          <a:bodyPr/>
          <a:lstStyle/>
          <a:p>
            <a:fld id="{E32BA91D-0CBD-B849-8BDB-12F1DD46C54E}" type="slidenum">
              <a:rPr lang="en-US" smtClean="0"/>
              <a:t>2</a:t>
            </a:fld>
            <a:endParaRPr lang="en-US"/>
          </a:p>
        </p:txBody>
      </p:sp>
    </p:spTree>
    <p:extLst>
      <p:ext uri="{BB962C8B-B14F-4D97-AF65-F5344CB8AC3E}">
        <p14:creationId xmlns:p14="http://schemas.microsoft.com/office/powerpoint/2010/main" val="831462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2BA91D-0CBD-B849-8BDB-12F1DD46C54E}" type="slidenum">
              <a:rPr lang="en-US" smtClean="0"/>
              <a:t>3</a:t>
            </a:fld>
            <a:endParaRPr lang="en-US"/>
          </a:p>
        </p:txBody>
      </p:sp>
    </p:spTree>
    <p:extLst>
      <p:ext uri="{BB962C8B-B14F-4D97-AF65-F5344CB8AC3E}">
        <p14:creationId xmlns:p14="http://schemas.microsoft.com/office/powerpoint/2010/main" val="3440986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32BA91D-0CBD-B849-8BDB-12F1DD46C54E}" type="slidenum">
              <a:rPr lang="en-US" smtClean="0"/>
              <a:t>4</a:t>
            </a:fld>
            <a:endParaRPr lang="en-US"/>
          </a:p>
        </p:txBody>
      </p:sp>
    </p:spTree>
    <p:extLst>
      <p:ext uri="{BB962C8B-B14F-4D97-AF65-F5344CB8AC3E}">
        <p14:creationId xmlns:p14="http://schemas.microsoft.com/office/powerpoint/2010/main" val="134786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a:t>
            </a:r>
            <a:r>
              <a:rPr lang="en-US" sz="1200" dirty="0"/>
              <a:t>In a sport such as soccer with acceleration, deceleration, and cutting movements so heavily involved, having strong, intact cruciate ligaments are essential </a:t>
            </a:r>
          </a:p>
          <a:p>
            <a:endParaRPr lang="en-US" dirty="0"/>
          </a:p>
        </p:txBody>
      </p:sp>
      <p:sp>
        <p:nvSpPr>
          <p:cNvPr id="4" name="Slide Number Placeholder 3"/>
          <p:cNvSpPr>
            <a:spLocks noGrp="1"/>
          </p:cNvSpPr>
          <p:nvPr>
            <p:ph type="sldNum" sz="quarter" idx="5"/>
          </p:nvPr>
        </p:nvSpPr>
        <p:spPr/>
        <p:txBody>
          <a:bodyPr/>
          <a:lstStyle/>
          <a:p>
            <a:fld id="{E32BA91D-0CBD-B849-8BDB-12F1DD46C54E}" type="slidenum">
              <a:rPr lang="en-US" smtClean="0"/>
              <a:t>5</a:t>
            </a:fld>
            <a:endParaRPr lang="en-US"/>
          </a:p>
        </p:txBody>
      </p:sp>
    </p:spTree>
    <p:extLst>
      <p:ext uri="{BB962C8B-B14F-4D97-AF65-F5344CB8AC3E}">
        <p14:creationId xmlns:p14="http://schemas.microsoft.com/office/powerpoint/2010/main" val="1623512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formatting so the words stand out more (bold the actual important words)</a:t>
            </a:r>
          </a:p>
          <a:p>
            <a:endParaRPr lang="en-US" dirty="0"/>
          </a:p>
          <a:p>
            <a:r>
              <a:rPr lang="en-US" dirty="0"/>
              <a:t>Advanced search technique resulted in only 29 results. </a:t>
            </a:r>
          </a:p>
        </p:txBody>
      </p:sp>
      <p:sp>
        <p:nvSpPr>
          <p:cNvPr id="4" name="Slide Number Placeholder 3"/>
          <p:cNvSpPr>
            <a:spLocks noGrp="1"/>
          </p:cNvSpPr>
          <p:nvPr>
            <p:ph type="sldNum" sz="quarter" idx="5"/>
          </p:nvPr>
        </p:nvSpPr>
        <p:spPr/>
        <p:txBody>
          <a:bodyPr/>
          <a:lstStyle/>
          <a:p>
            <a:fld id="{E32BA91D-0CBD-B849-8BDB-12F1DD46C54E}" type="slidenum">
              <a:rPr lang="en-US" smtClean="0"/>
              <a:t>6</a:t>
            </a:fld>
            <a:endParaRPr lang="en-US"/>
          </a:p>
        </p:txBody>
      </p:sp>
    </p:spTree>
    <p:extLst>
      <p:ext uri="{BB962C8B-B14F-4D97-AF65-F5344CB8AC3E}">
        <p14:creationId xmlns:p14="http://schemas.microsoft.com/office/powerpoint/2010/main" val="61443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this slide to show overall process then duplicate this slide so that you can zoom in to ID and screening first (make the boxes bigger) and then Eligibility and Included for the next slide (three in total now)</a:t>
            </a:r>
          </a:p>
          <a:p>
            <a:endParaRPr lang="en-US" dirty="0"/>
          </a:p>
          <a:p>
            <a:r>
              <a:rPr lang="en-US" dirty="0"/>
              <a:t>One slide per criteria/search strategy</a:t>
            </a:r>
          </a:p>
        </p:txBody>
      </p:sp>
      <p:sp>
        <p:nvSpPr>
          <p:cNvPr id="4" name="Slide Number Placeholder 3"/>
          <p:cNvSpPr>
            <a:spLocks noGrp="1"/>
          </p:cNvSpPr>
          <p:nvPr>
            <p:ph type="sldNum" sz="quarter" idx="5"/>
          </p:nvPr>
        </p:nvSpPr>
        <p:spPr/>
        <p:txBody>
          <a:bodyPr/>
          <a:lstStyle/>
          <a:p>
            <a:fld id="{E32BA91D-0CBD-B849-8BDB-12F1DD46C54E}" type="slidenum">
              <a:rPr lang="en-US" smtClean="0"/>
              <a:t>9</a:t>
            </a:fld>
            <a:endParaRPr lang="en-US"/>
          </a:p>
        </p:txBody>
      </p:sp>
    </p:spTree>
    <p:extLst>
      <p:ext uri="{BB962C8B-B14F-4D97-AF65-F5344CB8AC3E}">
        <p14:creationId xmlns:p14="http://schemas.microsoft.com/office/powerpoint/2010/main" val="1877156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 box outline with an animation to emphasize number of patients overall (ask me for clarification if needed)</a:t>
            </a:r>
          </a:p>
        </p:txBody>
      </p:sp>
      <p:sp>
        <p:nvSpPr>
          <p:cNvPr id="4" name="Slide Number Placeholder 3"/>
          <p:cNvSpPr>
            <a:spLocks noGrp="1"/>
          </p:cNvSpPr>
          <p:nvPr>
            <p:ph type="sldNum" sz="quarter" idx="5"/>
          </p:nvPr>
        </p:nvSpPr>
        <p:spPr/>
        <p:txBody>
          <a:bodyPr/>
          <a:lstStyle/>
          <a:p>
            <a:fld id="{E32BA91D-0CBD-B849-8BDB-12F1DD46C54E}" type="slidenum">
              <a:rPr lang="en-US" smtClean="0"/>
              <a:t>10</a:t>
            </a:fld>
            <a:endParaRPr lang="en-US"/>
          </a:p>
        </p:txBody>
      </p:sp>
    </p:spTree>
    <p:extLst>
      <p:ext uri="{BB962C8B-B14F-4D97-AF65-F5344CB8AC3E}">
        <p14:creationId xmlns:p14="http://schemas.microsoft.com/office/powerpoint/2010/main" val="4011711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Crop out these titles and replace with the bold red regular ones</a:t>
            </a:r>
          </a:p>
        </p:txBody>
      </p:sp>
      <p:sp>
        <p:nvSpPr>
          <p:cNvPr id="4" name="Slide Number Placeholder 3"/>
          <p:cNvSpPr>
            <a:spLocks noGrp="1"/>
          </p:cNvSpPr>
          <p:nvPr>
            <p:ph type="sldNum" sz="quarter" idx="5"/>
          </p:nvPr>
        </p:nvSpPr>
        <p:spPr/>
        <p:txBody>
          <a:bodyPr/>
          <a:lstStyle/>
          <a:p>
            <a:fld id="{E32BA91D-0CBD-B849-8BDB-12F1DD46C54E}" type="slidenum">
              <a:rPr lang="en-US" smtClean="0"/>
              <a:t>11</a:t>
            </a:fld>
            <a:endParaRPr lang="en-US"/>
          </a:p>
        </p:txBody>
      </p:sp>
    </p:spTree>
    <p:extLst>
      <p:ext uri="{BB962C8B-B14F-4D97-AF65-F5344CB8AC3E}">
        <p14:creationId xmlns:p14="http://schemas.microsoft.com/office/powerpoint/2010/main" val="858915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5.wdp"/><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295D3B9-3EB5-2946-A413-91F07A0D1256}" type="datetimeFigureOut">
              <a:rPr lang="en-US" smtClean="0"/>
              <a:t>3/6/20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FC6B2-C377-C74A-8A4A-BB9CD97CE401}" type="slidenum">
              <a:rPr lang="en-US" smtClean="0"/>
              <a:t>‹#›</a:t>
            </a:fld>
            <a:endParaRPr lang="en-US"/>
          </a:p>
        </p:txBody>
      </p:sp>
    </p:spTree>
    <p:extLst>
      <p:ext uri="{BB962C8B-B14F-4D97-AF65-F5344CB8AC3E}">
        <p14:creationId xmlns:p14="http://schemas.microsoft.com/office/powerpoint/2010/main" val="375735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5D3B9-3EB5-2946-A413-91F07A0D1256}" type="datetimeFigureOut">
              <a:rPr lang="en-US" smtClean="0"/>
              <a:t>3/6/20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FC6B2-C377-C74A-8A4A-BB9CD97CE401}" type="slidenum">
              <a:rPr lang="en-US" smtClean="0"/>
              <a:t>‹#›</a:t>
            </a:fld>
            <a:endParaRPr lang="en-US"/>
          </a:p>
        </p:txBody>
      </p:sp>
    </p:spTree>
    <p:extLst>
      <p:ext uri="{BB962C8B-B14F-4D97-AF65-F5344CB8AC3E}">
        <p14:creationId xmlns:p14="http://schemas.microsoft.com/office/powerpoint/2010/main" val="207230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5D3B9-3EB5-2946-A413-91F07A0D1256}" type="datetimeFigureOut">
              <a:rPr lang="en-US" smtClean="0"/>
              <a:t>3/6/20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FC6B2-C377-C74A-8A4A-BB9CD97CE401}" type="slidenum">
              <a:rPr lang="en-US" smtClean="0"/>
              <a:t>‹#›</a:t>
            </a:fld>
            <a:endParaRPr lang="en-US"/>
          </a:p>
        </p:txBody>
      </p:sp>
    </p:spTree>
    <p:extLst>
      <p:ext uri="{BB962C8B-B14F-4D97-AF65-F5344CB8AC3E}">
        <p14:creationId xmlns:p14="http://schemas.microsoft.com/office/powerpoint/2010/main" val="1117769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Cle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910DB1-90BB-594D-B2EE-4E482D45072F}"/>
              </a:ext>
            </a:extLst>
          </p:cNvPr>
          <p:cNvPicPr>
            <a:picLocks noChangeAspect="1"/>
          </p:cNvPicPr>
          <p:nvPr userDrawn="1"/>
        </p:nvPicPr>
        <p:blipFill rotWithShape="1">
          <a:blip r:embed="rId2">
            <a:alphaModFix/>
          </a:blip>
          <a:srcRect l="16666"/>
          <a:stretch/>
        </p:blipFill>
        <p:spPr>
          <a:xfrm>
            <a:off x="0" y="0"/>
            <a:ext cx="12192000" cy="6858000"/>
          </a:xfrm>
          <a:prstGeom prst="rect">
            <a:avLst/>
          </a:prstGeom>
        </p:spPr>
      </p:pic>
      <p:sp>
        <p:nvSpPr>
          <p:cNvPr id="14" name="Text Placeholder 13">
            <a:extLst>
              <a:ext uri="{FF2B5EF4-FFF2-40B4-BE49-F238E27FC236}">
                <a16:creationId xmlns:a16="http://schemas.microsoft.com/office/drawing/2014/main" id="{E5B824D6-079F-EB4B-A383-DCC1DF704683}"/>
              </a:ext>
            </a:extLst>
          </p:cNvPr>
          <p:cNvSpPr>
            <a:spLocks noGrp="1"/>
          </p:cNvSpPr>
          <p:nvPr>
            <p:ph type="body" sz="quarter" idx="10"/>
          </p:nvPr>
        </p:nvSpPr>
        <p:spPr>
          <a:xfrm>
            <a:off x="742123" y="225425"/>
            <a:ext cx="10879206" cy="835025"/>
          </a:xfrm>
          <a:solidFill>
            <a:schemeClr val="bg1">
              <a:lumMod val="75000"/>
              <a:alpha val="60000"/>
            </a:schemeClr>
          </a:solidFill>
          <a:ln w="38100">
            <a:solidFill>
              <a:schemeClr val="bg1">
                <a:lumMod val="95000"/>
              </a:schemeClr>
            </a:solidFill>
          </a:ln>
        </p:spPr>
        <p:txBody>
          <a:bodyPr>
            <a:normAutofit/>
          </a:bodyPr>
          <a:lstStyle>
            <a:lvl1pPr marL="0" indent="0" algn="ctr">
              <a:buNone/>
              <a:defRPr sz="5400" b="1"/>
            </a:lvl1pPr>
          </a:lstStyle>
          <a:p>
            <a:pPr lvl="0"/>
            <a:r>
              <a:rPr lang="en-US" dirty="0"/>
              <a:t>Click to edit Master text styles</a:t>
            </a:r>
          </a:p>
        </p:txBody>
      </p:sp>
      <p:pic>
        <p:nvPicPr>
          <p:cNvPr id="15" name="Content Placeholder 4">
            <a:extLst>
              <a:ext uri="{FF2B5EF4-FFF2-40B4-BE49-F238E27FC236}">
                <a16:creationId xmlns:a16="http://schemas.microsoft.com/office/drawing/2014/main" id="{B2C2DA6C-640C-2F4D-A9F7-3CDDD098213B}"/>
              </a:ext>
            </a:extLst>
          </p:cNvPr>
          <p:cNvPicPr>
            <a:picLocks noChangeAspect="1"/>
          </p:cNvPicPr>
          <p:nvPr userDrawn="1"/>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rcRect b="38146"/>
          <a:stretch/>
        </p:blipFill>
        <p:spPr>
          <a:xfrm>
            <a:off x="6006177" y="5905973"/>
            <a:ext cx="6100763" cy="1056209"/>
          </a:xfrm>
          <a:prstGeom prst="rect">
            <a:avLst/>
          </a:prstGeom>
        </p:spPr>
      </p:pic>
    </p:spTree>
    <p:extLst>
      <p:ext uri="{BB962C8B-B14F-4D97-AF65-F5344CB8AC3E}">
        <p14:creationId xmlns:p14="http://schemas.microsoft.com/office/powerpoint/2010/main" val="3062982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One Watermark White ">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1AE8F9-CD3A-CF46-A02B-A889345F0D1B}"/>
              </a:ext>
            </a:extLst>
          </p:cNvPr>
          <p:cNvPicPr>
            <a:picLocks noChangeAspect="1"/>
          </p:cNvPicPr>
          <p:nvPr userDrawn="1"/>
        </p:nvPicPr>
        <p:blipFill rotWithShape="1">
          <a:blip r:embed="rId2">
            <a:grayscl/>
            <a:alphaModFix amt="20000"/>
            <a:extLst>
              <a:ext uri="{BEBA8EAE-BF5A-486C-A8C5-ECC9F3942E4B}">
                <a14:imgProps xmlns:a14="http://schemas.microsoft.com/office/drawing/2010/main">
                  <a14:imgLayer r:embed="rId3">
                    <a14:imgEffect>
                      <a14:backgroundRemoval t="6556" b="61556" l="4667" r="44510">
                        <a14:foregroundMark x1="5176" y1="61222" x2="7647" y2="61889"/>
                        <a14:foregroundMark x1="7647" y1="61889" x2="9765" y2="61556"/>
                        <a14:foregroundMark x1="9765" y1="61556" x2="11412" y2="58778"/>
                        <a14:foregroundMark x1="42076" y1="32343" x2="44471" y2="34667"/>
                        <a14:backgroundMark x1="41294" y1="32333" x2="41961" y2="32778"/>
                        <a14:backgroundMark x1="41804" y1="32778" x2="42039" y2="32889"/>
                        <a14:backgroundMark x1="41765" y1="32778" x2="42000" y2="32778"/>
                        <a14:backgroundMark x1="44353" y1="34111" x2="44706" y2="34444"/>
                        <a14:backgroundMark x1="44353" y1="34111" x2="44627" y2="34444"/>
                        <a14:backgroundMark x1="44431" y1="34111" x2="44549" y2="34222"/>
                      </a14:backgroundRemoval>
                    </a14:imgEffect>
                  </a14:imgLayer>
                </a14:imgProps>
              </a:ext>
            </a:extLst>
          </a:blip>
          <a:srcRect r="53125" b="33750"/>
          <a:stretch/>
        </p:blipFill>
        <p:spPr>
          <a:xfrm>
            <a:off x="-574584" y="1255701"/>
            <a:ext cx="11896549" cy="5934280"/>
          </a:xfrm>
          <a:prstGeom prst="rect">
            <a:avLst/>
          </a:prstGeom>
        </p:spPr>
      </p:pic>
      <p:sp>
        <p:nvSpPr>
          <p:cNvPr id="15" name="Title 1">
            <a:extLst>
              <a:ext uri="{FF2B5EF4-FFF2-40B4-BE49-F238E27FC236}">
                <a16:creationId xmlns:a16="http://schemas.microsoft.com/office/drawing/2014/main" id="{C11C1D4C-5578-084F-AEF7-320EC8C3FBDC}"/>
              </a:ext>
            </a:extLst>
          </p:cNvPr>
          <p:cNvSpPr>
            <a:spLocks noGrp="1"/>
          </p:cNvSpPr>
          <p:nvPr>
            <p:ph type="title"/>
          </p:nvPr>
        </p:nvSpPr>
        <p:spPr>
          <a:xfrm>
            <a:off x="190501" y="424542"/>
            <a:ext cx="6274954" cy="581790"/>
          </a:xfrm>
          <a:prstGeom prst="rect">
            <a:avLst/>
          </a:prstGeom>
        </p:spPr>
        <p:txBody>
          <a:bodyPr>
            <a:noAutofit/>
          </a:bodyPr>
          <a:lstStyle>
            <a:lvl1pPr>
              <a:defRPr sz="3600">
                <a:solidFill>
                  <a:srgbClr val="8D2540"/>
                </a:solidFill>
                <a:latin typeface="Franklin Gothic Medium" panose="020B0603020102020204" pitchFamily="34" charset="0"/>
              </a:defRPr>
            </a:lvl1pPr>
          </a:lstStyle>
          <a:p>
            <a:r>
              <a:rPr lang="en-US" dirty="0"/>
              <a:t>Click to edit Master title style</a:t>
            </a:r>
          </a:p>
        </p:txBody>
      </p:sp>
      <p:sp>
        <p:nvSpPr>
          <p:cNvPr id="17" name="Content Placeholder 18">
            <a:extLst>
              <a:ext uri="{FF2B5EF4-FFF2-40B4-BE49-F238E27FC236}">
                <a16:creationId xmlns:a16="http://schemas.microsoft.com/office/drawing/2014/main" id="{D66E40FE-EA96-9C47-953C-1D79AA5EEDC6}"/>
              </a:ext>
            </a:extLst>
          </p:cNvPr>
          <p:cNvSpPr>
            <a:spLocks noGrp="1"/>
          </p:cNvSpPr>
          <p:nvPr>
            <p:ph sz="quarter" idx="11"/>
          </p:nvPr>
        </p:nvSpPr>
        <p:spPr>
          <a:xfrm>
            <a:off x="712082" y="1685766"/>
            <a:ext cx="5237163" cy="4386263"/>
          </a:xfrm>
        </p:spPr>
        <p:txBody>
          <a:bodyP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Rectangle 22">
            <a:extLst>
              <a:ext uri="{FF2B5EF4-FFF2-40B4-BE49-F238E27FC236}">
                <a16:creationId xmlns:a16="http://schemas.microsoft.com/office/drawing/2014/main" id="{D60AC0E2-4CA8-BE4E-93C4-37E58CE1A562}"/>
              </a:ext>
            </a:extLst>
          </p:cNvPr>
          <p:cNvSpPr/>
          <p:nvPr userDrawn="1"/>
        </p:nvSpPr>
        <p:spPr>
          <a:xfrm>
            <a:off x="622300" y="6446158"/>
            <a:ext cx="11582400" cy="424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347E62FF-C9CB-3842-93AB-20FEBEB90DA9}"/>
              </a:ext>
            </a:extLst>
          </p:cNvPr>
          <p:cNvSpPr/>
          <p:nvPr userDrawn="1"/>
        </p:nvSpPr>
        <p:spPr>
          <a:xfrm flipH="1">
            <a:off x="0" y="6446158"/>
            <a:ext cx="622300" cy="42454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DC5983-E119-7042-9BC8-796C621CA70D}"/>
              </a:ext>
            </a:extLst>
          </p:cNvPr>
          <p:cNvSpPr/>
          <p:nvPr userDrawn="1"/>
        </p:nvSpPr>
        <p:spPr>
          <a:xfrm>
            <a:off x="8204200" y="6021616"/>
            <a:ext cx="4000500" cy="424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a:extLst>
              <a:ext uri="{FF2B5EF4-FFF2-40B4-BE49-F238E27FC236}">
                <a16:creationId xmlns:a16="http://schemas.microsoft.com/office/drawing/2014/main" id="{E19E300C-2EE4-9F46-AEA0-E7D445DED4C5}"/>
              </a:ext>
            </a:extLst>
          </p:cNvPr>
          <p:cNvSpPr/>
          <p:nvPr userDrawn="1"/>
        </p:nvSpPr>
        <p:spPr>
          <a:xfrm flipH="1">
            <a:off x="7581900" y="6021616"/>
            <a:ext cx="622300" cy="42454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BF3F342E-8C24-4BFD-B5C2-6E199F30764F}"/>
              </a:ext>
            </a:extLst>
          </p:cNvPr>
          <p:cNvPicPr>
            <a:picLocks noChangeAspect="1"/>
          </p:cNvPicPr>
          <p:nvPr/>
        </p:nvPicPr>
        <p:blipFill rotWithShape="1">
          <a:blip r:embed="rId4">
            <a:duotone>
              <a:schemeClr val="bg2">
                <a:shade val="45000"/>
                <a:satMod val="135000"/>
              </a:schemeClr>
              <a:prstClr val="white"/>
            </a:duotone>
          </a:blip>
          <a:srcRect b="42463"/>
          <a:stretch/>
        </p:blipFill>
        <p:spPr>
          <a:xfrm>
            <a:off x="8588883" y="6140157"/>
            <a:ext cx="3507418" cy="564851"/>
          </a:xfrm>
          <a:prstGeom prst="rect">
            <a:avLst/>
          </a:prstGeom>
        </p:spPr>
      </p:pic>
    </p:spTree>
    <p:extLst>
      <p:ext uri="{BB962C8B-B14F-4D97-AF65-F5344CB8AC3E}">
        <p14:creationId xmlns:p14="http://schemas.microsoft.com/office/powerpoint/2010/main" val="120524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Four">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E6A34F1-E1D7-834B-A5A6-E33B95842D35}"/>
              </a:ext>
            </a:extLst>
          </p:cNvPr>
          <p:cNvPicPr>
            <a:picLocks noChangeAspect="1"/>
          </p:cNvPicPr>
          <p:nvPr userDrawn="1"/>
        </p:nvPicPr>
        <p:blipFill rotWithShape="1">
          <a:blip r:embed="rId2">
            <a:grayscl/>
            <a:alphaModFix amt="20000"/>
            <a:extLst>
              <a:ext uri="{BEBA8EAE-BF5A-486C-A8C5-ECC9F3942E4B}">
                <a14:imgProps xmlns:a14="http://schemas.microsoft.com/office/drawing/2010/main">
                  <a14:imgLayer r:embed="rId3">
                    <a14:imgEffect>
                      <a14:backgroundRemoval t="6556" b="61556" l="4667" r="44510">
                        <a14:foregroundMark x1="5176" y1="61222" x2="7647" y2="61889"/>
                        <a14:foregroundMark x1="7647" y1="61889" x2="9765" y2="61556"/>
                        <a14:foregroundMark x1="9765" y1="61556" x2="11412" y2="58778"/>
                        <a14:foregroundMark x1="42076" y1="32343" x2="44471" y2="34667"/>
                        <a14:backgroundMark x1="41294" y1="32333" x2="41961" y2="32778"/>
                        <a14:backgroundMark x1="41804" y1="32778" x2="42039" y2="32889"/>
                        <a14:backgroundMark x1="41765" y1="32778" x2="42000" y2="32778"/>
                        <a14:backgroundMark x1="44353" y1="34111" x2="44706" y2="34444"/>
                        <a14:backgroundMark x1="44353" y1="34111" x2="44627" y2="34444"/>
                        <a14:backgroundMark x1="44431" y1="34111" x2="44549" y2="34222"/>
                      </a14:backgroundRemoval>
                    </a14:imgEffect>
                  </a14:imgLayer>
                </a14:imgProps>
              </a:ext>
            </a:extLst>
          </a:blip>
          <a:srcRect r="53125" b="33750"/>
          <a:stretch/>
        </p:blipFill>
        <p:spPr>
          <a:xfrm>
            <a:off x="-1038411" y="1229196"/>
            <a:ext cx="11896549" cy="5934280"/>
          </a:xfrm>
          <a:prstGeom prst="rect">
            <a:avLst/>
          </a:prstGeom>
        </p:spPr>
      </p:pic>
      <p:sp>
        <p:nvSpPr>
          <p:cNvPr id="16" name="Text Placeholder 12">
            <a:extLst>
              <a:ext uri="{FF2B5EF4-FFF2-40B4-BE49-F238E27FC236}">
                <a16:creationId xmlns:a16="http://schemas.microsoft.com/office/drawing/2014/main" id="{4ACD4FA0-9D32-0947-A138-4927EDD21911}"/>
              </a:ext>
            </a:extLst>
          </p:cNvPr>
          <p:cNvSpPr>
            <a:spLocks noGrp="1"/>
          </p:cNvSpPr>
          <p:nvPr>
            <p:ph type="body" sz="quarter" idx="10"/>
          </p:nvPr>
        </p:nvSpPr>
        <p:spPr>
          <a:xfrm>
            <a:off x="859468" y="463437"/>
            <a:ext cx="9998670" cy="765759"/>
          </a:xfrm>
        </p:spPr>
        <p:txBody>
          <a:bodyPr>
            <a:noAutofit/>
          </a:bodyPr>
          <a:lstStyle>
            <a:lvl1pPr marL="0" indent="0">
              <a:buNone/>
              <a:defRPr sz="3800" b="1" i="0">
                <a:solidFill>
                  <a:srgbClr val="8D2540"/>
                </a:solidFill>
                <a:latin typeface="Calibri" panose="020F0502020204030204" pitchFamily="34" charset="0"/>
                <a:cs typeface="Calibri" panose="020F0502020204030204" pitchFamily="34" charset="0"/>
              </a:defRPr>
            </a:lvl1pPr>
          </a:lstStyle>
          <a:p>
            <a:pPr lvl="0"/>
            <a:r>
              <a:rPr lang="en-US" dirty="0"/>
              <a:t>Edit Master text styles</a:t>
            </a:r>
          </a:p>
        </p:txBody>
      </p:sp>
      <p:sp>
        <p:nvSpPr>
          <p:cNvPr id="17" name="Content Placeholder 18">
            <a:extLst>
              <a:ext uri="{FF2B5EF4-FFF2-40B4-BE49-F238E27FC236}">
                <a16:creationId xmlns:a16="http://schemas.microsoft.com/office/drawing/2014/main" id="{D66E40FE-EA96-9C47-953C-1D79AA5EEDC6}"/>
              </a:ext>
            </a:extLst>
          </p:cNvPr>
          <p:cNvSpPr>
            <a:spLocks noGrp="1"/>
          </p:cNvSpPr>
          <p:nvPr>
            <p:ph sz="quarter" idx="11"/>
          </p:nvPr>
        </p:nvSpPr>
        <p:spPr>
          <a:xfrm>
            <a:off x="859468" y="1712686"/>
            <a:ext cx="5237163" cy="4147390"/>
          </a:xfrm>
        </p:spPr>
        <p:txBody>
          <a:bodyPr>
            <a:normAutofit/>
          </a:bodyPr>
          <a:lstStyle>
            <a:lvl1pPr>
              <a:defRPr sz="3200"/>
            </a:lvl1pPr>
            <a:lvl2pPr>
              <a:defRPr sz="2800"/>
            </a:lvl2pPr>
            <a:lvl3pPr>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officeArt object">
            <a:extLst>
              <a:ext uri="{FF2B5EF4-FFF2-40B4-BE49-F238E27FC236}">
                <a16:creationId xmlns:a16="http://schemas.microsoft.com/office/drawing/2014/main" id="{1339452C-89C8-C54C-8336-71339ACD5235}"/>
              </a:ext>
            </a:extLst>
          </p:cNvPr>
          <p:cNvSpPr/>
          <p:nvPr userDrawn="1"/>
        </p:nvSpPr>
        <p:spPr>
          <a:xfrm>
            <a:off x="3073721" y="6247575"/>
            <a:ext cx="7784417" cy="5317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noFill/>
          <a:ln>
            <a:noFill/>
          </a:ln>
          <a:effectLst/>
        </p:spPr>
        <p:style>
          <a:lnRef idx="1">
            <a:schemeClr val="accent1"/>
          </a:lnRef>
          <a:fillRef idx="3">
            <a:schemeClr val="accent1"/>
          </a:fillRef>
          <a:effectRef idx="2">
            <a:schemeClr val="accent1"/>
          </a:effectRef>
          <a:fontRef idx="minor">
            <a:schemeClr val="tx1"/>
          </a:fontRef>
        </p:style>
        <p:txBody>
          <a:bodyPr rot="0" spcFirstLastPara="1" vert="horz" wrap="square" lIns="0" tIns="0" rIns="0" bIns="0" numCol="1" spcCol="38100" rtlCol="0" anchor="t">
            <a:prstTxWarp prst="textNoShape">
              <a:avLst/>
            </a:prstTxWarp>
            <a:noAutofit/>
          </a:bodyPr>
          <a:lstStyle/>
          <a:p>
            <a:pPr marL="0" marR="0" algn="r">
              <a:spcBef>
                <a:spcPts val="0"/>
              </a:spcBef>
              <a:spcAft>
                <a:spcPts val="0"/>
              </a:spcAft>
              <a:tabLst>
                <a:tab pos="2971800" algn="ctr"/>
                <a:tab pos="5943600" algn="r"/>
              </a:tabLst>
            </a:pPr>
            <a:r>
              <a:rPr lang="en-US" sz="500" dirty="0">
                <a:effectLst/>
                <a:latin typeface="Avenir" panose="02000503020000020003" pitchFamily="2" charset="0"/>
                <a:ea typeface="Avenir" panose="02000503020000020003" pitchFamily="2" charset="0"/>
                <a:cs typeface="Avenir" panose="02000503020000020003" pitchFamily="2" charset="0"/>
              </a:rPr>
              <a:t> </a:t>
            </a:r>
            <a:endParaRPr lang="en-US" sz="1200" dirty="0">
              <a:effectLst/>
              <a:ea typeface="Calibri" panose="020F0502020204030204" pitchFamily="34" charset="0"/>
              <a:cs typeface="Times New Roman" panose="02020603050405020304" pitchFamily="18" charset="0"/>
            </a:endParaRPr>
          </a:p>
          <a:p>
            <a:pPr marL="0" marR="0" algn="r">
              <a:spcBef>
                <a:spcPts val="0"/>
              </a:spcBef>
              <a:spcAft>
                <a:spcPts val="0"/>
              </a:spcAft>
              <a:tabLst>
                <a:tab pos="2971800" algn="ctr"/>
                <a:tab pos="5943600" algn="r"/>
              </a:tabLst>
            </a:pPr>
            <a:r>
              <a:rPr lang="en-US" sz="1600" dirty="0">
                <a:effectLst/>
                <a:latin typeface="Avenir Black" panose="02000503020000020003" pitchFamily="2" charset="0"/>
                <a:ea typeface="Calibri" panose="020F0502020204030204" pitchFamily="34" charset="0"/>
                <a:cs typeface="Times New Roman" panose="02020603050405020304" pitchFamily="18" charset="0"/>
              </a:rPr>
              <a:t>School of Integrative Physiology &amp; Athletic Training</a:t>
            </a:r>
            <a:endParaRPr lang="en-US" sz="2400" dirty="0">
              <a:effectLst/>
              <a:ea typeface="Calibri" panose="020F0502020204030204" pitchFamily="34" charset="0"/>
              <a:cs typeface="Times New Roman" panose="02020603050405020304" pitchFamily="18" charset="0"/>
            </a:endParaRPr>
          </a:p>
          <a:p>
            <a:pPr marL="0" marR="0" algn="r">
              <a:spcBef>
                <a:spcPts val="0"/>
              </a:spcBef>
              <a:spcAft>
                <a:spcPts val="0"/>
              </a:spcAft>
              <a:tabLst>
                <a:tab pos="2971800" algn="ctr"/>
                <a:tab pos="5943600" algn="r"/>
              </a:tabLst>
            </a:pPr>
            <a:r>
              <a:rPr lang="en-US" sz="1600" i="1" dirty="0">
                <a:solidFill>
                  <a:srgbClr val="8D2540"/>
                </a:solidFill>
                <a:effectLst/>
                <a:latin typeface="Arno Pro"/>
                <a:ea typeface="Calibri" panose="020F0502020204030204" pitchFamily="34" charset="0"/>
                <a:cs typeface="Times New Roman" panose="02020603050405020304" pitchFamily="18" charset="0"/>
              </a:rPr>
              <a:t>…advancing the tradition of Health &amp; Human Performance at the University of Montana</a:t>
            </a:r>
            <a:endParaRPr lang="en-US" sz="1600" dirty="0">
              <a:solidFill>
                <a:srgbClr val="8D2540"/>
              </a:solidFill>
              <a:effectLst/>
              <a:ea typeface="Calibri" panose="020F0502020204030204" pitchFamily="34" charset="0"/>
              <a:cs typeface="Times New Roman" panose="02020603050405020304" pitchFamily="18" charset="0"/>
            </a:endParaRPr>
          </a:p>
          <a:p>
            <a:pPr marL="0" marR="0" algn="r">
              <a:spcBef>
                <a:spcPts val="0"/>
              </a:spcBef>
              <a:spcAft>
                <a:spcPts val="0"/>
              </a:spcAft>
              <a:tabLst>
                <a:tab pos="2971800" algn="ctr"/>
                <a:tab pos="5943600" algn="r"/>
              </a:tabLst>
            </a:pPr>
            <a:r>
              <a:rPr lang="en-US" sz="1100" i="1" dirty="0">
                <a:effectLst/>
                <a:latin typeface="Arno Pro"/>
                <a:ea typeface="Avenir Next" panose="020B0503020202020204" pitchFamily="34" charset="0"/>
                <a:cs typeface="Avenir Next" panose="020B0503020202020204" pitchFamily="34" charset="0"/>
              </a:rPr>
              <a:t> </a:t>
            </a:r>
            <a:endParaRPr lang="en-US" sz="1600" dirty="0">
              <a:effectLst/>
              <a:ea typeface="Calibri" panose="020F0502020204030204" pitchFamily="34" charset="0"/>
              <a:cs typeface="Times New Roman" panose="02020603050405020304" pitchFamily="18" charset="0"/>
            </a:endParaRPr>
          </a:p>
          <a:p>
            <a:pPr marL="0" marR="0" algn="r">
              <a:spcBef>
                <a:spcPts val="0"/>
              </a:spcBef>
              <a:spcAft>
                <a:spcPts val="0"/>
              </a:spcAft>
              <a:tabLst>
                <a:tab pos="2971800" algn="ctr"/>
                <a:tab pos="5943600" algn="r"/>
              </a:tabLst>
            </a:pPr>
            <a:r>
              <a:rPr lang="en-US" sz="1200" dirty="0">
                <a:effectLst/>
                <a:latin typeface="Avenir Book" panose="02000503020000020003" pitchFamily="2" charset="0"/>
                <a:ea typeface="Calibri" panose="020F0502020204030204" pitchFamily="34" charset="0"/>
                <a:cs typeface="Times New Roman" panose="02020603050405020304" pitchFamily="18" charset="0"/>
              </a:rPr>
              <a:t> </a:t>
            </a:r>
            <a:endParaRPr lang="en-US"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0671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2B531E-38D3-4A77-AE51-E254FF64756E}"/>
              </a:ext>
            </a:extLst>
          </p:cNvPr>
          <p:cNvPicPr>
            <a:picLocks noChangeAspect="1"/>
          </p:cNvPicPr>
          <p:nvPr userDrawn="1"/>
        </p:nvPicPr>
        <p:blipFill rotWithShape="1">
          <a:blip r:embed="rId2"/>
          <a:srcRect t="9961" b="5899"/>
          <a:stretch/>
        </p:blipFill>
        <p:spPr>
          <a:xfrm>
            <a:off x="0" y="0"/>
            <a:ext cx="12204700" cy="6858000"/>
          </a:xfrm>
          <a:prstGeom prst="rect">
            <a:avLst/>
          </a:prstGeom>
        </p:spPr>
      </p:pic>
      <p:sp>
        <p:nvSpPr>
          <p:cNvPr id="7" name="Title 1">
            <a:extLst>
              <a:ext uri="{FF2B5EF4-FFF2-40B4-BE49-F238E27FC236}">
                <a16:creationId xmlns:a16="http://schemas.microsoft.com/office/drawing/2014/main" id="{62701BE7-2588-44CA-B1E9-5F14E83DBEF0}"/>
              </a:ext>
            </a:extLst>
          </p:cNvPr>
          <p:cNvSpPr>
            <a:spLocks noGrp="1"/>
          </p:cNvSpPr>
          <p:nvPr>
            <p:ph type="title"/>
          </p:nvPr>
        </p:nvSpPr>
        <p:spPr>
          <a:xfrm>
            <a:off x="622300" y="133647"/>
            <a:ext cx="6959600" cy="581790"/>
          </a:xfrm>
          <a:prstGeom prst="rect">
            <a:avLst/>
          </a:prstGeom>
        </p:spPr>
        <p:txBody>
          <a:bodyPr>
            <a:noAutofit/>
          </a:bodyPr>
          <a:lstStyle>
            <a:lvl1pPr>
              <a:defRPr sz="4000">
                <a:solidFill>
                  <a:srgbClr val="8D2540"/>
                </a:solidFill>
                <a:latin typeface="Franklin Gothic Medium" panose="020B0603020102020204" pitchFamily="34" charset="0"/>
              </a:defRPr>
            </a:lvl1pPr>
          </a:lstStyle>
          <a:p>
            <a:r>
              <a:rPr lang="en-US" dirty="0"/>
              <a:t>Click to edit Master title style</a:t>
            </a:r>
          </a:p>
        </p:txBody>
      </p:sp>
      <p:sp>
        <p:nvSpPr>
          <p:cNvPr id="8" name="Rectangle 7">
            <a:extLst>
              <a:ext uri="{FF2B5EF4-FFF2-40B4-BE49-F238E27FC236}">
                <a16:creationId xmlns:a16="http://schemas.microsoft.com/office/drawing/2014/main" id="{E14D7887-7C35-48D6-B3B1-45E60D96EC5D}"/>
              </a:ext>
            </a:extLst>
          </p:cNvPr>
          <p:cNvSpPr/>
          <p:nvPr userDrawn="1"/>
        </p:nvSpPr>
        <p:spPr>
          <a:xfrm>
            <a:off x="622300" y="6446158"/>
            <a:ext cx="11582400" cy="424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A810B445-931E-4959-9C5C-C25AB5C0718B}"/>
              </a:ext>
            </a:extLst>
          </p:cNvPr>
          <p:cNvSpPr/>
          <p:nvPr userDrawn="1"/>
        </p:nvSpPr>
        <p:spPr>
          <a:xfrm flipH="1">
            <a:off x="0" y="6446158"/>
            <a:ext cx="622300" cy="42454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D81965-6137-4E83-B51B-8CF8833FB1A8}"/>
              </a:ext>
            </a:extLst>
          </p:cNvPr>
          <p:cNvSpPr/>
          <p:nvPr userDrawn="1"/>
        </p:nvSpPr>
        <p:spPr>
          <a:xfrm>
            <a:off x="8204200" y="6021616"/>
            <a:ext cx="4000500" cy="424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0035855-F00C-4551-981D-6DAAC4FECAF9}"/>
              </a:ext>
            </a:extLst>
          </p:cNvPr>
          <p:cNvSpPr/>
          <p:nvPr userDrawn="1"/>
        </p:nvSpPr>
        <p:spPr>
          <a:xfrm flipH="1">
            <a:off x="7581900" y="6021616"/>
            <a:ext cx="622300" cy="42454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a:extLst>
              <a:ext uri="{FF2B5EF4-FFF2-40B4-BE49-F238E27FC236}">
                <a16:creationId xmlns:a16="http://schemas.microsoft.com/office/drawing/2014/main" id="{62E6343C-E04C-4140-9209-8094967B3713}"/>
              </a:ext>
            </a:extLst>
          </p:cNvPr>
          <p:cNvPicPr>
            <a:picLocks noChangeAspect="1"/>
          </p:cNvPicPr>
          <p:nvPr/>
        </p:nvPicPr>
        <p:blipFill rotWithShape="1">
          <a:blip r:embed="rId3"/>
          <a:srcRect b="42578"/>
          <a:stretch/>
        </p:blipFill>
        <p:spPr>
          <a:xfrm>
            <a:off x="7965213" y="6132420"/>
            <a:ext cx="4171702" cy="670495"/>
          </a:xfrm>
          <a:prstGeom prst="rect">
            <a:avLst/>
          </a:prstGeom>
        </p:spPr>
      </p:pic>
    </p:spTree>
    <p:extLst>
      <p:ext uri="{BB962C8B-B14F-4D97-AF65-F5344CB8AC3E}">
        <p14:creationId xmlns:p14="http://schemas.microsoft.com/office/powerpoint/2010/main" val="2047437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Fad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910DB1-90BB-594D-B2EE-4E482D45072F}"/>
              </a:ext>
            </a:extLst>
          </p:cNvPr>
          <p:cNvPicPr>
            <a:picLocks noChangeAspect="1"/>
          </p:cNvPicPr>
          <p:nvPr userDrawn="1"/>
        </p:nvPicPr>
        <p:blipFill rotWithShape="1">
          <a:blip r:embed="rId2">
            <a:alphaModFix amt="50000"/>
          </a:blip>
          <a:srcRect l="16666"/>
          <a:stretch/>
        </p:blipFill>
        <p:spPr>
          <a:xfrm>
            <a:off x="0" y="0"/>
            <a:ext cx="12192000" cy="6858000"/>
          </a:xfrm>
          <a:prstGeom prst="rect">
            <a:avLst/>
          </a:prstGeom>
        </p:spPr>
      </p:pic>
      <p:pic>
        <p:nvPicPr>
          <p:cNvPr id="7" name="Content Placeholder 4">
            <a:extLst>
              <a:ext uri="{FF2B5EF4-FFF2-40B4-BE49-F238E27FC236}">
                <a16:creationId xmlns:a16="http://schemas.microsoft.com/office/drawing/2014/main" id="{46DC9FC7-610F-A14D-B2FD-13127CEA1597}"/>
              </a:ext>
            </a:extLst>
          </p:cNvPr>
          <p:cNvPicPr>
            <a:picLocks noChangeAspect="1"/>
          </p:cNvPicPr>
          <p:nvPr userDrawn="1"/>
        </p:nvPicPr>
        <p:blipFill rotWithShape="1">
          <a:blip r:embed="rId3"/>
          <a:srcRect t="-1" b="43384"/>
          <a:stretch/>
        </p:blipFill>
        <p:spPr>
          <a:xfrm>
            <a:off x="0" y="0"/>
            <a:ext cx="9700536" cy="1537252"/>
          </a:xfrm>
          <a:prstGeom prst="rect">
            <a:avLst/>
          </a:prstGeom>
        </p:spPr>
      </p:pic>
      <p:pic>
        <p:nvPicPr>
          <p:cNvPr id="10" name="Content Placeholder 4">
            <a:extLst>
              <a:ext uri="{FF2B5EF4-FFF2-40B4-BE49-F238E27FC236}">
                <a16:creationId xmlns:a16="http://schemas.microsoft.com/office/drawing/2014/main" id="{8F5DC294-5D81-B946-A6E1-8ED2DF61A327}"/>
              </a:ext>
            </a:extLst>
          </p:cNvPr>
          <p:cNvPicPr>
            <a:picLocks noChangeAspect="1"/>
          </p:cNvPicPr>
          <p:nvPr userDrawn="1"/>
        </p:nvPicPr>
        <p:blipFill rotWithShape="1">
          <a:blip r:embed="rId3">
            <a:biLevel thresh="25000"/>
          </a:blip>
          <a:srcRect l="15026" t="56317" r="37159"/>
          <a:stretch/>
        </p:blipFill>
        <p:spPr>
          <a:xfrm>
            <a:off x="7553738" y="5671930"/>
            <a:ext cx="4638261" cy="1186070"/>
          </a:xfrm>
          <a:prstGeom prst="rect">
            <a:avLst/>
          </a:prstGeom>
        </p:spPr>
      </p:pic>
      <p:sp>
        <p:nvSpPr>
          <p:cNvPr id="3" name="Text Placeholder 2">
            <a:extLst>
              <a:ext uri="{FF2B5EF4-FFF2-40B4-BE49-F238E27FC236}">
                <a16:creationId xmlns:a16="http://schemas.microsoft.com/office/drawing/2014/main" id="{CC37B85E-AB51-AE49-A6CD-D35CF6818515}"/>
              </a:ext>
            </a:extLst>
          </p:cNvPr>
          <p:cNvSpPr>
            <a:spLocks noGrp="1"/>
          </p:cNvSpPr>
          <p:nvPr>
            <p:ph type="body" sz="quarter" idx="10"/>
          </p:nvPr>
        </p:nvSpPr>
        <p:spPr>
          <a:xfrm>
            <a:off x="2292350" y="2544763"/>
            <a:ext cx="7646988" cy="2079625"/>
          </a:xfrm>
        </p:spPr>
        <p:txBody>
          <a:bodyPr>
            <a:normAutofit/>
          </a:bodyPr>
          <a:lstStyle>
            <a:lvl1pPr marL="0" indent="0" algn="ctr">
              <a:buNone/>
              <a:defRPr sz="6000" b="1"/>
            </a:lvl1pPr>
          </a:lstStyle>
          <a:p>
            <a:pPr lvl="0"/>
            <a:r>
              <a:rPr lang="en-US" dirty="0"/>
              <a:t>Click to edit Master text styles</a:t>
            </a:r>
          </a:p>
        </p:txBody>
      </p:sp>
    </p:spTree>
    <p:extLst>
      <p:ext uri="{BB962C8B-B14F-4D97-AF65-F5344CB8AC3E}">
        <p14:creationId xmlns:p14="http://schemas.microsoft.com/office/powerpoint/2010/main" val="32058475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ne Watermark Grey ">
    <p:bg>
      <p:bgRef idx="1002">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1AE8F9-CD3A-CF46-A02B-A889345F0D1B}"/>
              </a:ext>
            </a:extLst>
          </p:cNvPr>
          <p:cNvPicPr>
            <a:picLocks noChangeAspect="1"/>
          </p:cNvPicPr>
          <p:nvPr userDrawn="1"/>
        </p:nvPicPr>
        <p:blipFill rotWithShape="1">
          <a:blip r:embed="rId2">
            <a:alphaModFix amt="20000"/>
            <a:duotone>
              <a:schemeClr val="bg2">
                <a:shade val="45000"/>
                <a:satMod val="135000"/>
              </a:schemeClr>
              <a:prstClr val="white"/>
            </a:duotone>
            <a:extLst>
              <a:ext uri="{BEBA8EAE-BF5A-486C-A8C5-ECC9F3942E4B}">
                <a14:imgProps xmlns:a14="http://schemas.microsoft.com/office/drawing/2010/main">
                  <a14:imgLayer r:embed="rId3">
                    <a14:imgEffect>
                      <a14:backgroundRemoval t="6556" b="61556" l="4667" r="44510">
                        <a14:foregroundMark x1="5176" y1="61222" x2="7647" y2="61889"/>
                        <a14:foregroundMark x1="7647" y1="61889" x2="9765" y2="61556"/>
                        <a14:foregroundMark x1="9765" y1="61556" x2="11412" y2="58778"/>
                        <a14:foregroundMark x1="42076" y1="32343" x2="44471" y2="34667"/>
                        <a14:backgroundMark x1="41294" y1="32333" x2="41961" y2="32778"/>
                        <a14:backgroundMark x1="41804" y1="32778" x2="42039" y2="32889"/>
                        <a14:backgroundMark x1="41765" y1="32778" x2="42000" y2="32778"/>
                        <a14:backgroundMark x1="44353" y1="34111" x2="44706" y2="34444"/>
                        <a14:backgroundMark x1="44353" y1="34111" x2="44627" y2="34444"/>
                        <a14:backgroundMark x1="44431" y1="34111" x2="44549" y2="34222"/>
                      </a14:backgroundRemoval>
                    </a14:imgEffect>
                  </a14:imgLayer>
                </a14:imgProps>
              </a:ext>
            </a:extLst>
          </a:blip>
          <a:srcRect r="53125" b="33750"/>
          <a:stretch/>
        </p:blipFill>
        <p:spPr>
          <a:xfrm>
            <a:off x="-574584" y="1255701"/>
            <a:ext cx="11896549" cy="5934280"/>
          </a:xfrm>
          <a:prstGeom prst="rect">
            <a:avLst/>
          </a:prstGeom>
        </p:spPr>
      </p:pic>
      <p:sp>
        <p:nvSpPr>
          <p:cNvPr id="15" name="Title 1">
            <a:extLst>
              <a:ext uri="{FF2B5EF4-FFF2-40B4-BE49-F238E27FC236}">
                <a16:creationId xmlns:a16="http://schemas.microsoft.com/office/drawing/2014/main" id="{C11C1D4C-5578-084F-AEF7-320EC8C3FBDC}"/>
              </a:ext>
            </a:extLst>
          </p:cNvPr>
          <p:cNvSpPr>
            <a:spLocks noGrp="1"/>
          </p:cNvSpPr>
          <p:nvPr>
            <p:ph type="title"/>
          </p:nvPr>
        </p:nvSpPr>
        <p:spPr>
          <a:xfrm>
            <a:off x="190501" y="424542"/>
            <a:ext cx="6274954" cy="581790"/>
          </a:xfrm>
          <a:prstGeom prst="rect">
            <a:avLst/>
          </a:prstGeom>
        </p:spPr>
        <p:txBody>
          <a:bodyPr>
            <a:noAutofit/>
          </a:bodyPr>
          <a:lstStyle>
            <a:lvl1pPr>
              <a:defRPr sz="3600">
                <a:solidFill>
                  <a:srgbClr val="AD2D4F"/>
                </a:solidFill>
                <a:latin typeface="Franklin Gothic Medium" panose="020B0603020102020204" pitchFamily="34" charset="0"/>
              </a:defRPr>
            </a:lvl1pPr>
          </a:lstStyle>
          <a:p>
            <a:r>
              <a:rPr lang="en-US" dirty="0"/>
              <a:t>Click to edit Master title style</a:t>
            </a:r>
          </a:p>
        </p:txBody>
      </p:sp>
      <p:sp>
        <p:nvSpPr>
          <p:cNvPr id="17" name="Content Placeholder 18">
            <a:extLst>
              <a:ext uri="{FF2B5EF4-FFF2-40B4-BE49-F238E27FC236}">
                <a16:creationId xmlns:a16="http://schemas.microsoft.com/office/drawing/2014/main" id="{D66E40FE-EA96-9C47-953C-1D79AA5EEDC6}"/>
              </a:ext>
            </a:extLst>
          </p:cNvPr>
          <p:cNvSpPr>
            <a:spLocks noGrp="1"/>
          </p:cNvSpPr>
          <p:nvPr>
            <p:ph sz="quarter" idx="11"/>
          </p:nvPr>
        </p:nvSpPr>
        <p:spPr>
          <a:xfrm>
            <a:off x="712082" y="1685766"/>
            <a:ext cx="5237163" cy="4386263"/>
          </a:xfrm>
        </p:spPr>
        <p:txBody>
          <a:bodyP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Rectangle 22">
            <a:extLst>
              <a:ext uri="{FF2B5EF4-FFF2-40B4-BE49-F238E27FC236}">
                <a16:creationId xmlns:a16="http://schemas.microsoft.com/office/drawing/2014/main" id="{D60AC0E2-4CA8-BE4E-93C4-37E58CE1A562}"/>
              </a:ext>
            </a:extLst>
          </p:cNvPr>
          <p:cNvSpPr/>
          <p:nvPr userDrawn="1"/>
        </p:nvSpPr>
        <p:spPr>
          <a:xfrm>
            <a:off x="622300" y="6446158"/>
            <a:ext cx="11582400" cy="424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a:extLst>
              <a:ext uri="{FF2B5EF4-FFF2-40B4-BE49-F238E27FC236}">
                <a16:creationId xmlns:a16="http://schemas.microsoft.com/office/drawing/2014/main" id="{347E62FF-C9CB-3842-93AB-20FEBEB90DA9}"/>
              </a:ext>
            </a:extLst>
          </p:cNvPr>
          <p:cNvSpPr/>
          <p:nvPr userDrawn="1"/>
        </p:nvSpPr>
        <p:spPr>
          <a:xfrm flipH="1">
            <a:off x="0" y="6446158"/>
            <a:ext cx="622300" cy="42454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DC5983-E119-7042-9BC8-796C621CA70D}"/>
              </a:ext>
            </a:extLst>
          </p:cNvPr>
          <p:cNvSpPr/>
          <p:nvPr userDrawn="1"/>
        </p:nvSpPr>
        <p:spPr>
          <a:xfrm>
            <a:off x="8204200" y="6021616"/>
            <a:ext cx="4000500" cy="4245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a:extLst>
              <a:ext uri="{FF2B5EF4-FFF2-40B4-BE49-F238E27FC236}">
                <a16:creationId xmlns:a16="http://schemas.microsoft.com/office/drawing/2014/main" id="{E19E300C-2EE4-9F46-AEA0-E7D445DED4C5}"/>
              </a:ext>
            </a:extLst>
          </p:cNvPr>
          <p:cNvSpPr/>
          <p:nvPr userDrawn="1"/>
        </p:nvSpPr>
        <p:spPr>
          <a:xfrm flipH="1">
            <a:off x="7581900" y="6021616"/>
            <a:ext cx="622300" cy="42454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BF3F342E-8C24-4BFD-B5C2-6E199F30764F}"/>
              </a:ext>
            </a:extLst>
          </p:cNvPr>
          <p:cNvPicPr>
            <a:picLocks noChangeAspect="1"/>
          </p:cNvPicPr>
          <p:nvPr/>
        </p:nvPicPr>
        <p:blipFill rotWithShape="1">
          <a:blip r:embed="rId4">
            <a:duotone>
              <a:schemeClr val="bg2">
                <a:shade val="45000"/>
                <a:satMod val="135000"/>
              </a:schemeClr>
              <a:prstClr val="white"/>
            </a:duotone>
          </a:blip>
          <a:srcRect b="42463"/>
          <a:stretch/>
        </p:blipFill>
        <p:spPr>
          <a:xfrm>
            <a:off x="8588883" y="6140157"/>
            <a:ext cx="3507418" cy="564851"/>
          </a:xfrm>
          <a:prstGeom prst="rect">
            <a:avLst/>
          </a:prstGeom>
        </p:spPr>
      </p:pic>
    </p:spTree>
    <p:extLst>
      <p:ext uri="{BB962C8B-B14F-4D97-AF65-F5344CB8AC3E}">
        <p14:creationId xmlns:p14="http://schemas.microsoft.com/office/powerpoint/2010/main" val="318520037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Two White">
    <p:spTree>
      <p:nvGrpSpPr>
        <p:cNvPr id="1" name=""/>
        <p:cNvGrpSpPr/>
        <p:nvPr/>
      </p:nvGrpSpPr>
      <p:grpSpPr>
        <a:xfrm>
          <a:off x="0" y="0"/>
          <a:ext cx="0" cy="0"/>
          <a:chOff x="0" y="0"/>
          <a:chExt cx="0" cy="0"/>
        </a:xfrm>
      </p:grpSpPr>
      <p:sp>
        <p:nvSpPr>
          <p:cNvPr id="17" name="Content Placeholder 18">
            <a:extLst>
              <a:ext uri="{FF2B5EF4-FFF2-40B4-BE49-F238E27FC236}">
                <a16:creationId xmlns:a16="http://schemas.microsoft.com/office/drawing/2014/main" id="{D66E40FE-EA96-9C47-953C-1D79AA5EEDC6}"/>
              </a:ext>
            </a:extLst>
          </p:cNvPr>
          <p:cNvSpPr>
            <a:spLocks noGrp="1"/>
          </p:cNvSpPr>
          <p:nvPr>
            <p:ph sz="quarter" idx="11"/>
          </p:nvPr>
        </p:nvSpPr>
        <p:spPr>
          <a:xfrm>
            <a:off x="712082" y="1685766"/>
            <a:ext cx="5237163" cy="4386263"/>
          </a:xfrm>
        </p:spPr>
        <p:txBody>
          <a:bodyP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2">
            <a:extLst>
              <a:ext uri="{FF2B5EF4-FFF2-40B4-BE49-F238E27FC236}">
                <a16:creationId xmlns:a16="http://schemas.microsoft.com/office/drawing/2014/main" id="{1CABCDD9-149A-9849-9378-F55176A75435}"/>
              </a:ext>
            </a:extLst>
          </p:cNvPr>
          <p:cNvSpPr>
            <a:spLocks noGrp="1"/>
          </p:cNvSpPr>
          <p:nvPr>
            <p:ph type="body" sz="quarter" idx="12"/>
          </p:nvPr>
        </p:nvSpPr>
        <p:spPr>
          <a:xfrm>
            <a:off x="6546575" y="6500813"/>
            <a:ext cx="5645426" cy="357187"/>
          </a:xfrm>
        </p:spPr>
        <p:txBody>
          <a:bodyPr>
            <a:noAutofit/>
          </a:bodyPr>
          <a:lstStyle>
            <a:lvl1pPr marL="0" indent="0" algn="r">
              <a:buNone/>
              <a:defRPr sz="1600"/>
            </a:lvl1pPr>
          </a:lstStyle>
          <a:p>
            <a:pPr lvl="0"/>
            <a:r>
              <a:rPr lang="en-US" dirty="0"/>
              <a:t>Edit Master text styles</a:t>
            </a:r>
          </a:p>
        </p:txBody>
      </p:sp>
      <p:sp>
        <p:nvSpPr>
          <p:cNvPr id="22" name="Rectangle 21">
            <a:extLst>
              <a:ext uri="{FF2B5EF4-FFF2-40B4-BE49-F238E27FC236}">
                <a16:creationId xmlns:a16="http://schemas.microsoft.com/office/drawing/2014/main" id="{349E1DFD-8CEA-9546-A0F4-EA2AC7A5016A}"/>
              </a:ext>
            </a:extLst>
          </p:cNvPr>
          <p:cNvSpPr/>
          <p:nvPr userDrawn="1"/>
        </p:nvSpPr>
        <p:spPr>
          <a:xfrm>
            <a:off x="0" y="0"/>
            <a:ext cx="12192000" cy="9907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B75175BB-14B8-944F-B2D8-5BBA7BBBB513}"/>
              </a:ext>
            </a:extLst>
          </p:cNvPr>
          <p:cNvSpPr>
            <a:spLocks noGrp="1"/>
          </p:cNvSpPr>
          <p:nvPr>
            <p:ph type="title"/>
          </p:nvPr>
        </p:nvSpPr>
        <p:spPr>
          <a:xfrm>
            <a:off x="2132166" y="275251"/>
            <a:ext cx="5753540" cy="581790"/>
          </a:xfrm>
          <a:prstGeom prst="rect">
            <a:avLst/>
          </a:prstGeom>
        </p:spPr>
        <p:txBody>
          <a:bodyPr/>
          <a:lstStyle>
            <a:lvl1pPr>
              <a:defRPr sz="3200">
                <a:solidFill>
                  <a:schemeClr val="bg1"/>
                </a:solidFill>
                <a:latin typeface="Franklin Gothic Medium" panose="020B06030201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EE5E565D-EC0F-9B47-97C4-73039488C9DA}"/>
              </a:ext>
            </a:extLst>
          </p:cNvPr>
          <p:cNvPicPr>
            <a:picLocks noChangeAspect="1"/>
          </p:cNvPicPr>
          <p:nvPr userDrawn="1"/>
        </p:nvPicPr>
        <p:blipFill rotWithShape="1">
          <a:blip r:embed="rId2">
            <a:alphaModFix/>
            <a:biLevel thresh="25000"/>
            <a:extLst>
              <a:ext uri="{BEBA8EAE-BF5A-486C-A8C5-ECC9F3942E4B}">
                <a14:imgProps xmlns:a14="http://schemas.microsoft.com/office/drawing/2010/main">
                  <a14:imgLayer r:embed="rId3">
                    <a14:imgEffect>
                      <a14:backgroundRemoval t="6556" b="61556" l="4667" r="44510">
                        <a14:foregroundMark x1="5176" y1="61222" x2="7647" y2="61889"/>
                        <a14:foregroundMark x1="7647" y1="61889" x2="9765" y2="61556"/>
                        <a14:foregroundMark x1="9765" y1="61556" x2="11412" y2="58778"/>
                        <a14:foregroundMark x1="42076" y1="32343" x2="44471" y2="34667"/>
                        <a14:backgroundMark x1="41294" y1="32333" x2="41961" y2="32778"/>
                        <a14:backgroundMark x1="41804" y1="32778" x2="42039" y2="32889"/>
                        <a14:backgroundMark x1="41765" y1="32778" x2="42000" y2="32778"/>
                        <a14:backgroundMark x1="44353" y1="34111" x2="44706" y2="34444"/>
                        <a14:backgroundMark x1="44353" y1="34111" x2="44627" y2="34444"/>
                        <a14:backgroundMark x1="44431" y1="34111" x2="44549" y2="34222"/>
                      </a14:backgroundRemoval>
                    </a14:imgEffect>
                  </a14:imgLayer>
                </a14:imgProps>
              </a:ext>
            </a:extLst>
          </a:blip>
          <a:srcRect r="53125" b="33750"/>
          <a:stretch/>
        </p:blipFill>
        <p:spPr>
          <a:xfrm>
            <a:off x="531" y="45046"/>
            <a:ext cx="1986267" cy="990797"/>
          </a:xfrm>
          <a:prstGeom prst="rect">
            <a:avLst/>
          </a:prstGeom>
        </p:spPr>
      </p:pic>
      <p:sp>
        <p:nvSpPr>
          <p:cNvPr id="25" name="Rectangle 24">
            <a:extLst>
              <a:ext uri="{FF2B5EF4-FFF2-40B4-BE49-F238E27FC236}">
                <a16:creationId xmlns:a16="http://schemas.microsoft.com/office/drawing/2014/main" id="{D9E39BAC-808A-9F41-9EFE-230EAB71AD3F}"/>
              </a:ext>
            </a:extLst>
          </p:cNvPr>
          <p:cNvSpPr/>
          <p:nvPr userDrawn="1"/>
        </p:nvSpPr>
        <p:spPr>
          <a:xfrm>
            <a:off x="8207565" y="609765"/>
            <a:ext cx="3984435" cy="387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id="{E2E00CA1-C09E-4041-80BB-7291DA721DF4}"/>
              </a:ext>
            </a:extLst>
          </p:cNvPr>
          <p:cNvSpPr/>
          <p:nvPr userDrawn="1"/>
        </p:nvSpPr>
        <p:spPr>
          <a:xfrm flipH="1">
            <a:off x="7788863" y="609764"/>
            <a:ext cx="418702" cy="38115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2">
            <a:extLst>
              <a:ext uri="{FF2B5EF4-FFF2-40B4-BE49-F238E27FC236}">
                <a16:creationId xmlns:a16="http://schemas.microsoft.com/office/drawing/2014/main" id="{404E120B-EECB-F242-B27A-511F665AFA78}"/>
              </a:ext>
            </a:extLst>
          </p:cNvPr>
          <p:cNvSpPr>
            <a:spLocks noGrp="1"/>
          </p:cNvSpPr>
          <p:nvPr>
            <p:ph type="body" sz="quarter" idx="10"/>
          </p:nvPr>
        </p:nvSpPr>
        <p:spPr>
          <a:xfrm>
            <a:off x="8207565" y="644755"/>
            <a:ext cx="3921786" cy="357187"/>
          </a:xfrm>
        </p:spPr>
        <p:txBody>
          <a:bodyPr>
            <a:noAutofit/>
          </a:bodyPr>
          <a:lstStyle>
            <a:lvl1pPr marL="0" indent="0">
              <a:buNone/>
              <a:defRPr sz="2000"/>
            </a:lvl1pPr>
          </a:lstStyle>
          <a:p>
            <a:pPr lvl="0"/>
            <a:r>
              <a:rPr lang="en-US" dirty="0"/>
              <a:t>Edit Master text styles</a:t>
            </a:r>
          </a:p>
        </p:txBody>
      </p:sp>
      <p:pic>
        <p:nvPicPr>
          <p:cNvPr id="14" name="Content Placeholder 4">
            <a:extLst>
              <a:ext uri="{FF2B5EF4-FFF2-40B4-BE49-F238E27FC236}">
                <a16:creationId xmlns:a16="http://schemas.microsoft.com/office/drawing/2014/main" id="{7A5C379B-EC60-409A-9400-550DD3E2715F}"/>
              </a:ext>
            </a:extLst>
          </p:cNvPr>
          <p:cNvPicPr>
            <a:picLocks noChangeAspect="1"/>
          </p:cNvPicPr>
          <p:nvPr/>
        </p:nvPicPr>
        <p:blipFill rotWithShape="1">
          <a:blip r:embed="rId4">
            <a:duotone>
              <a:schemeClr val="bg2">
                <a:shade val="45000"/>
                <a:satMod val="135000"/>
              </a:schemeClr>
              <a:prstClr val="white"/>
            </a:duotone>
          </a:blip>
          <a:srcRect b="42463"/>
          <a:stretch/>
        </p:blipFill>
        <p:spPr>
          <a:xfrm>
            <a:off x="8963757" y="45046"/>
            <a:ext cx="3132543" cy="504479"/>
          </a:xfrm>
          <a:prstGeom prst="rect">
            <a:avLst/>
          </a:prstGeom>
        </p:spPr>
      </p:pic>
    </p:spTree>
    <p:extLst>
      <p:ext uri="{BB962C8B-B14F-4D97-AF65-F5344CB8AC3E}">
        <p14:creationId xmlns:p14="http://schemas.microsoft.com/office/powerpoint/2010/main" val="3772478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Two Black">
    <p:bg>
      <p:bgRef idx="1001">
        <a:schemeClr val="bg1"/>
      </p:bgRef>
    </p:bg>
    <p:spTree>
      <p:nvGrpSpPr>
        <p:cNvPr id="1" name=""/>
        <p:cNvGrpSpPr/>
        <p:nvPr/>
      </p:nvGrpSpPr>
      <p:grpSpPr>
        <a:xfrm>
          <a:off x="0" y="0"/>
          <a:ext cx="0" cy="0"/>
          <a:chOff x="0" y="0"/>
          <a:chExt cx="0" cy="0"/>
        </a:xfrm>
      </p:grpSpPr>
      <p:sp>
        <p:nvSpPr>
          <p:cNvPr id="17" name="Content Placeholder 18">
            <a:extLst>
              <a:ext uri="{FF2B5EF4-FFF2-40B4-BE49-F238E27FC236}">
                <a16:creationId xmlns:a16="http://schemas.microsoft.com/office/drawing/2014/main" id="{D66E40FE-EA96-9C47-953C-1D79AA5EEDC6}"/>
              </a:ext>
            </a:extLst>
          </p:cNvPr>
          <p:cNvSpPr>
            <a:spLocks noGrp="1"/>
          </p:cNvSpPr>
          <p:nvPr>
            <p:ph sz="quarter" idx="11"/>
          </p:nvPr>
        </p:nvSpPr>
        <p:spPr>
          <a:xfrm>
            <a:off x="712082" y="1685766"/>
            <a:ext cx="5237163" cy="4386263"/>
          </a:xfrm>
        </p:spPr>
        <p:txBody>
          <a:bodyP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2">
            <a:extLst>
              <a:ext uri="{FF2B5EF4-FFF2-40B4-BE49-F238E27FC236}">
                <a16:creationId xmlns:a16="http://schemas.microsoft.com/office/drawing/2014/main" id="{1CABCDD9-149A-9849-9378-F55176A75435}"/>
              </a:ext>
            </a:extLst>
          </p:cNvPr>
          <p:cNvSpPr>
            <a:spLocks noGrp="1"/>
          </p:cNvSpPr>
          <p:nvPr>
            <p:ph type="body" sz="quarter" idx="12"/>
          </p:nvPr>
        </p:nvSpPr>
        <p:spPr>
          <a:xfrm>
            <a:off x="6546575" y="6500813"/>
            <a:ext cx="5645426" cy="357187"/>
          </a:xfrm>
        </p:spPr>
        <p:txBody>
          <a:bodyPr>
            <a:noAutofit/>
          </a:bodyPr>
          <a:lstStyle>
            <a:lvl1pPr marL="0" indent="0" algn="r">
              <a:buNone/>
              <a:defRPr sz="1600"/>
            </a:lvl1pPr>
          </a:lstStyle>
          <a:p>
            <a:pPr lvl="0"/>
            <a:r>
              <a:rPr lang="en-US" dirty="0"/>
              <a:t>Edit Master text styles</a:t>
            </a:r>
          </a:p>
        </p:txBody>
      </p:sp>
      <p:sp>
        <p:nvSpPr>
          <p:cNvPr id="22" name="Rectangle 21">
            <a:extLst>
              <a:ext uri="{FF2B5EF4-FFF2-40B4-BE49-F238E27FC236}">
                <a16:creationId xmlns:a16="http://schemas.microsoft.com/office/drawing/2014/main" id="{349E1DFD-8CEA-9546-A0F4-EA2AC7A5016A}"/>
              </a:ext>
            </a:extLst>
          </p:cNvPr>
          <p:cNvSpPr/>
          <p:nvPr userDrawn="1"/>
        </p:nvSpPr>
        <p:spPr>
          <a:xfrm>
            <a:off x="0" y="0"/>
            <a:ext cx="12192000" cy="9907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B75175BB-14B8-944F-B2D8-5BBA7BBBB513}"/>
              </a:ext>
            </a:extLst>
          </p:cNvPr>
          <p:cNvSpPr>
            <a:spLocks noGrp="1"/>
          </p:cNvSpPr>
          <p:nvPr>
            <p:ph type="title"/>
          </p:nvPr>
        </p:nvSpPr>
        <p:spPr>
          <a:xfrm>
            <a:off x="2132166" y="275251"/>
            <a:ext cx="5753540" cy="581790"/>
          </a:xfrm>
          <a:prstGeom prst="rect">
            <a:avLst/>
          </a:prstGeom>
        </p:spPr>
        <p:txBody>
          <a:bodyPr/>
          <a:lstStyle>
            <a:lvl1pPr>
              <a:defRPr sz="3200">
                <a:solidFill>
                  <a:srgbClr val="AD2D4F"/>
                </a:solidFill>
                <a:latin typeface="Franklin Gothic Medium" panose="020B06030201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EE5E565D-EC0F-9B47-97C4-73039488C9DA}"/>
              </a:ext>
            </a:extLst>
          </p:cNvPr>
          <p:cNvPicPr>
            <a:picLocks noChangeAspect="1"/>
          </p:cNvPicPr>
          <p:nvPr userDrawn="1"/>
        </p:nvPicPr>
        <p:blipFill rotWithShape="1">
          <a:blip r:embed="rId2">
            <a:alphaModFix/>
            <a:biLevel thresh="25000"/>
            <a:extLst>
              <a:ext uri="{BEBA8EAE-BF5A-486C-A8C5-ECC9F3942E4B}">
                <a14:imgProps xmlns:a14="http://schemas.microsoft.com/office/drawing/2010/main">
                  <a14:imgLayer r:embed="rId3">
                    <a14:imgEffect>
                      <a14:backgroundRemoval t="6556" b="61556" l="4667" r="44510">
                        <a14:foregroundMark x1="5176" y1="61222" x2="7647" y2="61889"/>
                        <a14:foregroundMark x1="7647" y1="61889" x2="9765" y2="61556"/>
                        <a14:foregroundMark x1="9765" y1="61556" x2="11412" y2="58778"/>
                        <a14:foregroundMark x1="42076" y1="32343" x2="44471" y2="34667"/>
                        <a14:backgroundMark x1="41294" y1="32333" x2="41961" y2="32778"/>
                        <a14:backgroundMark x1="41804" y1="32778" x2="42039" y2="32889"/>
                        <a14:backgroundMark x1="41765" y1="32778" x2="42000" y2="32778"/>
                        <a14:backgroundMark x1="44353" y1="34111" x2="44706" y2="34444"/>
                        <a14:backgroundMark x1="44353" y1="34111" x2="44627" y2="34444"/>
                        <a14:backgroundMark x1="44431" y1="34111" x2="44549" y2="34222"/>
                      </a14:backgroundRemoval>
                    </a14:imgEffect>
                  </a14:imgLayer>
                </a14:imgProps>
              </a:ext>
            </a:extLst>
          </a:blip>
          <a:srcRect r="53125" b="33750"/>
          <a:stretch/>
        </p:blipFill>
        <p:spPr>
          <a:xfrm>
            <a:off x="531" y="45046"/>
            <a:ext cx="1986267" cy="990797"/>
          </a:xfrm>
          <a:prstGeom prst="rect">
            <a:avLst/>
          </a:prstGeom>
        </p:spPr>
      </p:pic>
      <p:sp>
        <p:nvSpPr>
          <p:cNvPr id="25" name="Rectangle 24">
            <a:extLst>
              <a:ext uri="{FF2B5EF4-FFF2-40B4-BE49-F238E27FC236}">
                <a16:creationId xmlns:a16="http://schemas.microsoft.com/office/drawing/2014/main" id="{D9E39BAC-808A-9F41-9EFE-230EAB71AD3F}"/>
              </a:ext>
            </a:extLst>
          </p:cNvPr>
          <p:cNvSpPr/>
          <p:nvPr userDrawn="1"/>
        </p:nvSpPr>
        <p:spPr>
          <a:xfrm>
            <a:off x="8207565" y="609765"/>
            <a:ext cx="3984435" cy="387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id="{E2E00CA1-C09E-4041-80BB-7291DA721DF4}"/>
              </a:ext>
            </a:extLst>
          </p:cNvPr>
          <p:cNvSpPr/>
          <p:nvPr userDrawn="1"/>
        </p:nvSpPr>
        <p:spPr>
          <a:xfrm flipH="1">
            <a:off x="7788863" y="609764"/>
            <a:ext cx="418702" cy="38115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2">
            <a:extLst>
              <a:ext uri="{FF2B5EF4-FFF2-40B4-BE49-F238E27FC236}">
                <a16:creationId xmlns:a16="http://schemas.microsoft.com/office/drawing/2014/main" id="{404E120B-EECB-F242-B27A-511F665AFA78}"/>
              </a:ext>
            </a:extLst>
          </p:cNvPr>
          <p:cNvSpPr>
            <a:spLocks noGrp="1"/>
          </p:cNvSpPr>
          <p:nvPr>
            <p:ph type="body" sz="quarter" idx="10"/>
          </p:nvPr>
        </p:nvSpPr>
        <p:spPr>
          <a:xfrm>
            <a:off x="8207565" y="644755"/>
            <a:ext cx="3921786" cy="357187"/>
          </a:xfrm>
        </p:spPr>
        <p:txBody>
          <a:bodyPr>
            <a:noAutofit/>
          </a:bodyPr>
          <a:lstStyle>
            <a:lvl1pPr marL="0" indent="0">
              <a:buNone/>
              <a:defRPr sz="2000"/>
            </a:lvl1pPr>
          </a:lstStyle>
          <a:p>
            <a:pPr lvl="0"/>
            <a:r>
              <a:rPr lang="en-US" dirty="0"/>
              <a:t>Edit Master text styles</a:t>
            </a:r>
          </a:p>
        </p:txBody>
      </p:sp>
      <p:pic>
        <p:nvPicPr>
          <p:cNvPr id="14" name="Content Placeholder 4">
            <a:extLst>
              <a:ext uri="{FF2B5EF4-FFF2-40B4-BE49-F238E27FC236}">
                <a16:creationId xmlns:a16="http://schemas.microsoft.com/office/drawing/2014/main" id="{7A5C379B-EC60-409A-9400-550DD3E2715F}"/>
              </a:ext>
            </a:extLst>
          </p:cNvPr>
          <p:cNvPicPr>
            <a:picLocks noChangeAspect="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Layer>
                </a14:imgProps>
              </a:ext>
            </a:extLst>
          </a:blip>
          <a:srcRect b="42463"/>
          <a:stretch/>
        </p:blipFill>
        <p:spPr>
          <a:xfrm>
            <a:off x="8963757" y="45046"/>
            <a:ext cx="3132543" cy="504479"/>
          </a:xfrm>
          <a:prstGeom prst="rect">
            <a:avLst/>
          </a:prstGeom>
        </p:spPr>
      </p:pic>
    </p:spTree>
    <p:extLst>
      <p:ext uri="{BB962C8B-B14F-4D97-AF65-F5344CB8AC3E}">
        <p14:creationId xmlns:p14="http://schemas.microsoft.com/office/powerpoint/2010/main" val="222560190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95D3B9-3EB5-2946-A413-91F07A0D1256}" type="datetimeFigureOut">
              <a:rPr lang="en-US" smtClean="0"/>
              <a:t>3/6/20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FC6B2-C377-C74A-8A4A-BB9CD97CE401}" type="slidenum">
              <a:rPr lang="en-US" smtClean="0"/>
              <a:t>‹#›</a:t>
            </a:fld>
            <a:endParaRPr lang="en-US"/>
          </a:p>
        </p:txBody>
      </p:sp>
    </p:spTree>
    <p:extLst>
      <p:ext uri="{BB962C8B-B14F-4D97-AF65-F5344CB8AC3E}">
        <p14:creationId xmlns:p14="http://schemas.microsoft.com/office/powerpoint/2010/main" val="2446283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Thre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B91E130-3EE1-FC40-B547-A0CCC9944A42}"/>
              </a:ext>
            </a:extLst>
          </p:cNvPr>
          <p:cNvSpPr/>
          <p:nvPr userDrawn="1"/>
        </p:nvSpPr>
        <p:spPr>
          <a:xfrm>
            <a:off x="1162146" y="6170689"/>
            <a:ext cx="685848" cy="687311"/>
          </a:xfrm>
          <a:prstGeom prst="rect">
            <a:avLst/>
          </a:prstGeom>
          <a:solidFill>
            <a:srgbClr val="8D2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1B363FE-B69E-EE4C-852A-74E0DCB0FFCD}"/>
              </a:ext>
            </a:extLst>
          </p:cNvPr>
          <p:cNvSpPr/>
          <p:nvPr userDrawn="1"/>
        </p:nvSpPr>
        <p:spPr>
          <a:xfrm>
            <a:off x="1153095" y="5583168"/>
            <a:ext cx="1305292" cy="12829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5521115-4E91-6142-B899-00A95AA8F276}"/>
              </a:ext>
            </a:extLst>
          </p:cNvPr>
          <p:cNvSpPr/>
          <p:nvPr userDrawn="1"/>
        </p:nvSpPr>
        <p:spPr>
          <a:xfrm>
            <a:off x="1162146" y="990791"/>
            <a:ext cx="685848" cy="687311"/>
          </a:xfrm>
          <a:prstGeom prst="rect">
            <a:avLst/>
          </a:prstGeom>
          <a:solidFill>
            <a:srgbClr val="8D2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86B3D76-4B86-2340-BB69-FE51CC8046FA}"/>
              </a:ext>
            </a:extLst>
          </p:cNvPr>
          <p:cNvSpPr/>
          <p:nvPr userDrawn="1"/>
        </p:nvSpPr>
        <p:spPr>
          <a:xfrm>
            <a:off x="1158516" y="979007"/>
            <a:ext cx="1279738" cy="12829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6769965-CA35-134E-BB85-C1299FCA6CA1}"/>
              </a:ext>
            </a:extLst>
          </p:cNvPr>
          <p:cNvSpPr/>
          <p:nvPr userDrawn="1"/>
        </p:nvSpPr>
        <p:spPr>
          <a:xfrm>
            <a:off x="-1" y="0"/>
            <a:ext cx="1162147" cy="6858000"/>
          </a:xfrm>
          <a:prstGeom prst="rect">
            <a:avLst/>
          </a:prstGeom>
          <a:solidFill>
            <a:srgbClr val="8D2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456CFE9-5AC4-534E-A653-6214B35DC1C6}"/>
              </a:ext>
            </a:extLst>
          </p:cNvPr>
          <p:cNvSpPr/>
          <p:nvPr userDrawn="1"/>
        </p:nvSpPr>
        <p:spPr>
          <a:xfrm>
            <a:off x="0" y="0"/>
            <a:ext cx="12192000" cy="99079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1C1D4C-5578-084F-AEF7-320EC8C3FBDC}"/>
              </a:ext>
            </a:extLst>
          </p:cNvPr>
          <p:cNvSpPr>
            <a:spLocks noGrp="1"/>
          </p:cNvSpPr>
          <p:nvPr>
            <p:ph type="title"/>
          </p:nvPr>
        </p:nvSpPr>
        <p:spPr>
          <a:xfrm>
            <a:off x="2132166" y="275251"/>
            <a:ext cx="5753540" cy="581790"/>
          </a:xfrm>
          <a:prstGeom prst="rect">
            <a:avLst/>
          </a:prstGeom>
        </p:spPr>
        <p:txBody>
          <a:bodyPr/>
          <a:lstStyle>
            <a:lvl1pPr>
              <a:defRPr sz="3200">
                <a:solidFill>
                  <a:schemeClr val="bg1"/>
                </a:solidFill>
                <a:latin typeface="Franklin Gothic Medium" panose="020B0603020102020204" pitchFamily="34" charset="0"/>
              </a:defRPr>
            </a:lvl1pPr>
          </a:lstStyle>
          <a:p>
            <a:r>
              <a:rPr lang="en-US" dirty="0"/>
              <a:t>Click to edit Master title style</a:t>
            </a:r>
          </a:p>
        </p:txBody>
      </p:sp>
      <p:sp>
        <p:nvSpPr>
          <p:cNvPr id="18" name="Text Placeholder 12">
            <a:extLst>
              <a:ext uri="{FF2B5EF4-FFF2-40B4-BE49-F238E27FC236}">
                <a16:creationId xmlns:a16="http://schemas.microsoft.com/office/drawing/2014/main" id="{1CABCDD9-149A-9849-9378-F55176A75435}"/>
              </a:ext>
            </a:extLst>
          </p:cNvPr>
          <p:cNvSpPr>
            <a:spLocks noGrp="1"/>
          </p:cNvSpPr>
          <p:nvPr>
            <p:ph type="body" sz="quarter" idx="12"/>
          </p:nvPr>
        </p:nvSpPr>
        <p:spPr>
          <a:xfrm>
            <a:off x="6546575" y="6500813"/>
            <a:ext cx="5645426" cy="357187"/>
          </a:xfrm>
        </p:spPr>
        <p:txBody>
          <a:bodyPr>
            <a:noAutofit/>
          </a:bodyPr>
          <a:lstStyle>
            <a:lvl1pPr marL="0" indent="0" algn="r">
              <a:buNone/>
              <a:defRPr sz="1600"/>
            </a:lvl1pPr>
          </a:lstStyle>
          <a:p>
            <a:pPr lvl="0"/>
            <a:r>
              <a:rPr lang="en-US" dirty="0"/>
              <a:t>Edit Master text styles</a:t>
            </a:r>
          </a:p>
        </p:txBody>
      </p:sp>
      <p:pic>
        <p:nvPicPr>
          <p:cNvPr id="22" name="Picture 21">
            <a:extLst>
              <a:ext uri="{FF2B5EF4-FFF2-40B4-BE49-F238E27FC236}">
                <a16:creationId xmlns:a16="http://schemas.microsoft.com/office/drawing/2014/main" id="{0C44AF7A-0080-4D46-ABCF-D5DC57DF35DE}"/>
              </a:ext>
            </a:extLst>
          </p:cNvPr>
          <p:cNvPicPr>
            <a:picLocks noChangeAspect="1"/>
          </p:cNvPicPr>
          <p:nvPr userDrawn="1"/>
        </p:nvPicPr>
        <p:blipFill rotWithShape="1">
          <a:blip r:embed="rId2">
            <a:alphaModFix/>
            <a:biLevel thresh="25000"/>
            <a:extLst>
              <a:ext uri="{BEBA8EAE-BF5A-486C-A8C5-ECC9F3942E4B}">
                <a14:imgProps xmlns:a14="http://schemas.microsoft.com/office/drawing/2010/main">
                  <a14:imgLayer r:embed="rId3">
                    <a14:imgEffect>
                      <a14:backgroundRemoval t="6556" b="61556" l="4667" r="44510">
                        <a14:foregroundMark x1="5176" y1="61222" x2="7647" y2="61889"/>
                        <a14:foregroundMark x1="7647" y1="61889" x2="9765" y2="61556"/>
                        <a14:foregroundMark x1="9765" y1="61556" x2="11412" y2="58778"/>
                        <a14:foregroundMark x1="42076" y1="32343" x2="44471" y2="34667"/>
                        <a14:backgroundMark x1="41294" y1="32333" x2="41961" y2="32778"/>
                        <a14:backgroundMark x1="41804" y1="32778" x2="42039" y2="32889"/>
                        <a14:backgroundMark x1="41765" y1="32778" x2="42000" y2="32778"/>
                        <a14:backgroundMark x1="44353" y1="34111" x2="44706" y2="34444"/>
                        <a14:backgroundMark x1="44353" y1="34111" x2="44627" y2="34444"/>
                        <a14:backgroundMark x1="44431" y1="34111" x2="44549" y2="34222"/>
                      </a14:backgroundRemoval>
                    </a14:imgEffect>
                  </a14:imgLayer>
                </a14:imgProps>
              </a:ext>
            </a:extLst>
          </a:blip>
          <a:srcRect r="53125" b="33750"/>
          <a:stretch/>
        </p:blipFill>
        <p:spPr>
          <a:xfrm>
            <a:off x="531" y="45046"/>
            <a:ext cx="1986267" cy="990797"/>
          </a:xfrm>
          <a:prstGeom prst="rect">
            <a:avLst/>
          </a:prstGeom>
        </p:spPr>
      </p:pic>
      <p:sp>
        <p:nvSpPr>
          <p:cNvPr id="4" name="Rectangle 3">
            <a:extLst>
              <a:ext uri="{FF2B5EF4-FFF2-40B4-BE49-F238E27FC236}">
                <a16:creationId xmlns:a16="http://schemas.microsoft.com/office/drawing/2014/main" id="{22255E43-0F30-3846-BBF3-B349E1F16309}"/>
              </a:ext>
            </a:extLst>
          </p:cNvPr>
          <p:cNvSpPr/>
          <p:nvPr userDrawn="1"/>
        </p:nvSpPr>
        <p:spPr>
          <a:xfrm>
            <a:off x="8207565" y="609765"/>
            <a:ext cx="3984435" cy="387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12">
            <a:extLst>
              <a:ext uri="{FF2B5EF4-FFF2-40B4-BE49-F238E27FC236}">
                <a16:creationId xmlns:a16="http://schemas.microsoft.com/office/drawing/2014/main" id="{A691A26B-C1D7-6748-AA09-A89197D8BBD1}"/>
              </a:ext>
            </a:extLst>
          </p:cNvPr>
          <p:cNvSpPr>
            <a:spLocks noGrp="1"/>
          </p:cNvSpPr>
          <p:nvPr>
            <p:ph type="body" sz="quarter" idx="13"/>
          </p:nvPr>
        </p:nvSpPr>
        <p:spPr>
          <a:xfrm>
            <a:off x="-1" y="1548559"/>
            <a:ext cx="1162147" cy="4090241"/>
          </a:xfrm>
        </p:spPr>
        <p:txBody>
          <a:bodyPr>
            <a:noAutofit/>
          </a:bodyPr>
          <a:lstStyle>
            <a:lvl1pPr marL="0" indent="0">
              <a:buNone/>
              <a:defRPr sz="1600">
                <a:solidFill>
                  <a:schemeClr val="bg1"/>
                </a:solidFill>
              </a:defRPr>
            </a:lvl1pPr>
          </a:lstStyle>
          <a:p>
            <a:pPr lvl="0"/>
            <a:r>
              <a:rPr lang="en-US" dirty="0"/>
              <a:t>Edit Master text styles</a:t>
            </a:r>
          </a:p>
        </p:txBody>
      </p:sp>
      <p:pic>
        <p:nvPicPr>
          <p:cNvPr id="26" name="Content Placeholder 4">
            <a:extLst>
              <a:ext uri="{FF2B5EF4-FFF2-40B4-BE49-F238E27FC236}">
                <a16:creationId xmlns:a16="http://schemas.microsoft.com/office/drawing/2014/main" id="{D8D0EB57-D347-EA4C-B0D7-57A1F4F9B5E6}"/>
              </a:ext>
            </a:extLst>
          </p:cNvPr>
          <p:cNvPicPr>
            <a:picLocks noChangeAspect="1"/>
          </p:cNvPicPr>
          <p:nvPr/>
        </p:nvPicPr>
        <p:blipFill rotWithShape="1">
          <a:blip r:embed="rId4">
            <a:duotone>
              <a:schemeClr val="bg2">
                <a:shade val="45000"/>
                <a:satMod val="135000"/>
              </a:schemeClr>
              <a:prstClr val="white"/>
            </a:duotone>
          </a:blip>
          <a:srcRect b="42463"/>
          <a:stretch/>
        </p:blipFill>
        <p:spPr>
          <a:xfrm>
            <a:off x="8963757" y="45046"/>
            <a:ext cx="3132543" cy="504479"/>
          </a:xfrm>
          <a:prstGeom prst="rect">
            <a:avLst/>
          </a:prstGeom>
        </p:spPr>
      </p:pic>
      <p:sp>
        <p:nvSpPr>
          <p:cNvPr id="3" name="Right Triangle 2">
            <a:extLst>
              <a:ext uri="{FF2B5EF4-FFF2-40B4-BE49-F238E27FC236}">
                <a16:creationId xmlns:a16="http://schemas.microsoft.com/office/drawing/2014/main" id="{2038DBCA-92FA-EB47-9D6B-D0E4C9131A0A}"/>
              </a:ext>
            </a:extLst>
          </p:cNvPr>
          <p:cNvSpPr/>
          <p:nvPr userDrawn="1"/>
        </p:nvSpPr>
        <p:spPr>
          <a:xfrm flipH="1">
            <a:off x="7788863" y="609764"/>
            <a:ext cx="418702" cy="38115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2">
            <a:extLst>
              <a:ext uri="{FF2B5EF4-FFF2-40B4-BE49-F238E27FC236}">
                <a16:creationId xmlns:a16="http://schemas.microsoft.com/office/drawing/2014/main" id="{4ACD4FA0-9D32-0947-A138-4927EDD21911}"/>
              </a:ext>
            </a:extLst>
          </p:cNvPr>
          <p:cNvSpPr>
            <a:spLocks noGrp="1"/>
          </p:cNvSpPr>
          <p:nvPr>
            <p:ph type="body" sz="quarter" idx="10"/>
          </p:nvPr>
        </p:nvSpPr>
        <p:spPr>
          <a:xfrm>
            <a:off x="8207565" y="644755"/>
            <a:ext cx="3921786" cy="357187"/>
          </a:xfrm>
        </p:spPr>
        <p:txBody>
          <a:bodyPr>
            <a:noAutofit/>
          </a:bodyPr>
          <a:lstStyle>
            <a:lvl1pPr marL="0" indent="0">
              <a:buNone/>
              <a:defRPr sz="2000"/>
            </a:lvl1pPr>
          </a:lstStyle>
          <a:p>
            <a:pPr lvl="0"/>
            <a:r>
              <a:rPr lang="en-US" dirty="0"/>
              <a:t>Edit Master text styles</a:t>
            </a:r>
          </a:p>
        </p:txBody>
      </p:sp>
      <p:sp>
        <p:nvSpPr>
          <p:cNvPr id="17" name="Content Placeholder 18">
            <a:extLst>
              <a:ext uri="{FF2B5EF4-FFF2-40B4-BE49-F238E27FC236}">
                <a16:creationId xmlns:a16="http://schemas.microsoft.com/office/drawing/2014/main" id="{D66E40FE-EA96-9C47-953C-1D79AA5EEDC6}"/>
              </a:ext>
            </a:extLst>
          </p:cNvPr>
          <p:cNvSpPr>
            <a:spLocks noGrp="1"/>
          </p:cNvSpPr>
          <p:nvPr>
            <p:ph sz="quarter" idx="11"/>
          </p:nvPr>
        </p:nvSpPr>
        <p:spPr>
          <a:xfrm>
            <a:off x="1613602" y="1530482"/>
            <a:ext cx="5237163" cy="4386263"/>
          </a:xfrm>
        </p:spPr>
        <p:txBody>
          <a:bodyP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334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95D3B9-3EB5-2946-A413-91F07A0D1256}" type="datetimeFigureOut">
              <a:rPr lang="en-US" smtClean="0"/>
              <a:t>3/6/20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BFC6B2-C377-C74A-8A4A-BB9CD97CE401}" type="slidenum">
              <a:rPr lang="en-US" smtClean="0"/>
              <a:t>‹#›</a:t>
            </a:fld>
            <a:endParaRPr lang="en-US"/>
          </a:p>
        </p:txBody>
      </p:sp>
    </p:spTree>
    <p:extLst>
      <p:ext uri="{BB962C8B-B14F-4D97-AF65-F5344CB8AC3E}">
        <p14:creationId xmlns:p14="http://schemas.microsoft.com/office/powerpoint/2010/main" val="293133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295D3B9-3EB5-2946-A413-91F07A0D1256}" type="datetimeFigureOut">
              <a:rPr lang="en-US" smtClean="0"/>
              <a:t>3/6/20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BFC6B2-C377-C74A-8A4A-BB9CD97CE401}" type="slidenum">
              <a:rPr lang="en-US" smtClean="0"/>
              <a:t>‹#›</a:t>
            </a:fld>
            <a:endParaRPr lang="en-US"/>
          </a:p>
        </p:txBody>
      </p:sp>
    </p:spTree>
    <p:extLst>
      <p:ext uri="{BB962C8B-B14F-4D97-AF65-F5344CB8AC3E}">
        <p14:creationId xmlns:p14="http://schemas.microsoft.com/office/powerpoint/2010/main" val="2556956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295D3B9-3EB5-2946-A413-91F07A0D1256}" type="datetimeFigureOut">
              <a:rPr lang="en-US" smtClean="0"/>
              <a:t>3/6/20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BFC6B2-C377-C74A-8A4A-BB9CD97CE401}" type="slidenum">
              <a:rPr lang="en-US" smtClean="0"/>
              <a:t>‹#›</a:t>
            </a:fld>
            <a:endParaRPr lang="en-US"/>
          </a:p>
        </p:txBody>
      </p:sp>
    </p:spTree>
    <p:extLst>
      <p:ext uri="{BB962C8B-B14F-4D97-AF65-F5344CB8AC3E}">
        <p14:creationId xmlns:p14="http://schemas.microsoft.com/office/powerpoint/2010/main" val="3376608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295D3B9-3EB5-2946-A413-91F07A0D1256}" type="datetimeFigureOut">
              <a:rPr lang="en-US" smtClean="0"/>
              <a:t>3/6/20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BFC6B2-C377-C74A-8A4A-BB9CD97CE401}" type="slidenum">
              <a:rPr lang="en-US" smtClean="0"/>
              <a:t>‹#›</a:t>
            </a:fld>
            <a:endParaRPr lang="en-US"/>
          </a:p>
        </p:txBody>
      </p:sp>
    </p:spTree>
    <p:extLst>
      <p:ext uri="{BB962C8B-B14F-4D97-AF65-F5344CB8AC3E}">
        <p14:creationId xmlns:p14="http://schemas.microsoft.com/office/powerpoint/2010/main" val="3778881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5D3B9-3EB5-2946-A413-91F07A0D1256}" type="datetimeFigureOut">
              <a:rPr lang="en-US" smtClean="0"/>
              <a:t>3/6/20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BFC6B2-C377-C74A-8A4A-BB9CD97CE401}" type="slidenum">
              <a:rPr lang="en-US" smtClean="0"/>
              <a:t>‹#›</a:t>
            </a:fld>
            <a:endParaRPr lang="en-US"/>
          </a:p>
        </p:txBody>
      </p:sp>
    </p:spTree>
    <p:extLst>
      <p:ext uri="{BB962C8B-B14F-4D97-AF65-F5344CB8AC3E}">
        <p14:creationId xmlns:p14="http://schemas.microsoft.com/office/powerpoint/2010/main" val="620685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95D3B9-3EB5-2946-A413-91F07A0D1256}" type="datetimeFigureOut">
              <a:rPr lang="en-US" smtClean="0"/>
              <a:t>3/6/20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BFC6B2-C377-C74A-8A4A-BB9CD97CE401}" type="slidenum">
              <a:rPr lang="en-US" smtClean="0"/>
              <a:t>‹#›</a:t>
            </a:fld>
            <a:endParaRPr lang="en-US"/>
          </a:p>
        </p:txBody>
      </p:sp>
    </p:spTree>
    <p:extLst>
      <p:ext uri="{BB962C8B-B14F-4D97-AF65-F5344CB8AC3E}">
        <p14:creationId xmlns:p14="http://schemas.microsoft.com/office/powerpoint/2010/main" val="3115789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95D3B9-3EB5-2946-A413-91F07A0D1256}" type="datetimeFigureOut">
              <a:rPr lang="en-US" smtClean="0"/>
              <a:t>3/6/20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BFC6B2-C377-C74A-8A4A-BB9CD97CE401}" type="slidenum">
              <a:rPr lang="en-US" smtClean="0"/>
              <a:t>‹#›</a:t>
            </a:fld>
            <a:endParaRPr lang="en-US"/>
          </a:p>
        </p:txBody>
      </p:sp>
    </p:spTree>
    <p:extLst>
      <p:ext uri="{BB962C8B-B14F-4D97-AF65-F5344CB8AC3E}">
        <p14:creationId xmlns:p14="http://schemas.microsoft.com/office/powerpoint/2010/main" val="865785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5D3B9-3EB5-2946-A413-91F07A0D1256}" type="datetimeFigureOut">
              <a:rPr lang="en-US" smtClean="0"/>
              <a:t>3/6/20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BFC6B2-C377-C74A-8A4A-BB9CD97CE401}" type="slidenum">
              <a:rPr lang="en-US" smtClean="0"/>
              <a:t>‹#›</a:t>
            </a:fld>
            <a:endParaRPr lang="en-US"/>
          </a:p>
        </p:txBody>
      </p:sp>
    </p:spTree>
    <p:extLst>
      <p:ext uri="{BB962C8B-B14F-4D97-AF65-F5344CB8AC3E}">
        <p14:creationId xmlns:p14="http://schemas.microsoft.com/office/powerpoint/2010/main" val="144250580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56" r:id="rId16"/>
    <p:sldLayoutId id="2147483659" r:id="rId17"/>
    <p:sldLayoutId id="2147483657" r:id="rId18"/>
    <p:sldLayoutId id="2147483660" r:id="rId19"/>
    <p:sldLayoutId id="214748365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597CF8-A662-6F4D-AFBC-CD31EEEAC7BF}"/>
              </a:ext>
            </a:extLst>
          </p:cNvPr>
          <p:cNvSpPr>
            <a:spLocks noGrp="1"/>
          </p:cNvSpPr>
          <p:nvPr>
            <p:ph type="body" sz="quarter" idx="10"/>
          </p:nvPr>
        </p:nvSpPr>
        <p:spPr>
          <a:xfrm>
            <a:off x="113862" y="92766"/>
            <a:ext cx="11964276" cy="1269503"/>
          </a:xfrm>
        </p:spPr>
        <p:txBody>
          <a:bodyPr anchor="ctr">
            <a:noAutofit/>
          </a:bodyPr>
          <a:lstStyle/>
          <a:p>
            <a:r>
              <a:rPr lang="en-US" sz="3600" dirty="0"/>
              <a:t>Time to Return-to-Play Post Anterior Cruciate Ligament Reconstruction in Female Soccer Players: A Systematic Review</a:t>
            </a:r>
          </a:p>
        </p:txBody>
      </p:sp>
      <p:sp>
        <p:nvSpPr>
          <p:cNvPr id="3" name="Text Placeholder 1">
            <a:extLst>
              <a:ext uri="{FF2B5EF4-FFF2-40B4-BE49-F238E27FC236}">
                <a16:creationId xmlns:a16="http://schemas.microsoft.com/office/drawing/2014/main" id="{9F115EE1-32A0-2047-94AE-1B2B8C33825D}"/>
              </a:ext>
            </a:extLst>
          </p:cNvPr>
          <p:cNvSpPr txBox="1">
            <a:spLocks/>
          </p:cNvSpPr>
          <p:nvPr/>
        </p:nvSpPr>
        <p:spPr>
          <a:xfrm>
            <a:off x="151185" y="5495731"/>
            <a:ext cx="5393094" cy="1269503"/>
          </a:xfrm>
          <a:prstGeom prst="rect">
            <a:avLst/>
          </a:prstGeom>
          <a:solidFill>
            <a:schemeClr val="bg1">
              <a:lumMod val="75000"/>
              <a:alpha val="60000"/>
            </a:schemeClr>
          </a:solidFill>
          <a:ln w="38100">
            <a:solidFill>
              <a:schemeClr val="bg1">
                <a:lumMod val="95000"/>
              </a:schemeClr>
            </a:solidFill>
          </a:ln>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3200" dirty="0"/>
              <a:t>Lucas Bonnevie, MAT Student</a:t>
            </a:r>
          </a:p>
          <a:p>
            <a:pPr algn="l"/>
            <a:r>
              <a:rPr lang="en-US" sz="3200" dirty="0"/>
              <a:t>Shane Murphy, PhD ATC</a:t>
            </a:r>
          </a:p>
        </p:txBody>
      </p:sp>
    </p:spTree>
    <p:extLst>
      <p:ext uri="{BB962C8B-B14F-4D97-AF65-F5344CB8AC3E}">
        <p14:creationId xmlns:p14="http://schemas.microsoft.com/office/powerpoint/2010/main" val="209099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F6E41F-97CA-CB41-85D5-D735EE4AA20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altLang="en-US" sz="2200" b="1" kern="1200">
                <a:solidFill>
                  <a:schemeClr val="bg1"/>
                </a:solidFill>
                <a:latin typeface="+mj-lt"/>
                <a:ea typeface="+mj-ea"/>
                <a:cs typeface="+mj-cs"/>
              </a:rPr>
              <a:t>Table 1. Descriptive Information about Studies Included in Systematic Review. </a:t>
            </a:r>
            <a:br>
              <a:rPr lang="en-US" altLang="en-US" sz="2200" kern="1200">
                <a:solidFill>
                  <a:schemeClr val="bg1"/>
                </a:solidFill>
                <a:latin typeface="+mj-lt"/>
                <a:ea typeface="+mj-ea"/>
                <a:cs typeface="+mj-cs"/>
              </a:rPr>
            </a:br>
            <a:endParaRPr lang="en-US" sz="2200" kern="1200">
              <a:solidFill>
                <a:schemeClr val="bg1"/>
              </a:solidFill>
              <a:latin typeface="+mj-lt"/>
              <a:ea typeface="+mj-ea"/>
              <a:cs typeface="+mj-cs"/>
            </a:endParaRPr>
          </a:p>
        </p:txBody>
      </p:sp>
      <p:graphicFrame>
        <p:nvGraphicFramePr>
          <p:cNvPr id="4" name="Content Placeholder 3">
            <a:extLst>
              <a:ext uri="{FF2B5EF4-FFF2-40B4-BE49-F238E27FC236}">
                <a16:creationId xmlns:a16="http://schemas.microsoft.com/office/drawing/2014/main" id="{D88CC24F-9C5C-D540-83FF-5F5390FE4AAC}"/>
              </a:ext>
            </a:extLst>
          </p:cNvPr>
          <p:cNvGraphicFramePr>
            <a:graphicFrameLocks noGrp="1"/>
          </p:cNvGraphicFramePr>
          <p:nvPr>
            <p:ph sz="quarter" idx="11"/>
            <p:extLst>
              <p:ext uri="{D42A27DB-BD31-4B8C-83A1-F6EECF244321}">
                <p14:modId xmlns:p14="http://schemas.microsoft.com/office/powerpoint/2010/main" val="4144847778"/>
              </p:ext>
            </p:extLst>
          </p:nvPr>
        </p:nvGraphicFramePr>
        <p:xfrm>
          <a:off x="855817" y="1675228"/>
          <a:ext cx="10574183" cy="4261501"/>
        </p:xfrm>
        <a:graphic>
          <a:graphicData uri="http://schemas.openxmlformats.org/drawingml/2006/table">
            <a:tbl>
              <a:tblPr firstRow="1" firstCol="1" bandRow="1">
                <a:tableStyleId>{5C22544A-7EE6-4342-B048-85BDC9FD1C3A}</a:tableStyleId>
              </a:tblPr>
              <a:tblGrid>
                <a:gridCol w="1341577">
                  <a:extLst>
                    <a:ext uri="{9D8B030D-6E8A-4147-A177-3AD203B41FA5}">
                      <a16:colId xmlns:a16="http://schemas.microsoft.com/office/drawing/2014/main" val="1227453054"/>
                    </a:ext>
                  </a:extLst>
                </a:gridCol>
                <a:gridCol w="3880897">
                  <a:extLst>
                    <a:ext uri="{9D8B030D-6E8A-4147-A177-3AD203B41FA5}">
                      <a16:colId xmlns:a16="http://schemas.microsoft.com/office/drawing/2014/main" val="1722452108"/>
                    </a:ext>
                  </a:extLst>
                </a:gridCol>
                <a:gridCol w="1152872">
                  <a:extLst>
                    <a:ext uri="{9D8B030D-6E8A-4147-A177-3AD203B41FA5}">
                      <a16:colId xmlns:a16="http://schemas.microsoft.com/office/drawing/2014/main" val="1982870120"/>
                    </a:ext>
                  </a:extLst>
                </a:gridCol>
                <a:gridCol w="1320185">
                  <a:extLst>
                    <a:ext uri="{9D8B030D-6E8A-4147-A177-3AD203B41FA5}">
                      <a16:colId xmlns:a16="http://schemas.microsoft.com/office/drawing/2014/main" val="3307813042"/>
                    </a:ext>
                  </a:extLst>
                </a:gridCol>
                <a:gridCol w="1476215">
                  <a:extLst>
                    <a:ext uri="{9D8B030D-6E8A-4147-A177-3AD203B41FA5}">
                      <a16:colId xmlns:a16="http://schemas.microsoft.com/office/drawing/2014/main" val="546770555"/>
                    </a:ext>
                  </a:extLst>
                </a:gridCol>
                <a:gridCol w="1402437">
                  <a:extLst>
                    <a:ext uri="{9D8B030D-6E8A-4147-A177-3AD203B41FA5}">
                      <a16:colId xmlns:a16="http://schemas.microsoft.com/office/drawing/2014/main" val="1847395119"/>
                    </a:ext>
                  </a:extLst>
                </a:gridCol>
              </a:tblGrid>
              <a:tr h="722423">
                <a:tc>
                  <a:txBody>
                    <a:bodyPr/>
                    <a:lstStyle/>
                    <a:p>
                      <a:pPr marL="0" marR="0">
                        <a:lnSpc>
                          <a:spcPct val="200000"/>
                        </a:lnSpc>
                        <a:spcBef>
                          <a:spcPts val="0"/>
                        </a:spcBef>
                        <a:spcAft>
                          <a:spcPts val="0"/>
                        </a:spcAft>
                      </a:pPr>
                      <a:r>
                        <a:rPr lang="en-US" sz="1300">
                          <a:effectLst/>
                        </a:rPr>
                        <a:t>Author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Title of Study</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Year Published</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Level of Evidence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Number of Patients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Age (Mean Range)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extLst>
                  <a:ext uri="{0D108BD9-81ED-4DB2-BD59-A6C34878D82A}">
                    <a16:rowId xmlns:a16="http://schemas.microsoft.com/office/drawing/2014/main" val="1142350602"/>
                  </a:ext>
                </a:extLst>
              </a:tr>
              <a:tr h="589040">
                <a:tc>
                  <a:txBody>
                    <a:bodyPr/>
                    <a:lstStyle/>
                    <a:p>
                      <a:pPr marL="0" marR="0">
                        <a:lnSpc>
                          <a:spcPct val="200000"/>
                        </a:lnSpc>
                        <a:spcBef>
                          <a:spcPts val="0"/>
                        </a:spcBef>
                        <a:spcAft>
                          <a:spcPts val="0"/>
                        </a:spcAft>
                      </a:pPr>
                      <a:r>
                        <a:rPr lang="en-US" sz="1300">
                          <a:effectLst/>
                        </a:rPr>
                        <a:t>Lindanger et al.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spcBef>
                          <a:spcPts val="0"/>
                        </a:spcBef>
                        <a:spcAft>
                          <a:spcPts val="0"/>
                        </a:spcAft>
                      </a:pPr>
                      <a:r>
                        <a:rPr lang="en-US" sz="1300">
                          <a:effectLst/>
                        </a:rPr>
                        <a:t>Return to Play and Long-term Participation in Pivoting Sports After Anterior Cruciate Ligament Reconstruction </a:t>
                      </a:r>
                    </a:p>
                  </a:txBody>
                  <a:tcPr marL="32414" marR="32414" marT="0" marB="0"/>
                </a:tc>
                <a:tc>
                  <a:txBody>
                    <a:bodyPr/>
                    <a:lstStyle/>
                    <a:p>
                      <a:pPr marL="0" marR="0">
                        <a:lnSpc>
                          <a:spcPct val="200000"/>
                        </a:lnSpc>
                        <a:spcBef>
                          <a:spcPts val="0"/>
                        </a:spcBef>
                        <a:spcAft>
                          <a:spcPts val="0"/>
                        </a:spcAft>
                      </a:pPr>
                      <a:r>
                        <a:rPr lang="en-US" sz="1300">
                          <a:effectLst/>
                        </a:rPr>
                        <a:t>2019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67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18-25 (21.5)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extLst>
                  <a:ext uri="{0D108BD9-81ED-4DB2-BD59-A6C34878D82A}">
                    <a16:rowId xmlns:a16="http://schemas.microsoft.com/office/drawing/2014/main" val="1036321630"/>
                  </a:ext>
                </a:extLst>
              </a:tr>
              <a:tr h="963034">
                <a:tc>
                  <a:txBody>
                    <a:bodyPr/>
                    <a:lstStyle/>
                    <a:p>
                      <a:pPr marL="0" marR="0">
                        <a:lnSpc>
                          <a:spcPct val="200000"/>
                        </a:lnSpc>
                        <a:spcBef>
                          <a:spcPts val="0"/>
                        </a:spcBef>
                        <a:spcAft>
                          <a:spcPts val="0"/>
                        </a:spcAft>
                      </a:pPr>
                      <a:r>
                        <a:rPr lang="en-US" sz="1300">
                          <a:effectLst/>
                        </a:rPr>
                        <a:t>Fälström et al. (1)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spcBef>
                          <a:spcPts val="0"/>
                        </a:spcBef>
                        <a:spcAft>
                          <a:spcPts val="0"/>
                        </a:spcAft>
                      </a:pPr>
                      <a:r>
                        <a:rPr lang="en-US" sz="1300">
                          <a:effectLst/>
                        </a:rPr>
                        <a:t>Female Soccer Players With Anterior Cruciate Ligament Reconstruction</a:t>
                      </a:r>
                      <a:br>
                        <a:rPr lang="en-US" sz="1300">
                          <a:effectLst/>
                        </a:rPr>
                      </a:br>
                      <a:r>
                        <a:rPr lang="en-US" sz="1300">
                          <a:effectLst/>
                        </a:rPr>
                        <a:t>Have a Higher Risk of New Knee Injuries and Quit Soccer to a Higher Degree Than Knee-Healthy Controls </a:t>
                      </a:r>
                    </a:p>
                  </a:txBody>
                  <a:tcPr marL="32414" marR="32414" marT="0" marB="0"/>
                </a:tc>
                <a:tc>
                  <a:txBody>
                    <a:bodyPr/>
                    <a:lstStyle/>
                    <a:p>
                      <a:pPr marL="0" marR="0">
                        <a:lnSpc>
                          <a:spcPct val="200000"/>
                        </a:lnSpc>
                        <a:spcBef>
                          <a:spcPts val="0"/>
                        </a:spcBef>
                        <a:spcAft>
                          <a:spcPts val="0"/>
                        </a:spcAft>
                      </a:pPr>
                      <a:r>
                        <a:rPr lang="en-US" sz="1300">
                          <a:effectLst/>
                        </a:rPr>
                        <a:t>2018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117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19.9 +- 2.5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extLst>
                  <a:ext uri="{0D108BD9-81ED-4DB2-BD59-A6C34878D82A}">
                    <a16:rowId xmlns:a16="http://schemas.microsoft.com/office/drawing/2014/main" val="2896086324"/>
                  </a:ext>
                </a:extLst>
              </a:tr>
              <a:tr h="776037">
                <a:tc>
                  <a:txBody>
                    <a:bodyPr/>
                    <a:lstStyle/>
                    <a:p>
                      <a:pPr marL="0" marR="0">
                        <a:lnSpc>
                          <a:spcPct val="200000"/>
                        </a:lnSpc>
                        <a:spcBef>
                          <a:spcPts val="0"/>
                        </a:spcBef>
                        <a:spcAft>
                          <a:spcPts val="0"/>
                        </a:spcAft>
                      </a:pPr>
                      <a:r>
                        <a:rPr lang="en-US" sz="1300">
                          <a:effectLst/>
                        </a:rPr>
                        <a:t>Howard et al.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spcBef>
                          <a:spcPts val="0"/>
                        </a:spcBef>
                        <a:spcAft>
                          <a:spcPts val="0"/>
                        </a:spcAft>
                      </a:pPr>
                      <a:r>
                        <a:rPr lang="en-US" sz="1300">
                          <a:effectLst/>
                        </a:rPr>
                        <a:t>Rates and Determinants of Return to Play After Anterior Cruciate Ligament Reconstruction in National Collegiate Athletic Association Division I </a:t>
                      </a:r>
                    </a:p>
                    <a:p>
                      <a:pPr marL="0" marR="0">
                        <a:spcBef>
                          <a:spcPts val="0"/>
                        </a:spcBef>
                        <a:spcAft>
                          <a:spcPts val="0"/>
                        </a:spcAft>
                      </a:pPr>
                      <a:r>
                        <a:rPr lang="en-US" sz="1300">
                          <a:effectLst/>
                        </a:rPr>
                        <a:t>Soccer Athletes</a:t>
                      </a:r>
                    </a:p>
                  </a:txBody>
                  <a:tcPr marL="32414" marR="32414" marT="0" marB="0"/>
                </a:tc>
                <a:tc>
                  <a:txBody>
                    <a:bodyPr/>
                    <a:lstStyle/>
                    <a:p>
                      <a:pPr marL="0" marR="0">
                        <a:lnSpc>
                          <a:spcPct val="200000"/>
                        </a:lnSpc>
                        <a:spcBef>
                          <a:spcPts val="0"/>
                        </a:spcBef>
                        <a:spcAft>
                          <a:spcPts val="0"/>
                        </a:spcAft>
                      </a:pPr>
                      <a:r>
                        <a:rPr lang="en-US" sz="1300">
                          <a:effectLst/>
                        </a:rPr>
                        <a:t>2015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78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19.3 (17-22)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extLst>
                  <a:ext uri="{0D108BD9-81ED-4DB2-BD59-A6C34878D82A}">
                    <a16:rowId xmlns:a16="http://schemas.microsoft.com/office/drawing/2014/main" val="2244225535"/>
                  </a:ext>
                </a:extLst>
              </a:tr>
              <a:tr h="402044">
                <a:tc>
                  <a:txBody>
                    <a:bodyPr/>
                    <a:lstStyle/>
                    <a:p>
                      <a:pPr marL="0" marR="0">
                        <a:lnSpc>
                          <a:spcPct val="200000"/>
                        </a:lnSpc>
                        <a:spcBef>
                          <a:spcPts val="0"/>
                        </a:spcBef>
                        <a:spcAft>
                          <a:spcPts val="0"/>
                        </a:spcAft>
                      </a:pPr>
                      <a:r>
                        <a:rPr lang="en-US" sz="1300">
                          <a:effectLst/>
                        </a:rPr>
                        <a:t>Waldén et al.</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spcBef>
                          <a:spcPts val="0"/>
                        </a:spcBef>
                        <a:spcAft>
                          <a:spcPts val="0"/>
                        </a:spcAft>
                      </a:pPr>
                      <a:r>
                        <a:rPr lang="en-US" sz="1300">
                          <a:effectLst/>
                        </a:rPr>
                        <a:t>Anterior cruciate ligament injury in elite football: a prospective three-cohort study </a:t>
                      </a:r>
                    </a:p>
                  </a:txBody>
                  <a:tcPr marL="32414" marR="32414" marT="0" marB="0"/>
                </a:tc>
                <a:tc>
                  <a:txBody>
                    <a:bodyPr/>
                    <a:lstStyle/>
                    <a:p>
                      <a:pPr marL="0" marR="0">
                        <a:lnSpc>
                          <a:spcPct val="200000"/>
                        </a:lnSpc>
                        <a:spcBef>
                          <a:spcPts val="0"/>
                        </a:spcBef>
                        <a:spcAft>
                          <a:spcPts val="0"/>
                        </a:spcAft>
                      </a:pPr>
                      <a:r>
                        <a:rPr lang="en-US" sz="1300">
                          <a:effectLst/>
                        </a:rPr>
                        <a:t>2010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 N/a</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310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20.6 +- 2.2</a:t>
                      </a:r>
                    </a:p>
                  </a:txBody>
                  <a:tcPr marL="32414" marR="32414" marT="0" marB="0"/>
                </a:tc>
                <a:extLst>
                  <a:ext uri="{0D108BD9-81ED-4DB2-BD59-A6C34878D82A}">
                    <a16:rowId xmlns:a16="http://schemas.microsoft.com/office/drawing/2014/main" val="2096174386"/>
                  </a:ext>
                </a:extLst>
              </a:tr>
              <a:tr h="776037">
                <a:tc>
                  <a:txBody>
                    <a:bodyPr/>
                    <a:lstStyle/>
                    <a:p>
                      <a:pPr marL="0" marR="0">
                        <a:lnSpc>
                          <a:spcPct val="200000"/>
                        </a:lnSpc>
                        <a:spcBef>
                          <a:spcPts val="0"/>
                        </a:spcBef>
                        <a:spcAft>
                          <a:spcPts val="0"/>
                        </a:spcAft>
                      </a:pPr>
                      <a:r>
                        <a:rPr lang="en-US" sz="1300">
                          <a:effectLst/>
                        </a:rPr>
                        <a:t>Fälström et al. (2)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spcBef>
                          <a:spcPts val="0"/>
                        </a:spcBef>
                        <a:spcAft>
                          <a:spcPts val="0"/>
                        </a:spcAft>
                      </a:pPr>
                      <a:r>
                        <a:rPr lang="en-US" sz="1300">
                          <a:effectLst/>
                        </a:rPr>
                        <a:t>Functional Performance Among Active Female Soccer Players After Unilateral Primary Anterior Cruciate Ligament Reconstruction Compared With Knee-Healthy Controls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2016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a:effectLst/>
                        </a:rPr>
                        <a:t>77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tc>
                  <a:txBody>
                    <a:bodyPr/>
                    <a:lstStyle/>
                    <a:p>
                      <a:pPr marL="0" marR="0">
                        <a:lnSpc>
                          <a:spcPct val="200000"/>
                        </a:lnSpc>
                        <a:spcBef>
                          <a:spcPts val="0"/>
                        </a:spcBef>
                        <a:spcAft>
                          <a:spcPts val="0"/>
                        </a:spcAft>
                      </a:pPr>
                      <a:r>
                        <a:rPr lang="en-US" sz="1300" dirty="0">
                          <a:effectLst/>
                        </a:rPr>
                        <a:t>20.1 +-2.3</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32414" marR="32414" marT="0" marB="0"/>
                </a:tc>
                <a:extLst>
                  <a:ext uri="{0D108BD9-81ED-4DB2-BD59-A6C34878D82A}">
                    <a16:rowId xmlns:a16="http://schemas.microsoft.com/office/drawing/2014/main" val="2578885617"/>
                  </a:ext>
                </a:extLst>
              </a:tr>
            </a:tbl>
          </a:graphicData>
        </a:graphic>
      </p:graphicFrame>
    </p:spTree>
    <p:extLst>
      <p:ext uri="{BB962C8B-B14F-4D97-AF65-F5344CB8AC3E}">
        <p14:creationId xmlns:p14="http://schemas.microsoft.com/office/powerpoint/2010/main" val="255880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8CD5E85-D232-354A-AC3F-BECD3D906603}"/>
              </a:ext>
            </a:extLst>
          </p:cNvPr>
          <p:cNvGraphicFramePr/>
          <p:nvPr>
            <p:extLst>
              <p:ext uri="{D42A27DB-BD31-4B8C-83A1-F6EECF244321}">
                <p14:modId xmlns:p14="http://schemas.microsoft.com/office/powerpoint/2010/main" val="3228848328"/>
              </p:ext>
            </p:extLst>
          </p:nvPr>
        </p:nvGraphicFramePr>
        <p:xfrm>
          <a:off x="190501" y="249193"/>
          <a:ext cx="11810998" cy="569701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9168F50-E951-CE4D-A82F-31263AC33980}"/>
              </a:ext>
            </a:extLst>
          </p:cNvPr>
          <p:cNvSpPr txBox="1"/>
          <p:nvPr/>
        </p:nvSpPr>
        <p:spPr>
          <a:xfrm>
            <a:off x="712082" y="6536671"/>
            <a:ext cx="6946018" cy="307777"/>
          </a:xfrm>
          <a:prstGeom prst="rect">
            <a:avLst/>
          </a:prstGeom>
          <a:noFill/>
        </p:spPr>
        <p:txBody>
          <a:bodyPr wrap="square" rtlCol="0">
            <a:spAutoFit/>
          </a:bodyPr>
          <a:lstStyle/>
          <a:p>
            <a:r>
              <a:rPr lang="en-US" sz="1400" dirty="0">
                <a:solidFill>
                  <a:schemeClr val="bg1"/>
                </a:solidFill>
              </a:rPr>
              <a:t>(</a:t>
            </a:r>
            <a:r>
              <a:rPr lang="en-US" sz="1400" dirty="0" err="1">
                <a:solidFill>
                  <a:schemeClr val="bg1"/>
                </a:solidFill>
              </a:rPr>
              <a:t>Lindanger</a:t>
            </a:r>
            <a:r>
              <a:rPr lang="en-US" sz="1400" dirty="0">
                <a:solidFill>
                  <a:schemeClr val="bg1"/>
                </a:solidFill>
              </a:rPr>
              <a:t> et al., 2019, </a:t>
            </a:r>
            <a:r>
              <a:rPr lang="en-US" sz="1400" dirty="0" err="1">
                <a:solidFill>
                  <a:schemeClr val="bg1"/>
                </a:solidFill>
              </a:rPr>
              <a:t>Fälström</a:t>
            </a:r>
            <a:r>
              <a:rPr lang="en-US" sz="1400" dirty="0">
                <a:solidFill>
                  <a:schemeClr val="bg1"/>
                </a:solidFill>
              </a:rPr>
              <a:t> et al., 2018, Howard et al., 2015, </a:t>
            </a:r>
            <a:r>
              <a:rPr lang="en-US" sz="1400" dirty="0" err="1">
                <a:solidFill>
                  <a:schemeClr val="bg1"/>
                </a:solidFill>
              </a:rPr>
              <a:t>Waldén</a:t>
            </a:r>
            <a:r>
              <a:rPr lang="en-US" sz="1400" dirty="0">
                <a:solidFill>
                  <a:schemeClr val="bg1"/>
                </a:solidFill>
              </a:rPr>
              <a:t> et al., 2010)</a:t>
            </a:r>
          </a:p>
        </p:txBody>
      </p:sp>
    </p:spTree>
    <p:extLst>
      <p:ext uri="{BB962C8B-B14F-4D97-AF65-F5344CB8AC3E}">
        <p14:creationId xmlns:p14="http://schemas.microsoft.com/office/powerpoint/2010/main" val="1588976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683E5029-4C2A-B840-8E62-D3826CF7FAAD}"/>
              </a:ext>
            </a:extLst>
          </p:cNvPr>
          <p:cNvGraphicFramePr/>
          <p:nvPr>
            <p:extLst>
              <p:ext uri="{D42A27DB-BD31-4B8C-83A1-F6EECF244321}">
                <p14:modId xmlns:p14="http://schemas.microsoft.com/office/powerpoint/2010/main" val="967041525"/>
              </p:ext>
            </p:extLst>
          </p:nvPr>
        </p:nvGraphicFramePr>
        <p:xfrm>
          <a:off x="190501" y="491056"/>
          <a:ext cx="11810998" cy="4795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55844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71DD526D-1E4E-434F-A51F-0BB8AF29953C}"/>
              </a:ext>
            </a:extLst>
          </p:cNvPr>
          <p:cNvGraphicFramePr/>
          <p:nvPr>
            <p:extLst>
              <p:ext uri="{D42A27DB-BD31-4B8C-83A1-F6EECF244321}">
                <p14:modId xmlns:p14="http://schemas.microsoft.com/office/powerpoint/2010/main" val="1123244311"/>
              </p:ext>
            </p:extLst>
          </p:nvPr>
        </p:nvGraphicFramePr>
        <p:xfrm>
          <a:off x="190501" y="623576"/>
          <a:ext cx="11628966" cy="47280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5095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319A-8B05-AC4B-B671-7089E347C9D5}"/>
              </a:ext>
            </a:extLst>
          </p:cNvPr>
          <p:cNvSpPr>
            <a:spLocks noGrp="1"/>
          </p:cNvSpPr>
          <p:nvPr>
            <p:ph type="title"/>
          </p:nvPr>
        </p:nvSpPr>
        <p:spPr>
          <a:xfrm>
            <a:off x="176213" y="463827"/>
            <a:ext cx="6728170" cy="814382"/>
          </a:xfrm>
        </p:spPr>
        <p:txBody>
          <a:bodyPr/>
          <a:lstStyle/>
          <a:p>
            <a:r>
              <a:rPr lang="en-US" sz="4000" dirty="0"/>
              <a:t>Return to Sport Timeframe</a:t>
            </a:r>
          </a:p>
        </p:txBody>
      </p:sp>
      <p:sp>
        <p:nvSpPr>
          <p:cNvPr id="3" name="Content Placeholder 2">
            <a:extLst>
              <a:ext uri="{FF2B5EF4-FFF2-40B4-BE49-F238E27FC236}">
                <a16:creationId xmlns:a16="http://schemas.microsoft.com/office/drawing/2014/main" id="{8827D2DA-D46D-0F4E-9D80-769AB90B773E}"/>
              </a:ext>
            </a:extLst>
          </p:cNvPr>
          <p:cNvSpPr>
            <a:spLocks noGrp="1"/>
          </p:cNvSpPr>
          <p:nvPr>
            <p:ph sz="quarter" idx="11"/>
          </p:nvPr>
        </p:nvSpPr>
        <p:spPr>
          <a:xfrm>
            <a:off x="350837" y="1838829"/>
            <a:ext cx="6169233" cy="3952346"/>
          </a:xfrm>
        </p:spPr>
        <p:txBody>
          <a:bodyPr/>
          <a:lstStyle/>
          <a:p>
            <a:r>
              <a:rPr lang="en-US" dirty="0"/>
              <a:t>Average RTS: 7.3 months</a:t>
            </a:r>
          </a:p>
          <a:p>
            <a:pPr lvl="1"/>
            <a:endParaRPr lang="en-US" dirty="0"/>
          </a:p>
          <a:p>
            <a:r>
              <a:rPr lang="en-US" dirty="0"/>
              <a:t>RTS timeframe range</a:t>
            </a:r>
          </a:p>
          <a:p>
            <a:pPr lvl="1"/>
            <a:r>
              <a:rPr lang="en-US" dirty="0"/>
              <a:t>1 - 25 months</a:t>
            </a:r>
          </a:p>
          <a:p>
            <a:pPr lvl="1"/>
            <a:r>
              <a:rPr lang="en-US" dirty="0"/>
              <a:t>~4 - 13 months without </a:t>
            </a:r>
            <a:r>
              <a:rPr lang="en-US" dirty="0" err="1"/>
              <a:t>Lindanger</a:t>
            </a:r>
            <a:endParaRPr lang="en-US" dirty="0"/>
          </a:p>
        </p:txBody>
      </p:sp>
      <p:pic>
        <p:nvPicPr>
          <p:cNvPr id="5" name="Picture 4">
            <a:extLst>
              <a:ext uri="{FF2B5EF4-FFF2-40B4-BE49-F238E27FC236}">
                <a16:creationId xmlns:a16="http://schemas.microsoft.com/office/drawing/2014/main" id="{D9DEBDA8-1861-524D-8940-BB8CF6BACABE}"/>
              </a:ext>
            </a:extLst>
          </p:cNvPr>
          <p:cNvPicPr>
            <a:picLocks noChangeAspect="1"/>
          </p:cNvPicPr>
          <p:nvPr/>
        </p:nvPicPr>
        <p:blipFill>
          <a:blip r:embed="rId3"/>
          <a:stretch>
            <a:fillRect/>
          </a:stretch>
        </p:blipFill>
        <p:spPr>
          <a:xfrm>
            <a:off x="6977112" y="1838829"/>
            <a:ext cx="4864051" cy="3180341"/>
          </a:xfrm>
          <a:prstGeom prst="rect">
            <a:avLst/>
          </a:prstGeom>
          <a:ln w="38100" cap="sq" cmpd="thickThin">
            <a:solidFill>
              <a:schemeClr val="tx1">
                <a:lumMod val="50000"/>
                <a:lumOff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847727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319A-8B05-AC4B-B671-7089E347C9D5}"/>
              </a:ext>
            </a:extLst>
          </p:cNvPr>
          <p:cNvSpPr>
            <a:spLocks noGrp="1"/>
          </p:cNvSpPr>
          <p:nvPr>
            <p:ph type="title"/>
          </p:nvPr>
        </p:nvSpPr>
        <p:spPr>
          <a:xfrm>
            <a:off x="190501" y="560685"/>
            <a:ext cx="8290890" cy="581790"/>
          </a:xfrm>
        </p:spPr>
        <p:txBody>
          <a:bodyPr/>
          <a:lstStyle/>
          <a:p>
            <a:r>
              <a:rPr lang="en-US" sz="4000" dirty="0"/>
              <a:t>Return to Competition Timeframe</a:t>
            </a:r>
          </a:p>
        </p:txBody>
      </p:sp>
      <p:sp>
        <p:nvSpPr>
          <p:cNvPr id="3" name="Content Placeholder 2">
            <a:extLst>
              <a:ext uri="{FF2B5EF4-FFF2-40B4-BE49-F238E27FC236}">
                <a16:creationId xmlns:a16="http://schemas.microsoft.com/office/drawing/2014/main" id="{8827D2DA-D46D-0F4E-9D80-769AB90B773E}"/>
              </a:ext>
            </a:extLst>
          </p:cNvPr>
          <p:cNvSpPr>
            <a:spLocks noGrp="1"/>
          </p:cNvSpPr>
          <p:nvPr>
            <p:ph sz="quarter" idx="11"/>
          </p:nvPr>
        </p:nvSpPr>
        <p:spPr>
          <a:xfrm>
            <a:off x="354278" y="1842053"/>
            <a:ext cx="5237163" cy="2637182"/>
          </a:xfrm>
        </p:spPr>
        <p:txBody>
          <a:bodyPr/>
          <a:lstStyle/>
          <a:p>
            <a:r>
              <a:rPr lang="en-US" dirty="0"/>
              <a:t>Average RTC: 9.0 months</a:t>
            </a:r>
          </a:p>
          <a:p>
            <a:pPr lvl="1"/>
            <a:endParaRPr lang="en-US" dirty="0"/>
          </a:p>
          <a:p>
            <a:r>
              <a:rPr lang="en-US" dirty="0"/>
              <a:t>RTC timeframe range</a:t>
            </a:r>
          </a:p>
          <a:p>
            <a:pPr lvl="1"/>
            <a:r>
              <a:rPr lang="en-US" dirty="0"/>
              <a:t>1 - 33 months</a:t>
            </a:r>
          </a:p>
          <a:p>
            <a:pPr lvl="1"/>
            <a:r>
              <a:rPr lang="en-US" dirty="0"/>
              <a:t>~4 - 33 months </a:t>
            </a:r>
          </a:p>
        </p:txBody>
      </p:sp>
      <p:pic>
        <p:nvPicPr>
          <p:cNvPr id="5" name="Picture 4">
            <a:extLst>
              <a:ext uri="{FF2B5EF4-FFF2-40B4-BE49-F238E27FC236}">
                <a16:creationId xmlns:a16="http://schemas.microsoft.com/office/drawing/2014/main" id="{E917B285-BD52-D14B-BF13-42DC703FCF0F}"/>
              </a:ext>
            </a:extLst>
          </p:cNvPr>
          <p:cNvPicPr>
            <a:picLocks noChangeAspect="1"/>
          </p:cNvPicPr>
          <p:nvPr/>
        </p:nvPicPr>
        <p:blipFill>
          <a:blip r:embed="rId3"/>
          <a:stretch>
            <a:fillRect/>
          </a:stretch>
        </p:blipFill>
        <p:spPr>
          <a:xfrm>
            <a:off x="6453808" y="1685766"/>
            <a:ext cx="5288760" cy="3525840"/>
          </a:xfrm>
          <a:prstGeom prst="rect">
            <a:avLst/>
          </a:prstGeom>
          <a:ln w="38100" cap="sq" cmpd="thickThin">
            <a:solidFill>
              <a:schemeClr val="tx1">
                <a:lumMod val="50000"/>
                <a:lumOff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044133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27BD-4B06-9D44-A83D-327139960147}"/>
              </a:ext>
            </a:extLst>
          </p:cNvPr>
          <p:cNvSpPr>
            <a:spLocks noGrp="1"/>
          </p:cNvSpPr>
          <p:nvPr>
            <p:ph type="title"/>
          </p:nvPr>
        </p:nvSpPr>
        <p:spPr>
          <a:xfrm>
            <a:off x="193186" y="495076"/>
            <a:ext cx="6274954" cy="581790"/>
          </a:xfrm>
        </p:spPr>
        <p:txBody>
          <a:bodyPr/>
          <a:lstStyle/>
          <a:p>
            <a:r>
              <a:rPr lang="en-US" sz="4000" dirty="0"/>
              <a:t>Factors Contributing to RTP</a:t>
            </a:r>
          </a:p>
        </p:txBody>
      </p:sp>
      <p:sp>
        <p:nvSpPr>
          <p:cNvPr id="3" name="Content Placeholder 2">
            <a:extLst>
              <a:ext uri="{FF2B5EF4-FFF2-40B4-BE49-F238E27FC236}">
                <a16:creationId xmlns:a16="http://schemas.microsoft.com/office/drawing/2014/main" id="{A60F4A7B-C156-4147-B5EC-4D29A71ECB7D}"/>
              </a:ext>
            </a:extLst>
          </p:cNvPr>
          <p:cNvSpPr>
            <a:spLocks noGrp="1"/>
          </p:cNvSpPr>
          <p:nvPr>
            <p:ph sz="quarter" idx="11"/>
          </p:nvPr>
        </p:nvSpPr>
        <p:spPr/>
        <p:txBody>
          <a:bodyPr/>
          <a:lstStyle/>
          <a:p>
            <a:pPr marL="0" indent="0">
              <a:buNone/>
            </a:pPr>
            <a:r>
              <a:rPr lang="en-US" b="1" dirty="0"/>
              <a:t>Rehabilitation Plans</a:t>
            </a:r>
          </a:p>
          <a:p>
            <a:pPr marL="971550" lvl="1" indent="-514350">
              <a:buFont typeface="+mj-lt"/>
              <a:buAutoNum type="arabicPeriod"/>
            </a:pPr>
            <a:r>
              <a:rPr lang="en-US" dirty="0"/>
              <a:t>Avoid valgus movements</a:t>
            </a:r>
          </a:p>
          <a:p>
            <a:pPr marL="971550" lvl="1" indent="-514350">
              <a:buFont typeface="+mj-lt"/>
              <a:buAutoNum type="arabicPeriod"/>
            </a:pPr>
            <a:r>
              <a:rPr lang="en-US" dirty="0"/>
              <a:t>Work on strengthening muscles working to counteract valgus</a:t>
            </a:r>
          </a:p>
        </p:txBody>
      </p:sp>
      <p:pic>
        <p:nvPicPr>
          <p:cNvPr id="4" name="Picture 3">
            <a:extLst>
              <a:ext uri="{FF2B5EF4-FFF2-40B4-BE49-F238E27FC236}">
                <a16:creationId xmlns:a16="http://schemas.microsoft.com/office/drawing/2014/main" id="{239CBBFE-DC88-2548-B677-0EA75CB487E3}"/>
              </a:ext>
            </a:extLst>
          </p:cNvPr>
          <p:cNvPicPr>
            <a:picLocks noChangeAspect="1"/>
          </p:cNvPicPr>
          <p:nvPr/>
        </p:nvPicPr>
        <p:blipFill>
          <a:blip r:embed="rId3"/>
          <a:stretch>
            <a:fillRect/>
          </a:stretch>
        </p:blipFill>
        <p:spPr>
          <a:xfrm>
            <a:off x="6468140" y="1695450"/>
            <a:ext cx="4876800" cy="3467100"/>
          </a:xfrm>
          <a:prstGeom prst="rect">
            <a:avLst/>
          </a:prstGeom>
          <a:ln w="38100" cap="sq" cmpd="thickThin">
            <a:solidFill>
              <a:schemeClr val="tx1">
                <a:lumMod val="50000"/>
                <a:lumOff val="50000"/>
              </a:schemeClr>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024C854E-A5AD-B146-B9AF-B0773CA74766}"/>
              </a:ext>
            </a:extLst>
          </p:cNvPr>
          <p:cNvSpPr txBox="1"/>
          <p:nvPr/>
        </p:nvSpPr>
        <p:spPr>
          <a:xfrm>
            <a:off x="712082" y="6500813"/>
            <a:ext cx="4117093"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Fälström</a:t>
            </a:r>
            <a:r>
              <a:rPr lang="en-US" dirty="0">
                <a:solidFill>
                  <a:schemeClr val="bg1"/>
                </a:solidFill>
              </a:rPr>
              <a:t> et al., 2016)</a:t>
            </a:r>
          </a:p>
        </p:txBody>
      </p:sp>
    </p:spTree>
    <p:extLst>
      <p:ext uri="{BB962C8B-B14F-4D97-AF65-F5344CB8AC3E}">
        <p14:creationId xmlns:p14="http://schemas.microsoft.com/office/powerpoint/2010/main" val="3200048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E53E-D6FA-A242-85AA-74A49EFADFC5}"/>
              </a:ext>
            </a:extLst>
          </p:cNvPr>
          <p:cNvSpPr>
            <a:spLocks noGrp="1"/>
          </p:cNvSpPr>
          <p:nvPr>
            <p:ph type="title"/>
          </p:nvPr>
        </p:nvSpPr>
        <p:spPr>
          <a:xfrm>
            <a:off x="193186" y="495076"/>
            <a:ext cx="6274954" cy="581790"/>
          </a:xfrm>
        </p:spPr>
        <p:txBody>
          <a:bodyPr/>
          <a:lstStyle/>
          <a:p>
            <a:r>
              <a:rPr lang="en-US" sz="4000" dirty="0"/>
              <a:t>Factors Contributing to RTP</a:t>
            </a:r>
          </a:p>
        </p:txBody>
      </p:sp>
      <p:sp>
        <p:nvSpPr>
          <p:cNvPr id="3" name="Content Placeholder 2">
            <a:extLst>
              <a:ext uri="{FF2B5EF4-FFF2-40B4-BE49-F238E27FC236}">
                <a16:creationId xmlns:a16="http://schemas.microsoft.com/office/drawing/2014/main" id="{90C4A357-74D8-6A41-8835-D87ACD9DF886}"/>
              </a:ext>
            </a:extLst>
          </p:cNvPr>
          <p:cNvSpPr>
            <a:spLocks noGrp="1"/>
          </p:cNvSpPr>
          <p:nvPr>
            <p:ph sz="quarter" idx="11"/>
          </p:nvPr>
        </p:nvSpPr>
        <p:spPr/>
        <p:txBody>
          <a:bodyPr/>
          <a:lstStyle/>
          <a:p>
            <a:pPr marL="0" indent="0">
              <a:buNone/>
            </a:pPr>
            <a:r>
              <a:rPr lang="en-US" b="1" dirty="0"/>
              <a:t>Graft Choice</a:t>
            </a:r>
          </a:p>
          <a:p>
            <a:pPr lvl="1"/>
            <a:endParaRPr lang="en-US" dirty="0"/>
          </a:p>
          <a:p>
            <a:pPr lvl="1"/>
            <a:r>
              <a:rPr lang="en-US" dirty="0"/>
              <a:t>Patellar tendon</a:t>
            </a:r>
          </a:p>
          <a:p>
            <a:pPr lvl="1"/>
            <a:r>
              <a:rPr lang="en-US" dirty="0"/>
              <a:t>Quad tendon</a:t>
            </a:r>
          </a:p>
          <a:p>
            <a:pPr lvl="1"/>
            <a:r>
              <a:rPr lang="en-US" dirty="0"/>
              <a:t>Semitendinosus-</a:t>
            </a:r>
            <a:r>
              <a:rPr lang="en-US" dirty="0" err="1"/>
              <a:t>gracillis</a:t>
            </a:r>
            <a:endParaRPr lang="en-US" dirty="0"/>
          </a:p>
          <a:p>
            <a:pPr lvl="1"/>
            <a:r>
              <a:rPr lang="en-US" dirty="0"/>
              <a:t>Allograft (Tib. Ant., Tib. Post., Gastrocnemius, etc.) </a:t>
            </a:r>
          </a:p>
          <a:p>
            <a:pPr marL="457200" lvl="1" indent="0">
              <a:buNone/>
            </a:pPr>
            <a:endParaRPr lang="en-US" dirty="0"/>
          </a:p>
        </p:txBody>
      </p:sp>
      <p:pic>
        <p:nvPicPr>
          <p:cNvPr id="4" name="Picture 3">
            <a:extLst>
              <a:ext uri="{FF2B5EF4-FFF2-40B4-BE49-F238E27FC236}">
                <a16:creationId xmlns:a16="http://schemas.microsoft.com/office/drawing/2014/main" id="{A83B1C8B-BD44-2840-A0EA-E59B081CBFAC}"/>
              </a:ext>
            </a:extLst>
          </p:cNvPr>
          <p:cNvPicPr>
            <a:picLocks noChangeAspect="1"/>
          </p:cNvPicPr>
          <p:nvPr/>
        </p:nvPicPr>
        <p:blipFill rotWithShape="1">
          <a:blip r:embed="rId3"/>
          <a:srcRect b="12857"/>
          <a:stretch/>
        </p:blipFill>
        <p:spPr>
          <a:xfrm>
            <a:off x="5949244" y="1686084"/>
            <a:ext cx="5895093" cy="3210720"/>
          </a:xfrm>
          <a:prstGeom prst="rect">
            <a:avLst/>
          </a:prstGeom>
          <a:ln w="38100" cap="sq" cmpd="thickThin">
            <a:solidFill>
              <a:schemeClr val="tx1">
                <a:lumMod val="50000"/>
                <a:lumOff val="50000"/>
              </a:schemeClr>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4C6102D2-E7A5-194A-89DD-83CCCAC446DB}"/>
              </a:ext>
            </a:extLst>
          </p:cNvPr>
          <p:cNvSpPr txBox="1"/>
          <p:nvPr/>
        </p:nvSpPr>
        <p:spPr>
          <a:xfrm>
            <a:off x="10429875" y="4586288"/>
            <a:ext cx="1414463" cy="338554"/>
          </a:xfrm>
          <a:prstGeom prst="rect">
            <a:avLst/>
          </a:prstGeom>
          <a:noFill/>
        </p:spPr>
        <p:txBody>
          <a:bodyPr wrap="square" rtlCol="0">
            <a:spAutoFit/>
          </a:bodyPr>
          <a:lstStyle/>
          <a:p>
            <a:r>
              <a:rPr lang="en-US" sz="1600" dirty="0">
                <a:solidFill>
                  <a:schemeClr val="bg1"/>
                </a:solidFill>
              </a:rPr>
              <a:t>Veritas Health</a:t>
            </a:r>
          </a:p>
        </p:txBody>
      </p:sp>
      <p:sp>
        <p:nvSpPr>
          <p:cNvPr id="6" name="TextBox 5">
            <a:extLst>
              <a:ext uri="{FF2B5EF4-FFF2-40B4-BE49-F238E27FC236}">
                <a16:creationId xmlns:a16="http://schemas.microsoft.com/office/drawing/2014/main" id="{D3D6B289-F63E-EC4D-A237-8CC05C70240E}"/>
              </a:ext>
            </a:extLst>
          </p:cNvPr>
          <p:cNvSpPr txBox="1"/>
          <p:nvPr/>
        </p:nvSpPr>
        <p:spPr>
          <a:xfrm>
            <a:off x="712082" y="6500813"/>
            <a:ext cx="7320294"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Lindanger</a:t>
            </a:r>
            <a:r>
              <a:rPr lang="en-US" dirty="0">
                <a:solidFill>
                  <a:schemeClr val="bg1"/>
                </a:solidFill>
              </a:rPr>
              <a:t> et al., 2019), </a:t>
            </a:r>
            <a:r>
              <a:rPr lang="en-US" dirty="0" err="1">
                <a:solidFill>
                  <a:schemeClr val="bg1"/>
                </a:solidFill>
              </a:rPr>
              <a:t>Waldén</a:t>
            </a:r>
            <a:r>
              <a:rPr lang="en-US" dirty="0">
                <a:solidFill>
                  <a:schemeClr val="bg1"/>
                </a:solidFill>
              </a:rPr>
              <a:t> et al., 2010, Howard et al., 2015)</a:t>
            </a:r>
          </a:p>
        </p:txBody>
      </p:sp>
    </p:spTree>
    <p:extLst>
      <p:ext uri="{BB962C8B-B14F-4D97-AF65-F5344CB8AC3E}">
        <p14:creationId xmlns:p14="http://schemas.microsoft.com/office/powerpoint/2010/main" val="52553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9955-3D39-7443-9D79-10490E6106D4}"/>
              </a:ext>
            </a:extLst>
          </p:cNvPr>
          <p:cNvSpPr>
            <a:spLocks noGrp="1"/>
          </p:cNvSpPr>
          <p:nvPr>
            <p:ph type="title"/>
          </p:nvPr>
        </p:nvSpPr>
        <p:spPr>
          <a:xfrm>
            <a:off x="193186" y="495076"/>
            <a:ext cx="6274954" cy="581790"/>
          </a:xfrm>
        </p:spPr>
        <p:txBody>
          <a:bodyPr/>
          <a:lstStyle/>
          <a:p>
            <a:r>
              <a:rPr lang="en-US" sz="4000" dirty="0"/>
              <a:t>Factors Contributing to RTP</a:t>
            </a:r>
          </a:p>
        </p:txBody>
      </p:sp>
      <p:sp>
        <p:nvSpPr>
          <p:cNvPr id="3" name="Content Placeholder 2">
            <a:extLst>
              <a:ext uri="{FF2B5EF4-FFF2-40B4-BE49-F238E27FC236}">
                <a16:creationId xmlns:a16="http://schemas.microsoft.com/office/drawing/2014/main" id="{E87B8D29-F8FB-514A-B4FF-198AC52CD802}"/>
              </a:ext>
            </a:extLst>
          </p:cNvPr>
          <p:cNvSpPr>
            <a:spLocks noGrp="1"/>
          </p:cNvSpPr>
          <p:nvPr>
            <p:ph sz="quarter" idx="11"/>
          </p:nvPr>
        </p:nvSpPr>
        <p:spPr/>
        <p:txBody>
          <a:bodyPr/>
          <a:lstStyle/>
          <a:p>
            <a:pPr marL="0" indent="0">
              <a:buNone/>
            </a:pPr>
            <a:r>
              <a:rPr lang="en-US" b="1" dirty="0"/>
              <a:t>Motivation to RTP</a:t>
            </a:r>
          </a:p>
          <a:p>
            <a:pPr lvl="1"/>
            <a:r>
              <a:rPr lang="en-US" dirty="0"/>
              <a:t>Eligibility</a:t>
            </a:r>
          </a:p>
          <a:p>
            <a:pPr lvl="1"/>
            <a:r>
              <a:rPr lang="en-US" dirty="0"/>
              <a:t>Age of injury</a:t>
            </a:r>
          </a:p>
        </p:txBody>
      </p:sp>
      <p:pic>
        <p:nvPicPr>
          <p:cNvPr id="4" name="Picture 3">
            <a:extLst>
              <a:ext uri="{FF2B5EF4-FFF2-40B4-BE49-F238E27FC236}">
                <a16:creationId xmlns:a16="http://schemas.microsoft.com/office/drawing/2014/main" id="{98FCA92C-1210-3842-BB0F-CB45C928AEA8}"/>
              </a:ext>
            </a:extLst>
          </p:cNvPr>
          <p:cNvPicPr>
            <a:picLocks noChangeAspect="1"/>
          </p:cNvPicPr>
          <p:nvPr/>
        </p:nvPicPr>
        <p:blipFill>
          <a:blip r:embed="rId3"/>
          <a:stretch>
            <a:fillRect/>
          </a:stretch>
        </p:blipFill>
        <p:spPr>
          <a:xfrm>
            <a:off x="5409036" y="1685766"/>
            <a:ext cx="6070882" cy="3414871"/>
          </a:xfrm>
          <a:prstGeom prst="rect">
            <a:avLst/>
          </a:prstGeom>
          <a:ln w="38100" cap="sq" cmpd="thickThin">
            <a:solidFill>
              <a:schemeClr val="tx1">
                <a:lumMod val="50000"/>
                <a:lumOff val="50000"/>
              </a:schemeClr>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2CB749DD-7A35-B044-B433-012CEA133C9A}"/>
              </a:ext>
            </a:extLst>
          </p:cNvPr>
          <p:cNvSpPr txBox="1"/>
          <p:nvPr/>
        </p:nvSpPr>
        <p:spPr>
          <a:xfrm>
            <a:off x="712082" y="6500813"/>
            <a:ext cx="5756058"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Lindanger</a:t>
            </a:r>
            <a:r>
              <a:rPr lang="en-US" dirty="0">
                <a:solidFill>
                  <a:schemeClr val="bg1"/>
                </a:solidFill>
              </a:rPr>
              <a:t> et al., 2019, Howard et al, 2015)</a:t>
            </a:r>
          </a:p>
        </p:txBody>
      </p:sp>
    </p:spTree>
    <p:extLst>
      <p:ext uri="{BB962C8B-B14F-4D97-AF65-F5344CB8AC3E}">
        <p14:creationId xmlns:p14="http://schemas.microsoft.com/office/powerpoint/2010/main" val="3352771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8C47-D0CB-C74C-9EC8-40263EB7D38B}"/>
              </a:ext>
            </a:extLst>
          </p:cNvPr>
          <p:cNvSpPr>
            <a:spLocks noGrp="1"/>
          </p:cNvSpPr>
          <p:nvPr>
            <p:ph type="title"/>
          </p:nvPr>
        </p:nvSpPr>
        <p:spPr>
          <a:xfrm>
            <a:off x="193185" y="495076"/>
            <a:ext cx="7029249" cy="581790"/>
          </a:xfrm>
        </p:spPr>
        <p:txBody>
          <a:bodyPr/>
          <a:lstStyle/>
          <a:p>
            <a:r>
              <a:rPr lang="en-US" sz="4000" dirty="0"/>
              <a:t>Current and Future Research</a:t>
            </a:r>
          </a:p>
        </p:txBody>
      </p:sp>
      <p:sp>
        <p:nvSpPr>
          <p:cNvPr id="3" name="Content Placeholder 2">
            <a:extLst>
              <a:ext uri="{FF2B5EF4-FFF2-40B4-BE49-F238E27FC236}">
                <a16:creationId xmlns:a16="http://schemas.microsoft.com/office/drawing/2014/main" id="{35E0E4F7-CB42-5347-82B5-FC3E0E371300}"/>
              </a:ext>
            </a:extLst>
          </p:cNvPr>
          <p:cNvSpPr>
            <a:spLocks noGrp="1"/>
          </p:cNvSpPr>
          <p:nvPr>
            <p:ph sz="quarter" idx="11"/>
          </p:nvPr>
        </p:nvSpPr>
        <p:spPr/>
        <p:txBody>
          <a:bodyPr/>
          <a:lstStyle/>
          <a:p>
            <a:r>
              <a:rPr lang="en-US" dirty="0"/>
              <a:t>Previous studies have focused mainly on factors leading up to ACL rupture (hormone release, MOI, age, level of play, etc.)</a:t>
            </a:r>
          </a:p>
          <a:p>
            <a:endParaRPr lang="en-US" dirty="0"/>
          </a:p>
        </p:txBody>
      </p:sp>
      <p:sp>
        <p:nvSpPr>
          <p:cNvPr id="4" name="Rectangle 3">
            <a:extLst>
              <a:ext uri="{FF2B5EF4-FFF2-40B4-BE49-F238E27FC236}">
                <a16:creationId xmlns:a16="http://schemas.microsoft.com/office/drawing/2014/main" id="{AACE7A26-8228-384F-84C6-29CBAAE16F6B}"/>
              </a:ext>
            </a:extLst>
          </p:cNvPr>
          <p:cNvSpPr/>
          <p:nvPr/>
        </p:nvSpPr>
        <p:spPr>
          <a:xfrm>
            <a:off x="6095999" y="1685766"/>
            <a:ext cx="5805487" cy="2554545"/>
          </a:xfrm>
          <a:prstGeom prst="rect">
            <a:avLst/>
          </a:prstGeom>
        </p:spPr>
        <p:txBody>
          <a:bodyPr wrap="square">
            <a:spAutoFit/>
          </a:bodyPr>
          <a:lstStyle/>
          <a:p>
            <a:pPr lvl="1"/>
            <a:r>
              <a:rPr lang="en-US" sz="3200" dirty="0"/>
              <a:t>Future research is necessary in order to understand factors influencing return to paly timeframe such as graft selection, rehab plans, etc. </a:t>
            </a:r>
          </a:p>
        </p:txBody>
      </p:sp>
    </p:spTree>
    <p:extLst>
      <p:ext uri="{BB962C8B-B14F-4D97-AF65-F5344CB8AC3E}">
        <p14:creationId xmlns:p14="http://schemas.microsoft.com/office/powerpoint/2010/main" val="2169211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337B3A-EC46-524E-8982-B4B7FBA68102}"/>
              </a:ext>
            </a:extLst>
          </p:cNvPr>
          <p:cNvSpPr>
            <a:spLocks noGrp="1"/>
          </p:cNvSpPr>
          <p:nvPr>
            <p:ph type="title"/>
          </p:nvPr>
        </p:nvSpPr>
        <p:spPr>
          <a:xfrm>
            <a:off x="161926" y="534180"/>
            <a:ext cx="9551917" cy="581790"/>
          </a:xfrm>
        </p:spPr>
        <p:txBody>
          <a:bodyPr>
            <a:noAutofit/>
          </a:bodyPr>
          <a:lstStyle/>
          <a:p>
            <a:r>
              <a:rPr lang="en-US" sz="4000" dirty="0"/>
              <a:t>Anterior Cruciate Ligament and Females</a:t>
            </a:r>
          </a:p>
        </p:txBody>
      </p:sp>
      <p:sp>
        <p:nvSpPr>
          <p:cNvPr id="2" name="Content Placeholder 1">
            <a:extLst>
              <a:ext uri="{FF2B5EF4-FFF2-40B4-BE49-F238E27FC236}">
                <a16:creationId xmlns:a16="http://schemas.microsoft.com/office/drawing/2014/main" id="{A64A695D-1014-F445-8967-A2D9954309A6}"/>
              </a:ext>
            </a:extLst>
          </p:cNvPr>
          <p:cNvSpPr>
            <a:spLocks noGrp="1"/>
          </p:cNvSpPr>
          <p:nvPr>
            <p:ph sz="quarter" idx="11"/>
          </p:nvPr>
        </p:nvSpPr>
        <p:spPr/>
        <p:txBody>
          <a:bodyPr>
            <a:normAutofit/>
          </a:bodyPr>
          <a:lstStyle/>
          <a:p>
            <a:r>
              <a:rPr lang="en-US" dirty="0"/>
              <a:t>Females are up to 10x more likely to rupture ACL</a:t>
            </a:r>
          </a:p>
          <a:p>
            <a:r>
              <a:rPr lang="en-US" dirty="0"/>
              <a:t>Influence Injury rate</a:t>
            </a:r>
          </a:p>
          <a:p>
            <a:pPr lvl="1"/>
            <a:r>
              <a:rPr lang="en-US" dirty="0"/>
              <a:t>Age</a:t>
            </a:r>
          </a:p>
          <a:p>
            <a:pPr lvl="1"/>
            <a:r>
              <a:rPr lang="en-US" dirty="0"/>
              <a:t>Gender</a:t>
            </a:r>
          </a:p>
          <a:p>
            <a:pPr lvl="1"/>
            <a:r>
              <a:rPr lang="en-US" dirty="0"/>
              <a:t>Sex hormones</a:t>
            </a:r>
          </a:p>
          <a:p>
            <a:r>
              <a:rPr lang="en-US" dirty="0"/>
              <a:t>Most injuries occur from non-contact mechanisms</a:t>
            </a:r>
          </a:p>
        </p:txBody>
      </p:sp>
      <p:sp>
        <p:nvSpPr>
          <p:cNvPr id="3" name="Text Placeholder 2">
            <a:extLst>
              <a:ext uri="{FF2B5EF4-FFF2-40B4-BE49-F238E27FC236}">
                <a16:creationId xmlns:a16="http://schemas.microsoft.com/office/drawing/2014/main" id="{E093E0F5-5C87-9A4C-9BC9-0F1FE4050D63}"/>
              </a:ext>
            </a:extLst>
          </p:cNvPr>
          <p:cNvSpPr>
            <a:spLocks noGrp="1"/>
          </p:cNvSpPr>
          <p:nvPr>
            <p:ph type="body" sz="quarter" idx="4294967295"/>
          </p:nvPr>
        </p:nvSpPr>
        <p:spPr>
          <a:xfrm>
            <a:off x="6546850" y="6500813"/>
            <a:ext cx="5645150" cy="357187"/>
          </a:xfrm>
        </p:spPr>
        <p:txBody>
          <a:bodyPr>
            <a:normAutofit fontScale="77500" lnSpcReduction="20000"/>
          </a:bodyPr>
          <a:lstStyle/>
          <a:p>
            <a:r>
              <a:rPr lang="en-US" dirty="0"/>
              <a:t>Reference:</a:t>
            </a:r>
          </a:p>
        </p:txBody>
      </p:sp>
      <p:sp>
        <p:nvSpPr>
          <p:cNvPr id="5" name="TextBox 4">
            <a:extLst>
              <a:ext uri="{FF2B5EF4-FFF2-40B4-BE49-F238E27FC236}">
                <a16:creationId xmlns:a16="http://schemas.microsoft.com/office/drawing/2014/main" id="{9F60D0D1-1085-694C-AB6A-E9F9F57B70F1}"/>
              </a:ext>
            </a:extLst>
          </p:cNvPr>
          <p:cNvSpPr txBox="1"/>
          <p:nvPr/>
        </p:nvSpPr>
        <p:spPr>
          <a:xfrm>
            <a:off x="712082" y="6500813"/>
            <a:ext cx="6095999"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Waldén</a:t>
            </a:r>
            <a:r>
              <a:rPr lang="en-US" dirty="0">
                <a:solidFill>
                  <a:schemeClr val="bg1"/>
                </a:solidFill>
              </a:rPr>
              <a:t>  et al., 2010; </a:t>
            </a:r>
            <a:r>
              <a:rPr lang="en-US" dirty="0" err="1">
                <a:solidFill>
                  <a:schemeClr val="bg1"/>
                </a:solidFill>
              </a:rPr>
              <a:t>Guzzini</a:t>
            </a:r>
            <a:r>
              <a:rPr lang="en-US" dirty="0">
                <a:solidFill>
                  <a:schemeClr val="bg1"/>
                </a:solidFill>
              </a:rPr>
              <a:t> et al., 2016, </a:t>
            </a:r>
            <a:r>
              <a:rPr lang="en-US" dirty="0" err="1">
                <a:solidFill>
                  <a:schemeClr val="bg1"/>
                </a:solidFill>
              </a:rPr>
              <a:t>Fälström</a:t>
            </a:r>
            <a:r>
              <a:rPr lang="en-US" dirty="0">
                <a:solidFill>
                  <a:schemeClr val="bg1"/>
                </a:solidFill>
              </a:rPr>
              <a:t> et al, 2018)</a:t>
            </a:r>
            <a:r>
              <a:rPr lang="en-US" dirty="0"/>
              <a:t> </a:t>
            </a:r>
            <a:r>
              <a:rPr lang="en-US" dirty="0">
                <a:solidFill>
                  <a:schemeClr val="bg1"/>
                </a:solidFill>
              </a:rPr>
              <a:t> </a:t>
            </a:r>
          </a:p>
        </p:txBody>
      </p:sp>
      <p:pic>
        <p:nvPicPr>
          <p:cNvPr id="6" name="Picture 5">
            <a:extLst>
              <a:ext uri="{FF2B5EF4-FFF2-40B4-BE49-F238E27FC236}">
                <a16:creationId xmlns:a16="http://schemas.microsoft.com/office/drawing/2014/main" id="{95DDB6C7-5E91-0D49-80C2-981E30E2ADF7}"/>
              </a:ext>
            </a:extLst>
          </p:cNvPr>
          <p:cNvPicPr>
            <a:picLocks noChangeAspect="1"/>
          </p:cNvPicPr>
          <p:nvPr/>
        </p:nvPicPr>
        <p:blipFill>
          <a:blip r:embed="rId3"/>
          <a:stretch>
            <a:fillRect/>
          </a:stretch>
        </p:blipFill>
        <p:spPr>
          <a:xfrm>
            <a:off x="6826590" y="1884846"/>
            <a:ext cx="5085670" cy="3455780"/>
          </a:xfrm>
          <a:prstGeom prst="rect">
            <a:avLst/>
          </a:prstGeom>
          <a:ln w="38100">
            <a:solidFill>
              <a:schemeClr val="tx1">
                <a:lumMod val="50000"/>
                <a:lumOff val="50000"/>
              </a:schemeClr>
            </a:solidFill>
          </a:ln>
        </p:spPr>
      </p:pic>
    </p:spTree>
    <p:extLst>
      <p:ext uri="{BB962C8B-B14F-4D97-AF65-F5344CB8AC3E}">
        <p14:creationId xmlns:p14="http://schemas.microsoft.com/office/powerpoint/2010/main" val="3114843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779F6-4E58-5643-952D-90CA4BF0F023}"/>
              </a:ext>
            </a:extLst>
          </p:cNvPr>
          <p:cNvSpPr>
            <a:spLocks noGrp="1"/>
          </p:cNvSpPr>
          <p:nvPr>
            <p:ph type="title"/>
          </p:nvPr>
        </p:nvSpPr>
        <p:spPr>
          <a:xfrm>
            <a:off x="166681" y="495076"/>
            <a:ext cx="7797875" cy="581790"/>
          </a:xfrm>
        </p:spPr>
        <p:txBody>
          <a:bodyPr/>
          <a:lstStyle/>
          <a:p>
            <a:r>
              <a:rPr lang="en-US" sz="4000" dirty="0"/>
              <a:t>Conclusions</a:t>
            </a:r>
          </a:p>
        </p:txBody>
      </p:sp>
      <p:sp>
        <p:nvSpPr>
          <p:cNvPr id="3" name="Content Placeholder 2">
            <a:extLst>
              <a:ext uri="{FF2B5EF4-FFF2-40B4-BE49-F238E27FC236}">
                <a16:creationId xmlns:a16="http://schemas.microsoft.com/office/drawing/2014/main" id="{BCD2FC67-0DE5-9447-8E37-2F091DEE7E3D}"/>
              </a:ext>
            </a:extLst>
          </p:cNvPr>
          <p:cNvSpPr>
            <a:spLocks noGrp="1"/>
          </p:cNvSpPr>
          <p:nvPr>
            <p:ph sz="quarter" idx="11"/>
          </p:nvPr>
        </p:nvSpPr>
        <p:spPr>
          <a:xfrm>
            <a:off x="712082" y="1685766"/>
            <a:ext cx="4350248" cy="4386263"/>
          </a:xfrm>
        </p:spPr>
        <p:txBody>
          <a:bodyPr/>
          <a:lstStyle/>
          <a:p>
            <a:r>
              <a:rPr lang="en-US" dirty="0"/>
              <a:t>Average RTP post ACLR</a:t>
            </a:r>
          </a:p>
          <a:p>
            <a:pPr lvl="1"/>
            <a:r>
              <a:rPr lang="en-US" dirty="0"/>
              <a:t>7.3 months</a:t>
            </a:r>
          </a:p>
          <a:p>
            <a:r>
              <a:rPr lang="en-US" dirty="0"/>
              <a:t>Average RTC post ACLR</a:t>
            </a:r>
          </a:p>
          <a:p>
            <a:pPr lvl="1"/>
            <a:r>
              <a:rPr lang="en-US" dirty="0"/>
              <a:t>9.0 months</a:t>
            </a:r>
          </a:p>
          <a:p>
            <a:r>
              <a:rPr lang="en-US" dirty="0"/>
              <a:t>Contributing Factors</a:t>
            </a:r>
          </a:p>
          <a:p>
            <a:pPr lvl="1"/>
            <a:r>
              <a:rPr lang="en-US" dirty="0"/>
              <a:t>Graft selection</a:t>
            </a:r>
          </a:p>
          <a:p>
            <a:pPr lvl="1"/>
            <a:r>
              <a:rPr lang="en-US" dirty="0"/>
              <a:t>Rehabilitation plans</a:t>
            </a:r>
          </a:p>
          <a:p>
            <a:pPr lvl="1"/>
            <a:r>
              <a:rPr lang="en-US" dirty="0"/>
              <a:t>Motivation</a:t>
            </a:r>
          </a:p>
          <a:p>
            <a:endParaRPr lang="en-US" dirty="0"/>
          </a:p>
        </p:txBody>
      </p:sp>
      <p:pic>
        <p:nvPicPr>
          <p:cNvPr id="4" name="Picture 3">
            <a:extLst>
              <a:ext uri="{FF2B5EF4-FFF2-40B4-BE49-F238E27FC236}">
                <a16:creationId xmlns:a16="http://schemas.microsoft.com/office/drawing/2014/main" id="{C02ADCB4-FCBF-0F4F-BFA2-02DB4514ECE5}"/>
              </a:ext>
            </a:extLst>
          </p:cNvPr>
          <p:cNvPicPr>
            <a:picLocks noChangeAspect="1"/>
          </p:cNvPicPr>
          <p:nvPr/>
        </p:nvPicPr>
        <p:blipFill>
          <a:blip r:embed="rId2"/>
          <a:stretch>
            <a:fillRect/>
          </a:stretch>
        </p:blipFill>
        <p:spPr>
          <a:xfrm>
            <a:off x="6559826" y="2414702"/>
            <a:ext cx="5037248" cy="2581146"/>
          </a:xfrm>
          <a:prstGeom prst="rect">
            <a:avLst/>
          </a:prstGeom>
          <a:ln w="38100" cap="sq" cmpd="thickThin">
            <a:solidFill>
              <a:schemeClr val="tx1">
                <a:lumMod val="50000"/>
                <a:lumOff val="50000"/>
              </a:schemeClr>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58DD9B92-37AC-3B41-9901-0378A91EC5CB}"/>
              </a:ext>
            </a:extLst>
          </p:cNvPr>
          <p:cNvSpPr txBox="1"/>
          <p:nvPr/>
        </p:nvSpPr>
        <p:spPr>
          <a:xfrm>
            <a:off x="712082" y="6500813"/>
            <a:ext cx="6946018" cy="307777"/>
          </a:xfrm>
          <a:prstGeom prst="rect">
            <a:avLst/>
          </a:prstGeom>
          <a:noFill/>
        </p:spPr>
        <p:txBody>
          <a:bodyPr wrap="square" rtlCol="0">
            <a:spAutoFit/>
          </a:bodyPr>
          <a:lstStyle/>
          <a:p>
            <a:r>
              <a:rPr lang="en-US" sz="1400" dirty="0">
                <a:solidFill>
                  <a:schemeClr val="bg1"/>
                </a:solidFill>
              </a:rPr>
              <a:t>(</a:t>
            </a:r>
            <a:r>
              <a:rPr lang="en-US" sz="1400" dirty="0" err="1">
                <a:solidFill>
                  <a:schemeClr val="bg1"/>
                </a:solidFill>
              </a:rPr>
              <a:t>Lindanger</a:t>
            </a:r>
            <a:r>
              <a:rPr lang="en-US" sz="1400" dirty="0">
                <a:solidFill>
                  <a:schemeClr val="bg1"/>
                </a:solidFill>
              </a:rPr>
              <a:t> et al., 2019, </a:t>
            </a:r>
            <a:r>
              <a:rPr lang="en-US" sz="1400" dirty="0" err="1">
                <a:solidFill>
                  <a:schemeClr val="bg1"/>
                </a:solidFill>
              </a:rPr>
              <a:t>Fälström</a:t>
            </a:r>
            <a:r>
              <a:rPr lang="en-US" sz="1400" dirty="0">
                <a:solidFill>
                  <a:schemeClr val="bg1"/>
                </a:solidFill>
              </a:rPr>
              <a:t> et al., 2018, Howard et al., 2015, </a:t>
            </a:r>
            <a:r>
              <a:rPr lang="en-US" sz="1400" dirty="0" err="1">
                <a:solidFill>
                  <a:schemeClr val="bg1"/>
                </a:solidFill>
              </a:rPr>
              <a:t>Waldén</a:t>
            </a:r>
            <a:r>
              <a:rPr lang="en-US" sz="1400" dirty="0">
                <a:solidFill>
                  <a:schemeClr val="bg1"/>
                </a:solidFill>
              </a:rPr>
              <a:t> et al., 2010)</a:t>
            </a:r>
          </a:p>
        </p:txBody>
      </p:sp>
    </p:spTree>
    <p:extLst>
      <p:ext uri="{BB962C8B-B14F-4D97-AF65-F5344CB8AC3E}">
        <p14:creationId xmlns:p14="http://schemas.microsoft.com/office/powerpoint/2010/main" val="1488577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780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E9EE-CB52-CF4E-BD14-AB577A24FF44}"/>
              </a:ext>
            </a:extLst>
          </p:cNvPr>
          <p:cNvSpPr>
            <a:spLocks noGrp="1"/>
          </p:cNvSpPr>
          <p:nvPr>
            <p:ph type="title"/>
          </p:nvPr>
        </p:nvSpPr>
        <p:spPr>
          <a:xfrm>
            <a:off x="193185" y="495076"/>
            <a:ext cx="8858049" cy="581790"/>
          </a:xfrm>
        </p:spPr>
        <p:txBody>
          <a:bodyPr/>
          <a:lstStyle/>
          <a:p>
            <a:r>
              <a:rPr lang="en-US" sz="4000" dirty="0"/>
              <a:t>Return to Sport and Competition</a:t>
            </a:r>
          </a:p>
        </p:txBody>
      </p:sp>
      <p:sp>
        <p:nvSpPr>
          <p:cNvPr id="3" name="Content Placeholder 2">
            <a:extLst>
              <a:ext uri="{FF2B5EF4-FFF2-40B4-BE49-F238E27FC236}">
                <a16:creationId xmlns:a16="http://schemas.microsoft.com/office/drawing/2014/main" id="{87D96867-D146-D842-80D2-588A0F303226}"/>
              </a:ext>
            </a:extLst>
          </p:cNvPr>
          <p:cNvSpPr>
            <a:spLocks noGrp="1"/>
          </p:cNvSpPr>
          <p:nvPr>
            <p:ph sz="quarter" idx="11"/>
          </p:nvPr>
        </p:nvSpPr>
        <p:spPr>
          <a:xfrm>
            <a:off x="712082" y="1412141"/>
            <a:ext cx="5237163" cy="4950783"/>
          </a:xfrm>
        </p:spPr>
        <p:txBody>
          <a:bodyPr>
            <a:noAutofit/>
          </a:bodyPr>
          <a:lstStyle/>
          <a:p>
            <a:r>
              <a:rPr lang="en-US" dirty="0"/>
              <a:t>ACL rehab protocols typically call for 9-12 months of rehab</a:t>
            </a:r>
          </a:p>
          <a:p>
            <a:endParaRPr lang="en-US" dirty="0"/>
          </a:p>
          <a:p>
            <a:r>
              <a:rPr lang="en-US" dirty="0"/>
              <a:t>Individualized based on athlete progress</a:t>
            </a:r>
          </a:p>
          <a:p>
            <a:endParaRPr lang="en-US" dirty="0"/>
          </a:p>
          <a:p>
            <a:r>
              <a:rPr lang="en-US" dirty="0"/>
              <a:t>Progression from practice to competition</a:t>
            </a:r>
          </a:p>
          <a:p>
            <a:endParaRPr lang="en-US" dirty="0"/>
          </a:p>
        </p:txBody>
      </p:sp>
      <p:sp>
        <p:nvSpPr>
          <p:cNvPr id="4" name="TextBox 3">
            <a:extLst>
              <a:ext uri="{FF2B5EF4-FFF2-40B4-BE49-F238E27FC236}">
                <a16:creationId xmlns:a16="http://schemas.microsoft.com/office/drawing/2014/main" id="{77AF1E11-7178-F048-8281-0940D1908076}"/>
              </a:ext>
            </a:extLst>
          </p:cNvPr>
          <p:cNvSpPr txBox="1"/>
          <p:nvPr/>
        </p:nvSpPr>
        <p:spPr>
          <a:xfrm>
            <a:off x="712082" y="6500813"/>
            <a:ext cx="4117093"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Lindanger</a:t>
            </a:r>
            <a:r>
              <a:rPr lang="en-US" dirty="0">
                <a:solidFill>
                  <a:schemeClr val="bg1"/>
                </a:solidFill>
              </a:rPr>
              <a:t> et al., 2019)</a:t>
            </a:r>
          </a:p>
        </p:txBody>
      </p:sp>
      <p:pic>
        <p:nvPicPr>
          <p:cNvPr id="7" name="Picture 6">
            <a:extLst>
              <a:ext uri="{FF2B5EF4-FFF2-40B4-BE49-F238E27FC236}">
                <a16:creationId xmlns:a16="http://schemas.microsoft.com/office/drawing/2014/main" id="{67636BB6-2D18-364D-8C3F-37E1B8766BF3}"/>
              </a:ext>
            </a:extLst>
          </p:cNvPr>
          <p:cNvPicPr>
            <a:picLocks noChangeAspect="1"/>
          </p:cNvPicPr>
          <p:nvPr/>
        </p:nvPicPr>
        <p:blipFill>
          <a:blip r:embed="rId3"/>
          <a:stretch>
            <a:fillRect/>
          </a:stretch>
        </p:blipFill>
        <p:spPr>
          <a:xfrm>
            <a:off x="6808081" y="1685766"/>
            <a:ext cx="4971129" cy="4033716"/>
          </a:xfrm>
          <a:prstGeom prst="rect">
            <a:avLst/>
          </a:prstGeom>
          <a:ln w="38100" cap="sq" cmpd="thickThin">
            <a:solidFill>
              <a:schemeClr val="tx1">
                <a:lumMod val="50000"/>
                <a:lumOff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28510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14A6-00AD-8E46-9AA9-A451B6C86A4E}"/>
              </a:ext>
            </a:extLst>
          </p:cNvPr>
          <p:cNvSpPr>
            <a:spLocks noGrp="1"/>
          </p:cNvSpPr>
          <p:nvPr>
            <p:ph type="title"/>
          </p:nvPr>
        </p:nvSpPr>
        <p:spPr>
          <a:xfrm>
            <a:off x="190501" y="495077"/>
            <a:ext cx="6274954" cy="581790"/>
          </a:xfrm>
        </p:spPr>
        <p:txBody>
          <a:bodyPr/>
          <a:lstStyle/>
          <a:p>
            <a:r>
              <a:rPr lang="en-US" sz="4000" dirty="0"/>
              <a:t>Purpose of study</a:t>
            </a:r>
          </a:p>
        </p:txBody>
      </p:sp>
      <p:sp>
        <p:nvSpPr>
          <p:cNvPr id="3" name="Content Placeholder 2">
            <a:extLst>
              <a:ext uri="{FF2B5EF4-FFF2-40B4-BE49-F238E27FC236}">
                <a16:creationId xmlns:a16="http://schemas.microsoft.com/office/drawing/2014/main" id="{BB78B5BA-60A7-AF4F-9360-F67CB956D1D4}"/>
              </a:ext>
            </a:extLst>
          </p:cNvPr>
          <p:cNvSpPr>
            <a:spLocks noGrp="1"/>
          </p:cNvSpPr>
          <p:nvPr>
            <p:ph sz="quarter" idx="11"/>
          </p:nvPr>
        </p:nvSpPr>
        <p:spPr>
          <a:xfrm>
            <a:off x="712082" y="2986087"/>
            <a:ext cx="10789356" cy="3085941"/>
          </a:xfrm>
        </p:spPr>
        <p:txBody>
          <a:bodyPr>
            <a:noAutofit/>
          </a:bodyPr>
          <a:lstStyle/>
          <a:p>
            <a:pPr marL="0" indent="0" algn="ctr">
              <a:buNone/>
            </a:pPr>
            <a:r>
              <a:rPr lang="en-US" sz="4400" b="1" dirty="0"/>
              <a:t>To determine an average return to play timeframe post ACL reconstruction in female soccer players</a:t>
            </a:r>
          </a:p>
          <a:p>
            <a:pPr marL="0" indent="0" algn="ctr">
              <a:buNone/>
            </a:pPr>
            <a:endParaRPr lang="en-US" sz="4400" b="1" dirty="0"/>
          </a:p>
        </p:txBody>
      </p:sp>
    </p:spTree>
    <p:extLst>
      <p:ext uri="{BB962C8B-B14F-4D97-AF65-F5344CB8AC3E}">
        <p14:creationId xmlns:p14="http://schemas.microsoft.com/office/powerpoint/2010/main" val="318793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B14A6-00AD-8E46-9AA9-A451B6C86A4E}"/>
              </a:ext>
            </a:extLst>
          </p:cNvPr>
          <p:cNvSpPr>
            <a:spLocks noGrp="1"/>
          </p:cNvSpPr>
          <p:nvPr>
            <p:ph type="title"/>
          </p:nvPr>
        </p:nvSpPr>
        <p:spPr>
          <a:xfrm>
            <a:off x="190501" y="495076"/>
            <a:ext cx="6274954" cy="581790"/>
          </a:xfrm>
        </p:spPr>
        <p:txBody>
          <a:bodyPr/>
          <a:lstStyle/>
          <a:p>
            <a:r>
              <a:rPr lang="en-US" sz="4000" dirty="0"/>
              <a:t>Purpose of study</a:t>
            </a:r>
          </a:p>
        </p:txBody>
      </p:sp>
      <p:sp>
        <p:nvSpPr>
          <p:cNvPr id="3" name="Content Placeholder 2">
            <a:extLst>
              <a:ext uri="{FF2B5EF4-FFF2-40B4-BE49-F238E27FC236}">
                <a16:creationId xmlns:a16="http://schemas.microsoft.com/office/drawing/2014/main" id="{BB78B5BA-60A7-AF4F-9360-F67CB956D1D4}"/>
              </a:ext>
            </a:extLst>
          </p:cNvPr>
          <p:cNvSpPr>
            <a:spLocks noGrp="1"/>
          </p:cNvSpPr>
          <p:nvPr>
            <p:ph sz="quarter" idx="11"/>
          </p:nvPr>
        </p:nvSpPr>
        <p:spPr>
          <a:xfrm>
            <a:off x="712082" y="3228975"/>
            <a:ext cx="10789356" cy="2843054"/>
          </a:xfrm>
        </p:spPr>
        <p:txBody>
          <a:bodyPr>
            <a:noAutofit/>
          </a:bodyPr>
          <a:lstStyle/>
          <a:p>
            <a:pPr marL="0" indent="0" algn="ctr">
              <a:buNone/>
            </a:pPr>
            <a:r>
              <a:rPr lang="en-US" sz="4400" b="1" dirty="0"/>
              <a:t>To determine factors involved with return to play timeframe</a:t>
            </a:r>
          </a:p>
        </p:txBody>
      </p:sp>
    </p:spTree>
    <p:extLst>
      <p:ext uri="{BB962C8B-B14F-4D97-AF65-F5344CB8AC3E}">
        <p14:creationId xmlns:p14="http://schemas.microsoft.com/office/powerpoint/2010/main" val="675516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0109-B2A7-E141-A798-7C8A57EB483A}"/>
              </a:ext>
            </a:extLst>
          </p:cNvPr>
          <p:cNvSpPr>
            <a:spLocks noGrp="1"/>
          </p:cNvSpPr>
          <p:nvPr>
            <p:ph type="title"/>
          </p:nvPr>
        </p:nvSpPr>
        <p:spPr>
          <a:xfrm>
            <a:off x="233363" y="538842"/>
            <a:ext cx="6274954" cy="581790"/>
          </a:xfrm>
        </p:spPr>
        <p:txBody>
          <a:bodyPr/>
          <a:lstStyle/>
          <a:p>
            <a:r>
              <a:rPr lang="en-US" sz="4000" dirty="0"/>
              <a:t>Key words</a:t>
            </a:r>
          </a:p>
        </p:txBody>
      </p:sp>
      <p:sp>
        <p:nvSpPr>
          <p:cNvPr id="3" name="Content Placeholder 2">
            <a:extLst>
              <a:ext uri="{FF2B5EF4-FFF2-40B4-BE49-F238E27FC236}">
                <a16:creationId xmlns:a16="http://schemas.microsoft.com/office/drawing/2014/main" id="{065CA3F2-D9A9-064F-B657-7D61F5230821}"/>
              </a:ext>
            </a:extLst>
          </p:cNvPr>
          <p:cNvSpPr>
            <a:spLocks noGrp="1"/>
          </p:cNvSpPr>
          <p:nvPr>
            <p:ph sz="quarter" idx="11"/>
          </p:nvPr>
        </p:nvSpPr>
        <p:spPr>
          <a:xfrm>
            <a:off x="0" y="1696278"/>
            <a:ext cx="12192000" cy="4737179"/>
          </a:xfrm>
        </p:spPr>
        <p:txBody>
          <a:bodyPr>
            <a:normAutofit/>
          </a:bodyPr>
          <a:lstStyle/>
          <a:p>
            <a:pPr marL="0" indent="0" algn="ctr">
              <a:buNone/>
            </a:pPr>
            <a:r>
              <a:rPr lang="en-US" dirty="0"/>
              <a:t>“ACL” or “Anterior Cruciate Ligament”</a:t>
            </a:r>
          </a:p>
          <a:p>
            <a:pPr marL="0" indent="0" algn="ctr">
              <a:buNone/>
            </a:pPr>
            <a:r>
              <a:rPr lang="en-US" dirty="0"/>
              <a:t>“ACLR” or “Anterior Cruciate Ligament Reconstruction”</a:t>
            </a:r>
          </a:p>
          <a:p>
            <a:pPr marL="0" indent="0" algn="ctr">
              <a:buNone/>
            </a:pPr>
            <a:r>
              <a:rPr lang="en-US" dirty="0"/>
              <a:t>“Soccer” or “European Football” or “Football” </a:t>
            </a:r>
          </a:p>
          <a:p>
            <a:pPr marL="0" indent="0" algn="ctr">
              <a:buNone/>
            </a:pPr>
            <a:r>
              <a:rPr lang="en-US" dirty="0"/>
              <a:t>“Women” or “Female”</a:t>
            </a:r>
          </a:p>
          <a:p>
            <a:pPr marL="0" indent="0" algn="ctr">
              <a:buNone/>
            </a:pPr>
            <a:r>
              <a:rPr lang="en-US" dirty="0"/>
              <a:t>“Return To Sport” or “RTS”</a:t>
            </a:r>
          </a:p>
          <a:p>
            <a:pPr marL="0" indent="0" algn="ctr">
              <a:buNone/>
            </a:pPr>
            <a:r>
              <a:rPr lang="en-US" dirty="0"/>
              <a:t>“Return To Play” or “RTP”</a:t>
            </a:r>
          </a:p>
          <a:p>
            <a:pPr marL="0" indent="0" algn="ctr">
              <a:buNone/>
            </a:pPr>
            <a:r>
              <a:rPr lang="en-US" dirty="0"/>
              <a:t>“Return To Activity” or “RTA”</a:t>
            </a:r>
          </a:p>
        </p:txBody>
      </p:sp>
      <p:pic>
        <p:nvPicPr>
          <p:cNvPr id="4" name="Picture 3">
            <a:extLst>
              <a:ext uri="{FF2B5EF4-FFF2-40B4-BE49-F238E27FC236}">
                <a16:creationId xmlns:a16="http://schemas.microsoft.com/office/drawing/2014/main" id="{235B6666-D416-6E44-BBA7-12DD4759E580}"/>
              </a:ext>
            </a:extLst>
          </p:cNvPr>
          <p:cNvPicPr>
            <a:picLocks noChangeAspect="1"/>
          </p:cNvPicPr>
          <p:nvPr/>
        </p:nvPicPr>
        <p:blipFill>
          <a:blip r:embed="rId3"/>
          <a:stretch>
            <a:fillRect/>
          </a:stretch>
        </p:blipFill>
        <p:spPr>
          <a:xfrm>
            <a:off x="9445812" y="543324"/>
            <a:ext cx="2387600" cy="850900"/>
          </a:xfrm>
          <a:prstGeom prst="rect">
            <a:avLst/>
          </a:prstGeom>
        </p:spPr>
      </p:pic>
    </p:spTree>
    <p:extLst>
      <p:ext uri="{BB962C8B-B14F-4D97-AF65-F5344CB8AC3E}">
        <p14:creationId xmlns:p14="http://schemas.microsoft.com/office/powerpoint/2010/main" val="3564208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85407-C0B2-9549-815C-D7305723BC29}"/>
              </a:ext>
            </a:extLst>
          </p:cNvPr>
          <p:cNvSpPr>
            <a:spLocks noGrp="1"/>
          </p:cNvSpPr>
          <p:nvPr>
            <p:ph type="title"/>
          </p:nvPr>
        </p:nvSpPr>
        <p:spPr>
          <a:xfrm>
            <a:off x="193186" y="785971"/>
            <a:ext cx="6274954" cy="581790"/>
          </a:xfrm>
        </p:spPr>
        <p:txBody>
          <a:bodyPr/>
          <a:lstStyle/>
          <a:p>
            <a:r>
              <a:rPr lang="en-US" sz="4000" dirty="0"/>
              <a:t>Inclusion Criteria</a:t>
            </a:r>
            <a:br>
              <a:rPr lang="en-US" sz="4000" dirty="0"/>
            </a:br>
            <a:endParaRPr lang="en-US" sz="4000" dirty="0"/>
          </a:p>
        </p:txBody>
      </p:sp>
      <p:sp>
        <p:nvSpPr>
          <p:cNvPr id="3" name="Content Placeholder 2">
            <a:extLst>
              <a:ext uri="{FF2B5EF4-FFF2-40B4-BE49-F238E27FC236}">
                <a16:creationId xmlns:a16="http://schemas.microsoft.com/office/drawing/2014/main" id="{53F4E231-C33A-854F-AC1C-71AF77B3E669}"/>
              </a:ext>
            </a:extLst>
          </p:cNvPr>
          <p:cNvSpPr>
            <a:spLocks noGrp="1"/>
          </p:cNvSpPr>
          <p:nvPr>
            <p:ph sz="quarter" idx="11"/>
          </p:nvPr>
        </p:nvSpPr>
        <p:spPr>
          <a:xfrm>
            <a:off x="712082" y="2001078"/>
            <a:ext cx="5237163" cy="4070951"/>
          </a:xfrm>
        </p:spPr>
        <p:txBody>
          <a:bodyPr/>
          <a:lstStyle/>
          <a:p>
            <a:r>
              <a:rPr lang="en-US" dirty="0"/>
              <a:t>Time until return to play in post-operative ACL reconstruction</a:t>
            </a:r>
          </a:p>
          <a:p>
            <a:endParaRPr lang="en-US" dirty="0"/>
          </a:p>
          <a:p>
            <a:r>
              <a:rPr lang="en-US" dirty="0"/>
              <a:t>Female soccer athletes </a:t>
            </a:r>
          </a:p>
        </p:txBody>
      </p:sp>
      <p:pic>
        <p:nvPicPr>
          <p:cNvPr id="4" name="Picture 3">
            <a:extLst>
              <a:ext uri="{FF2B5EF4-FFF2-40B4-BE49-F238E27FC236}">
                <a16:creationId xmlns:a16="http://schemas.microsoft.com/office/drawing/2014/main" id="{5B5600B9-8818-4144-B8E2-5169FC12D9B3}"/>
              </a:ext>
            </a:extLst>
          </p:cNvPr>
          <p:cNvPicPr>
            <a:picLocks noChangeAspect="1"/>
          </p:cNvPicPr>
          <p:nvPr/>
        </p:nvPicPr>
        <p:blipFill>
          <a:blip r:embed="rId2"/>
          <a:stretch>
            <a:fillRect/>
          </a:stretch>
        </p:blipFill>
        <p:spPr>
          <a:xfrm>
            <a:off x="7215154" y="1685766"/>
            <a:ext cx="4264764" cy="3560758"/>
          </a:xfrm>
          <a:prstGeom prst="rect">
            <a:avLst/>
          </a:prstGeom>
          <a:ln w="38100" cap="sq" cmpd="thickThin">
            <a:solidFill>
              <a:schemeClr val="tx1">
                <a:lumMod val="50000"/>
                <a:lumOff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875528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EB97-312A-E546-9755-E5DA9C3594B2}"/>
              </a:ext>
            </a:extLst>
          </p:cNvPr>
          <p:cNvSpPr>
            <a:spLocks noGrp="1"/>
          </p:cNvSpPr>
          <p:nvPr>
            <p:ph type="title"/>
          </p:nvPr>
        </p:nvSpPr>
        <p:spPr>
          <a:xfrm>
            <a:off x="193186" y="609217"/>
            <a:ext cx="6274954" cy="933674"/>
          </a:xfrm>
        </p:spPr>
        <p:txBody>
          <a:bodyPr/>
          <a:lstStyle/>
          <a:p>
            <a:r>
              <a:rPr lang="en-US" sz="4000" dirty="0"/>
              <a:t>Exclusion Criteria</a:t>
            </a:r>
            <a:br>
              <a:rPr lang="en-US" sz="4000" dirty="0"/>
            </a:br>
            <a:endParaRPr lang="en-US" sz="4000" dirty="0"/>
          </a:p>
        </p:txBody>
      </p:sp>
      <p:sp>
        <p:nvSpPr>
          <p:cNvPr id="3" name="Content Placeholder 2">
            <a:extLst>
              <a:ext uri="{FF2B5EF4-FFF2-40B4-BE49-F238E27FC236}">
                <a16:creationId xmlns:a16="http://schemas.microsoft.com/office/drawing/2014/main" id="{053C875C-F5C9-8244-BCDF-53F7DFA8E407}"/>
              </a:ext>
            </a:extLst>
          </p:cNvPr>
          <p:cNvSpPr>
            <a:spLocks noGrp="1"/>
          </p:cNvSpPr>
          <p:nvPr>
            <p:ph sz="quarter" idx="11"/>
          </p:nvPr>
        </p:nvSpPr>
        <p:spPr>
          <a:xfrm>
            <a:off x="712081" y="1391478"/>
            <a:ext cx="6695883" cy="4680551"/>
          </a:xfrm>
        </p:spPr>
        <p:txBody>
          <a:bodyPr>
            <a:normAutofit/>
          </a:bodyPr>
          <a:lstStyle/>
          <a:p>
            <a:r>
              <a:rPr lang="en-US" dirty="0"/>
              <a:t>Focused on ACL revision surgery</a:t>
            </a:r>
          </a:p>
          <a:p>
            <a:pPr lvl="2"/>
            <a:endParaRPr lang="en-US" dirty="0"/>
          </a:p>
          <a:p>
            <a:r>
              <a:rPr lang="en-US" dirty="0"/>
              <a:t>Sole focus of male soccer players</a:t>
            </a:r>
          </a:p>
          <a:p>
            <a:pPr lvl="2"/>
            <a:endParaRPr lang="en-US" dirty="0"/>
          </a:p>
          <a:p>
            <a:r>
              <a:rPr lang="en-US" dirty="0"/>
              <a:t>Did not examine return to sport timeframe post ACLR</a:t>
            </a:r>
          </a:p>
          <a:p>
            <a:pPr lvl="2"/>
            <a:endParaRPr lang="en-US" dirty="0"/>
          </a:p>
          <a:p>
            <a:r>
              <a:rPr lang="en-US" dirty="0"/>
              <a:t>Lacked full text or author information</a:t>
            </a:r>
          </a:p>
        </p:txBody>
      </p:sp>
      <p:pic>
        <p:nvPicPr>
          <p:cNvPr id="4" name="Picture 3">
            <a:extLst>
              <a:ext uri="{FF2B5EF4-FFF2-40B4-BE49-F238E27FC236}">
                <a16:creationId xmlns:a16="http://schemas.microsoft.com/office/drawing/2014/main" id="{ADFEF27D-8D16-EE4E-AAE6-508884C457FA}"/>
              </a:ext>
            </a:extLst>
          </p:cNvPr>
          <p:cNvPicPr>
            <a:picLocks noChangeAspect="1"/>
          </p:cNvPicPr>
          <p:nvPr/>
        </p:nvPicPr>
        <p:blipFill rotWithShape="1">
          <a:blip r:embed="rId2"/>
          <a:srcRect l="19706" r="5812"/>
          <a:stretch/>
        </p:blipFill>
        <p:spPr>
          <a:xfrm>
            <a:off x="7593496" y="1542891"/>
            <a:ext cx="4257483" cy="3477905"/>
          </a:xfrm>
          <a:prstGeom prst="rect">
            <a:avLst/>
          </a:prstGeom>
          <a:ln w="38100" cap="sq" cmpd="thickThin">
            <a:solidFill>
              <a:schemeClr val="tx1">
                <a:lumMod val="50000"/>
                <a:lumOff val="50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76884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11C513-A302-3D4E-B770-CAC414DAE94A}"/>
              </a:ext>
            </a:extLst>
          </p:cNvPr>
          <p:cNvSpPr>
            <a:spLocks noGrp="1"/>
          </p:cNvSpPr>
          <p:nvPr>
            <p:ph type="body" sz="quarter" idx="10"/>
          </p:nvPr>
        </p:nvSpPr>
        <p:spPr>
          <a:xfrm>
            <a:off x="176550" y="456391"/>
            <a:ext cx="2901269" cy="1222959"/>
          </a:xfrm>
        </p:spPr>
        <p:txBody>
          <a:bodyPr/>
          <a:lstStyle/>
          <a:p>
            <a:r>
              <a:rPr lang="en-US" sz="4000" b="0" dirty="0">
                <a:latin typeface="Franklin Gothic Medium" panose="020B0603020102020204" pitchFamily="34" charset="0"/>
              </a:rPr>
              <a:t>PRISMA Flowchart</a:t>
            </a:r>
            <a:endParaRPr lang="en-US" b="0" dirty="0">
              <a:latin typeface="Franklin Gothic Medium" panose="020B0603020102020204" pitchFamily="34" charset="0"/>
            </a:endParaRPr>
          </a:p>
        </p:txBody>
      </p:sp>
      <p:sp>
        <p:nvSpPr>
          <p:cNvPr id="25" name="Rectangle 24">
            <a:extLst>
              <a:ext uri="{FF2B5EF4-FFF2-40B4-BE49-F238E27FC236}">
                <a16:creationId xmlns:a16="http://schemas.microsoft.com/office/drawing/2014/main" id="{2BED96F6-B488-3D46-980E-E1924AC1333E}"/>
              </a:ext>
            </a:extLst>
          </p:cNvPr>
          <p:cNvSpPr>
            <a:spLocks noChangeArrowheads="1"/>
          </p:cNvSpPr>
          <p:nvPr/>
        </p:nvSpPr>
        <p:spPr bwMode="auto">
          <a:xfrm>
            <a:off x="4025464" y="283317"/>
            <a:ext cx="2547614" cy="1069340"/>
          </a:xfrm>
          <a:prstGeom prst="rect">
            <a:avLst/>
          </a:prstGeom>
          <a:solidFill>
            <a:srgbClr val="FFFFFF"/>
          </a:solidFill>
          <a:ln w="9525">
            <a:solidFill>
              <a:srgbClr val="000000"/>
            </a:solidFill>
            <a:miter lim="800000"/>
            <a:headEnd/>
            <a:tailEnd/>
          </a:ln>
        </p:spPr>
        <p:txBody>
          <a:bodyPr rot="0" vert="horz" wrap="square" lIns="91440" tIns="91440" rIns="91440" bIns="91440" anchor="t" anchorCtr="0" upright="1">
            <a:noAutofit/>
          </a:bodyPr>
          <a:lstStyle/>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Records identified through database searching PubMed (n = 29)</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ounded Rectangle 25">
            <a:extLst>
              <a:ext uri="{FF2B5EF4-FFF2-40B4-BE49-F238E27FC236}">
                <a16:creationId xmlns:a16="http://schemas.microsoft.com/office/drawing/2014/main" id="{4640C323-6B18-E34E-AEC0-96CAC595615F}"/>
              </a:ext>
            </a:extLst>
          </p:cNvPr>
          <p:cNvSpPr>
            <a:spLocks noChangeArrowheads="1"/>
          </p:cNvSpPr>
          <p:nvPr/>
        </p:nvSpPr>
        <p:spPr bwMode="auto">
          <a:xfrm rot="16200000">
            <a:off x="2764992" y="2245777"/>
            <a:ext cx="1371600" cy="401969"/>
          </a:xfrm>
          <a:prstGeom prst="roundRect">
            <a:avLst>
              <a:gd name="adj" fmla="val 16667"/>
            </a:avLst>
          </a:prstGeom>
          <a:solidFill>
            <a:srgbClr val="CCECFF"/>
          </a:solidFill>
          <a:ln w="9525">
            <a:solidFill>
              <a:srgbClr val="000000"/>
            </a:solidFill>
            <a:round/>
            <a:headEnd/>
            <a:tailEnd/>
          </a:ln>
        </p:spPr>
        <p:txBody>
          <a:bodyPr rot="0" vert="vert270" wrap="square" lIns="45720" tIns="45720" rIns="45720" bIns="45720" anchor="t" anchorCtr="0" upright="1">
            <a:noAutofit/>
          </a:bodyPr>
          <a:lstStyle/>
          <a:p>
            <a:pPr marL="0" marR="0" algn="ctr">
              <a:spcBef>
                <a:spcPts val="0"/>
              </a:spcBef>
              <a:spcAft>
                <a:spcPts val="0"/>
              </a:spcAft>
            </a:pPr>
            <a:r>
              <a:rPr lang="en-US" b="1"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Screening</a:t>
            </a:r>
            <a:endParaRPr lang="en-US" b="1" kern="1400" dirty="0">
              <a:solidFill>
                <a:srgbClr val="000000"/>
              </a:solidFill>
              <a:effectLst/>
              <a:latin typeface="Times New Roman" panose="02020603050405020304" pitchFamily="18" charset="0"/>
              <a:ea typeface="Times New Roman" panose="02020603050405020304" pitchFamily="18" charset="0"/>
            </a:endParaRPr>
          </a:p>
        </p:txBody>
      </p:sp>
      <p:sp>
        <p:nvSpPr>
          <p:cNvPr id="27" name="Rounded Rectangle 26">
            <a:extLst>
              <a:ext uri="{FF2B5EF4-FFF2-40B4-BE49-F238E27FC236}">
                <a16:creationId xmlns:a16="http://schemas.microsoft.com/office/drawing/2014/main" id="{2D1876E4-1DBC-D742-8CE1-7D736D1B4882}"/>
              </a:ext>
            </a:extLst>
          </p:cNvPr>
          <p:cNvSpPr>
            <a:spLocks noChangeArrowheads="1"/>
          </p:cNvSpPr>
          <p:nvPr/>
        </p:nvSpPr>
        <p:spPr bwMode="auto">
          <a:xfrm rot="16200000">
            <a:off x="2765631" y="5505229"/>
            <a:ext cx="1371600" cy="401976"/>
          </a:xfrm>
          <a:prstGeom prst="roundRect">
            <a:avLst>
              <a:gd name="adj" fmla="val 16667"/>
            </a:avLst>
          </a:prstGeom>
          <a:solidFill>
            <a:srgbClr val="CCECFF"/>
          </a:solidFill>
          <a:ln w="9525">
            <a:solidFill>
              <a:srgbClr val="000000"/>
            </a:solidFill>
            <a:round/>
            <a:headEnd/>
            <a:tailEnd/>
          </a:ln>
        </p:spPr>
        <p:txBody>
          <a:bodyPr rot="0" vert="vert270" wrap="square" lIns="45720" tIns="45720" rIns="45720" bIns="45720" anchor="t" anchorCtr="0" upright="1">
            <a:noAutofit/>
          </a:bodyPr>
          <a:lstStyle/>
          <a:p>
            <a:pPr marL="0" marR="0" algn="ctr">
              <a:spcBef>
                <a:spcPts val="0"/>
              </a:spcBef>
              <a:spcAft>
                <a:spcPts val="0"/>
              </a:spcAft>
            </a:pPr>
            <a:r>
              <a:rPr lang="en-US" b="1"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Included</a:t>
            </a:r>
            <a:endParaRPr lang="en-US" b="1" kern="1400" dirty="0">
              <a:solidFill>
                <a:srgbClr val="000000"/>
              </a:solidFill>
              <a:effectLst/>
              <a:latin typeface="Times New Roman" panose="02020603050405020304" pitchFamily="18" charset="0"/>
              <a:ea typeface="Times New Roman" panose="02020603050405020304" pitchFamily="18" charset="0"/>
            </a:endParaRPr>
          </a:p>
        </p:txBody>
      </p:sp>
      <p:sp>
        <p:nvSpPr>
          <p:cNvPr id="28" name="Rounded Rectangle 27">
            <a:extLst>
              <a:ext uri="{FF2B5EF4-FFF2-40B4-BE49-F238E27FC236}">
                <a16:creationId xmlns:a16="http://schemas.microsoft.com/office/drawing/2014/main" id="{DEB6D576-5283-464B-8DD9-F3B329C8CCD2}"/>
              </a:ext>
            </a:extLst>
          </p:cNvPr>
          <p:cNvSpPr>
            <a:spLocks noChangeArrowheads="1"/>
          </p:cNvSpPr>
          <p:nvPr/>
        </p:nvSpPr>
        <p:spPr bwMode="auto">
          <a:xfrm rot="16200000">
            <a:off x="2765629" y="3900586"/>
            <a:ext cx="1371600" cy="401972"/>
          </a:xfrm>
          <a:prstGeom prst="roundRect">
            <a:avLst>
              <a:gd name="adj" fmla="val 16667"/>
            </a:avLst>
          </a:prstGeom>
          <a:solidFill>
            <a:srgbClr val="CCECFF"/>
          </a:solidFill>
          <a:ln w="9525">
            <a:solidFill>
              <a:srgbClr val="000000"/>
            </a:solidFill>
            <a:round/>
            <a:headEnd/>
            <a:tailEnd/>
          </a:ln>
        </p:spPr>
        <p:txBody>
          <a:bodyPr rot="0" vert="vert270" wrap="square" lIns="45720" tIns="45720" rIns="45720" bIns="45720" anchor="t" anchorCtr="0" upright="1">
            <a:noAutofit/>
          </a:bodyPr>
          <a:lstStyle/>
          <a:p>
            <a:pPr marL="0" marR="0" algn="ctr">
              <a:spcBef>
                <a:spcPts val="0"/>
              </a:spcBef>
              <a:spcAft>
                <a:spcPts val="0"/>
              </a:spcAft>
            </a:pPr>
            <a:r>
              <a:rPr lang="en-US" b="1"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Eligibility</a:t>
            </a:r>
            <a:endParaRPr lang="en-US" sz="2000" b="1" kern="1400" dirty="0">
              <a:solidFill>
                <a:srgbClr val="000000"/>
              </a:solidFill>
              <a:effectLst/>
              <a:latin typeface="Times New Roman" panose="02020603050405020304" pitchFamily="18" charset="0"/>
              <a:ea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8C5AA328-8A11-CE4A-A6BD-6E9572211E01}"/>
              </a:ext>
            </a:extLst>
          </p:cNvPr>
          <p:cNvCxnSpPr>
            <a:cxnSpLocks noChangeShapeType="1"/>
            <a:stCxn id="25" idx="2"/>
          </p:cNvCxnSpPr>
          <p:nvPr/>
        </p:nvCxnSpPr>
        <p:spPr bwMode="auto">
          <a:xfrm>
            <a:off x="5299271" y="1352657"/>
            <a:ext cx="7937" cy="273685"/>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cxnSp>
        <p:nvCxnSpPr>
          <p:cNvPr id="30" name="Straight Arrow Connector 29">
            <a:extLst>
              <a:ext uri="{FF2B5EF4-FFF2-40B4-BE49-F238E27FC236}">
                <a16:creationId xmlns:a16="http://schemas.microsoft.com/office/drawing/2014/main" id="{9A4D97C9-9C28-6F4E-81C1-F9BC12EEF72F}"/>
              </a:ext>
            </a:extLst>
          </p:cNvPr>
          <p:cNvCxnSpPr>
            <a:cxnSpLocks noChangeShapeType="1"/>
          </p:cNvCxnSpPr>
          <p:nvPr/>
        </p:nvCxnSpPr>
        <p:spPr bwMode="auto">
          <a:xfrm>
            <a:off x="7593208" y="1352657"/>
            <a:ext cx="0" cy="20066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sp>
        <p:nvSpPr>
          <p:cNvPr id="31" name="Rounded Rectangle 30">
            <a:extLst>
              <a:ext uri="{FF2B5EF4-FFF2-40B4-BE49-F238E27FC236}">
                <a16:creationId xmlns:a16="http://schemas.microsoft.com/office/drawing/2014/main" id="{C2D874E7-8B4C-8940-AAD5-561F6250D1A4}"/>
              </a:ext>
            </a:extLst>
          </p:cNvPr>
          <p:cNvSpPr>
            <a:spLocks noChangeArrowheads="1"/>
          </p:cNvSpPr>
          <p:nvPr/>
        </p:nvSpPr>
        <p:spPr bwMode="auto">
          <a:xfrm rot="16200000">
            <a:off x="2723289" y="617431"/>
            <a:ext cx="1455009" cy="401969"/>
          </a:xfrm>
          <a:prstGeom prst="roundRect">
            <a:avLst>
              <a:gd name="adj" fmla="val 16667"/>
            </a:avLst>
          </a:prstGeom>
          <a:solidFill>
            <a:srgbClr val="CCECFF"/>
          </a:solidFill>
          <a:ln w="9525">
            <a:solidFill>
              <a:srgbClr val="000000"/>
            </a:solidFill>
            <a:round/>
            <a:headEnd/>
            <a:tailEnd/>
          </a:ln>
        </p:spPr>
        <p:txBody>
          <a:bodyPr rot="0" vert="vert270" wrap="square" lIns="45720" tIns="45720" rIns="45720" bIns="45720" anchor="t" anchorCtr="0" upright="1">
            <a:noAutofit/>
          </a:bodyPr>
          <a:lstStyle/>
          <a:p>
            <a:pPr marL="0" marR="0" algn="ctr">
              <a:spcBef>
                <a:spcPts val="0"/>
              </a:spcBef>
              <a:spcAft>
                <a:spcPts val="0"/>
              </a:spcAft>
            </a:pPr>
            <a:r>
              <a:rPr lang="en-US" b="1"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Identification</a:t>
            </a:r>
            <a:endParaRPr lang="en-US" b="1" kern="1400" dirty="0">
              <a:solidFill>
                <a:srgbClr val="000000"/>
              </a:solidFill>
              <a:effectLst/>
              <a:latin typeface="Times New Roman" panose="02020603050405020304" pitchFamily="18" charset="0"/>
              <a:ea typeface="Times New Roman" panose="02020603050405020304" pitchFamily="18" charset="0"/>
            </a:endParaRPr>
          </a:p>
        </p:txBody>
      </p:sp>
      <p:sp>
        <p:nvSpPr>
          <p:cNvPr id="32" name="Rectangle 31">
            <a:extLst>
              <a:ext uri="{FF2B5EF4-FFF2-40B4-BE49-F238E27FC236}">
                <a16:creationId xmlns:a16="http://schemas.microsoft.com/office/drawing/2014/main" id="{01CA0DB3-C841-E242-AF73-9BA89B3FE2E4}"/>
              </a:ext>
            </a:extLst>
          </p:cNvPr>
          <p:cNvSpPr>
            <a:spLocks noChangeArrowheads="1"/>
          </p:cNvSpPr>
          <p:nvPr/>
        </p:nvSpPr>
        <p:spPr bwMode="auto">
          <a:xfrm>
            <a:off x="6773423" y="283316"/>
            <a:ext cx="2294890" cy="1046925"/>
          </a:xfrm>
          <a:prstGeom prst="rect">
            <a:avLst/>
          </a:prstGeom>
          <a:solidFill>
            <a:srgbClr val="FFFFFF"/>
          </a:solidFill>
          <a:ln w="9525">
            <a:solidFill>
              <a:srgbClr val="000000"/>
            </a:solidFill>
            <a:miter lim="800000"/>
            <a:headEnd/>
            <a:tailEnd/>
          </a:ln>
        </p:spPr>
        <p:txBody>
          <a:bodyPr rot="0" vert="horz" wrap="square" lIns="91440" tIns="91440" rIns="91440" bIns="91440" anchor="t" anchorCtr="0" upright="1">
            <a:noAutofit/>
          </a:bodyPr>
          <a:lstStyle/>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Additional records identified through other sources (n=0)</a:t>
            </a:r>
          </a:p>
        </p:txBody>
      </p:sp>
      <p:sp>
        <p:nvSpPr>
          <p:cNvPr id="33" name="Rectangle 32">
            <a:extLst>
              <a:ext uri="{FF2B5EF4-FFF2-40B4-BE49-F238E27FC236}">
                <a16:creationId xmlns:a16="http://schemas.microsoft.com/office/drawing/2014/main" id="{B17AC110-F227-F540-834E-BD60A9F7CEFB}"/>
              </a:ext>
            </a:extLst>
          </p:cNvPr>
          <p:cNvSpPr>
            <a:spLocks noChangeArrowheads="1"/>
          </p:cNvSpPr>
          <p:nvPr/>
        </p:nvSpPr>
        <p:spPr bwMode="auto">
          <a:xfrm>
            <a:off x="5064003" y="1618532"/>
            <a:ext cx="2978150" cy="736693"/>
          </a:xfrm>
          <a:prstGeom prst="rect">
            <a:avLst/>
          </a:prstGeom>
          <a:solidFill>
            <a:srgbClr val="FFFFFF"/>
          </a:solidFill>
          <a:ln w="9525">
            <a:solidFill>
              <a:srgbClr val="000000"/>
            </a:solidFill>
            <a:miter lim="800000"/>
            <a:headEnd/>
            <a:tailEnd/>
          </a:ln>
        </p:spPr>
        <p:txBody>
          <a:bodyPr rot="0" vert="horz" wrap="square" lIns="91440" tIns="91440" rIns="91440" bIns="91440" anchor="t" anchorCtr="0" upright="1">
            <a:noAutofit/>
          </a:bodyPr>
          <a:lstStyle/>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Records after duplicates removed</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r>
              <a:rPr lang="en-US" sz="1600" dirty="0">
                <a:effectLst/>
                <a:latin typeface="Calibri" panose="020F0502020204030204" pitchFamily="34" charset="0"/>
                <a:ea typeface="Calibri" panose="020F0502020204030204" pitchFamily="34" charset="0"/>
                <a:cs typeface="Times New Roman" panose="02020603050405020304" pitchFamily="18" charset="0"/>
              </a:rPr>
              <a:t>(n = 29)</a:t>
            </a:r>
          </a:p>
        </p:txBody>
      </p:sp>
      <p:sp>
        <p:nvSpPr>
          <p:cNvPr id="34" name="Rectangle 33">
            <a:extLst>
              <a:ext uri="{FF2B5EF4-FFF2-40B4-BE49-F238E27FC236}">
                <a16:creationId xmlns:a16="http://schemas.microsoft.com/office/drawing/2014/main" id="{FAEC17C1-4707-3843-A0B8-1E1D477B65D4}"/>
              </a:ext>
            </a:extLst>
          </p:cNvPr>
          <p:cNvSpPr>
            <a:spLocks noChangeArrowheads="1"/>
          </p:cNvSpPr>
          <p:nvPr/>
        </p:nvSpPr>
        <p:spPr bwMode="auto">
          <a:xfrm>
            <a:off x="5608833" y="2627321"/>
            <a:ext cx="1670050" cy="683701"/>
          </a:xfrm>
          <a:prstGeom prst="rect">
            <a:avLst/>
          </a:prstGeom>
          <a:solidFill>
            <a:srgbClr val="FFFFFF"/>
          </a:solidFill>
          <a:ln w="9525">
            <a:solidFill>
              <a:srgbClr val="000000"/>
            </a:solidFill>
            <a:miter lim="800000"/>
            <a:headEnd/>
            <a:tailEnd/>
          </a:ln>
        </p:spPr>
        <p:txBody>
          <a:bodyPr rot="0" vert="horz" wrap="square" lIns="91440" tIns="91440" rIns="91440" bIns="91440" anchor="t" anchorCtr="0" upright="1">
            <a:noAutofit/>
          </a:bodyPr>
          <a:lstStyle/>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Records screened</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r>
              <a:rPr lang="en-US" sz="1600" dirty="0">
                <a:effectLst/>
                <a:latin typeface="Calibri" panose="020F0502020204030204" pitchFamily="34" charset="0"/>
                <a:ea typeface="Calibri" panose="020F0502020204030204" pitchFamily="34" charset="0"/>
                <a:cs typeface="Times New Roman" panose="02020603050405020304" pitchFamily="18" charset="0"/>
              </a:rPr>
              <a:t>(n = 24)</a:t>
            </a:r>
          </a:p>
        </p:txBody>
      </p:sp>
      <p:sp>
        <p:nvSpPr>
          <p:cNvPr id="35" name="Rectangle 34">
            <a:extLst>
              <a:ext uri="{FF2B5EF4-FFF2-40B4-BE49-F238E27FC236}">
                <a16:creationId xmlns:a16="http://schemas.microsoft.com/office/drawing/2014/main" id="{CF2E4A82-C4CC-4043-BBFE-80446D9C521B}"/>
              </a:ext>
            </a:extLst>
          </p:cNvPr>
          <p:cNvSpPr>
            <a:spLocks noChangeArrowheads="1"/>
          </p:cNvSpPr>
          <p:nvPr/>
        </p:nvSpPr>
        <p:spPr bwMode="auto">
          <a:xfrm>
            <a:off x="8295858" y="2196571"/>
            <a:ext cx="2537725" cy="1371589"/>
          </a:xfrm>
          <a:prstGeom prst="rect">
            <a:avLst/>
          </a:prstGeom>
          <a:solidFill>
            <a:srgbClr val="FFFFFF"/>
          </a:solidFill>
          <a:ln w="9525">
            <a:solidFill>
              <a:srgbClr val="000000"/>
            </a:solidFill>
            <a:miter lim="800000"/>
            <a:headEnd/>
            <a:tailEnd/>
          </a:ln>
        </p:spPr>
        <p:txBody>
          <a:bodyPr rot="0" vert="horz" wrap="square" lIns="91440" tIns="91440" rIns="91440" bIns="91440" anchor="t" anchorCtr="0" upright="1">
            <a:noAutofit/>
          </a:bodyPr>
          <a:lstStyle/>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Records excluded, with reasons</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r>
              <a:rPr lang="en-US" sz="1600" dirty="0">
                <a:effectLst/>
                <a:latin typeface="Calibri" panose="020F0502020204030204" pitchFamily="34" charset="0"/>
                <a:ea typeface="Calibri" panose="020F0502020204030204" pitchFamily="34" charset="0"/>
                <a:cs typeface="Times New Roman" panose="02020603050405020304" pitchFamily="18" charset="0"/>
              </a:rPr>
              <a:t>(n =5)</a:t>
            </a:r>
          </a:p>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-Irrelevant title and abstract</a:t>
            </a:r>
          </a:p>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No authors listed</a:t>
            </a:r>
          </a:p>
        </p:txBody>
      </p:sp>
      <p:sp>
        <p:nvSpPr>
          <p:cNvPr id="36" name="Rectangle 35">
            <a:extLst>
              <a:ext uri="{FF2B5EF4-FFF2-40B4-BE49-F238E27FC236}">
                <a16:creationId xmlns:a16="http://schemas.microsoft.com/office/drawing/2014/main" id="{23BE5463-2231-1E4E-AF1A-D620F4D7B5EB}"/>
              </a:ext>
            </a:extLst>
          </p:cNvPr>
          <p:cNvSpPr>
            <a:spLocks noChangeArrowheads="1"/>
          </p:cNvSpPr>
          <p:nvPr/>
        </p:nvSpPr>
        <p:spPr bwMode="auto">
          <a:xfrm>
            <a:off x="5591688" y="3870336"/>
            <a:ext cx="1728470" cy="879032"/>
          </a:xfrm>
          <a:prstGeom prst="rect">
            <a:avLst/>
          </a:prstGeom>
          <a:solidFill>
            <a:srgbClr val="FFFFFF"/>
          </a:solidFill>
          <a:ln w="9525">
            <a:solidFill>
              <a:srgbClr val="000000"/>
            </a:solidFill>
            <a:miter lim="800000"/>
            <a:headEnd/>
            <a:tailEnd/>
          </a:ln>
        </p:spPr>
        <p:txBody>
          <a:bodyPr rot="0" vert="horz" wrap="square" lIns="91440" tIns="91440" rIns="91440" bIns="91440" anchor="t" anchorCtr="0" upright="1">
            <a:noAutofit/>
          </a:bodyPr>
          <a:lstStyle/>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Full-text articles assessed for eligibility (n = 19)</a:t>
            </a:r>
          </a:p>
        </p:txBody>
      </p:sp>
      <p:sp>
        <p:nvSpPr>
          <p:cNvPr id="37" name="Rectangle 36">
            <a:extLst>
              <a:ext uri="{FF2B5EF4-FFF2-40B4-BE49-F238E27FC236}">
                <a16:creationId xmlns:a16="http://schemas.microsoft.com/office/drawing/2014/main" id="{F370C42F-4C5A-3147-BB48-EDB2A40B4011}"/>
              </a:ext>
            </a:extLst>
          </p:cNvPr>
          <p:cNvSpPr>
            <a:spLocks noChangeArrowheads="1"/>
          </p:cNvSpPr>
          <p:nvPr/>
        </p:nvSpPr>
        <p:spPr bwMode="auto">
          <a:xfrm>
            <a:off x="8295858" y="3780896"/>
            <a:ext cx="2537720" cy="1852521"/>
          </a:xfrm>
          <a:prstGeom prst="rect">
            <a:avLst/>
          </a:prstGeom>
          <a:solidFill>
            <a:srgbClr val="FFFFFF"/>
          </a:solidFill>
          <a:ln w="9525">
            <a:solidFill>
              <a:srgbClr val="000000"/>
            </a:solidFill>
            <a:miter lim="800000"/>
            <a:headEnd/>
            <a:tailEnd/>
          </a:ln>
        </p:spPr>
        <p:txBody>
          <a:bodyPr rot="0" vert="horz" wrap="square" lIns="91440" tIns="91440" rIns="91440" bIns="91440" anchor="t" anchorCtr="0" upright="1">
            <a:noAutofit/>
          </a:bodyPr>
          <a:lstStyle/>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Full-text articles excluded, with reasons (n = 14)</a:t>
            </a:r>
          </a:p>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-Data gathered on subjects other than female collegiate soccer players</a:t>
            </a:r>
          </a:p>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-Data on time until injury rather than time until RTS</a:t>
            </a:r>
          </a:p>
          <a:p>
            <a:pPr marL="0" marR="0" algn="ctr">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8" name="Rectangle 37">
            <a:extLst>
              <a:ext uri="{FF2B5EF4-FFF2-40B4-BE49-F238E27FC236}">
                <a16:creationId xmlns:a16="http://schemas.microsoft.com/office/drawing/2014/main" id="{B34C1389-DF79-3F4F-A682-DF93486BF6DB}"/>
              </a:ext>
            </a:extLst>
          </p:cNvPr>
          <p:cNvSpPr>
            <a:spLocks noChangeArrowheads="1"/>
          </p:cNvSpPr>
          <p:nvPr/>
        </p:nvSpPr>
        <p:spPr bwMode="auto">
          <a:xfrm>
            <a:off x="5591688" y="5378112"/>
            <a:ext cx="1928495" cy="879027"/>
          </a:xfrm>
          <a:prstGeom prst="rect">
            <a:avLst/>
          </a:prstGeom>
          <a:solidFill>
            <a:srgbClr val="FFFFFF"/>
          </a:solidFill>
          <a:ln w="9525">
            <a:solidFill>
              <a:srgbClr val="000000"/>
            </a:solidFill>
            <a:miter lim="800000"/>
            <a:headEnd/>
            <a:tailEnd/>
          </a:ln>
        </p:spPr>
        <p:txBody>
          <a:bodyPr rot="0" vert="horz" wrap="square" lIns="91440" tIns="91440" rIns="91440" bIns="91440" anchor="t" anchorCtr="0" upright="1">
            <a:noAutofit/>
          </a:bodyPr>
          <a:lstStyle/>
          <a:p>
            <a:pPr marL="0" marR="0" algn="ctr">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Studies included in qualitative synthesis (n = 5)</a:t>
            </a:r>
          </a:p>
        </p:txBody>
      </p:sp>
      <p:cxnSp>
        <p:nvCxnSpPr>
          <p:cNvPr id="39" name="Straight Arrow Connector 38">
            <a:extLst>
              <a:ext uri="{FF2B5EF4-FFF2-40B4-BE49-F238E27FC236}">
                <a16:creationId xmlns:a16="http://schemas.microsoft.com/office/drawing/2014/main" id="{E1C84E97-B8A6-884E-A3CE-814D012B7BAB}"/>
              </a:ext>
            </a:extLst>
          </p:cNvPr>
          <p:cNvCxnSpPr>
            <a:cxnSpLocks noChangeShapeType="1"/>
          </p:cNvCxnSpPr>
          <p:nvPr/>
        </p:nvCxnSpPr>
        <p:spPr bwMode="auto">
          <a:xfrm>
            <a:off x="6443858" y="3396710"/>
            <a:ext cx="0" cy="34290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cxnSp>
        <p:nvCxnSpPr>
          <p:cNvPr id="40" name="Straight Arrow Connector 39">
            <a:extLst>
              <a:ext uri="{FF2B5EF4-FFF2-40B4-BE49-F238E27FC236}">
                <a16:creationId xmlns:a16="http://schemas.microsoft.com/office/drawing/2014/main" id="{B573ED7F-7C07-A545-B42E-702C87C6E9F2}"/>
              </a:ext>
            </a:extLst>
          </p:cNvPr>
          <p:cNvCxnSpPr>
            <a:cxnSpLocks noChangeShapeType="1"/>
          </p:cNvCxnSpPr>
          <p:nvPr/>
        </p:nvCxnSpPr>
        <p:spPr bwMode="auto">
          <a:xfrm>
            <a:off x="6444493" y="5020416"/>
            <a:ext cx="0" cy="34290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cxnSp>
        <p:nvCxnSpPr>
          <p:cNvPr id="41" name="Straight Arrow Connector 40">
            <a:extLst>
              <a:ext uri="{FF2B5EF4-FFF2-40B4-BE49-F238E27FC236}">
                <a16:creationId xmlns:a16="http://schemas.microsoft.com/office/drawing/2014/main" id="{778EF3CB-05EB-FC40-815F-A41163A2C11D}"/>
              </a:ext>
            </a:extLst>
          </p:cNvPr>
          <p:cNvCxnSpPr>
            <a:cxnSpLocks noChangeShapeType="1"/>
          </p:cNvCxnSpPr>
          <p:nvPr/>
        </p:nvCxnSpPr>
        <p:spPr bwMode="auto">
          <a:xfrm>
            <a:off x="7285233" y="2983972"/>
            <a:ext cx="650875" cy="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cxnSp>
        <p:nvCxnSpPr>
          <p:cNvPr id="42" name="Straight Arrow Connector 41">
            <a:extLst>
              <a:ext uri="{FF2B5EF4-FFF2-40B4-BE49-F238E27FC236}">
                <a16:creationId xmlns:a16="http://schemas.microsoft.com/office/drawing/2014/main" id="{1EEB385D-264A-E643-9700-510E2E65A420}"/>
              </a:ext>
            </a:extLst>
          </p:cNvPr>
          <p:cNvCxnSpPr>
            <a:cxnSpLocks noChangeShapeType="1"/>
          </p:cNvCxnSpPr>
          <p:nvPr/>
        </p:nvCxnSpPr>
        <p:spPr bwMode="auto">
          <a:xfrm>
            <a:off x="7413503" y="4120622"/>
            <a:ext cx="628650" cy="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cxnSp>
      <p:cxnSp>
        <p:nvCxnSpPr>
          <p:cNvPr id="43" name="Straight Arrow Connector 42">
            <a:extLst>
              <a:ext uri="{FF2B5EF4-FFF2-40B4-BE49-F238E27FC236}">
                <a16:creationId xmlns:a16="http://schemas.microsoft.com/office/drawing/2014/main" id="{B5EBCBFC-FE65-6841-A17C-E1F22D29B87E}"/>
              </a:ext>
            </a:extLst>
          </p:cNvPr>
          <p:cNvCxnSpPr/>
          <p:nvPr/>
        </p:nvCxnSpPr>
        <p:spPr>
          <a:xfrm>
            <a:off x="6443858" y="2361446"/>
            <a:ext cx="0" cy="2724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78294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1191</Words>
  <Application>Microsoft Macintosh PowerPoint</Application>
  <PresentationFormat>Widescreen</PresentationFormat>
  <Paragraphs>193</Paragraphs>
  <Slides>21</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Arno Pro</vt:lpstr>
      <vt:lpstr>Avenir</vt:lpstr>
      <vt:lpstr>Avenir Black</vt:lpstr>
      <vt:lpstr>Avenir Book</vt:lpstr>
      <vt:lpstr>Calibri</vt:lpstr>
      <vt:lpstr>Calibri Light</vt:lpstr>
      <vt:lpstr>Franklin Gothic Medium</vt:lpstr>
      <vt:lpstr>Times New Roman</vt:lpstr>
      <vt:lpstr>Office Theme</vt:lpstr>
      <vt:lpstr>PowerPoint Presentation</vt:lpstr>
      <vt:lpstr>Anterior Cruciate Ligament and Females</vt:lpstr>
      <vt:lpstr>Return to Sport and Competition</vt:lpstr>
      <vt:lpstr>Purpose of study</vt:lpstr>
      <vt:lpstr>Purpose of study</vt:lpstr>
      <vt:lpstr>Key words</vt:lpstr>
      <vt:lpstr>Inclusion Criteria </vt:lpstr>
      <vt:lpstr>Exclusion Criteria </vt:lpstr>
      <vt:lpstr>PowerPoint Presentation</vt:lpstr>
      <vt:lpstr>Table 1. Descriptive Information about Studies Included in Systematic Review.  </vt:lpstr>
      <vt:lpstr>PowerPoint Presentation</vt:lpstr>
      <vt:lpstr>PowerPoint Presentation</vt:lpstr>
      <vt:lpstr>PowerPoint Presentation</vt:lpstr>
      <vt:lpstr>Return to Sport Timeframe</vt:lpstr>
      <vt:lpstr>Return to Competition Timeframe</vt:lpstr>
      <vt:lpstr>Factors Contributing to RTP</vt:lpstr>
      <vt:lpstr>Factors Contributing to RTP</vt:lpstr>
      <vt:lpstr>Factors Contributing to RTP</vt:lpstr>
      <vt:lpstr>Current and Future Research</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Bonnevie, Lucas</dc:creator>
  <cp:lastModifiedBy>Bonnevie, Lucas</cp:lastModifiedBy>
  <cp:revision>4</cp:revision>
  <dcterms:created xsi:type="dcterms:W3CDTF">2020-02-28T21:09:15Z</dcterms:created>
  <dcterms:modified xsi:type="dcterms:W3CDTF">2020-03-06T18:39:56Z</dcterms:modified>
</cp:coreProperties>
</file>