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2" r:id="rId3"/>
    <p:sldId id="258" r:id="rId4"/>
    <p:sldId id="257" r:id="rId5"/>
    <p:sldId id="260" r:id="rId6"/>
    <p:sldId id="262" r:id="rId7"/>
    <p:sldId id="261" r:id="rId8"/>
    <p:sldId id="273" r:id="rId9"/>
    <p:sldId id="259" r:id="rId10"/>
    <p:sldId id="265" r:id="rId11"/>
    <p:sldId id="263" r:id="rId12"/>
    <p:sldId id="266" r:id="rId13"/>
    <p:sldId id="264" r:id="rId14"/>
    <p:sldId id="267" r:id="rId15"/>
    <p:sldId id="271"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1C7A2-12D6-4D5B-9347-953E17AE4472}" type="datetimeFigureOut">
              <a:rPr lang="en-US" smtClean="0"/>
              <a:t>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DB1D6-EF0E-4430-A19C-457E56D71837}" type="slidenum">
              <a:rPr lang="en-US" smtClean="0"/>
              <a:t>‹#›</a:t>
            </a:fld>
            <a:endParaRPr lang="en-US"/>
          </a:p>
        </p:txBody>
      </p:sp>
    </p:spTree>
    <p:extLst>
      <p:ext uri="{BB962C8B-B14F-4D97-AF65-F5344CB8AC3E}">
        <p14:creationId xmlns:p14="http://schemas.microsoft.com/office/powerpoint/2010/main" val="146703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Carried out as part of SLOFIST Training Course (FFDIC)</a:t>
            </a:r>
          </a:p>
          <a:p>
            <a:pPr lvl="1"/>
            <a:r>
              <a:rPr lang="en-US" dirty="0" smtClean="0"/>
              <a:t>Involves ~60 individuals</a:t>
            </a:r>
          </a:p>
          <a:p>
            <a:endParaRPr lang="en-US" dirty="0"/>
          </a:p>
        </p:txBody>
      </p:sp>
      <p:sp>
        <p:nvSpPr>
          <p:cNvPr id="4" name="Slide Number Placeholder 3"/>
          <p:cNvSpPr>
            <a:spLocks noGrp="1"/>
          </p:cNvSpPr>
          <p:nvPr>
            <p:ph type="sldNum" sz="quarter" idx="10"/>
          </p:nvPr>
        </p:nvSpPr>
        <p:spPr/>
        <p:txBody>
          <a:bodyPr/>
          <a:lstStyle/>
          <a:p>
            <a:fld id="{7073D7A8-774C-48A7-BF5C-12BAB2059631}" type="slidenum">
              <a:rPr lang="en-US" smtClean="0"/>
              <a:t>6</a:t>
            </a:fld>
            <a:endParaRPr lang="en-US"/>
          </a:p>
        </p:txBody>
      </p:sp>
    </p:spTree>
    <p:extLst>
      <p:ext uri="{BB962C8B-B14F-4D97-AF65-F5344CB8AC3E}">
        <p14:creationId xmlns:p14="http://schemas.microsoft.com/office/powerpoint/2010/main" val="346108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FC7497-80C8-47B2-8004-A59C1FBC5778}"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22D6B-7A57-4F4A-86CB-CBC9B5CE1AF6}" type="slidenum">
              <a:rPr lang="en-US" smtClean="0"/>
              <a:t>‹#›</a:t>
            </a:fld>
            <a:endParaRPr lang="en-US"/>
          </a:p>
        </p:txBody>
      </p:sp>
    </p:spTree>
    <p:extLst>
      <p:ext uri="{BB962C8B-B14F-4D97-AF65-F5344CB8AC3E}">
        <p14:creationId xmlns:p14="http://schemas.microsoft.com/office/powerpoint/2010/main" val="223276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C7497-80C8-47B2-8004-A59C1FBC5778}"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22D6B-7A57-4F4A-86CB-CBC9B5CE1AF6}" type="slidenum">
              <a:rPr lang="en-US" smtClean="0"/>
              <a:t>‹#›</a:t>
            </a:fld>
            <a:endParaRPr lang="en-US"/>
          </a:p>
        </p:txBody>
      </p:sp>
    </p:spTree>
    <p:extLst>
      <p:ext uri="{BB962C8B-B14F-4D97-AF65-F5344CB8AC3E}">
        <p14:creationId xmlns:p14="http://schemas.microsoft.com/office/powerpoint/2010/main" val="141664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C7497-80C8-47B2-8004-A59C1FBC5778}"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22D6B-7A57-4F4A-86CB-CBC9B5CE1AF6}" type="slidenum">
              <a:rPr lang="en-US" smtClean="0"/>
              <a:t>‹#›</a:t>
            </a:fld>
            <a:endParaRPr lang="en-US"/>
          </a:p>
        </p:txBody>
      </p:sp>
    </p:spTree>
    <p:extLst>
      <p:ext uri="{BB962C8B-B14F-4D97-AF65-F5344CB8AC3E}">
        <p14:creationId xmlns:p14="http://schemas.microsoft.com/office/powerpoint/2010/main" val="286852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C7497-80C8-47B2-8004-A59C1FBC5778}"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22D6B-7A57-4F4A-86CB-CBC9B5CE1AF6}" type="slidenum">
              <a:rPr lang="en-US" smtClean="0"/>
              <a:t>‹#›</a:t>
            </a:fld>
            <a:endParaRPr lang="en-US"/>
          </a:p>
        </p:txBody>
      </p:sp>
    </p:spTree>
    <p:extLst>
      <p:ext uri="{BB962C8B-B14F-4D97-AF65-F5344CB8AC3E}">
        <p14:creationId xmlns:p14="http://schemas.microsoft.com/office/powerpoint/2010/main" val="104141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C7497-80C8-47B2-8004-A59C1FBC5778}"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22D6B-7A57-4F4A-86CB-CBC9B5CE1AF6}" type="slidenum">
              <a:rPr lang="en-US" smtClean="0"/>
              <a:t>‹#›</a:t>
            </a:fld>
            <a:endParaRPr lang="en-US"/>
          </a:p>
        </p:txBody>
      </p:sp>
    </p:spTree>
    <p:extLst>
      <p:ext uri="{BB962C8B-B14F-4D97-AF65-F5344CB8AC3E}">
        <p14:creationId xmlns:p14="http://schemas.microsoft.com/office/powerpoint/2010/main" val="44400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C7497-80C8-47B2-8004-A59C1FBC5778}"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22D6B-7A57-4F4A-86CB-CBC9B5CE1AF6}" type="slidenum">
              <a:rPr lang="en-US" smtClean="0"/>
              <a:t>‹#›</a:t>
            </a:fld>
            <a:endParaRPr lang="en-US"/>
          </a:p>
        </p:txBody>
      </p:sp>
    </p:spTree>
    <p:extLst>
      <p:ext uri="{BB962C8B-B14F-4D97-AF65-F5344CB8AC3E}">
        <p14:creationId xmlns:p14="http://schemas.microsoft.com/office/powerpoint/2010/main" val="53506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FC7497-80C8-47B2-8004-A59C1FBC5778}"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F22D6B-7A57-4F4A-86CB-CBC9B5CE1AF6}" type="slidenum">
              <a:rPr lang="en-US" smtClean="0"/>
              <a:t>‹#›</a:t>
            </a:fld>
            <a:endParaRPr lang="en-US"/>
          </a:p>
        </p:txBody>
      </p:sp>
    </p:spTree>
    <p:extLst>
      <p:ext uri="{BB962C8B-B14F-4D97-AF65-F5344CB8AC3E}">
        <p14:creationId xmlns:p14="http://schemas.microsoft.com/office/powerpoint/2010/main" val="150758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C7497-80C8-47B2-8004-A59C1FBC5778}"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F22D6B-7A57-4F4A-86CB-CBC9B5CE1AF6}" type="slidenum">
              <a:rPr lang="en-US" smtClean="0"/>
              <a:t>‹#›</a:t>
            </a:fld>
            <a:endParaRPr lang="en-US"/>
          </a:p>
        </p:txBody>
      </p:sp>
    </p:spTree>
    <p:extLst>
      <p:ext uri="{BB962C8B-B14F-4D97-AF65-F5344CB8AC3E}">
        <p14:creationId xmlns:p14="http://schemas.microsoft.com/office/powerpoint/2010/main" val="374938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C7497-80C8-47B2-8004-A59C1FBC5778}"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F22D6B-7A57-4F4A-86CB-CBC9B5CE1AF6}" type="slidenum">
              <a:rPr lang="en-US" smtClean="0"/>
              <a:t>‹#›</a:t>
            </a:fld>
            <a:endParaRPr lang="en-US"/>
          </a:p>
        </p:txBody>
      </p:sp>
    </p:spTree>
    <p:extLst>
      <p:ext uri="{BB962C8B-B14F-4D97-AF65-F5344CB8AC3E}">
        <p14:creationId xmlns:p14="http://schemas.microsoft.com/office/powerpoint/2010/main" val="320418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C7497-80C8-47B2-8004-A59C1FBC5778}"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22D6B-7A57-4F4A-86CB-CBC9B5CE1AF6}" type="slidenum">
              <a:rPr lang="en-US" smtClean="0"/>
              <a:t>‹#›</a:t>
            </a:fld>
            <a:endParaRPr lang="en-US"/>
          </a:p>
        </p:txBody>
      </p:sp>
    </p:spTree>
    <p:extLst>
      <p:ext uri="{BB962C8B-B14F-4D97-AF65-F5344CB8AC3E}">
        <p14:creationId xmlns:p14="http://schemas.microsoft.com/office/powerpoint/2010/main" val="175693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C7497-80C8-47B2-8004-A59C1FBC5778}"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22D6B-7A57-4F4A-86CB-CBC9B5CE1AF6}" type="slidenum">
              <a:rPr lang="en-US" smtClean="0"/>
              <a:t>‹#›</a:t>
            </a:fld>
            <a:endParaRPr lang="en-US"/>
          </a:p>
        </p:txBody>
      </p:sp>
    </p:spTree>
    <p:extLst>
      <p:ext uri="{BB962C8B-B14F-4D97-AF65-F5344CB8AC3E}">
        <p14:creationId xmlns:p14="http://schemas.microsoft.com/office/powerpoint/2010/main" val="65655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C7497-80C8-47B2-8004-A59C1FBC5778}" type="datetimeFigureOut">
              <a:rPr lang="en-US" smtClean="0"/>
              <a:t>2/28/2020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22D6B-7A57-4F4A-86CB-CBC9B5CE1AF6}" type="slidenum">
              <a:rPr lang="en-US" smtClean="0"/>
              <a:t>‹#›</a:t>
            </a:fld>
            <a:endParaRPr lang="en-US"/>
          </a:p>
        </p:txBody>
      </p:sp>
    </p:spTree>
    <p:extLst>
      <p:ext uri="{BB962C8B-B14F-4D97-AF65-F5344CB8AC3E}">
        <p14:creationId xmlns:p14="http://schemas.microsoft.com/office/powerpoint/2010/main" val="1804089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842" y="0"/>
            <a:ext cx="10387858" cy="3708399"/>
          </a:xfrm>
        </p:spPr>
        <p:txBody>
          <a:bodyPr>
            <a:normAutofit/>
          </a:bodyPr>
          <a:lstStyle/>
          <a:p>
            <a:r>
              <a:rPr lang="en-US" dirty="0" smtClean="0">
                <a:solidFill>
                  <a:schemeClr val="bg1"/>
                </a:solidFill>
              </a:rPr>
              <a:t>A New Classification System for Analyzing Burned Human Remains</a:t>
            </a:r>
            <a:endParaRPr lang="en-US" dirty="0">
              <a:solidFill>
                <a:schemeClr val="bg1"/>
              </a:solidFill>
            </a:endParaRPr>
          </a:p>
        </p:txBody>
      </p:sp>
      <p:sp>
        <p:nvSpPr>
          <p:cNvPr id="3" name="Subtitle 2"/>
          <p:cNvSpPr>
            <a:spLocks noGrp="1"/>
          </p:cNvSpPr>
          <p:nvPr>
            <p:ph type="subTitle" idx="1"/>
          </p:nvPr>
        </p:nvSpPr>
        <p:spPr>
          <a:xfrm>
            <a:off x="3648075" y="5019675"/>
            <a:ext cx="5657850" cy="1089409"/>
          </a:xfrm>
        </p:spPr>
        <p:txBody>
          <a:bodyPr>
            <a:normAutofit fontScale="92500" lnSpcReduction="20000"/>
          </a:bodyPr>
          <a:lstStyle/>
          <a:p>
            <a:r>
              <a:rPr lang="en-US" dirty="0" smtClean="0">
                <a:solidFill>
                  <a:schemeClr val="bg1"/>
                </a:solidFill>
              </a:rPr>
              <a:t>Presented by: Amanda Williams, PhD Candidate</a:t>
            </a:r>
          </a:p>
          <a:p>
            <a:r>
              <a:rPr lang="en-US" dirty="0" smtClean="0">
                <a:solidFill>
                  <a:schemeClr val="bg1"/>
                </a:solidFill>
              </a:rPr>
              <a:t>Anthropology Department</a:t>
            </a:r>
          </a:p>
          <a:p>
            <a:r>
              <a:rPr lang="en-US" dirty="0" smtClean="0">
                <a:solidFill>
                  <a:schemeClr val="bg1"/>
                </a:solidFill>
              </a:rPr>
              <a:t>UM Grad Con 2020</a:t>
            </a:r>
          </a:p>
          <a:p>
            <a:endParaRPr lang="en-US" dirty="0"/>
          </a:p>
        </p:txBody>
      </p:sp>
      <p:pic>
        <p:nvPicPr>
          <p:cNvPr id="4" name="Picture 3"/>
          <p:cNvPicPr>
            <a:picLocks noChangeAspect="1"/>
          </p:cNvPicPr>
          <p:nvPr/>
        </p:nvPicPr>
        <p:blipFill>
          <a:blip r:embed="rId2"/>
          <a:stretch>
            <a:fillRect/>
          </a:stretch>
        </p:blipFill>
        <p:spPr>
          <a:xfrm>
            <a:off x="823067" y="4123267"/>
            <a:ext cx="2420241" cy="2590511"/>
          </a:xfrm>
          <a:prstGeom prst="rect">
            <a:avLst/>
          </a:prstGeom>
        </p:spPr>
      </p:pic>
    </p:spTree>
    <p:extLst>
      <p:ext uri="{BB962C8B-B14F-4D97-AF65-F5344CB8AC3E}">
        <p14:creationId xmlns:p14="http://schemas.microsoft.com/office/powerpoint/2010/main" val="1763290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842"/>
            <a:ext cx="10515600" cy="1325563"/>
          </a:xfrm>
        </p:spPr>
        <p:txBody>
          <a:bodyPr/>
          <a:lstStyle/>
          <a:p>
            <a:r>
              <a:rPr lang="en-US" b="1" dirty="0" smtClean="0">
                <a:solidFill>
                  <a:schemeClr val="bg1"/>
                </a:solidFill>
              </a:rPr>
              <a:t>New Classification Method</a:t>
            </a:r>
            <a:endParaRPr lang="en-US" b="1" dirty="0">
              <a:solidFill>
                <a:schemeClr val="bg1"/>
              </a:solidFill>
            </a:endParaRPr>
          </a:p>
        </p:txBody>
      </p:sp>
      <p:pic>
        <p:nvPicPr>
          <p:cNvPr id="5" name="Picture 4"/>
          <p:cNvPicPr>
            <a:picLocks noChangeAspect="1"/>
          </p:cNvPicPr>
          <p:nvPr/>
        </p:nvPicPr>
        <p:blipFill rotWithShape="1">
          <a:blip r:embed="rId2"/>
          <a:srcRect l="26017" t="18056" r="29140" b="37500"/>
          <a:stretch/>
        </p:blipFill>
        <p:spPr>
          <a:xfrm>
            <a:off x="6561333" y="3677570"/>
            <a:ext cx="5505450" cy="3048000"/>
          </a:xfrm>
          <a:prstGeom prst="rect">
            <a:avLst/>
          </a:prstGeom>
          <a:ln w="57150">
            <a:solidFill>
              <a:schemeClr val="accent2"/>
            </a:solidFill>
          </a:ln>
        </p:spPr>
      </p:pic>
      <p:sp>
        <p:nvSpPr>
          <p:cNvPr id="7" name="TextBox 6"/>
          <p:cNvSpPr txBox="1"/>
          <p:nvPr/>
        </p:nvSpPr>
        <p:spPr>
          <a:xfrm>
            <a:off x="552451" y="1849276"/>
            <a:ext cx="4857750" cy="3108543"/>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solidFill>
                  <a:schemeClr val="accent2"/>
                </a:solidFill>
                <a:cs typeface="Times New Roman" panose="02020603050405020304" pitchFamily="18" charset="0"/>
              </a:rPr>
              <a:t>Partial</a:t>
            </a:r>
            <a:r>
              <a:rPr lang="en-US" sz="2800" dirty="0" smtClean="0">
                <a:solidFill>
                  <a:schemeClr val="bg1"/>
                </a:solidFill>
                <a:cs typeface="Times New Roman" panose="02020603050405020304" pitchFamily="18" charset="0"/>
              </a:rPr>
              <a:t> = less than 50% of surface area</a:t>
            </a:r>
          </a:p>
          <a:p>
            <a:pPr marL="285750" indent="-285750">
              <a:buFont typeface="Arial" panose="020B0604020202020204" pitchFamily="34" charset="0"/>
              <a:buChar char="•"/>
            </a:pPr>
            <a:r>
              <a:rPr lang="en-US" sz="2800" b="1" dirty="0" smtClean="0">
                <a:solidFill>
                  <a:schemeClr val="accent2"/>
                </a:solidFill>
                <a:cs typeface="Times New Roman" panose="02020603050405020304" pitchFamily="18" charset="0"/>
              </a:rPr>
              <a:t>Widespread</a:t>
            </a:r>
            <a:r>
              <a:rPr lang="en-US" sz="2800" dirty="0" smtClean="0">
                <a:solidFill>
                  <a:schemeClr val="bg1"/>
                </a:solidFill>
                <a:cs typeface="Times New Roman" panose="02020603050405020304" pitchFamily="18" charset="0"/>
              </a:rPr>
              <a:t> = greater than 50% of surface area</a:t>
            </a:r>
          </a:p>
          <a:p>
            <a:pPr marL="285750" indent="-285750">
              <a:buFont typeface="Arial" panose="020B0604020202020204" pitchFamily="34" charset="0"/>
              <a:buChar char="•"/>
            </a:pPr>
            <a:r>
              <a:rPr lang="en-US" sz="2800" dirty="0" smtClean="0">
                <a:solidFill>
                  <a:schemeClr val="bg1"/>
                </a:solidFill>
                <a:cs typeface="Times New Roman" panose="02020603050405020304" pitchFamily="18" charset="0"/>
              </a:rPr>
              <a:t>Always use </a:t>
            </a:r>
            <a:r>
              <a:rPr lang="en-US" sz="2800" b="1" dirty="0" smtClean="0">
                <a:solidFill>
                  <a:schemeClr val="accent2"/>
                </a:solidFill>
                <a:cs typeface="Times New Roman" panose="02020603050405020304" pitchFamily="18" charset="0"/>
              </a:rPr>
              <a:t>highest score </a:t>
            </a:r>
            <a:r>
              <a:rPr lang="en-US" sz="2800" dirty="0" smtClean="0">
                <a:solidFill>
                  <a:schemeClr val="bg1"/>
                </a:solidFill>
                <a:cs typeface="Times New Roman" panose="02020603050405020304" pitchFamily="18" charset="0"/>
              </a:rPr>
              <a:t>that can be accessed!</a:t>
            </a:r>
          </a:p>
          <a:p>
            <a:pPr marL="285750" indent="-285750">
              <a:buFont typeface="Arial" panose="020B0604020202020204" pitchFamily="34" charset="0"/>
              <a:buChar char="•"/>
            </a:pPr>
            <a:r>
              <a:rPr lang="en-US" sz="2800" dirty="0" smtClean="0">
                <a:solidFill>
                  <a:schemeClr val="bg1"/>
                </a:solidFill>
                <a:cs typeface="Times New Roman" panose="02020603050405020304" pitchFamily="18" charset="0"/>
              </a:rPr>
              <a:t>Sum all scores to get TBS</a:t>
            </a:r>
          </a:p>
        </p:txBody>
      </p:sp>
      <p:pic>
        <p:nvPicPr>
          <p:cNvPr id="3" name="Picture 2"/>
          <p:cNvPicPr>
            <a:picLocks noChangeAspect="1"/>
          </p:cNvPicPr>
          <p:nvPr/>
        </p:nvPicPr>
        <p:blipFill rotWithShape="1">
          <a:blip r:embed="rId3"/>
          <a:srcRect l="22891" t="27778" r="23906" b="30000"/>
          <a:stretch/>
        </p:blipFill>
        <p:spPr>
          <a:xfrm>
            <a:off x="6543888" y="704850"/>
            <a:ext cx="5540339" cy="2825645"/>
          </a:xfrm>
          <a:prstGeom prst="rect">
            <a:avLst/>
          </a:prstGeom>
          <a:solidFill>
            <a:schemeClr val="tx1">
              <a:lumMod val="65000"/>
              <a:lumOff val="35000"/>
            </a:schemeClr>
          </a:solidFill>
          <a:ln w="60325">
            <a:solidFill>
              <a:schemeClr val="accent2"/>
            </a:solidFill>
          </a:ln>
        </p:spPr>
      </p:pic>
    </p:spTree>
    <p:extLst>
      <p:ext uri="{BB962C8B-B14F-4D97-AF65-F5344CB8AC3E}">
        <p14:creationId xmlns:p14="http://schemas.microsoft.com/office/powerpoint/2010/main" val="1319219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Is </a:t>
            </a:r>
            <a:r>
              <a:rPr lang="en-US" b="1" dirty="0">
                <a:solidFill>
                  <a:schemeClr val="bg1"/>
                </a:solidFill>
              </a:rPr>
              <a:t>t</a:t>
            </a:r>
            <a:r>
              <a:rPr lang="en-US" b="1" dirty="0" smtClean="0">
                <a:solidFill>
                  <a:schemeClr val="bg1"/>
                </a:solidFill>
              </a:rPr>
              <a:t>here a correlation between Scores and Fire Environment? </a:t>
            </a:r>
            <a:endParaRPr lang="en-US" b="1"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rPr>
              <a:t>Chi-square tests</a:t>
            </a:r>
          </a:p>
          <a:p>
            <a:r>
              <a:rPr lang="en-US" b="1" dirty="0" smtClean="0">
                <a:solidFill>
                  <a:schemeClr val="bg1"/>
                </a:solidFill>
              </a:rPr>
              <a:t>TBS (Total Body Score)</a:t>
            </a:r>
          </a:p>
          <a:p>
            <a:r>
              <a:rPr lang="en-US" b="1" dirty="0" smtClean="0">
                <a:solidFill>
                  <a:schemeClr val="accent2"/>
                </a:solidFill>
              </a:rPr>
              <a:t>P= .007</a:t>
            </a:r>
          </a:p>
          <a:p>
            <a:r>
              <a:rPr lang="en-US" b="1" dirty="0" smtClean="0">
                <a:solidFill>
                  <a:schemeClr val="accent2"/>
                </a:solidFill>
              </a:rPr>
              <a:t>All other sub-categories?</a:t>
            </a:r>
          </a:p>
          <a:p>
            <a:pPr lvl="1"/>
            <a:r>
              <a:rPr lang="en-US" b="1" dirty="0" smtClean="0">
                <a:solidFill>
                  <a:schemeClr val="bg1"/>
                </a:solidFill>
              </a:rPr>
              <a:t>All less than 0.05</a:t>
            </a:r>
          </a:p>
          <a:p>
            <a:endParaRPr lang="en-US" b="1" dirty="0" smtClean="0">
              <a:solidFill>
                <a:schemeClr val="bg1"/>
              </a:solidFill>
            </a:endParaRPr>
          </a:p>
          <a:p>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5305050" y="1690688"/>
            <a:ext cx="6772650" cy="3987736"/>
          </a:xfrm>
          <a:prstGeom prst="rect">
            <a:avLst/>
          </a:prstGeom>
          <a:ln w="79375">
            <a:solidFill>
              <a:schemeClr val="accent2"/>
            </a:solidFill>
          </a:ln>
        </p:spPr>
      </p:pic>
      <p:pic>
        <p:nvPicPr>
          <p:cNvPr id="5" name="Picture 4"/>
          <p:cNvPicPr>
            <a:picLocks noChangeAspect="1"/>
          </p:cNvPicPr>
          <p:nvPr/>
        </p:nvPicPr>
        <p:blipFill rotWithShape="1">
          <a:blip r:embed="rId3"/>
          <a:srcRect r="40274" b="8991"/>
          <a:stretch/>
        </p:blipFill>
        <p:spPr>
          <a:xfrm>
            <a:off x="569481" y="4480022"/>
            <a:ext cx="4621644" cy="2110415"/>
          </a:xfrm>
          <a:prstGeom prst="rect">
            <a:avLst/>
          </a:prstGeom>
          <a:ln w="57150">
            <a:solidFill>
              <a:schemeClr val="accent2"/>
            </a:solidFill>
          </a:ln>
        </p:spPr>
      </p:pic>
    </p:spTree>
    <p:extLst>
      <p:ext uri="{BB962C8B-B14F-4D97-AF65-F5344CB8AC3E}">
        <p14:creationId xmlns:p14="http://schemas.microsoft.com/office/powerpoint/2010/main" val="62358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How well is this model adequately classifying individuals? </a:t>
            </a:r>
            <a:endParaRPr lang="en-US" b="1" dirty="0">
              <a:solidFill>
                <a:schemeClr val="bg1"/>
              </a:solidFill>
            </a:endParaRPr>
          </a:p>
        </p:txBody>
      </p:sp>
      <p:pic>
        <p:nvPicPr>
          <p:cNvPr id="4" name="Content Placeholder 3"/>
          <p:cNvPicPr>
            <a:picLocks noGrp="1" noChangeAspect="1"/>
          </p:cNvPicPr>
          <p:nvPr>
            <p:ph idx="1"/>
          </p:nvPr>
        </p:nvPicPr>
        <p:blipFill rotWithShape="1">
          <a:blip r:embed="rId2"/>
          <a:srcRect r="14122" b="7765"/>
          <a:stretch/>
        </p:blipFill>
        <p:spPr>
          <a:xfrm>
            <a:off x="2038821" y="4134861"/>
            <a:ext cx="7333779" cy="2446914"/>
          </a:xfrm>
          <a:prstGeom prst="rect">
            <a:avLst/>
          </a:prstGeom>
          <a:ln w="63500">
            <a:solidFill>
              <a:schemeClr val="accent2"/>
            </a:solidFill>
          </a:ln>
        </p:spPr>
      </p:pic>
      <p:sp>
        <p:nvSpPr>
          <p:cNvPr id="5" name="TextBox 4"/>
          <p:cNvSpPr txBox="1"/>
          <p:nvPr/>
        </p:nvSpPr>
        <p:spPr>
          <a:xfrm>
            <a:off x="1352785" y="1989445"/>
            <a:ext cx="8705850"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rPr>
              <a:t>Multinomial linear regression</a:t>
            </a:r>
          </a:p>
          <a:p>
            <a:pPr marL="285750" indent="-285750">
              <a:buFont typeface="Arial" panose="020B0604020202020204" pitchFamily="34" charset="0"/>
              <a:buChar char="•"/>
            </a:pPr>
            <a:r>
              <a:rPr lang="en-US" sz="2400" dirty="0" smtClean="0">
                <a:solidFill>
                  <a:schemeClr val="bg1"/>
                </a:solidFill>
              </a:rPr>
              <a:t>All variables included, including TBS (total body score)</a:t>
            </a: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V</a:t>
            </a:r>
            <a:r>
              <a:rPr lang="en-US" sz="2400" dirty="0" smtClean="0">
                <a:solidFill>
                  <a:schemeClr val="bg1"/>
                </a:solidFill>
              </a:rPr>
              <a:t>ariables </a:t>
            </a:r>
            <a:r>
              <a:rPr lang="en-US" sz="2400" dirty="0">
                <a:solidFill>
                  <a:schemeClr val="bg1"/>
                </a:solidFill>
              </a:rPr>
              <a:t>were classified approximately </a:t>
            </a:r>
            <a:r>
              <a:rPr lang="en-US" sz="2400" dirty="0">
                <a:solidFill>
                  <a:schemeClr val="accent2"/>
                </a:solidFill>
              </a:rPr>
              <a:t>74.7 % </a:t>
            </a:r>
            <a:r>
              <a:rPr lang="en-US" sz="2400" dirty="0">
                <a:solidFill>
                  <a:schemeClr val="bg1"/>
                </a:solidFill>
              </a:rPr>
              <a:t>(highlighted in blue </a:t>
            </a:r>
            <a:r>
              <a:rPr lang="en-US" sz="2400" dirty="0" smtClean="0">
                <a:solidFill>
                  <a:schemeClr val="bg1"/>
                </a:solidFill>
              </a:rPr>
              <a:t>below) </a:t>
            </a:r>
            <a:r>
              <a:rPr lang="en-US" sz="2400" dirty="0">
                <a:solidFill>
                  <a:schemeClr val="bg1"/>
                </a:solidFill>
              </a:rPr>
              <a:t>of the time to the appropriate fire </a:t>
            </a:r>
            <a:r>
              <a:rPr lang="en-US" sz="2400" dirty="0" smtClean="0">
                <a:solidFill>
                  <a:schemeClr val="bg1"/>
                </a:solidFill>
              </a:rPr>
              <a:t>environment.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52275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Discussion</a:t>
            </a:r>
            <a:endParaRPr lang="en-US" b="1" dirty="0">
              <a:solidFill>
                <a:schemeClr val="bg1"/>
              </a:solidFill>
            </a:endParaRPr>
          </a:p>
        </p:txBody>
      </p:sp>
      <p:sp>
        <p:nvSpPr>
          <p:cNvPr id="3" name="Content Placeholder 2"/>
          <p:cNvSpPr>
            <a:spLocks noGrp="1"/>
          </p:cNvSpPr>
          <p:nvPr>
            <p:ph idx="1"/>
          </p:nvPr>
        </p:nvSpPr>
        <p:spPr>
          <a:xfrm>
            <a:off x="238125" y="1690688"/>
            <a:ext cx="6496050" cy="4348163"/>
          </a:xfrm>
        </p:spPr>
        <p:txBody>
          <a:bodyPr/>
          <a:lstStyle/>
          <a:p>
            <a:r>
              <a:rPr lang="en-US" dirty="0" smtClean="0">
                <a:solidFill>
                  <a:schemeClr val="bg1"/>
                </a:solidFill>
              </a:rPr>
              <a:t>Illustrates </a:t>
            </a:r>
            <a:r>
              <a:rPr lang="en-US" b="1" dirty="0" smtClean="0">
                <a:solidFill>
                  <a:schemeClr val="accent2"/>
                </a:solidFill>
              </a:rPr>
              <a:t>association</a:t>
            </a:r>
            <a:r>
              <a:rPr lang="en-US" dirty="0" smtClean="0">
                <a:solidFill>
                  <a:schemeClr val="bg1"/>
                </a:solidFill>
              </a:rPr>
              <a:t> between bodily conditions and type of fire environment</a:t>
            </a:r>
          </a:p>
          <a:p>
            <a:endParaRPr lang="en-US" dirty="0" smtClean="0">
              <a:solidFill>
                <a:schemeClr val="bg1"/>
              </a:solidFill>
            </a:endParaRPr>
          </a:p>
          <a:p>
            <a:r>
              <a:rPr lang="en-US" dirty="0" smtClean="0">
                <a:solidFill>
                  <a:schemeClr val="bg1"/>
                </a:solidFill>
              </a:rPr>
              <a:t>Demonstrates </a:t>
            </a:r>
            <a:r>
              <a:rPr lang="en-US" dirty="0">
                <a:solidFill>
                  <a:schemeClr val="bg1"/>
                </a:solidFill>
              </a:rPr>
              <a:t>possibility to </a:t>
            </a:r>
            <a:r>
              <a:rPr lang="en-US" b="1" dirty="0">
                <a:solidFill>
                  <a:schemeClr val="accent2"/>
                </a:solidFill>
              </a:rPr>
              <a:t>model heat-related conditions</a:t>
            </a:r>
          </a:p>
          <a:p>
            <a:endParaRPr lang="en-US" dirty="0">
              <a:solidFill>
                <a:schemeClr val="bg1"/>
              </a:solidFill>
            </a:endParaRPr>
          </a:p>
          <a:p>
            <a:r>
              <a:rPr lang="en-US" dirty="0" smtClean="0">
                <a:solidFill>
                  <a:schemeClr val="bg1"/>
                </a:solidFill>
              </a:rPr>
              <a:t>Currently, </a:t>
            </a:r>
            <a:r>
              <a:rPr lang="en-US" b="1" dirty="0" smtClean="0">
                <a:solidFill>
                  <a:schemeClr val="accent2"/>
                </a:solidFill>
              </a:rPr>
              <a:t>adding more data </a:t>
            </a:r>
            <a:r>
              <a:rPr lang="en-US" dirty="0" smtClean="0">
                <a:solidFill>
                  <a:schemeClr val="bg1"/>
                </a:solidFill>
              </a:rPr>
              <a:t>(e.g. temperature data), so </a:t>
            </a:r>
            <a:r>
              <a:rPr lang="en-US" dirty="0">
                <a:solidFill>
                  <a:schemeClr val="bg1"/>
                </a:solidFill>
              </a:rPr>
              <a:t>a model can be created to predict fire </a:t>
            </a:r>
            <a:r>
              <a:rPr lang="en-US" dirty="0" smtClean="0">
                <a:solidFill>
                  <a:schemeClr val="bg1"/>
                </a:solidFill>
              </a:rPr>
              <a:t>damage.</a:t>
            </a:r>
          </a:p>
          <a:p>
            <a:endParaRPr lang="en-US" dirty="0">
              <a:solidFill>
                <a:schemeClr val="bg1"/>
              </a:solidFill>
            </a:endParaRP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2581"/>
          <a:stretch/>
        </p:blipFill>
        <p:spPr>
          <a:xfrm>
            <a:off x="7435304" y="863761"/>
            <a:ext cx="4084947" cy="2365213"/>
          </a:xfrm>
          <a:prstGeom prst="rect">
            <a:avLst/>
          </a:prstGeom>
          <a:ln w="85725">
            <a:solidFill>
              <a:schemeClr val="accent2"/>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7435304" y="3617119"/>
            <a:ext cx="4194721" cy="2683856"/>
          </a:xfrm>
          <a:prstGeom prst="rect">
            <a:avLst/>
          </a:prstGeom>
          <a:ln w="60325">
            <a:solidFill>
              <a:schemeClr val="accent2"/>
            </a:solidFill>
          </a:ln>
        </p:spPr>
      </p:pic>
      <p:sp>
        <p:nvSpPr>
          <p:cNvPr id="8" name="TextBox 7"/>
          <p:cNvSpPr txBox="1"/>
          <p:nvPr/>
        </p:nvSpPr>
        <p:spPr>
          <a:xfrm>
            <a:off x="7876069" y="6412121"/>
            <a:ext cx="3477731" cy="276999"/>
          </a:xfrm>
          <a:prstGeom prst="rect">
            <a:avLst/>
          </a:prstGeom>
          <a:noFill/>
        </p:spPr>
        <p:txBody>
          <a:bodyPr wrap="square" rtlCol="0">
            <a:spAutoFit/>
          </a:bodyPr>
          <a:lstStyle/>
          <a:p>
            <a:r>
              <a:rPr lang="en-US" sz="1200" dirty="0" smtClean="0">
                <a:solidFill>
                  <a:schemeClr val="bg1"/>
                </a:solidFill>
              </a:rPr>
              <a:t>Photos courtesy of Dr. </a:t>
            </a:r>
            <a:r>
              <a:rPr lang="en-US" sz="1200" dirty="0" err="1" smtClean="0">
                <a:solidFill>
                  <a:schemeClr val="bg1"/>
                </a:solidFill>
              </a:rPr>
              <a:t>Elayne</a:t>
            </a:r>
            <a:r>
              <a:rPr lang="en-US" sz="1200" dirty="0" smtClean="0">
                <a:solidFill>
                  <a:schemeClr val="bg1"/>
                </a:solidFill>
              </a:rPr>
              <a:t> Pope and SLOFIST</a:t>
            </a:r>
            <a:endParaRPr lang="en-US" sz="1200" dirty="0">
              <a:solidFill>
                <a:schemeClr val="bg1"/>
              </a:solidFill>
            </a:endParaRPr>
          </a:p>
        </p:txBody>
      </p:sp>
    </p:spTree>
    <p:extLst>
      <p:ext uri="{BB962C8B-B14F-4D97-AF65-F5344CB8AC3E}">
        <p14:creationId xmlns:p14="http://schemas.microsoft.com/office/powerpoint/2010/main" val="3975887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Broader Impacts</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Generate a tool </a:t>
            </a:r>
            <a:r>
              <a:rPr lang="en-US" dirty="0">
                <a:solidFill>
                  <a:schemeClr val="bg1"/>
                </a:solidFill>
              </a:rPr>
              <a:t>b</a:t>
            </a:r>
            <a:r>
              <a:rPr lang="en-US" dirty="0" smtClean="0">
                <a:solidFill>
                  <a:schemeClr val="bg1"/>
                </a:solidFill>
              </a:rPr>
              <a:t>eneficial to medico-legal community</a:t>
            </a:r>
          </a:p>
          <a:p>
            <a:r>
              <a:rPr lang="en-US" dirty="0" smtClean="0">
                <a:solidFill>
                  <a:schemeClr val="bg1"/>
                </a:solidFill>
              </a:rPr>
              <a:t>Aid investigators building a legal case</a:t>
            </a:r>
          </a:p>
          <a:p>
            <a:r>
              <a:rPr lang="en-US" dirty="0" smtClean="0">
                <a:solidFill>
                  <a:schemeClr val="bg1"/>
                </a:solidFill>
              </a:rPr>
              <a:t>Enhances our understanding of thermal alterations</a:t>
            </a:r>
          </a:p>
          <a:p>
            <a:endParaRPr lang="en-US" dirty="0"/>
          </a:p>
        </p:txBody>
      </p:sp>
    </p:spTree>
    <p:extLst>
      <p:ext uri="{BB962C8B-B14F-4D97-AF65-F5344CB8AC3E}">
        <p14:creationId xmlns:p14="http://schemas.microsoft.com/office/powerpoint/2010/main" val="325126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Acknowledgements</a:t>
            </a:r>
            <a:endParaRPr lang="en-US" b="1" dirty="0">
              <a:solidFill>
                <a:schemeClr val="bg1"/>
              </a:solidFill>
            </a:endParaRPr>
          </a:p>
        </p:txBody>
      </p:sp>
      <p:sp>
        <p:nvSpPr>
          <p:cNvPr id="3" name="Content Placeholder 2"/>
          <p:cNvSpPr>
            <a:spLocks noGrp="1"/>
          </p:cNvSpPr>
          <p:nvPr>
            <p:ph idx="1"/>
          </p:nvPr>
        </p:nvSpPr>
        <p:spPr>
          <a:xfrm>
            <a:off x="299322" y="1690688"/>
            <a:ext cx="6658386" cy="4102678"/>
          </a:xfrm>
        </p:spPr>
        <p:txBody>
          <a:bodyPr>
            <a:normAutofit fontScale="92500" lnSpcReduction="10000"/>
          </a:bodyPr>
          <a:lstStyle/>
          <a:p>
            <a:r>
              <a:rPr lang="en-US" dirty="0" smtClean="0">
                <a:solidFill>
                  <a:schemeClr val="bg1"/>
                </a:solidFill>
              </a:rPr>
              <a:t>San Luis Obispo Fire Investigation Strike Team</a:t>
            </a:r>
          </a:p>
          <a:p>
            <a:r>
              <a:rPr lang="en-US" dirty="0" err="1">
                <a:solidFill>
                  <a:schemeClr val="bg1"/>
                </a:solidFill>
              </a:rPr>
              <a:t>Elayne</a:t>
            </a:r>
            <a:r>
              <a:rPr lang="en-US" dirty="0">
                <a:solidFill>
                  <a:schemeClr val="bg1"/>
                </a:solidFill>
              </a:rPr>
              <a:t> Pope </a:t>
            </a:r>
            <a:r>
              <a:rPr lang="en-US" dirty="0" smtClean="0">
                <a:solidFill>
                  <a:schemeClr val="bg1"/>
                </a:solidFill>
              </a:rPr>
              <a:t>PhD </a:t>
            </a:r>
            <a:r>
              <a:rPr lang="en-US" dirty="0">
                <a:solidFill>
                  <a:schemeClr val="bg1"/>
                </a:solidFill>
              </a:rPr>
              <a:t>and Alison Galloway </a:t>
            </a:r>
            <a:r>
              <a:rPr lang="en-US" dirty="0" smtClean="0">
                <a:solidFill>
                  <a:schemeClr val="bg1"/>
                </a:solidFill>
              </a:rPr>
              <a:t>PhD</a:t>
            </a:r>
          </a:p>
          <a:p>
            <a:r>
              <a:rPr lang="en-US" dirty="0" smtClean="0">
                <a:solidFill>
                  <a:schemeClr val="bg1"/>
                </a:solidFill>
              </a:rPr>
              <a:t>My dissertation committee: Dr. </a:t>
            </a:r>
            <a:r>
              <a:rPr lang="en-US" dirty="0" err="1" smtClean="0">
                <a:solidFill>
                  <a:schemeClr val="bg1"/>
                </a:solidFill>
              </a:rPr>
              <a:t>Meradeth</a:t>
            </a:r>
            <a:r>
              <a:rPr lang="en-US" dirty="0" smtClean="0">
                <a:solidFill>
                  <a:schemeClr val="bg1"/>
                </a:solidFill>
              </a:rPr>
              <a:t> Snow, Dr. Randall Skelton, Dr. Kristen Mink, Dr. Christopher Palmer, and Dr. J. </a:t>
            </a:r>
            <a:r>
              <a:rPr lang="en-US" dirty="0" err="1" smtClean="0">
                <a:solidFill>
                  <a:schemeClr val="bg1"/>
                </a:solidFill>
              </a:rPr>
              <a:t>Adserias</a:t>
            </a:r>
            <a:r>
              <a:rPr lang="en-US" dirty="0" smtClean="0">
                <a:solidFill>
                  <a:schemeClr val="bg1"/>
                </a:solidFill>
              </a:rPr>
              <a:t> </a:t>
            </a:r>
            <a:endParaRPr lang="en-US" dirty="0">
              <a:solidFill>
                <a:schemeClr val="bg1"/>
              </a:solidFill>
            </a:endParaRPr>
          </a:p>
          <a:p>
            <a:pPr marL="0" indent="0">
              <a:buNone/>
            </a:pPr>
            <a:endParaRPr lang="en-US" dirty="0" smtClean="0">
              <a:solidFill>
                <a:schemeClr val="bg1"/>
              </a:solidFill>
            </a:endParaRPr>
          </a:p>
          <a:p>
            <a:r>
              <a:rPr lang="en-US" b="1" u="sng" dirty="0" smtClean="0">
                <a:solidFill>
                  <a:schemeClr val="bg1"/>
                </a:solidFill>
              </a:rPr>
              <a:t>Research Partially Funded by:</a:t>
            </a:r>
          </a:p>
          <a:p>
            <a:pPr lvl="1"/>
            <a:r>
              <a:rPr lang="en-US" dirty="0" smtClean="0">
                <a:solidFill>
                  <a:schemeClr val="bg1"/>
                </a:solidFill>
              </a:rPr>
              <a:t>Alice M. </a:t>
            </a:r>
            <a:r>
              <a:rPr lang="en-US" dirty="0" err="1" smtClean="0">
                <a:solidFill>
                  <a:schemeClr val="bg1"/>
                </a:solidFill>
              </a:rPr>
              <a:t>Brues</a:t>
            </a:r>
            <a:r>
              <a:rPr lang="en-US" dirty="0" smtClean="0">
                <a:solidFill>
                  <a:schemeClr val="bg1"/>
                </a:solidFill>
              </a:rPr>
              <a:t> Award- Mountain, Desert, and Coastal Forensic Anthropologists</a:t>
            </a:r>
          </a:p>
          <a:p>
            <a:pPr lvl="1"/>
            <a:r>
              <a:rPr lang="en-US" dirty="0" err="1" smtClean="0">
                <a:solidFill>
                  <a:schemeClr val="bg1"/>
                </a:solidFill>
              </a:rPr>
              <a:t>Toelle-Bekken</a:t>
            </a:r>
            <a:r>
              <a:rPr lang="en-US" dirty="0" smtClean="0">
                <a:solidFill>
                  <a:schemeClr val="bg1"/>
                </a:solidFill>
              </a:rPr>
              <a:t> Award, University of Montana</a:t>
            </a:r>
          </a:p>
          <a:p>
            <a:pPr marL="457200" lvl="1" indent="0">
              <a:buNone/>
            </a:pPr>
            <a:endParaRPr lang="en-US" dirty="0" smtClean="0"/>
          </a:p>
        </p:txBody>
      </p:sp>
      <p:pic>
        <p:nvPicPr>
          <p:cNvPr id="4" name="Picture 3"/>
          <p:cNvPicPr>
            <a:picLocks noChangeAspect="1"/>
          </p:cNvPicPr>
          <p:nvPr/>
        </p:nvPicPr>
        <p:blipFill>
          <a:blip r:embed="rId2"/>
          <a:stretch>
            <a:fillRect/>
          </a:stretch>
        </p:blipFill>
        <p:spPr>
          <a:xfrm>
            <a:off x="9876695" y="1623228"/>
            <a:ext cx="2262033" cy="2255340"/>
          </a:xfrm>
          <a:prstGeom prst="rect">
            <a:avLst/>
          </a:prstGeom>
        </p:spPr>
      </p:pic>
      <p:pic>
        <p:nvPicPr>
          <p:cNvPr id="5" name="Picture 4"/>
          <p:cNvPicPr>
            <a:picLocks noChangeAspect="1"/>
          </p:cNvPicPr>
          <p:nvPr/>
        </p:nvPicPr>
        <p:blipFill>
          <a:blip r:embed="rId3"/>
          <a:stretch>
            <a:fillRect/>
          </a:stretch>
        </p:blipFill>
        <p:spPr>
          <a:xfrm>
            <a:off x="7505701" y="1623228"/>
            <a:ext cx="2311499" cy="2273606"/>
          </a:xfrm>
          <a:prstGeom prst="rect">
            <a:avLst/>
          </a:prstGeom>
        </p:spPr>
      </p:pic>
      <p:pic>
        <p:nvPicPr>
          <p:cNvPr id="6" name="Picture 5"/>
          <p:cNvPicPr>
            <a:picLocks noChangeAspect="1"/>
          </p:cNvPicPr>
          <p:nvPr/>
        </p:nvPicPr>
        <p:blipFill>
          <a:blip r:embed="rId4"/>
          <a:stretch>
            <a:fillRect/>
          </a:stretch>
        </p:blipFill>
        <p:spPr>
          <a:xfrm>
            <a:off x="10039496" y="4133933"/>
            <a:ext cx="1936429" cy="24739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2636" y="4133933"/>
            <a:ext cx="2074564" cy="2510222"/>
          </a:xfrm>
          <a:prstGeom prst="rect">
            <a:avLst/>
          </a:prstGeom>
        </p:spPr>
      </p:pic>
    </p:spTree>
    <p:extLst>
      <p:ext uri="{BB962C8B-B14F-4D97-AF65-F5344CB8AC3E}">
        <p14:creationId xmlns:p14="http://schemas.microsoft.com/office/powerpoint/2010/main" val="1265881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References</a:t>
            </a:r>
            <a:endParaRPr lang="en-US" b="1" dirty="0">
              <a:solidFill>
                <a:schemeClr val="bg1"/>
              </a:solidFill>
            </a:endParaRPr>
          </a:p>
        </p:txBody>
      </p:sp>
      <p:sp>
        <p:nvSpPr>
          <p:cNvPr id="3" name="Content Placeholder 2"/>
          <p:cNvSpPr>
            <a:spLocks noGrp="1"/>
          </p:cNvSpPr>
          <p:nvPr>
            <p:ph idx="1"/>
          </p:nvPr>
        </p:nvSpPr>
        <p:spPr>
          <a:xfrm>
            <a:off x="1168400" y="1690688"/>
            <a:ext cx="9201150" cy="4379912"/>
          </a:xfrm>
        </p:spPr>
        <p:txBody>
          <a:bodyPr>
            <a:normAutofit fontScale="25000" lnSpcReduction="20000"/>
          </a:bodyPr>
          <a:lstStyle/>
          <a:p>
            <a:r>
              <a:rPr lang="en-US" sz="6400" dirty="0">
                <a:solidFill>
                  <a:schemeClr val="bg1"/>
                </a:solidFill>
                <a:latin typeface="Arial" panose="020B0604020202020204" pitchFamily="34" charset="0"/>
                <a:cs typeface="Arial" panose="020B0604020202020204" pitchFamily="34" charset="0"/>
              </a:rPr>
              <a:t>Ahmed I., Farooq U., Afzal W., Salman M. 2009. Medicolegal aspect of burn victims: A ten years study. Pak J Med </a:t>
            </a:r>
            <a:r>
              <a:rPr lang="en-US" sz="6400" dirty="0" err="1">
                <a:solidFill>
                  <a:schemeClr val="bg1"/>
                </a:solidFill>
                <a:latin typeface="Arial" panose="020B0604020202020204" pitchFamily="34" charset="0"/>
                <a:cs typeface="Arial" panose="020B0604020202020204" pitchFamily="34" charset="0"/>
              </a:rPr>
              <a:t>Sci</a:t>
            </a:r>
            <a:r>
              <a:rPr lang="en-US" sz="6400" dirty="0">
                <a:solidFill>
                  <a:schemeClr val="bg1"/>
                </a:solidFill>
                <a:latin typeface="Arial" panose="020B0604020202020204" pitchFamily="34" charset="0"/>
                <a:cs typeface="Arial" panose="020B0604020202020204" pitchFamily="34" charset="0"/>
              </a:rPr>
              <a:t> 25(5):797-800</a:t>
            </a:r>
            <a:r>
              <a:rPr lang="en-US" sz="6400" dirty="0" smtClean="0">
                <a:solidFill>
                  <a:schemeClr val="bg1"/>
                </a:solidFill>
                <a:latin typeface="Arial" panose="020B0604020202020204" pitchFamily="34" charset="0"/>
                <a:cs typeface="Arial" panose="020B0604020202020204" pitchFamily="34" charset="0"/>
              </a:rPr>
              <a:t>.</a:t>
            </a:r>
            <a:endParaRPr lang="en-US" sz="6400" dirty="0">
              <a:solidFill>
                <a:schemeClr val="bg1"/>
              </a:solidFill>
              <a:latin typeface="Arial" panose="020B0604020202020204" pitchFamily="34" charset="0"/>
              <a:cs typeface="Arial" panose="020B0604020202020204" pitchFamily="34" charset="0"/>
            </a:endParaRPr>
          </a:p>
          <a:p>
            <a:r>
              <a:rPr lang="en-US" sz="6400" dirty="0">
                <a:solidFill>
                  <a:schemeClr val="bg1"/>
                </a:solidFill>
                <a:latin typeface="Arial" panose="020B0604020202020204" pitchFamily="34" charset="0"/>
                <a:cs typeface="Arial" panose="020B0604020202020204" pitchFamily="34" charset="0"/>
              </a:rPr>
              <a:t>Bass W.M. 1997. Outdoor Decomposition Rates in Tennessee. In Forensic </a:t>
            </a:r>
            <a:r>
              <a:rPr lang="en-US" sz="6400" dirty="0" err="1">
                <a:solidFill>
                  <a:schemeClr val="bg1"/>
                </a:solidFill>
                <a:latin typeface="Arial" panose="020B0604020202020204" pitchFamily="34" charset="0"/>
                <a:cs typeface="Arial" panose="020B0604020202020204" pitchFamily="34" charset="0"/>
              </a:rPr>
              <a:t>Taphonomy</a:t>
            </a:r>
            <a:r>
              <a:rPr lang="en-US" sz="6400" dirty="0">
                <a:solidFill>
                  <a:schemeClr val="bg1"/>
                </a:solidFill>
                <a:latin typeface="Arial" panose="020B0604020202020204" pitchFamily="34" charset="0"/>
                <a:cs typeface="Arial" panose="020B0604020202020204" pitchFamily="34" charset="0"/>
              </a:rPr>
              <a:t>: The Postmortem Fate of Human Remains, edited by W.D. </a:t>
            </a:r>
            <a:r>
              <a:rPr lang="en-US" sz="6400" dirty="0" err="1">
                <a:solidFill>
                  <a:schemeClr val="bg1"/>
                </a:solidFill>
                <a:latin typeface="Arial" panose="020B0604020202020204" pitchFamily="34" charset="0"/>
                <a:cs typeface="Arial" panose="020B0604020202020204" pitchFamily="34" charset="0"/>
              </a:rPr>
              <a:t>Haglund</a:t>
            </a:r>
            <a:r>
              <a:rPr lang="en-US" sz="6400" dirty="0">
                <a:solidFill>
                  <a:schemeClr val="bg1"/>
                </a:solidFill>
                <a:latin typeface="Arial" panose="020B0604020202020204" pitchFamily="34" charset="0"/>
                <a:cs typeface="Arial" panose="020B0604020202020204" pitchFamily="34" charset="0"/>
              </a:rPr>
              <a:t> and M.H. </a:t>
            </a:r>
            <a:r>
              <a:rPr lang="en-US" sz="6400" dirty="0" err="1">
                <a:solidFill>
                  <a:schemeClr val="bg1"/>
                </a:solidFill>
                <a:latin typeface="Arial" panose="020B0604020202020204" pitchFamily="34" charset="0"/>
                <a:cs typeface="Arial" panose="020B0604020202020204" pitchFamily="34" charset="0"/>
              </a:rPr>
              <a:t>Sorg</a:t>
            </a:r>
            <a:r>
              <a:rPr lang="en-US" sz="6400" dirty="0">
                <a:solidFill>
                  <a:schemeClr val="bg1"/>
                </a:solidFill>
                <a:latin typeface="Arial" panose="020B0604020202020204" pitchFamily="34" charset="0"/>
                <a:cs typeface="Arial" panose="020B0604020202020204" pitchFamily="34" charset="0"/>
              </a:rPr>
              <a:t>. CRC Press: Boca Raton, FL. Pp. 181-199</a:t>
            </a:r>
            <a:r>
              <a:rPr lang="en-US" sz="6400" dirty="0" smtClean="0">
                <a:solidFill>
                  <a:schemeClr val="bg1"/>
                </a:solidFill>
                <a:latin typeface="Arial" panose="020B0604020202020204" pitchFamily="34" charset="0"/>
                <a:cs typeface="Arial" panose="020B0604020202020204" pitchFamily="34" charset="0"/>
              </a:rPr>
              <a:t>.</a:t>
            </a:r>
            <a:endParaRPr lang="en-US" sz="6400" dirty="0">
              <a:solidFill>
                <a:schemeClr val="bg1"/>
              </a:solidFill>
              <a:latin typeface="Arial" panose="020B0604020202020204" pitchFamily="34" charset="0"/>
              <a:cs typeface="Arial" panose="020B0604020202020204" pitchFamily="34" charset="0"/>
            </a:endParaRPr>
          </a:p>
          <a:p>
            <a:r>
              <a:rPr lang="en-US" sz="6400" dirty="0">
                <a:solidFill>
                  <a:schemeClr val="bg1"/>
                </a:solidFill>
                <a:latin typeface="Arial" panose="020B0604020202020204" pitchFamily="34" charset="0"/>
                <a:cs typeface="Arial" panose="020B0604020202020204" pitchFamily="34" charset="0"/>
              </a:rPr>
              <a:t>Bennett J. 1999. Thermal Alteration of Buried Bone. J </a:t>
            </a:r>
            <a:r>
              <a:rPr lang="en-US" sz="6400" dirty="0" err="1">
                <a:solidFill>
                  <a:schemeClr val="bg1"/>
                </a:solidFill>
                <a:latin typeface="Arial" panose="020B0604020202020204" pitchFamily="34" charset="0"/>
                <a:cs typeface="Arial" panose="020B0604020202020204" pitchFamily="34" charset="0"/>
              </a:rPr>
              <a:t>Archaeol</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Sci</a:t>
            </a:r>
            <a:r>
              <a:rPr lang="en-US" sz="6400" dirty="0">
                <a:solidFill>
                  <a:schemeClr val="bg1"/>
                </a:solidFill>
                <a:latin typeface="Arial" panose="020B0604020202020204" pitchFamily="34" charset="0"/>
                <a:cs typeface="Arial" panose="020B0604020202020204" pitchFamily="34" charset="0"/>
              </a:rPr>
              <a:t> 26: 1-8. </a:t>
            </a:r>
          </a:p>
          <a:p>
            <a:r>
              <a:rPr lang="en-US" sz="6400" dirty="0" err="1">
                <a:solidFill>
                  <a:schemeClr val="bg1"/>
                </a:solidFill>
                <a:latin typeface="Arial" panose="020B0604020202020204" pitchFamily="34" charset="0"/>
                <a:cs typeface="Arial" panose="020B0604020202020204" pitchFamily="34" charset="0"/>
              </a:rPr>
              <a:t>Bohnert</a:t>
            </a:r>
            <a:r>
              <a:rPr lang="en-US" sz="6400" dirty="0">
                <a:solidFill>
                  <a:schemeClr val="bg1"/>
                </a:solidFill>
                <a:latin typeface="Arial" panose="020B0604020202020204" pitchFamily="34" charset="0"/>
                <a:cs typeface="Arial" panose="020B0604020202020204" pitchFamily="34" charset="0"/>
              </a:rPr>
              <a:t> M., T. </a:t>
            </a:r>
            <a:r>
              <a:rPr lang="en-US" sz="6400" dirty="0" err="1">
                <a:solidFill>
                  <a:schemeClr val="bg1"/>
                </a:solidFill>
                <a:latin typeface="Arial" panose="020B0604020202020204" pitchFamily="34" charset="0"/>
                <a:cs typeface="Arial" panose="020B0604020202020204" pitchFamily="34" charset="0"/>
              </a:rPr>
              <a:t>Rost</a:t>
            </a:r>
            <a:r>
              <a:rPr lang="en-US" sz="6400" dirty="0">
                <a:solidFill>
                  <a:schemeClr val="bg1"/>
                </a:solidFill>
                <a:latin typeface="Arial" panose="020B0604020202020204" pitchFamily="34" charset="0"/>
                <a:cs typeface="Arial" panose="020B0604020202020204" pitchFamily="34" charset="0"/>
              </a:rPr>
              <a:t> and S. </a:t>
            </a:r>
            <a:r>
              <a:rPr lang="en-US" sz="6400" dirty="0" err="1">
                <a:solidFill>
                  <a:schemeClr val="bg1"/>
                </a:solidFill>
                <a:latin typeface="Arial" panose="020B0604020202020204" pitchFamily="34" charset="0"/>
                <a:cs typeface="Arial" panose="020B0604020202020204" pitchFamily="34" charset="0"/>
              </a:rPr>
              <a:t>Pollak</a:t>
            </a:r>
            <a:r>
              <a:rPr lang="en-US" sz="6400" dirty="0">
                <a:solidFill>
                  <a:schemeClr val="bg1"/>
                </a:solidFill>
                <a:latin typeface="Arial" panose="020B0604020202020204" pitchFamily="34" charset="0"/>
                <a:cs typeface="Arial" panose="020B0604020202020204" pitchFamily="34" charset="0"/>
              </a:rPr>
              <a:t> 1998. The degree of destruction of human bodies in relation to the duration of the fire. </a:t>
            </a:r>
            <a:r>
              <a:rPr lang="en-US" sz="6400" dirty="0" err="1">
                <a:solidFill>
                  <a:schemeClr val="bg1"/>
                </a:solidFill>
                <a:latin typeface="Arial" panose="020B0604020202020204" pitchFamily="34" charset="0"/>
                <a:cs typeface="Arial" panose="020B0604020202020204" pitchFamily="34" charset="0"/>
              </a:rPr>
              <a:t>Foren</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Sci</a:t>
            </a:r>
            <a:r>
              <a:rPr lang="en-US" sz="6400" dirty="0">
                <a:solidFill>
                  <a:schemeClr val="bg1"/>
                </a:solidFill>
                <a:latin typeface="Arial" panose="020B0604020202020204" pitchFamily="34" charset="0"/>
                <a:cs typeface="Arial" panose="020B0604020202020204" pitchFamily="34" charset="0"/>
              </a:rPr>
              <a:t> Intern 95(1)11-21</a:t>
            </a:r>
            <a:r>
              <a:rPr lang="en-US" sz="6400" dirty="0" smtClean="0">
                <a:solidFill>
                  <a:schemeClr val="bg1"/>
                </a:solidFill>
                <a:latin typeface="Arial" panose="020B0604020202020204" pitchFamily="34" charset="0"/>
                <a:cs typeface="Arial" panose="020B0604020202020204" pitchFamily="34" charset="0"/>
              </a:rPr>
              <a:t>.</a:t>
            </a:r>
            <a:endParaRPr lang="en-US" sz="6400" dirty="0">
              <a:solidFill>
                <a:schemeClr val="bg1"/>
              </a:solidFill>
              <a:latin typeface="Arial" panose="020B0604020202020204" pitchFamily="34" charset="0"/>
              <a:cs typeface="Arial" panose="020B0604020202020204" pitchFamily="34" charset="0"/>
            </a:endParaRPr>
          </a:p>
          <a:p>
            <a:r>
              <a:rPr lang="en-US" sz="6400" dirty="0" err="1">
                <a:solidFill>
                  <a:schemeClr val="bg1"/>
                </a:solidFill>
                <a:latin typeface="Arial" panose="020B0604020202020204" pitchFamily="34" charset="0"/>
                <a:cs typeface="Arial" panose="020B0604020202020204" pitchFamily="34" charset="0"/>
              </a:rPr>
              <a:t>Bonhert</a:t>
            </a:r>
            <a:r>
              <a:rPr lang="en-US" sz="6400" dirty="0">
                <a:solidFill>
                  <a:schemeClr val="bg1"/>
                </a:solidFill>
                <a:latin typeface="Arial" panose="020B0604020202020204" pitchFamily="34" charset="0"/>
                <a:cs typeface="Arial" panose="020B0604020202020204" pitchFamily="34" charset="0"/>
              </a:rPr>
              <a:t> M. and Rothschild M. 2003. Complex suicides by self-incineration. </a:t>
            </a:r>
            <a:r>
              <a:rPr lang="en-US" sz="6400" dirty="0" err="1">
                <a:solidFill>
                  <a:schemeClr val="bg1"/>
                </a:solidFill>
                <a:latin typeface="Arial" panose="020B0604020202020204" pitchFamily="34" charset="0"/>
                <a:cs typeface="Arial" panose="020B0604020202020204" pitchFamily="34" charset="0"/>
              </a:rPr>
              <a:t>Foren</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Sci</a:t>
            </a:r>
            <a:r>
              <a:rPr lang="en-US" sz="6400" dirty="0">
                <a:solidFill>
                  <a:schemeClr val="bg1"/>
                </a:solidFill>
                <a:latin typeface="Arial" panose="020B0604020202020204" pitchFamily="34" charset="0"/>
                <a:cs typeface="Arial" panose="020B0604020202020204" pitchFamily="34" charset="0"/>
              </a:rPr>
              <a:t> Inter 131:197-201</a:t>
            </a:r>
            <a:r>
              <a:rPr lang="en-US" sz="6400" dirty="0" smtClean="0">
                <a:solidFill>
                  <a:schemeClr val="bg1"/>
                </a:solidFill>
                <a:latin typeface="Arial" panose="020B0604020202020204" pitchFamily="34" charset="0"/>
                <a:cs typeface="Arial" panose="020B0604020202020204" pitchFamily="34" charset="0"/>
              </a:rPr>
              <a:t>.</a:t>
            </a:r>
            <a:endParaRPr lang="en-US" sz="6400" dirty="0">
              <a:solidFill>
                <a:schemeClr val="bg1"/>
              </a:solidFill>
              <a:latin typeface="Arial" panose="020B0604020202020204" pitchFamily="34" charset="0"/>
              <a:cs typeface="Arial" panose="020B0604020202020204" pitchFamily="34" charset="0"/>
            </a:endParaRPr>
          </a:p>
          <a:p>
            <a:r>
              <a:rPr lang="en-US" sz="6400" dirty="0" err="1">
                <a:solidFill>
                  <a:schemeClr val="bg1"/>
                </a:solidFill>
                <a:latin typeface="Arial" panose="020B0604020202020204" pitchFamily="34" charset="0"/>
                <a:cs typeface="Arial" panose="020B0604020202020204" pitchFamily="34" charset="0"/>
              </a:rPr>
              <a:t>Correia</a:t>
            </a:r>
            <a:r>
              <a:rPr lang="en-US" sz="6400" dirty="0">
                <a:solidFill>
                  <a:schemeClr val="bg1"/>
                </a:solidFill>
                <a:latin typeface="Arial" panose="020B0604020202020204" pitchFamily="34" charset="0"/>
                <a:cs typeface="Arial" panose="020B0604020202020204" pitchFamily="34" charset="0"/>
              </a:rPr>
              <a:t> P. 1997. Fire modification of bone: A Review of the Literature. In William </a:t>
            </a:r>
            <a:r>
              <a:rPr lang="en-US" sz="6400" dirty="0" err="1">
                <a:solidFill>
                  <a:schemeClr val="bg1"/>
                </a:solidFill>
                <a:latin typeface="Arial" panose="020B0604020202020204" pitchFamily="34" charset="0"/>
                <a:cs typeface="Arial" panose="020B0604020202020204" pitchFamily="34" charset="0"/>
              </a:rPr>
              <a:t>Haglund</a:t>
            </a:r>
            <a:r>
              <a:rPr lang="en-US" sz="6400" dirty="0">
                <a:solidFill>
                  <a:schemeClr val="bg1"/>
                </a:solidFill>
                <a:latin typeface="Arial" panose="020B0604020202020204" pitchFamily="34" charset="0"/>
                <a:cs typeface="Arial" panose="020B0604020202020204" pitchFamily="34" charset="0"/>
              </a:rPr>
              <a:t>, Marcella </a:t>
            </a:r>
            <a:r>
              <a:rPr lang="en-US" sz="6400" dirty="0" err="1">
                <a:solidFill>
                  <a:schemeClr val="bg1"/>
                </a:solidFill>
                <a:latin typeface="Arial" panose="020B0604020202020204" pitchFamily="34" charset="0"/>
                <a:cs typeface="Arial" panose="020B0604020202020204" pitchFamily="34" charset="0"/>
              </a:rPr>
              <a:t>Sorg</a:t>
            </a:r>
            <a:r>
              <a:rPr lang="en-US" sz="6400" dirty="0">
                <a:solidFill>
                  <a:schemeClr val="bg1"/>
                </a:solidFill>
                <a:latin typeface="Arial" panose="020B0604020202020204" pitchFamily="34" charset="0"/>
                <a:cs typeface="Arial" panose="020B0604020202020204" pitchFamily="34" charset="0"/>
              </a:rPr>
              <a:t>, editors. Forensic </a:t>
            </a:r>
            <a:r>
              <a:rPr lang="en-US" sz="6400" dirty="0" err="1">
                <a:solidFill>
                  <a:schemeClr val="bg1"/>
                </a:solidFill>
                <a:latin typeface="Arial" panose="020B0604020202020204" pitchFamily="34" charset="0"/>
                <a:cs typeface="Arial" panose="020B0604020202020204" pitchFamily="34" charset="0"/>
              </a:rPr>
              <a:t>taphonomy</a:t>
            </a:r>
            <a:r>
              <a:rPr lang="en-US" sz="6400" dirty="0">
                <a:solidFill>
                  <a:schemeClr val="bg1"/>
                </a:solidFill>
                <a:latin typeface="Arial" panose="020B0604020202020204" pitchFamily="34" charset="0"/>
                <a:cs typeface="Arial" panose="020B0604020202020204" pitchFamily="34" charset="0"/>
              </a:rPr>
              <a:t>: the postmortem fate of human remains. New York: CRC Press. P.275-286</a:t>
            </a:r>
            <a:r>
              <a:rPr lang="en-US" sz="6400" dirty="0" smtClean="0">
                <a:solidFill>
                  <a:schemeClr val="bg1"/>
                </a:solidFill>
                <a:latin typeface="Arial" panose="020B0604020202020204" pitchFamily="34" charset="0"/>
                <a:cs typeface="Arial" panose="020B0604020202020204" pitchFamily="34" charset="0"/>
              </a:rPr>
              <a:t>.</a:t>
            </a:r>
            <a:endParaRPr lang="en-US" sz="6400" dirty="0">
              <a:solidFill>
                <a:schemeClr val="bg1"/>
              </a:solidFill>
              <a:latin typeface="Arial" panose="020B0604020202020204" pitchFamily="34" charset="0"/>
              <a:cs typeface="Arial" panose="020B0604020202020204" pitchFamily="34" charset="0"/>
            </a:endParaRPr>
          </a:p>
          <a:p>
            <a:r>
              <a:rPr lang="en-US" sz="6400" dirty="0" err="1">
                <a:solidFill>
                  <a:schemeClr val="bg1"/>
                </a:solidFill>
                <a:latin typeface="Arial" panose="020B0604020202020204" pitchFamily="34" charset="0"/>
                <a:cs typeface="Arial" panose="020B0604020202020204" pitchFamily="34" charset="0"/>
              </a:rPr>
              <a:t>DeHaan</a:t>
            </a:r>
            <a:r>
              <a:rPr lang="en-US" sz="6400" dirty="0">
                <a:solidFill>
                  <a:schemeClr val="bg1"/>
                </a:solidFill>
                <a:latin typeface="Arial" panose="020B0604020202020204" pitchFamily="34" charset="0"/>
                <a:cs typeface="Arial" panose="020B0604020202020204" pitchFamily="34" charset="0"/>
              </a:rPr>
              <a:t> J. 1999. Consumption of animal fat and its implications for the consumption of human bodies in fires. </a:t>
            </a:r>
            <a:r>
              <a:rPr lang="en-US" sz="6400" dirty="0" err="1">
                <a:solidFill>
                  <a:schemeClr val="bg1"/>
                </a:solidFill>
                <a:latin typeface="Arial" panose="020B0604020202020204" pitchFamily="34" charset="0"/>
                <a:cs typeface="Arial" panose="020B0604020202020204" pitchFamily="34" charset="0"/>
              </a:rPr>
              <a:t>Sci</a:t>
            </a:r>
            <a:r>
              <a:rPr lang="en-US" sz="6400" dirty="0">
                <a:solidFill>
                  <a:schemeClr val="bg1"/>
                </a:solidFill>
                <a:latin typeface="Arial" panose="020B0604020202020204" pitchFamily="34" charset="0"/>
                <a:cs typeface="Arial" panose="020B0604020202020204" pitchFamily="34" charset="0"/>
              </a:rPr>
              <a:t> Just 39(1):27-38</a:t>
            </a:r>
            <a:r>
              <a:rPr lang="en-US" sz="6400" dirty="0" smtClean="0">
                <a:solidFill>
                  <a:schemeClr val="bg1"/>
                </a:solidFill>
                <a:latin typeface="Arial" panose="020B0604020202020204" pitchFamily="34" charset="0"/>
                <a:cs typeface="Arial" panose="020B0604020202020204" pitchFamily="34" charset="0"/>
              </a:rPr>
              <a:t>.</a:t>
            </a:r>
            <a:endParaRPr lang="en-US" sz="6400" dirty="0">
              <a:solidFill>
                <a:schemeClr val="bg1"/>
              </a:solidFill>
              <a:latin typeface="Arial" panose="020B0604020202020204" pitchFamily="34" charset="0"/>
              <a:cs typeface="Arial" panose="020B0604020202020204" pitchFamily="34" charset="0"/>
            </a:endParaRPr>
          </a:p>
          <a:p>
            <a:r>
              <a:rPr lang="en-US" sz="6400" dirty="0" err="1">
                <a:solidFill>
                  <a:schemeClr val="bg1"/>
                </a:solidFill>
                <a:latin typeface="Arial" panose="020B0604020202020204" pitchFamily="34" charset="0"/>
                <a:cs typeface="Arial" panose="020B0604020202020204" pitchFamily="34" charset="0"/>
              </a:rPr>
              <a:t>DeHaan</a:t>
            </a:r>
            <a:r>
              <a:rPr lang="en-US" sz="6400" dirty="0">
                <a:solidFill>
                  <a:schemeClr val="bg1"/>
                </a:solidFill>
                <a:latin typeface="Arial" panose="020B0604020202020204" pitchFamily="34" charset="0"/>
                <a:cs typeface="Arial" panose="020B0604020202020204" pitchFamily="34" charset="0"/>
              </a:rPr>
              <a:t> J. 2008. Fire and bones. In: Schmidt, Christopher, </a:t>
            </a:r>
            <a:r>
              <a:rPr lang="en-US" sz="6400" dirty="0" err="1">
                <a:solidFill>
                  <a:schemeClr val="bg1"/>
                </a:solidFill>
                <a:latin typeface="Arial" panose="020B0604020202020204" pitchFamily="34" charset="0"/>
                <a:cs typeface="Arial" panose="020B0604020202020204" pitchFamily="34" charset="0"/>
              </a:rPr>
              <a:t>Symes</a:t>
            </a:r>
            <a:r>
              <a:rPr lang="en-US" sz="6400" dirty="0">
                <a:solidFill>
                  <a:schemeClr val="bg1"/>
                </a:solidFill>
                <a:latin typeface="Arial" panose="020B0604020202020204" pitchFamily="34" charset="0"/>
                <a:cs typeface="Arial" panose="020B0604020202020204" pitchFamily="34" charset="0"/>
              </a:rPr>
              <a:t> Steven, editors. Analysis of burned human remains. London: Academic Press. P. 1-14</a:t>
            </a:r>
            <a:r>
              <a:rPr lang="en-US" sz="6400" dirty="0" smtClean="0">
                <a:solidFill>
                  <a:schemeClr val="bg1"/>
                </a:solidFill>
                <a:latin typeface="Arial" panose="020B0604020202020204" pitchFamily="34" charset="0"/>
                <a:cs typeface="Arial" panose="020B0604020202020204" pitchFamily="34" charset="0"/>
              </a:rPr>
              <a:t>.</a:t>
            </a:r>
            <a:r>
              <a:rPr lang="en-US" sz="6400" dirty="0">
                <a:solidFill>
                  <a:schemeClr val="bg1"/>
                </a:solidFill>
                <a:latin typeface="Arial" panose="020B0604020202020204" pitchFamily="34" charset="0"/>
                <a:cs typeface="Arial" panose="020B0604020202020204" pitchFamily="34" charset="0"/>
              </a:rPr>
              <a:t> </a:t>
            </a:r>
          </a:p>
          <a:p>
            <a:r>
              <a:rPr lang="en-US" sz="6400" dirty="0" err="1">
                <a:solidFill>
                  <a:schemeClr val="bg1"/>
                </a:solidFill>
                <a:latin typeface="Arial" panose="020B0604020202020204" pitchFamily="34" charset="0"/>
                <a:cs typeface="Arial" panose="020B0604020202020204" pitchFamily="34" charset="0"/>
              </a:rPr>
              <a:t>DeHaan</a:t>
            </a:r>
            <a:r>
              <a:rPr lang="en-US" sz="6400" dirty="0">
                <a:solidFill>
                  <a:schemeClr val="bg1"/>
                </a:solidFill>
                <a:latin typeface="Arial" panose="020B0604020202020204" pitchFamily="34" charset="0"/>
                <a:cs typeface="Arial" panose="020B0604020202020204" pitchFamily="34" charset="0"/>
              </a:rPr>
              <a:t> J. 2012. Sustained combustion of bodies: some observations. J </a:t>
            </a:r>
            <a:r>
              <a:rPr lang="en-US" sz="6400" dirty="0" err="1">
                <a:solidFill>
                  <a:schemeClr val="bg1"/>
                </a:solidFill>
                <a:latin typeface="Arial" panose="020B0604020202020204" pitchFamily="34" charset="0"/>
                <a:cs typeface="Arial" panose="020B0604020202020204" pitchFamily="34" charset="0"/>
              </a:rPr>
              <a:t>Foren</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Sci</a:t>
            </a:r>
            <a:r>
              <a:rPr lang="en-US" sz="6400" dirty="0">
                <a:solidFill>
                  <a:schemeClr val="bg1"/>
                </a:solidFill>
                <a:latin typeface="Arial" panose="020B0604020202020204" pitchFamily="34" charset="0"/>
                <a:cs typeface="Arial" panose="020B0604020202020204" pitchFamily="34" charset="0"/>
              </a:rPr>
              <a:t> 10:1-6.</a:t>
            </a:r>
          </a:p>
          <a:p>
            <a:r>
              <a:rPr lang="en-US" dirty="0">
                <a:solidFill>
                  <a:schemeClr val="bg1"/>
                </a:solidFill>
              </a:rPr>
              <a:t> </a:t>
            </a:r>
          </a:p>
          <a:p>
            <a:endParaRPr lang="en-US" dirty="0"/>
          </a:p>
        </p:txBody>
      </p:sp>
    </p:spTree>
    <p:extLst>
      <p:ext uri="{BB962C8B-B14F-4D97-AF65-F5344CB8AC3E}">
        <p14:creationId xmlns:p14="http://schemas.microsoft.com/office/powerpoint/2010/main" val="794560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References</a:t>
            </a:r>
            <a:endParaRPr lang="en-US" b="1" dirty="0">
              <a:solidFill>
                <a:schemeClr val="bg1"/>
              </a:solidFill>
            </a:endParaRPr>
          </a:p>
        </p:txBody>
      </p:sp>
      <p:sp>
        <p:nvSpPr>
          <p:cNvPr id="3" name="Content Placeholder 2"/>
          <p:cNvSpPr>
            <a:spLocks noGrp="1"/>
          </p:cNvSpPr>
          <p:nvPr>
            <p:ph idx="1"/>
          </p:nvPr>
        </p:nvSpPr>
        <p:spPr>
          <a:xfrm>
            <a:off x="838200" y="1616075"/>
            <a:ext cx="9601200" cy="3581400"/>
          </a:xfrm>
        </p:spPr>
        <p:txBody>
          <a:bodyPr>
            <a:normAutofit fontScale="25000" lnSpcReduction="20000"/>
          </a:bodyPr>
          <a:lstStyle/>
          <a:p>
            <a:r>
              <a:rPr lang="en-US" sz="4800" dirty="0">
                <a:solidFill>
                  <a:schemeClr val="bg1"/>
                </a:solidFill>
                <a:latin typeface="Arial" panose="020B0604020202020204" pitchFamily="34" charset="0"/>
                <a:cs typeface="Arial" panose="020B0604020202020204" pitchFamily="34" charset="0"/>
              </a:rPr>
              <a:t>Department of Treasury. 1993. Report of the Department of the Treasury on the Bureau of Alcohol, Tobacco, and Firearms investigation of Vernon Wayne Howell also known as David Koresh. United States. Congress House</a:t>
            </a:r>
            <a:r>
              <a:rPr lang="en-US" sz="4800"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a:p>
            <a:r>
              <a:rPr lang="en-US" sz="4800" dirty="0">
                <a:solidFill>
                  <a:schemeClr val="bg1"/>
                </a:solidFill>
                <a:latin typeface="Arial" panose="020B0604020202020204" pitchFamily="34" charset="0"/>
                <a:cs typeface="Arial" panose="020B0604020202020204" pitchFamily="34" charset="0"/>
              </a:rPr>
              <a:t>Dunne MJ. and </a:t>
            </a:r>
            <a:r>
              <a:rPr lang="en-US" sz="4800" dirty="0" err="1">
                <a:solidFill>
                  <a:schemeClr val="bg1"/>
                </a:solidFill>
                <a:latin typeface="Arial" panose="020B0604020202020204" pitchFamily="34" charset="0"/>
                <a:cs typeface="Arial" panose="020B0604020202020204" pitchFamily="34" charset="0"/>
              </a:rPr>
              <a:t>McMeekin</a:t>
            </a:r>
            <a:r>
              <a:rPr lang="en-US" sz="4800" dirty="0">
                <a:solidFill>
                  <a:schemeClr val="bg1"/>
                </a:solidFill>
                <a:latin typeface="Arial" panose="020B0604020202020204" pitchFamily="34" charset="0"/>
                <a:cs typeface="Arial" panose="020B0604020202020204" pitchFamily="34" charset="0"/>
              </a:rPr>
              <a:t> RR.1977. Medical investigation 01 fatalities from aircraft-accident burns. </a:t>
            </a:r>
            <a:r>
              <a:rPr lang="en-US" sz="4800" dirty="0" err="1">
                <a:solidFill>
                  <a:schemeClr val="bg1"/>
                </a:solidFill>
                <a:latin typeface="Arial" panose="020B0604020202020204" pitchFamily="34" charset="0"/>
                <a:cs typeface="Arial" panose="020B0604020202020204" pitchFamily="34" charset="0"/>
              </a:rPr>
              <a:t>Avaia</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Sp</a:t>
            </a:r>
            <a:r>
              <a:rPr lang="en-US" sz="4800" dirty="0">
                <a:solidFill>
                  <a:schemeClr val="bg1"/>
                </a:solidFill>
                <a:latin typeface="Arial" panose="020B0604020202020204" pitchFamily="34" charset="0"/>
                <a:cs typeface="Arial" panose="020B0604020202020204" pitchFamily="34" charset="0"/>
              </a:rPr>
              <a:t> and Environ Med 48(10): 964-968. </a:t>
            </a:r>
          </a:p>
          <a:p>
            <a:r>
              <a:rPr lang="en-US" sz="4800" dirty="0" err="1">
                <a:solidFill>
                  <a:schemeClr val="bg1"/>
                </a:solidFill>
                <a:latin typeface="Arial" panose="020B0604020202020204" pitchFamily="34" charset="0"/>
                <a:cs typeface="Arial" panose="020B0604020202020204" pitchFamily="34" charset="0"/>
              </a:rPr>
              <a:t>Fanton</a:t>
            </a:r>
            <a:r>
              <a:rPr lang="en-US" sz="4800" dirty="0">
                <a:solidFill>
                  <a:schemeClr val="bg1"/>
                </a:solidFill>
                <a:latin typeface="Arial" panose="020B0604020202020204" pitchFamily="34" charset="0"/>
                <a:cs typeface="Arial" panose="020B0604020202020204" pitchFamily="34" charset="0"/>
              </a:rPr>
              <a:t> L., Deed K, </a:t>
            </a:r>
            <a:r>
              <a:rPr lang="en-US" sz="4800" dirty="0" err="1">
                <a:solidFill>
                  <a:schemeClr val="bg1"/>
                </a:solidFill>
                <a:latin typeface="Arial" panose="020B0604020202020204" pitchFamily="34" charset="0"/>
                <a:cs typeface="Arial" panose="020B0604020202020204" pitchFamily="34" charset="0"/>
              </a:rPr>
              <a:t>Tilhe-Coarlet</a:t>
            </a:r>
            <a:r>
              <a:rPr lang="en-US" sz="4800" dirty="0">
                <a:solidFill>
                  <a:schemeClr val="bg1"/>
                </a:solidFill>
                <a:latin typeface="Arial" panose="020B0604020202020204" pitchFamily="34" charset="0"/>
                <a:cs typeface="Arial" panose="020B0604020202020204" pitchFamily="34" charset="0"/>
              </a:rPr>
              <a:t> S., and </a:t>
            </a:r>
            <a:r>
              <a:rPr lang="en-US" sz="4800" dirty="0" err="1">
                <a:solidFill>
                  <a:schemeClr val="bg1"/>
                </a:solidFill>
                <a:latin typeface="Arial" panose="020B0604020202020204" pitchFamily="34" charset="0"/>
                <a:cs typeface="Arial" panose="020B0604020202020204" pitchFamily="34" charset="0"/>
              </a:rPr>
              <a:t>Malicier</a:t>
            </a:r>
            <a:r>
              <a:rPr lang="en-US" sz="4800" dirty="0">
                <a:solidFill>
                  <a:schemeClr val="bg1"/>
                </a:solidFill>
                <a:latin typeface="Arial" panose="020B0604020202020204" pitchFamily="34" charset="0"/>
                <a:cs typeface="Arial" panose="020B0604020202020204" pitchFamily="34" charset="0"/>
              </a:rPr>
              <a:t> D. 2006. Criminal burning. </a:t>
            </a:r>
            <a:r>
              <a:rPr lang="en-US" sz="4800" dirty="0" err="1">
                <a:solidFill>
                  <a:schemeClr val="bg1"/>
                </a:solidFill>
                <a:latin typeface="Arial" panose="020B0604020202020204" pitchFamily="34" charset="0"/>
                <a:cs typeface="Arial" panose="020B0604020202020204" pitchFamily="34" charset="0"/>
              </a:rPr>
              <a:t>Foren</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Sci</a:t>
            </a:r>
            <a:r>
              <a:rPr lang="en-US" sz="4800" dirty="0">
                <a:solidFill>
                  <a:schemeClr val="bg1"/>
                </a:solidFill>
                <a:latin typeface="Arial" panose="020B0604020202020204" pitchFamily="34" charset="0"/>
                <a:cs typeface="Arial" panose="020B0604020202020204" pitchFamily="34" charset="0"/>
              </a:rPr>
              <a:t> Inter 158:87-93</a:t>
            </a:r>
            <a:r>
              <a:rPr lang="en-US" sz="4800"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a:p>
            <a:r>
              <a:rPr lang="en-US" sz="4800" dirty="0" err="1">
                <a:solidFill>
                  <a:schemeClr val="bg1"/>
                </a:solidFill>
                <a:latin typeface="Arial" panose="020B0604020202020204" pitchFamily="34" charset="0"/>
                <a:cs typeface="Arial" panose="020B0604020202020204" pitchFamily="34" charset="0"/>
              </a:rPr>
              <a:t>Fracasso</a:t>
            </a:r>
            <a:r>
              <a:rPr lang="en-US" sz="4800" dirty="0">
                <a:solidFill>
                  <a:schemeClr val="bg1"/>
                </a:solidFill>
                <a:latin typeface="Arial" panose="020B0604020202020204" pitchFamily="34" charset="0"/>
                <a:cs typeface="Arial" panose="020B0604020202020204" pitchFamily="34" charset="0"/>
              </a:rPr>
              <a:t> T., Pfeiffer H., </a:t>
            </a:r>
            <a:r>
              <a:rPr lang="en-US" sz="4800" dirty="0" err="1">
                <a:solidFill>
                  <a:schemeClr val="bg1"/>
                </a:solidFill>
                <a:latin typeface="Arial" panose="020B0604020202020204" pitchFamily="34" charset="0"/>
                <a:cs typeface="Arial" panose="020B0604020202020204" pitchFamily="34" charset="0"/>
              </a:rPr>
              <a:t>Pellerin</a:t>
            </a:r>
            <a:r>
              <a:rPr lang="en-US" sz="4800" dirty="0">
                <a:solidFill>
                  <a:schemeClr val="bg1"/>
                </a:solidFill>
                <a:latin typeface="Arial" panose="020B0604020202020204" pitchFamily="34" charset="0"/>
                <a:cs typeface="Arial" panose="020B0604020202020204" pitchFamily="34" charset="0"/>
              </a:rPr>
              <a:t> P. and </a:t>
            </a:r>
            <a:r>
              <a:rPr lang="en-US" sz="4800" dirty="0" err="1">
                <a:solidFill>
                  <a:schemeClr val="bg1"/>
                </a:solidFill>
                <a:latin typeface="Arial" panose="020B0604020202020204" pitchFamily="34" charset="0"/>
                <a:cs typeface="Arial" panose="020B0604020202020204" pitchFamily="34" charset="0"/>
              </a:rPr>
              <a:t>Karger</a:t>
            </a:r>
            <a:r>
              <a:rPr lang="en-US" sz="4800" dirty="0">
                <a:solidFill>
                  <a:schemeClr val="bg1"/>
                </a:solidFill>
                <a:latin typeface="Arial" panose="020B0604020202020204" pitchFamily="34" charset="0"/>
                <a:cs typeface="Arial" panose="020B0604020202020204" pitchFamily="34" charset="0"/>
              </a:rPr>
              <a:t> B. 2009. The morphology of cutaneous burn injuries and the type of heat application. J </a:t>
            </a:r>
            <a:r>
              <a:rPr lang="en-US" sz="4800" dirty="0" err="1">
                <a:solidFill>
                  <a:schemeClr val="bg1"/>
                </a:solidFill>
                <a:latin typeface="Arial" panose="020B0604020202020204" pitchFamily="34" charset="0"/>
                <a:cs typeface="Arial" panose="020B0604020202020204" pitchFamily="34" charset="0"/>
              </a:rPr>
              <a:t>Foren</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Sci</a:t>
            </a:r>
            <a:r>
              <a:rPr lang="en-US" sz="4800" dirty="0">
                <a:solidFill>
                  <a:schemeClr val="bg1"/>
                </a:solidFill>
                <a:latin typeface="Arial" panose="020B0604020202020204" pitchFamily="34" charset="0"/>
                <a:cs typeface="Arial" panose="020B0604020202020204" pitchFamily="34" charset="0"/>
              </a:rPr>
              <a:t> Intern 187:81-86</a:t>
            </a:r>
            <a:r>
              <a:rPr lang="en-US" sz="4800"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a:p>
            <a:r>
              <a:rPr lang="en-US" sz="4800" dirty="0">
                <a:solidFill>
                  <a:schemeClr val="bg1"/>
                </a:solidFill>
                <a:latin typeface="Arial" panose="020B0604020202020204" pitchFamily="34" charset="0"/>
                <a:cs typeface="Arial" panose="020B0604020202020204" pitchFamily="34" charset="0"/>
              </a:rPr>
              <a:t>Galloway A., W.H. </a:t>
            </a:r>
            <a:r>
              <a:rPr lang="en-US" sz="4800" dirty="0" err="1">
                <a:solidFill>
                  <a:schemeClr val="bg1"/>
                </a:solidFill>
                <a:latin typeface="Arial" panose="020B0604020202020204" pitchFamily="34" charset="0"/>
                <a:cs typeface="Arial" panose="020B0604020202020204" pitchFamily="34" charset="0"/>
              </a:rPr>
              <a:t>Birkby</a:t>
            </a:r>
            <a:r>
              <a:rPr lang="en-US" sz="4800" dirty="0">
                <a:solidFill>
                  <a:schemeClr val="bg1"/>
                </a:solidFill>
                <a:latin typeface="Arial" panose="020B0604020202020204" pitchFamily="34" charset="0"/>
                <a:cs typeface="Arial" panose="020B0604020202020204" pitchFamily="34" charset="0"/>
              </a:rPr>
              <a:t>, A.M. Jones, T.E. Henry, and B.O. Parks 1989. Decay Rates of Human Remains in an Arid Environment. J </a:t>
            </a:r>
            <a:r>
              <a:rPr lang="en-US" sz="4800" dirty="0" err="1">
                <a:solidFill>
                  <a:schemeClr val="bg1"/>
                </a:solidFill>
                <a:latin typeface="Arial" panose="020B0604020202020204" pitchFamily="34" charset="0"/>
                <a:cs typeface="Arial" panose="020B0604020202020204" pitchFamily="34" charset="0"/>
              </a:rPr>
              <a:t>Foren</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Sci</a:t>
            </a:r>
            <a:r>
              <a:rPr lang="en-US" sz="4800" dirty="0">
                <a:solidFill>
                  <a:schemeClr val="bg1"/>
                </a:solidFill>
                <a:latin typeface="Arial" panose="020B0604020202020204" pitchFamily="34" charset="0"/>
                <a:cs typeface="Arial" panose="020B0604020202020204" pitchFamily="34" charset="0"/>
              </a:rPr>
              <a:t> 34:607-616</a:t>
            </a:r>
            <a:r>
              <a:rPr lang="en-US" sz="4800"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a:p>
            <a:r>
              <a:rPr lang="en-US" sz="4800" dirty="0">
                <a:solidFill>
                  <a:schemeClr val="bg1"/>
                </a:solidFill>
                <a:latin typeface="Arial" panose="020B0604020202020204" pitchFamily="34" charset="0"/>
                <a:cs typeface="Arial" panose="020B0604020202020204" pitchFamily="34" charset="0"/>
              </a:rPr>
              <a:t>Glassman D., and Crow R.M. 1996. Standardization of model for describing the extent of burn injury to human remains. J </a:t>
            </a:r>
            <a:r>
              <a:rPr lang="en-US" sz="4800" dirty="0" err="1">
                <a:solidFill>
                  <a:schemeClr val="bg1"/>
                </a:solidFill>
                <a:latin typeface="Arial" panose="020B0604020202020204" pitchFamily="34" charset="0"/>
                <a:cs typeface="Arial" panose="020B0604020202020204" pitchFamily="34" charset="0"/>
              </a:rPr>
              <a:t>Foren</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Sci</a:t>
            </a:r>
            <a:r>
              <a:rPr lang="en-US" sz="4800" dirty="0">
                <a:solidFill>
                  <a:schemeClr val="bg1"/>
                </a:solidFill>
                <a:latin typeface="Arial" panose="020B0604020202020204" pitchFamily="34" charset="0"/>
                <a:cs typeface="Arial" panose="020B0604020202020204" pitchFamily="34" charset="0"/>
              </a:rPr>
              <a:t> 41(1):152-154</a:t>
            </a:r>
            <a:r>
              <a:rPr lang="en-US" sz="4800"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a:p>
            <a:r>
              <a:rPr lang="en-US" sz="4800" dirty="0" err="1">
                <a:solidFill>
                  <a:schemeClr val="bg1"/>
                </a:solidFill>
                <a:latin typeface="Arial" panose="020B0604020202020204" pitchFamily="34" charset="0"/>
                <a:cs typeface="Arial" panose="020B0604020202020204" pitchFamily="34" charset="0"/>
              </a:rPr>
              <a:t>Kashiwagi</a:t>
            </a:r>
            <a:r>
              <a:rPr lang="en-US" sz="4800" dirty="0">
                <a:solidFill>
                  <a:schemeClr val="bg1"/>
                </a:solidFill>
                <a:latin typeface="Arial" panose="020B0604020202020204" pitchFamily="34" charset="0"/>
                <a:cs typeface="Arial" panose="020B0604020202020204" pitchFamily="34" charset="0"/>
              </a:rPr>
              <a:t> M., Hara K., </a:t>
            </a:r>
            <a:r>
              <a:rPr lang="en-US" sz="4800" dirty="0" err="1">
                <a:solidFill>
                  <a:schemeClr val="bg1"/>
                </a:solidFill>
                <a:latin typeface="Arial" panose="020B0604020202020204" pitchFamily="34" charset="0"/>
                <a:cs typeface="Arial" panose="020B0604020202020204" pitchFamily="34" charset="0"/>
              </a:rPr>
              <a:t>Takamoto</a:t>
            </a:r>
            <a:r>
              <a:rPr lang="en-US" sz="4800" dirty="0">
                <a:solidFill>
                  <a:schemeClr val="bg1"/>
                </a:solidFill>
                <a:latin typeface="Arial" panose="020B0604020202020204" pitchFamily="34" charset="0"/>
                <a:cs typeface="Arial" panose="020B0604020202020204" pitchFamily="34" charset="0"/>
              </a:rPr>
              <a:t> M., </a:t>
            </a:r>
            <a:r>
              <a:rPr lang="en-US" sz="4800" dirty="0" err="1">
                <a:solidFill>
                  <a:schemeClr val="bg1"/>
                </a:solidFill>
                <a:latin typeface="Arial" panose="020B0604020202020204" pitchFamily="34" charset="0"/>
                <a:cs typeface="Arial" panose="020B0604020202020204" pitchFamily="34" charset="0"/>
              </a:rPr>
              <a:t>Kageura</a:t>
            </a:r>
            <a:r>
              <a:rPr lang="en-US" sz="4800" dirty="0">
                <a:solidFill>
                  <a:schemeClr val="bg1"/>
                </a:solidFill>
                <a:latin typeface="Arial" panose="020B0604020202020204" pitchFamily="34" charset="0"/>
                <a:cs typeface="Arial" panose="020B0604020202020204" pitchFamily="34" charset="0"/>
              </a:rPr>
              <a:t> M., </a:t>
            </a:r>
            <a:r>
              <a:rPr lang="en-US" sz="4800" dirty="0" err="1">
                <a:solidFill>
                  <a:schemeClr val="bg1"/>
                </a:solidFill>
                <a:latin typeface="Arial" panose="020B0604020202020204" pitchFamily="34" charset="0"/>
                <a:cs typeface="Arial" panose="020B0604020202020204" pitchFamily="34" charset="0"/>
              </a:rPr>
              <a:t>Masusue</a:t>
            </a:r>
            <a:r>
              <a:rPr lang="en-US" sz="4800" dirty="0">
                <a:solidFill>
                  <a:schemeClr val="bg1"/>
                </a:solidFill>
                <a:latin typeface="Arial" panose="020B0604020202020204" pitchFamily="34" charset="0"/>
                <a:cs typeface="Arial" panose="020B0604020202020204" pitchFamily="34" charset="0"/>
              </a:rPr>
              <a:t> A., Sugimura T., and Kubo S.2009. An autopsy case of suicide by acetylene explosion; a case report. Med </a:t>
            </a:r>
            <a:r>
              <a:rPr lang="en-US" sz="4800" dirty="0" err="1">
                <a:solidFill>
                  <a:schemeClr val="bg1"/>
                </a:solidFill>
                <a:latin typeface="Arial" panose="020B0604020202020204" pitchFamily="34" charset="0"/>
                <a:cs typeface="Arial" panose="020B0604020202020204" pitchFamily="34" charset="0"/>
              </a:rPr>
              <a:t>Sci</a:t>
            </a:r>
            <a:r>
              <a:rPr lang="en-US" sz="4800" dirty="0">
                <a:solidFill>
                  <a:schemeClr val="bg1"/>
                </a:solidFill>
                <a:latin typeface="Arial" panose="020B0604020202020204" pitchFamily="34" charset="0"/>
                <a:cs typeface="Arial" panose="020B0604020202020204" pitchFamily="34" charset="0"/>
              </a:rPr>
              <a:t> Law 49(2):132-135</a:t>
            </a:r>
            <a:r>
              <a:rPr lang="en-US" sz="4800"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a:p>
            <a:r>
              <a:rPr lang="en-US" sz="4800" dirty="0">
                <a:solidFill>
                  <a:schemeClr val="bg1"/>
                </a:solidFill>
                <a:latin typeface="Arial" panose="020B0604020202020204" pitchFamily="34" charset="0"/>
                <a:cs typeface="Arial" panose="020B0604020202020204" pitchFamily="34" charset="0"/>
              </a:rPr>
              <a:t>Love J.C. and M.K. Marks. 2003. </a:t>
            </a:r>
            <a:r>
              <a:rPr lang="en-US" sz="4800" dirty="0" err="1">
                <a:solidFill>
                  <a:schemeClr val="bg1"/>
                </a:solidFill>
                <a:latin typeface="Arial" panose="020B0604020202020204" pitchFamily="34" charset="0"/>
                <a:cs typeface="Arial" panose="020B0604020202020204" pitchFamily="34" charset="0"/>
              </a:rPr>
              <a:t>Taphonomy</a:t>
            </a:r>
            <a:r>
              <a:rPr lang="en-US" sz="4800" dirty="0">
                <a:solidFill>
                  <a:schemeClr val="bg1"/>
                </a:solidFill>
                <a:latin typeface="Arial" panose="020B0604020202020204" pitchFamily="34" charset="0"/>
                <a:cs typeface="Arial" panose="020B0604020202020204" pitchFamily="34" charset="0"/>
              </a:rPr>
              <a:t> and time: estimating the postmortem interval. In Hard evidence. Case studies in forensic anthropology, edited by D.W. Steadman. New Jersey: Pearson Education. Pp. 160–175</a:t>
            </a:r>
            <a:r>
              <a:rPr lang="en-US" sz="4800"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a:p>
            <a:r>
              <a:rPr lang="en-US" sz="4800" dirty="0">
                <a:solidFill>
                  <a:schemeClr val="bg1"/>
                </a:solidFill>
                <a:latin typeface="Arial" panose="020B0604020202020204" pitchFamily="34" charset="0"/>
                <a:cs typeface="Arial" panose="020B0604020202020204" pitchFamily="34" charset="0"/>
              </a:rPr>
              <a:t>Mann R.W., W.M. Bass, and L. Meadows 1990. Time Since Death and Decomposition of the Human Body: Variables and Observation in Case and Experimental Field Studies. J </a:t>
            </a:r>
            <a:r>
              <a:rPr lang="en-US" sz="4800" dirty="0" err="1">
                <a:solidFill>
                  <a:schemeClr val="bg1"/>
                </a:solidFill>
                <a:latin typeface="Arial" panose="020B0604020202020204" pitchFamily="34" charset="0"/>
                <a:cs typeface="Arial" panose="020B0604020202020204" pitchFamily="34" charset="0"/>
              </a:rPr>
              <a:t>Foren</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Sci</a:t>
            </a:r>
            <a:r>
              <a:rPr lang="en-US" sz="4800" dirty="0">
                <a:solidFill>
                  <a:schemeClr val="bg1"/>
                </a:solidFill>
                <a:latin typeface="Arial" panose="020B0604020202020204" pitchFamily="34" charset="0"/>
                <a:cs typeface="Arial" panose="020B0604020202020204" pitchFamily="34" charset="0"/>
              </a:rPr>
              <a:t> 35:103-111</a:t>
            </a:r>
            <a:r>
              <a:rPr lang="en-US" sz="4800"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a:p>
            <a:r>
              <a:rPr lang="en-US" sz="4800" dirty="0">
                <a:solidFill>
                  <a:schemeClr val="bg1"/>
                </a:solidFill>
                <a:latin typeface="Arial" panose="020B0604020202020204" pitchFamily="34" charset="0"/>
                <a:cs typeface="Arial" panose="020B0604020202020204" pitchFamily="34" charset="0"/>
              </a:rPr>
              <a:t>Martin-de las Heras S., Valenzuela A., Villanueva E., Marques T., </a:t>
            </a:r>
            <a:r>
              <a:rPr lang="en-US" sz="4800" dirty="0" err="1">
                <a:solidFill>
                  <a:schemeClr val="bg1"/>
                </a:solidFill>
                <a:latin typeface="Arial" panose="020B0604020202020204" pitchFamily="34" charset="0"/>
                <a:cs typeface="Arial" panose="020B0604020202020204" pitchFamily="34" charset="0"/>
              </a:rPr>
              <a:t>Exposito</a:t>
            </a:r>
            <a:r>
              <a:rPr lang="en-US" sz="4800" dirty="0">
                <a:solidFill>
                  <a:schemeClr val="bg1"/>
                </a:solidFill>
                <a:latin typeface="Arial" panose="020B0604020202020204" pitchFamily="34" charset="0"/>
                <a:cs typeface="Arial" panose="020B0604020202020204" pitchFamily="34" charset="0"/>
              </a:rPr>
              <a:t> N., and </a:t>
            </a:r>
            <a:r>
              <a:rPr lang="en-US" sz="4800" dirty="0" err="1">
                <a:solidFill>
                  <a:schemeClr val="bg1"/>
                </a:solidFill>
                <a:latin typeface="Arial" panose="020B0604020202020204" pitchFamily="34" charset="0"/>
                <a:cs typeface="Arial" panose="020B0604020202020204" pitchFamily="34" charset="0"/>
              </a:rPr>
              <a:t>Bohoyo</a:t>
            </a:r>
            <a:r>
              <a:rPr lang="en-US" sz="4800" dirty="0">
                <a:solidFill>
                  <a:schemeClr val="bg1"/>
                </a:solidFill>
                <a:latin typeface="Arial" panose="020B0604020202020204" pitchFamily="34" charset="0"/>
                <a:cs typeface="Arial" panose="020B0604020202020204" pitchFamily="34" charset="0"/>
              </a:rPr>
              <a:t> JM. 1999. Methods for identification of 28 burn victims following a 1996 bus accident in Spain. J </a:t>
            </a:r>
            <a:r>
              <a:rPr lang="en-US" sz="4800" dirty="0" err="1">
                <a:solidFill>
                  <a:schemeClr val="bg1"/>
                </a:solidFill>
                <a:latin typeface="Arial" panose="020B0604020202020204" pitchFamily="34" charset="0"/>
                <a:cs typeface="Arial" panose="020B0604020202020204" pitchFamily="34" charset="0"/>
              </a:rPr>
              <a:t>Foren</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Sci</a:t>
            </a:r>
            <a:r>
              <a:rPr lang="en-US" sz="4800" dirty="0">
                <a:solidFill>
                  <a:schemeClr val="bg1"/>
                </a:solidFill>
                <a:latin typeface="Arial" panose="020B0604020202020204" pitchFamily="34" charset="0"/>
                <a:cs typeface="Arial" panose="020B0604020202020204" pitchFamily="34" charset="0"/>
              </a:rPr>
              <a:t> 44(2):428-431</a:t>
            </a:r>
            <a:r>
              <a:rPr lang="en-US" sz="4800" dirty="0" smtClean="0">
                <a:solidFill>
                  <a:schemeClr val="bg1"/>
                </a:solidFill>
                <a:latin typeface="Arial" panose="020B0604020202020204" pitchFamily="34" charset="0"/>
                <a:cs typeface="Arial" panose="020B0604020202020204" pitchFamily="34" charset="0"/>
              </a:rPr>
              <a:t>.</a:t>
            </a:r>
            <a:r>
              <a:rPr lang="en-US" sz="4800" dirty="0">
                <a:solidFill>
                  <a:schemeClr val="bg1"/>
                </a:solidFill>
                <a:latin typeface="Arial" panose="020B0604020202020204" pitchFamily="34" charset="0"/>
                <a:cs typeface="Arial" panose="020B0604020202020204" pitchFamily="34" charset="0"/>
              </a:rPr>
              <a:t> </a:t>
            </a:r>
          </a:p>
          <a:p>
            <a:r>
              <a:rPr lang="en-US" sz="4800" dirty="0" err="1">
                <a:solidFill>
                  <a:schemeClr val="bg1"/>
                </a:solidFill>
                <a:latin typeface="Arial" panose="020B0604020202020204" pitchFamily="34" charset="0"/>
                <a:cs typeface="Arial" panose="020B0604020202020204" pitchFamily="34" charset="0"/>
              </a:rPr>
              <a:t>Megyesi</a:t>
            </a:r>
            <a:r>
              <a:rPr lang="en-US" sz="4800" dirty="0">
                <a:solidFill>
                  <a:schemeClr val="bg1"/>
                </a:solidFill>
                <a:latin typeface="Arial" panose="020B0604020202020204" pitchFamily="34" charset="0"/>
                <a:cs typeface="Arial" panose="020B0604020202020204" pitchFamily="34" charset="0"/>
              </a:rPr>
              <a:t> M., S. </a:t>
            </a:r>
            <a:r>
              <a:rPr lang="en-US" sz="4800" dirty="0" err="1">
                <a:solidFill>
                  <a:schemeClr val="bg1"/>
                </a:solidFill>
                <a:latin typeface="Arial" panose="020B0604020202020204" pitchFamily="34" charset="0"/>
                <a:cs typeface="Arial" panose="020B0604020202020204" pitchFamily="34" charset="0"/>
              </a:rPr>
              <a:t>Nawrocki</a:t>
            </a:r>
            <a:r>
              <a:rPr lang="en-US" sz="4800" dirty="0">
                <a:solidFill>
                  <a:schemeClr val="bg1"/>
                </a:solidFill>
                <a:latin typeface="Arial" panose="020B0604020202020204" pitchFamily="34" charset="0"/>
                <a:cs typeface="Arial" panose="020B0604020202020204" pitchFamily="34" charset="0"/>
              </a:rPr>
              <a:t>, and N. Haskell. 2005. Using accumulated degree-days to estimate the postmortem interval from decomposed human remains. J </a:t>
            </a:r>
            <a:r>
              <a:rPr lang="en-US" sz="4800" dirty="0" err="1">
                <a:solidFill>
                  <a:schemeClr val="bg1"/>
                </a:solidFill>
                <a:latin typeface="Arial" panose="020B0604020202020204" pitchFamily="34" charset="0"/>
                <a:cs typeface="Arial" panose="020B0604020202020204" pitchFamily="34" charset="0"/>
              </a:rPr>
              <a:t>Foren</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Sci</a:t>
            </a:r>
            <a:r>
              <a:rPr lang="en-US" sz="4800" dirty="0">
                <a:solidFill>
                  <a:schemeClr val="bg1"/>
                </a:solidFill>
                <a:latin typeface="Arial" panose="020B0604020202020204" pitchFamily="34" charset="0"/>
                <a:cs typeface="Arial" panose="020B0604020202020204" pitchFamily="34" charset="0"/>
              </a:rPr>
              <a:t> 50(3):618-626</a:t>
            </a:r>
            <a:r>
              <a:rPr lang="en-US" sz="4800"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a:p>
            <a:r>
              <a:rPr lang="en-US" sz="4800" dirty="0">
                <a:solidFill>
                  <a:schemeClr val="bg1"/>
                </a:solidFill>
                <a:latin typeface="Arial" panose="020B0604020202020204" pitchFamily="34" charset="0"/>
                <a:cs typeface="Arial" panose="020B0604020202020204" pitchFamily="34" charset="0"/>
              </a:rPr>
              <a:t>Mullins RF., Alarm B., </a:t>
            </a:r>
            <a:r>
              <a:rPr lang="en-US" sz="4800" dirty="0" err="1">
                <a:solidFill>
                  <a:schemeClr val="bg1"/>
                </a:solidFill>
                <a:latin typeface="Arial" panose="020B0604020202020204" pitchFamily="34" charset="0"/>
                <a:cs typeface="Arial" panose="020B0604020202020204" pitchFamily="34" charset="0"/>
              </a:rPr>
              <a:t>Anwarul</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Huq</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Mian</a:t>
            </a:r>
            <a:r>
              <a:rPr lang="en-US" sz="4800" dirty="0">
                <a:solidFill>
                  <a:schemeClr val="bg1"/>
                </a:solidFill>
                <a:latin typeface="Arial" panose="020B0604020202020204" pitchFamily="34" charset="0"/>
                <a:cs typeface="Arial" panose="020B0604020202020204" pitchFamily="34" charset="0"/>
              </a:rPr>
              <a:t> M., Samples JM., Friedman BC., Shaver JR., </a:t>
            </a:r>
            <a:r>
              <a:rPr lang="en-US" sz="4800" dirty="0" err="1">
                <a:solidFill>
                  <a:schemeClr val="bg1"/>
                </a:solidFill>
                <a:latin typeface="Arial" panose="020B0604020202020204" pitchFamily="34" charset="0"/>
                <a:cs typeface="Arial" panose="020B0604020202020204" pitchFamily="34" charset="0"/>
              </a:rPr>
              <a:t>Brandigi</a:t>
            </a:r>
            <a:r>
              <a:rPr lang="en-US" sz="4800" dirty="0">
                <a:solidFill>
                  <a:schemeClr val="bg1"/>
                </a:solidFill>
                <a:latin typeface="Arial" panose="020B0604020202020204" pitchFamily="34" charset="0"/>
                <a:cs typeface="Arial" panose="020B0604020202020204" pitchFamily="34" charset="0"/>
              </a:rPr>
              <a:t> C., and Hassan Z. 2009. Burns in mobile home fires-descriptive study at a regional burn center. J Burn Care and Res 30(4):694-699</a:t>
            </a:r>
            <a:r>
              <a:rPr lang="en-US" sz="4800"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a:p>
            <a:r>
              <a:rPr lang="en-US" sz="4800" dirty="0">
                <a:solidFill>
                  <a:schemeClr val="bg1"/>
                </a:solidFill>
                <a:latin typeface="Arial" panose="020B0604020202020204" pitchFamily="34" charset="0"/>
                <a:cs typeface="Arial" panose="020B0604020202020204" pitchFamily="34" charset="0"/>
              </a:rPr>
              <a:t>Parks J., Noguchi T., and </a:t>
            </a:r>
            <a:r>
              <a:rPr lang="en-US" sz="4800" dirty="0" err="1">
                <a:solidFill>
                  <a:schemeClr val="bg1"/>
                </a:solidFill>
                <a:latin typeface="Arial" panose="020B0604020202020204" pitchFamily="34" charset="0"/>
                <a:cs typeface="Arial" panose="020B0604020202020204" pitchFamily="34" charset="0"/>
              </a:rPr>
              <a:t>Klatt</a:t>
            </a:r>
            <a:r>
              <a:rPr lang="en-US" sz="4800" dirty="0">
                <a:solidFill>
                  <a:schemeClr val="bg1"/>
                </a:solidFill>
                <a:latin typeface="Arial" panose="020B0604020202020204" pitchFamily="34" charset="0"/>
                <a:cs typeface="Arial" panose="020B0604020202020204" pitchFamily="34" charset="0"/>
              </a:rPr>
              <a:t> E. 1989. The epidemiology of fatal burn injuries. J </a:t>
            </a:r>
            <a:r>
              <a:rPr lang="en-US" sz="4800" dirty="0" err="1">
                <a:solidFill>
                  <a:schemeClr val="bg1"/>
                </a:solidFill>
                <a:latin typeface="Arial" panose="020B0604020202020204" pitchFamily="34" charset="0"/>
                <a:cs typeface="Arial" panose="020B0604020202020204" pitchFamily="34" charset="0"/>
              </a:rPr>
              <a:t>Foren</a:t>
            </a:r>
            <a:r>
              <a:rPr lang="en-US" sz="4800" dirty="0">
                <a:solidFill>
                  <a:schemeClr val="bg1"/>
                </a:solidFill>
                <a:latin typeface="Arial" panose="020B0604020202020204" pitchFamily="34" charset="0"/>
                <a:cs typeface="Arial" panose="020B0604020202020204" pitchFamily="34" charset="0"/>
              </a:rPr>
              <a:t> </a:t>
            </a:r>
            <a:r>
              <a:rPr lang="en-US" sz="4800" dirty="0" err="1">
                <a:solidFill>
                  <a:schemeClr val="bg1"/>
                </a:solidFill>
                <a:latin typeface="Arial" panose="020B0604020202020204" pitchFamily="34" charset="0"/>
                <a:cs typeface="Arial" panose="020B0604020202020204" pitchFamily="34" charset="0"/>
              </a:rPr>
              <a:t>Sci</a:t>
            </a:r>
            <a:r>
              <a:rPr lang="en-US" sz="4800" dirty="0">
                <a:solidFill>
                  <a:schemeClr val="bg1"/>
                </a:solidFill>
                <a:latin typeface="Arial" panose="020B0604020202020204" pitchFamily="34" charset="0"/>
                <a:cs typeface="Arial" panose="020B0604020202020204" pitchFamily="34" charset="0"/>
              </a:rPr>
              <a:t> 34(2):399-406.</a:t>
            </a:r>
          </a:p>
          <a:p>
            <a:endParaRPr lang="en-US" dirty="0">
              <a:solidFill>
                <a:schemeClr val="bg1"/>
              </a:solidFill>
            </a:endParaRPr>
          </a:p>
        </p:txBody>
      </p:sp>
    </p:spTree>
    <p:extLst>
      <p:ext uri="{BB962C8B-B14F-4D97-AF65-F5344CB8AC3E}">
        <p14:creationId xmlns:p14="http://schemas.microsoft.com/office/powerpoint/2010/main" val="3054585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References</a:t>
            </a:r>
            <a:endParaRPr lang="en-US" b="1" dirty="0">
              <a:solidFill>
                <a:schemeClr val="bg1"/>
              </a:solidFill>
            </a:endParaRPr>
          </a:p>
        </p:txBody>
      </p:sp>
      <p:sp>
        <p:nvSpPr>
          <p:cNvPr id="3" name="Content Placeholder 2"/>
          <p:cNvSpPr>
            <a:spLocks noGrp="1"/>
          </p:cNvSpPr>
          <p:nvPr>
            <p:ph idx="1"/>
          </p:nvPr>
        </p:nvSpPr>
        <p:spPr>
          <a:xfrm>
            <a:off x="699371" y="1690688"/>
            <a:ext cx="9896476" cy="4514849"/>
          </a:xfrm>
        </p:spPr>
        <p:txBody>
          <a:bodyPr>
            <a:normAutofit fontScale="55000" lnSpcReduction="20000"/>
          </a:bodyPr>
          <a:lstStyle/>
          <a:p>
            <a:r>
              <a:rPr lang="en-US" sz="2900" dirty="0" err="1">
                <a:solidFill>
                  <a:schemeClr val="bg1"/>
                </a:solidFill>
                <a:latin typeface="Arial" panose="020B0604020202020204" pitchFamily="34" charset="0"/>
                <a:cs typeface="Arial" panose="020B0604020202020204" pitchFamily="34" charset="0"/>
              </a:rPr>
              <a:t>Prahlow</a:t>
            </a:r>
            <a:r>
              <a:rPr lang="en-US" sz="2900" dirty="0">
                <a:solidFill>
                  <a:schemeClr val="bg1"/>
                </a:solidFill>
                <a:latin typeface="Arial" panose="020B0604020202020204" pitchFamily="34" charset="0"/>
                <a:cs typeface="Arial" panose="020B0604020202020204" pitchFamily="34" charset="0"/>
              </a:rPr>
              <a:t> J. 2010. Burns and fire related deaths. In: Forensic Pathology for police, death investigators, attorneys, and forensic scientists. </a:t>
            </a:r>
            <a:r>
              <a:rPr lang="en-US" sz="2900" dirty="0" err="1">
                <a:solidFill>
                  <a:schemeClr val="bg1"/>
                </a:solidFill>
                <a:latin typeface="Arial" panose="020B0604020202020204" pitchFamily="34" charset="0"/>
                <a:cs typeface="Arial" panose="020B0604020202020204" pitchFamily="34" charset="0"/>
              </a:rPr>
              <a:t>Prahlow</a:t>
            </a:r>
            <a:r>
              <a:rPr lang="en-US" sz="2900" dirty="0">
                <a:solidFill>
                  <a:schemeClr val="bg1"/>
                </a:solidFill>
                <a:latin typeface="Arial" panose="020B0604020202020204" pitchFamily="34" charset="0"/>
                <a:cs typeface="Arial" panose="020B0604020202020204" pitchFamily="34" charset="0"/>
              </a:rPr>
              <a:t> J. editor, New York: Springer Press. P.481-500</a:t>
            </a:r>
            <a:r>
              <a:rPr lang="en-US" sz="2900" dirty="0" smtClean="0">
                <a:solidFill>
                  <a:schemeClr val="bg1"/>
                </a:solidFill>
                <a:latin typeface="Arial" panose="020B0604020202020204" pitchFamily="34" charset="0"/>
                <a:cs typeface="Arial" panose="020B0604020202020204" pitchFamily="34" charset="0"/>
              </a:rPr>
              <a:t>.</a:t>
            </a:r>
            <a:endParaRPr lang="en-US" sz="2900" dirty="0">
              <a:solidFill>
                <a:schemeClr val="bg1"/>
              </a:solidFill>
              <a:latin typeface="Arial" panose="020B0604020202020204" pitchFamily="34" charset="0"/>
              <a:cs typeface="Arial" panose="020B0604020202020204" pitchFamily="34" charset="0"/>
            </a:endParaRPr>
          </a:p>
          <a:p>
            <a:r>
              <a:rPr lang="en-US" sz="2900" dirty="0">
                <a:solidFill>
                  <a:schemeClr val="bg1"/>
                </a:solidFill>
                <a:latin typeface="Arial" panose="020B0604020202020204" pitchFamily="34" charset="0"/>
                <a:cs typeface="Arial" panose="020B0604020202020204" pitchFamily="34" charset="0"/>
              </a:rPr>
              <a:t>Pope E.J. and O.C. Smith. 2004. Identification of traumatic injury in burned cranial bone: An experimental approach. J </a:t>
            </a:r>
            <a:r>
              <a:rPr lang="en-US" sz="2900" dirty="0" err="1">
                <a:solidFill>
                  <a:schemeClr val="bg1"/>
                </a:solidFill>
                <a:latin typeface="Arial" panose="020B0604020202020204" pitchFamily="34" charset="0"/>
                <a:cs typeface="Arial" panose="020B0604020202020204" pitchFamily="34" charset="0"/>
              </a:rPr>
              <a:t>Foren</a:t>
            </a:r>
            <a:r>
              <a:rPr lang="en-US" sz="2900" dirty="0">
                <a:solidFill>
                  <a:schemeClr val="bg1"/>
                </a:solidFill>
                <a:latin typeface="Arial" panose="020B0604020202020204" pitchFamily="34" charset="0"/>
                <a:cs typeface="Arial" panose="020B0604020202020204" pitchFamily="34" charset="0"/>
              </a:rPr>
              <a:t> </a:t>
            </a:r>
            <a:r>
              <a:rPr lang="en-US" sz="2900" dirty="0" err="1">
                <a:solidFill>
                  <a:schemeClr val="bg1"/>
                </a:solidFill>
                <a:latin typeface="Arial" panose="020B0604020202020204" pitchFamily="34" charset="0"/>
                <a:cs typeface="Arial" panose="020B0604020202020204" pitchFamily="34" charset="0"/>
              </a:rPr>
              <a:t>Sci</a:t>
            </a:r>
            <a:r>
              <a:rPr lang="en-US" sz="2900" dirty="0">
                <a:solidFill>
                  <a:schemeClr val="bg1"/>
                </a:solidFill>
                <a:latin typeface="Arial" panose="020B0604020202020204" pitchFamily="34" charset="0"/>
                <a:cs typeface="Arial" panose="020B0604020202020204" pitchFamily="34" charset="0"/>
              </a:rPr>
              <a:t> 49(3):1-10</a:t>
            </a:r>
            <a:r>
              <a:rPr lang="en-US" sz="2900" dirty="0" smtClean="0">
                <a:solidFill>
                  <a:schemeClr val="bg1"/>
                </a:solidFill>
                <a:latin typeface="Arial" panose="020B0604020202020204" pitchFamily="34" charset="0"/>
                <a:cs typeface="Arial" panose="020B0604020202020204" pitchFamily="34" charset="0"/>
              </a:rPr>
              <a:t>.</a:t>
            </a:r>
            <a:endParaRPr lang="en-US" sz="2900" dirty="0">
              <a:solidFill>
                <a:schemeClr val="bg1"/>
              </a:solidFill>
              <a:latin typeface="Arial" panose="020B0604020202020204" pitchFamily="34" charset="0"/>
              <a:cs typeface="Arial" panose="020B0604020202020204" pitchFamily="34" charset="0"/>
            </a:endParaRPr>
          </a:p>
          <a:p>
            <a:r>
              <a:rPr lang="en-US" sz="2900" dirty="0">
                <a:solidFill>
                  <a:schemeClr val="bg1"/>
                </a:solidFill>
                <a:latin typeface="Arial" panose="020B0604020202020204" pitchFamily="34" charset="0"/>
                <a:cs typeface="Arial" panose="020B0604020202020204" pitchFamily="34" charset="0"/>
              </a:rPr>
              <a:t>Swift B. 2010. Methods of time since death estimation within the early post-mortem interval. J </a:t>
            </a:r>
            <a:r>
              <a:rPr lang="en-US" sz="2900" dirty="0" err="1">
                <a:solidFill>
                  <a:schemeClr val="bg1"/>
                </a:solidFill>
                <a:latin typeface="Arial" panose="020B0604020202020204" pitchFamily="34" charset="0"/>
                <a:cs typeface="Arial" panose="020B0604020202020204" pitchFamily="34" charset="0"/>
              </a:rPr>
              <a:t>Hom</a:t>
            </a:r>
            <a:r>
              <a:rPr lang="en-US" sz="2900" dirty="0">
                <a:solidFill>
                  <a:schemeClr val="bg1"/>
                </a:solidFill>
                <a:latin typeface="Arial" panose="020B0604020202020204" pitchFamily="34" charset="0"/>
                <a:cs typeface="Arial" panose="020B0604020202020204" pitchFamily="34" charset="0"/>
              </a:rPr>
              <a:t> Major </a:t>
            </a:r>
            <a:r>
              <a:rPr lang="en-US" sz="2900" dirty="0" err="1">
                <a:solidFill>
                  <a:schemeClr val="bg1"/>
                </a:solidFill>
                <a:latin typeface="Arial" panose="020B0604020202020204" pitchFamily="34" charset="0"/>
                <a:cs typeface="Arial" panose="020B0604020202020204" pitchFamily="34" charset="0"/>
              </a:rPr>
              <a:t>Incid</a:t>
            </a:r>
            <a:r>
              <a:rPr lang="en-US" sz="2900" dirty="0">
                <a:solidFill>
                  <a:schemeClr val="bg1"/>
                </a:solidFill>
                <a:latin typeface="Arial" panose="020B0604020202020204" pitchFamily="34" charset="0"/>
                <a:cs typeface="Arial" panose="020B0604020202020204" pitchFamily="34" charset="0"/>
              </a:rPr>
              <a:t> </a:t>
            </a:r>
            <a:r>
              <a:rPr lang="en-US" sz="2900" dirty="0" err="1">
                <a:solidFill>
                  <a:schemeClr val="bg1"/>
                </a:solidFill>
                <a:latin typeface="Arial" panose="020B0604020202020204" pitchFamily="34" charset="0"/>
                <a:cs typeface="Arial" panose="020B0604020202020204" pitchFamily="34" charset="0"/>
              </a:rPr>
              <a:t>Inv</a:t>
            </a:r>
            <a:r>
              <a:rPr lang="en-US" sz="2900" dirty="0">
                <a:solidFill>
                  <a:schemeClr val="bg1"/>
                </a:solidFill>
                <a:latin typeface="Arial" panose="020B0604020202020204" pitchFamily="34" charset="0"/>
                <a:cs typeface="Arial" panose="020B0604020202020204" pitchFamily="34" charset="0"/>
              </a:rPr>
              <a:t>, National Policing Improvement Agency 6(1):97-112</a:t>
            </a:r>
            <a:r>
              <a:rPr lang="en-US" sz="2900" dirty="0" smtClean="0">
                <a:solidFill>
                  <a:schemeClr val="bg1"/>
                </a:solidFill>
                <a:latin typeface="Arial" panose="020B0604020202020204" pitchFamily="34" charset="0"/>
                <a:cs typeface="Arial" panose="020B0604020202020204" pitchFamily="34" charset="0"/>
              </a:rPr>
              <a:t>.</a:t>
            </a:r>
            <a:endParaRPr lang="en-US" sz="2900" dirty="0">
              <a:solidFill>
                <a:schemeClr val="bg1"/>
              </a:solidFill>
              <a:latin typeface="Arial" panose="020B0604020202020204" pitchFamily="34" charset="0"/>
              <a:cs typeface="Arial" panose="020B0604020202020204" pitchFamily="34" charset="0"/>
            </a:endParaRPr>
          </a:p>
          <a:p>
            <a:r>
              <a:rPr lang="en-US" sz="2900" dirty="0" err="1">
                <a:solidFill>
                  <a:schemeClr val="bg1"/>
                </a:solidFill>
                <a:latin typeface="Arial" panose="020B0604020202020204" pitchFamily="34" charset="0"/>
                <a:cs typeface="Arial" panose="020B0604020202020204" pitchFamily="34" charset="0"/>
              </a:rPr>
              <a:t>Symes</a:t>
            </a:r>
            <a:r>
              <a:rPr lang="en-US" sz="2900" dirty="0">
                <a:solidFill>
                  <a:schemeClr val="bg1"/>
                </a:solidFill>
                <a:latin typeface="Arial" panose="020B0604020202020204" pitchFamily="34" charset="0"/>
                <a:cs typeface="Arial" panose="020B0604020202020204" pitchFamily="34" charset="0"/>
              </a:rPr>
              <a:t> S., Rainwater C., Chapman E., Gipson D., and Piper A. 2008. Patterned thermal destruction of human remains in a forensic setting. In: Schmidt Christopher, </a:t>
            </a:r>
            <a:r>
              <a:rPr lang="en-US" sz="2900" dirty="0" err="1">
                <a:solidFill>
                  <a:schemeClr val="bg1"/>
                </a:solidFill>
                <a:latin typeface="Arial" panose="020B0604020202020204" pitchFamily="34" charset="0"/>
                <a:cs typeface="Arial" panose="020B0604020202020204" pitchFamily="34" charset="0"/>
              </a:rPr>
              <a:t>Symes</a:t>
            </a:r>
            <a:r>
              <a:rPr lang="en-US" sz="2900" dirty="0">
                <a:solidFill>
                  <a:schemeClr val="bg1"/>
                </a:solidFill>
                <a:latin typeface="Arial" panose="020B0604020202020204" pitchFamily="34" charset="0"/>
                <a:cs typeface="Arial" panose="020B0604020202020204" pitchFamily="34" charset="0"/>
              </a:rPr>
              <a:t> Steven, editors. Analysis of burned human remains. London: Academic Press. P.15-54</a:t>
            </a:r>
            <a:r>
              <a:rPr lang="en-US" sz="2900" dirty="0" smtClean="0">
                <a:solidFill>
                  <a:schemeClr val="bg1"/>
                </a:solidFill>
                <a:latin typeface="Arial" panose="020B0604020202020204" pitchFamily="34" charset="0"/>
                <a:cs typeface="Arial" panose="020B0604020202020204" pitchFamily="34" charset="0"/>
              </a:rPr>
              <a:t>.</a:t>
            </a:r>
            <a:endParaRPr lang="en-US" sz="2900" dirty="0">
              <a:solidFill>
                <a:schemeClr val="bg1"/>
              </a:solidFill>
              <a:latin typeface="Arial" panose="020B0604020202020204" pitchFamily="34" charset="0"/>
              <a:cs typeface="Arial" panose="020B0604020202020204" pitchFamily="34" charset="0"/>
            </a:endParaRPr>
          </a:p>
          <a:p>
            <a:r>
              <a:rPr lang="en-US" sz="2900" dirty="0" err="1">
                <a:solidFill>
                  <a:schemeClr val="bg1"/>
                </a:solidFill>
                <a:latin typeface="Arial" panose="020B0604020202020204" pitchFamily="34" charset="0"/>
                <a:cs typeface="Arial" panose="020B0604020202020204" pitchFamily="34" charset="0"/>
              </a:rPr>
              <a:t>Tumer</a:t>
            </a:r>
            <a:r>
              <a:rPr lang="en-US" sz="2900" dirty="0">
                <a:solidFill>
                  <a:schemeClr val="bg1"/>
                </a:solidFill>
                <a:latin typeface="Arial" panose="020B0604020202020204" pitchFamily="34" charset="0"/>
                <a:cs typeface="Arial" panose="020B0604020202020204" pitchFamily="34" charset="0"/>
              </a:rPr>
              <a:t> A., </a:t>
            </a:r>
            <a:r>
              <a:rPr lang="en-US" sz="2900" dirty="0" err="1">
                <a:solidFill>
                  <a:schemeClr val="bg1"/>
                </a:solidFill>
                <a:latin typeface="Arial" panose="020B0604020202020204" pitchFamily="34" charset="0"/>
                <a:cs typeface="Arial" panose="020B0604020202020204" pitchFamily="34" charset="0"/>
              </a:rPr>
              <a:t>Akcan</a:t>
            </a:r>
            <a:r>
              <a:rPr lang="en-US" sz="2900" dirty="0">
                <a:solidFill>
                  <a:schemeClr val="bg1"/>
                </a:solidFill>
                <a:latin typeface="Arial" panose="020B0604020202020204" pitchFamily="34" charset="0"/>
                <a:cs typeface="Arial" panose="020B0604020202020204" pitchFamily="34" charset="0"/>
              </a:rPr>
              <a:t> R., </a:t>
            </a:r>
            <a:r>
              <a:rPr lang="en-US" sz="2900" dirty="0" err="1">
                <a:solidFill>
                  <a:schemeClr val="bg1"/>
                </a:solidFill>
                <a:latin typeface="Arial" panose="020B0604020202020204" pitchFamily="34" charset="0"/>
                <a:cs typeface="Arial" panose="020B0604020202020204" pitchFamily="34" charset="0"/>
              </a:rPr>
              <a:t>Karacaoglu</a:t>
            </a:r>
            <a:r>
              <a:rPr lang="en-US" sz="2900" dirty="0">
                <a:solidFill>
                  <a:schemeClr val="bg1"/>
                </a:solidFill>
                <a:latin typeface="Arial" panose="020B0604020202020204" pitchFamily="34" charset="0"/>
                <a:cs typeface="Arial" panose="020B0604020202020204" pitchFamily="34" charset="0"/>
              </a:rPr>
              <a:t> E., </a:t>
            </a:r>
            <a:r>
              <a:rPr lang="en-US" sz="2900" dirty="0" err="1">
                <a:solidFill>
                  <a:schemeClr val="bg1"/>
                </a:solidFill>
                <a:latin typeface="Arial" panose="020B0604020202020204" pitchFamily="34" charset="0"/>
                <a:cs typeface="Arial" panose="020B0604020202020204" pitchFamily="34" charset="0"/>
              </a:rPr>
              <a:t>Balseven-Odabasi</a:t>
            </a:r>
            <a:r>
              <a:rPr lang="en-US" sz="2900" dirty="0">
                <a:solidFill>
                  <a:schemeClr val="bg1"/>
                </a:solidFill>
                <a:latin typeface="Arial" panose="020B0604020202020204" pitchFamily="34" charset="0"/>
                <a:cs typeface="Arial" panose="020B0604020202020204" pitchFamily="34" charset="0"/>
              </a:rPr>
              <a:t> A., </a:t>
            </a:r>
            <a:r>
              <a:rPr lang="en-US" sz="2900" dirty="0" err="1">
                <a:solidFill>
                  <a:schemeClr val="bg1"/>
                </a:solidFill>
                <a:latin typeface="Arial" panose="020B0604020202020204" pitchFamily="34" charset="0"/>
                <a:cs typeface="Arial" panose="020B0604020202020204" pitchFamily="34" charset="0"/>
              </a:rPr>
              <a:t>Keten</a:t>
            </a:r>
            <a:r>
              <a:rPr lang="en-US" sz="2900" dirty="0">
                <a:solidFill>
                  <a:schemeClr val="bg1"/>
                </a:solidFill>
                <a:latin typeface="Arial" panose="020B0604020202020204" pitchFamily="34" charset="0"/>
                <a:cs typeface="Arial" panose="020B0604020202020204" pitchFamily="34" charset="0"/>
              </a:rPr>
              <a:t> A., </a:t>
            </a:r>
            <a:r>
              <a:rPr lang="en-US" sz="2900" dirty="0" err="1">
                <a:solidFill>
                  <a:schemeClr val="bg1"/>
                </a:solidFill>
                <a:latin typeface="Arial" panose="020B0604020202020204" pitchFamily="34" charset="0"/>
                <a:cs typeface="Arial" panose="020B0604020202020204" pitchFamily="34" charset="0"/>
              </a:rPr>
              <a:t>Kanburoglu</a:t>
            </a:r>
            <a:r>
              <a:rPr lang="en-US" sz="2900" dirty="0">
                <a:solidFill>
                  <a:schemeClr val="bg1"/>
                </a:solidFill>
                <a:latin typeface="Arial" panose="020B0604020202020204" pitchFamily="34" charset="0"/>
                <a:cs typeface="Arial" panose="020B0604020202020204" pitchFamily="34" charset="0"/>
              </a:rPr>
              <a:t> C., </a:t>
            </a:r>
            <a:r>
              <a:rPr lang="en-US" sz="2900" dirty="0" err="1">
                <a:solidFill>
                  <a:schemeClr val="bg1"/>
                </a:solidFill>
                <a:latin typeface="Arial" panose="020B0604020202020204" pitchFamily="34" charset="0"/>
                <a:cs typeface="Arial" panose="020B0604020202020204" pitchFamily="34" charset="0"/>
              </a:rPr>
              <a:t>Unal</a:t>
            </a:r>
            <a:r>
              <a:rPr lang="en-US" sz="2900" dirty="0">
                <a:solidFill>
                  <a:schemeClr val="bg1"/>
                </a:solidFill>
                <a:latin typeface="Arial" panose="020B0604020202020204" pitchFamily="34" charset="0"/>
                <a:cs typeface="Arial" panose="020B0604020202020204" pitchFamily="34" charset="0"/>
              </a:rPr>
              <a:t> M., and </a:t>
            </a:r>
            <a:r>
              <a:rPr lang="en-US" sz="2900" dirty="0" err="1">
                <a:solidFill>
                  <a:schemeClr val="bg1"/>
                </a:solidFill>
                <a:latin typeface="Arial" panose="020B0604020202020204" pitchFamily="34" charset="0"/>
                <a:cs typeface="Arial" panose="020B0604020202020204" pitchFamily="34" charset="0"/>
              </a:rPr>
              <a:t>Dinc</a:t>
            </a:r>
            <a:r>
              <a:rPr lang="en-US" sz="2900" dirty="0">
                <a:solidFill>
                  <a:schemeClr val="bg1"/>
                </a:solidFill>
                <a:latin typeface="Arial" panose="020B0604020202020204" pitchFamily="34" charset="0"/>
                <a:cs typeface="Arial" panose="020B0604020202020204" pitchFamily="34" charset="0"/>
              </a:rPr>
              <a:t> A.H. 2012. Postmortem burning of the corpses following homicide. J </a:t>
            </a:r>
            <a:r>
              <a:rPr lang="en-US" sz="2900" dirty="0" err="1">
                <a:solidFill>
                  <a:schemeClr val="bg1"/>
                </a:solidFill>
                <a:latin typeface="Arial" panose="020B0604020202020204" pitchFamily="34" charset="0"/>
                <a:cs typeface="Arial" panose="020B0604020202020204" pitchFamily="34" charset="0"/>
              </a:rPr>
              <a:t>Foren</a:t>
            </a:r>
            <a:r>
              <a:rPr lang="en-US" sz="2900" dirty="0">
                <a:solidFill>
                  <a:schemeClr val="bg1"/>
                </a:solidFill>
                <a:latin typeface="Arial" panose="020B0604020202020204" pitchFamily="34" charset="0"/>
                <a:cs typeface="Arial" panose="020B0604020202020204" pitchFamily="34" charset="0"/>
              </a:rPr>
              <a:t> and Leg Med 19:223-228</a:t>
            </a:r>
            <a:r>
              <a:rPr lang="en-US" sz="2900" dirty="0" smtClean="0">
                <a:solidFill>
                  <a:schemeClr val="bg1"/>
                </a:solidFill>
                <a:latin typeface="Arial" panose="020B0604020202020204" pitchFamily="34" charset="0"/>
                <a:cs typeface="Arial" panose="020B0604020202020204" pitchFamily="34" charset="0"/>
              </a:rPr>
              <a:t>.</a:t>
            </a:r>
            <a:endParaRPr lang="en-US" sz="2900" dirty="0">
              <a:solidFill>
                <a:schemeClr val="bg1"/>
              </a:solidFill>
              <a:latin typeface="Arial" panose="020B0604020202020204" pitchFamily="34" charset="0"/>
              <a:cs typeface="Arial" panose="020B0604020202020204" pitchFamily="34" charset="0"/>
            </a:endParaRPr>
          </a:p>
          <a:p>
            <a:r>
              <a:rPr lang="en-US" sz="2900" dirty="0" err="1">
                <a:solidFill>
                  <a:schemeClr val="bg1"/>
                </a:solidFill>
                <a:latin typeface="Arial" panose="020B0604020202020204" pitchFamily="34" charset="0"/>
                <a:cs typeface="Arial" panose="020B0604020202020204" pitchFamily="34" charset="0"/>
              </a:rPr>
              <a:t>Ubelaker</a:t>
            </a:r>
            <a:r>
              <a:rPr lang="en-US" sz="2900" dirty="0">
                <a:solidFill>
                  <a:schemeClr val="bg1"/>
                </a:solidFill>
                <a:latin typeface="Arial" panose="020B0604020202020204" pitchFamily="34" charset="0"/>
                <a:cs typeface="Arial" panose="020B0604020202020204" pitchFamily="34" charset="0"/>
              </a:rPr>
              <a:t> D.H. 2009. The forensic evaluation of burned skeletal remains: A synthesis. </a:t>
            </a:r>
            <a:r>
              <a:rPr lang="en-US" sz="2900" dirty="0" err="1">
                <a:solidFill>
                  <a:schemeClr val="bg1"/>
                </a:solidFill>
                <a:latin typeface="Arial" panose="020B0604020202020204" pitchFamily="34" charset="0"/>
                <a:cs typeface="Arial" panose="020B0604020202020204" pitchFamily="34" charset="0"/>
              </a:rPr>
              <a:t>Foren</a:t>
            </a:r>
            <a:r>
              <a:rPr lang="en-US" sz="2900" dirty="0">
                <a:solidFill>
                  <a:schemeClr val="bg1"/>
                </a:solidFill>
                <a:latin typeface="Arial" panose="020B0604020202020204" pitchFamily="34" charset="0"/>
                <a:cs typeface="Arial" panose="020B0604020202020204" pitchFamily="34" charset="0"/>
              </a:rPr>
              <a:t> </a:t>
            </a:r>
            <a:r>
              <a:rPr lang="en-US" sz="2900" dirty="0" err="1">
                <a:solidFill>
                  <a:schemeClr val="bg1"/>
                </a:solidFill>
                <a:latin typeface="Arial" panose="020B0604020202020204" pitchFamily="34" charset="0"/>
                <a:cs typeface="Arial" panose="020B0604020202020204" pitchFamily="34" charset="0"/>
              </a:rPr>
              <a:t>Sci</a:t>
            </a:r>
            <a:r>
              <a:rPr lang="en-US" sz="2900" dirty="0">
                <a:solidFill>
                  <a:schemeClr val="bg1"/>
                </a:solidFill>
                <a:latin typeface="Arial" panose="020B0604020202020204" pitchFamily="34" charset="0"/>
                <a:cs typeface="Arial" panose="020B0604020202020204" pitchFamily="34" charset="0"/>
              </a:rPr>
              <a:t> Intern 183:1-5</a:t>
            </a:r>
            <a:r>
              <a:rPr lang="en-US" sz="2900" dirty="0" smtClean="0">
                <a:solidFill>
                  <a:schemeClr val="bg1"/>
                </a:solidFill>
                <a:latin typeface="Arial" panose="020B0604020202020204" pitchFamily="34" charset="0"/>
                <a:cs typeface="Arial" panose="020B0604020202020204" pitchFamily="34" charset="0"/>
              </a:rPr>
              <a:t>.</a:t>
            </a:r>
            <a:endParaRPr lang="en-US" sz="2900" dirty="0">
              <a:solidFill>
                <a:schemeClr val="bg1"/>
              </a:solidFill>
              <a:latin typeface="Arial" panose="020B0604020202020204" pitchFamily="34" charset="0"/>
              <a:cs typeface="Arial" panose="020B0604020202020204" pitchFamily="34" charset="0"/>
            </a:endParaRPr>
          </a:p>
          <a:p>
            <a:r>
              <a:rPr lang="en-US" sz="2900" dirty="0">
                <a:solidFill>
                  <a:schemeClr val="bg1"/>
                </a:solidFill>
                <a:latin typeface="Arial" panose="020B0604020202020204" pitchFamily="34" charset="0"/>
                <a:cs typeface="Arial" panose="020B0604020202020204" pitchFamily="34" charset="0"/>
              </a:rPr>
              <a:t>Vass A.A. 2011. The elusive universal post-mortem interval formula. </a:t>
            </a:r>
            <a:r>
              <a:rPr lang="en-US" sz="2900" dirty="0" err="1">
                <a:solidFill>
                  <a:schemeClr val="bg1"/>
                </a:solidFill>
                <a:latin typeface="Arial" panose="020B0604020202020204" pitchFamily="34" charset="0"/>
                <a:cs typeface="Arial" panose="020B0604020202020204" pitchFamily="34" charset="0"/>
              </a:rPr>
              <a:t>Foren</a:t>
            </a:r>
            <a:r>
              <a:rPr lang="en-US" sz="2900" dirty="0">
                <a:solidFill>
                  <a:schemeClr val="bg1"/>
                </a:solidFill>
                <a:latin typeface="Arial" panose="020B0604020202020204" pitchFamily="34" charset="0"/>
                <a:cs typeface="Arial" panose="020B0604020202020204" pitchFamily="34" charset="0"/>
              </a:rPr>
              <a:t> </a:t>
            </a:r>
            <a:r>
              <a:rPr lang="en-US" sz="2900" dirty="0" err="1">
                <a:solidFill>
                  <a:schemeClr val="bg1"/>
                </a:solidFill>
                <a:latin typeface="Arial" panose="020B0604020202020204" pitchFamily="34" charset="0"/>
                <a:cs typeface="Arial" panose="020B0604020202020204" pitchFamily="34" charset="0"/>
              </a:rPr>
              <a:t>Sci</a:t>
            </a:r>
            <a:r>
              <a:rPr lang="en-US" sz="2900" dirty="0">
                <a:solidFill>
                  <a:schemeClr val="bg1"/>
                </a:solidFill>
                <a:latin typeface="Arial" panose="020B0604020202020204" pitchFamily="34" charset="0"/>
                <a:cs typeface="Arial" panose="020B0604020202020204" pitchFamily="34" charset="0"/>
              </a:rPr>
              <a:t> Intern 204:34-40</a:t>
            </a:r>
            <a:r>
              <a:rPr lang="en-US" sz="2900" dirty="0" smtClean="0">
                <a:solidFill>
                  <a:schemeClr val="bg1"/>
                </a:solidFill>
                <a:latin typeface="Arial" panose="020B0604020202020204" pitchFamily="34" charset="0"/>
                <a:cs typeface="Arial" panose="020B0604020202020204" pitchFamily="34" charset="0"/>
              </a:rPr>
              <a:t>.</a:t>
            </a:r>
            <a:r>
              <a:rPr lang="en-US" sz="2900" dirty="0">
                <a:solidFill>
                  <a:schemeClr val="bg1"/>
                </a:solidFill>
                <a:latin typeface="Arial" panose="020B0604020202020204" pitchFamily="34" charset="0"/>
                <a:cs typeface="Arial" panose="020B0604020202020204" pitchFamily="34" charset="0"/>
              </a:rPr>
              <a:t> </a:t>
            </a:r>
          </a:p>
          <a:p>
            <a:r>
              <a:rPr lang="en-US" sz="2900" dirty="0" err="1">
                <a:solidFill>
                  <a:schemeClr val="bg1"/>
                </a:solidFill>
                <a:latin typeface="Arial" panose="020B0604020202020204" pitchFamily="34" charset="0"/>
                <a:cs typeface="Arial" panose="020B0604020202020204" pitchFamily="34" charset="0"/>
              </a:rPr>
              <a:t>Viklund</a:t>
            </a:r>
            <a:r>
              <a:rPr lang="en-US" sz="2900" dirty="0">
                <a:solidFill>
                  <a:schemeClr val="bg1"/>
                </a:solidFill>
                <a:latin typeface="Arial" panose="020B0604020202020204" pitchFamily="34" charset="0"/>
                <a:cs typeface="Arial" panose="020B0604020202020204" pitchFamily="34" charset="0"/>
              </a:rPr>
              <a:t> A., </a:t>
            </a:r>
            <a:r>
              <a:rPr lang="en-US" sz="2900" dirty="0" err="1">
                <a:solidFill>
                  <a:schemeClr val="bg1"/>
                </a:solidFill>
                <a:latin typeface="Arial" panose="020B0604020202020204" pitchFamily="34" charset="0"/>
                <a:cs typeface="Arial" panose="020B0604020202020204" pitchFamily="34" charset="0"/>
              </a:rPr>
              <a:t>Bjornstig</a:t>
            </a:r>
            <a:r>
              <a:rPr lang="en-US" sz="2900" dirty="0">
                <a:solidFill>
                  <a:schemeClr val="bg1"/>
                </a:solidFill>
                <a:latin typeface="Arial" panose="020B0604020202020204" pitchFamily="34" charset="0"/>
                <a:cs typeface="Arial" panose="020B0604020202020204" pitchFamily="34" charset="0"/>
              </a:rPr>
              <a:t> J., and Larsson M. 2013. Car crash fatalities associated with fire in Sweden. </a:t>
            </a:r>
            <a:r>
              <a:rPr lang="en-US" sz="2900" dirty="0" err="1">
                <a:solidFill>
                  <a:schemeClr val="bg1"/>
                </a:solidFill>
                <a:latin typeface="Arial" panose="020B0604020202020204" pitchFamily="34" charset="0"/>
                <a:cs typeface="Arial" panose="020B0604020202020204" pitchFamily="34" charset="0"/>
              </a:rPr>
              <a:t>Traff</a:t>
            </a:r>
            <a:r>
              <a:rPr lang="en-US" sz="2900" dirty="0">
                <a:solidFill>
                  <a:schemeClr val="bg1"/>
                </a:solidFill>
                <a:latin typeface="Arial" panose="020B0604020202020204" pitchFamily="34" charset="0"/>
                <a:cs typeface="Arial" panose="020B0604020202020204" pitchFamily="34" charset="0"/>
              </a:rPr>
              <a:t> </a:t>
            </a:r>
            <a:r>
              <a:rPr lang="en-US" sz="2900" dirty="0" err="1">
                <a:solidFill>
                  <a:schemeClr val="bg1"/>
                </a:solidFill>
                <a:latin typeface="Arial" panose="020B0604020202020204" pitchFamily="34" charset="0"/>
                <a:cs typeface="Arial" panose="020B0604020202020204" pitchFamily="34" charset="0"/>
              </a:rPr>
              <a:t>Inj</a:t>
            </a:r>
            <a:r>
              <a:rPr lang="en-US" sz="2900" dirty="0">
                <a:solidFill>
                  <a:schemeClr val="bg1"/>
                </a:solidFill>
                <a:latin typeface="Arial" panose="020B0604020202020204" pitchFamily="34" charset="0"/>
                <a:cs typeface="Arial" panose="020B0604020202020204" pitchFamily="34" charset="0"/>
              </a:rPr>
              <a:t> </a:t>
            </a:r>
            <a:r>
              <a:rPr lang="en-US" sz="2900" dirty="0" err="1">
                <a:solidFill>
                  <a:schemeClr val="bg1"/>
                </a:solidFill>
                <a:latin typeface="Arial" panose="020B0604020202020204" pitchFamily="34" charset="0"/>
                <a:cs typeface="Arial" panose="020B0604020202020204" pitchFamily="34" charset="0"/>
              </a:rPr>
              <a:t>Preven</a:t>
            </a:r>
            <a:r>
              <a:rPr lang="en-US" sz="2900" dirty="0">
                <a:solidFill>
                  <a:schemeClr val="bg1"/>
                </a:solidFill>
                <a:latin typeface="Arial" panose="020B0604020202020204" pitchFamily="34" charset="0"/>
                <a:cs typeface="Arial" panose="020B0604020202020204" pitchFamily="34" charset="0"/>
              </a:rPr>
              <a:t> 14: 823-827.</a:t>
            </a:r>
          </a:p>
          <a:p>
            <a:pPr marL="0" indent="0">
              <a:buNone/>
            </a:pPr>
            <a:endParaRPr lang="en-US" dirty="0"/>
          </a:p>
          <a:p>
            <a:endParaRPr lang="en-US" dirty="0"/>
          </a:p>
        </p:txBody>
      </p:sp>
    </p:spTree>
    <p:extLst>
      <p:ext uri="{BB962C8B-B14F-4D97-AF65-F5344CB8AC3E}">
        <p14:creationId xmlns:p14="http://schemas.microsoft.com/office/powerpoint/2010/main" val="3328436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0440" y="413255"/>
            <a:ext cx="6007607" cy="2103120"/>
          </a:xfrm>
        </p:spPr>
        <p:txBody>
          <a:bodyPr>
            <a:normAutofit/>
          </a:bodyPr>
          <a:lstStyle/>
          <a:p>
            <a:r>
              <a:rPr lang="en-US" sz="7200" dirty="0" smtClean="0">
                <a:solidFill>
                  <a:srgbClr val="FF0505"/>
                </a:solidFill>
              </a:rPr>
              <a:t>WARNING!!!</a:t>
            </a:r>
            <a:endParaRPr lang="en-US" sz="7200" dirty="0">
              <a:solidFill>
                <a:srgbClr val="FF0505"/>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4887" b="8201"/>
          <a:stretch/>
        </p:blipFill>
        <p:spPr>
          <a:xfrm>
            <a:off x="92336" y="133165"/>
            <a:ext cx="2754061" cy="2663301"/>
          </a:xfrm>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4887" b="8201"/>
          <a:stretch/>
        </p:blipFill>
        <p:spPr>
          <a:xfrm>
            <a:off x="9335470" y="133165"/>
            <a:ext cx="2754061" cy="26633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423" y="2256853"/>
            <a:ext cx="4363403" cy="4363403"/>
          </a:xfrm>
          <a:prstGeom prst="rect">
            <a:avLst/>
          </a:prstGeom>
        </p:spPr>
      </p:pic>
    </p:spTree>
    <p:extLst>
      <p:ext uri="{BB962C8B-B14F-4D97-AF65-F5344CB8AC3E}">
        <p14:creationId xmlns:p14="http://schemas.microsoft.com/office/powerpoint/2010/main" val="1382166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Introduction</a:t>
            </a:r>
            <a:endParaRPr lang="en-US" b="1" dirty="0">
              <a:solidFill>
                <a:schemeClr val="bg1"/>
              </a:solidFill>
            </a:endParaRPr>
          </a:p>
        </p:txBody>
      </p:sp>
      <p:sp>
        <p:nvSpPr>
          <p:cNvPr id="3" name="Content Placeholder 2"/>
          <p:cNvSpPr>
            <a:spLocks noGrp="1"/>
          </p:cNvSpPr>
          <p:nvPr>
            <p:ph idx="1"/>
          </p:nvPr>
        </p:nvSpPr>
        <p:spPr>
          <a:xfrm>
            <a:off x="483530" y="1728287"/>
            <a:ext cx="5165520" cy="3676068"/>
          </a:xfrm>
        </p:spPr>
        <p:txBody>
          <a:bodyPr>
            <a:normAutofit/>
          </a:bodyPr>
          <a:lstStyle/>
          <a:p>
            <a:r>
              <a:rPr lang="en-US" dirty="0" smtClean="0">
                <a:solidFill>
                  <a:schemeClr val="bg1"/>
                </a:solidFill>
              </a:rPr>
              <a:t>Fire can alter human remains </a:t>
            </a:r>
          </a:p>
          <a:p>
            <a:pPr lvl="1"/>
            <a:r>
              <a:rPr lang="en-US" sz="2000" dirty="0" smtClean="0">
                <a:solidFill>
                  <a:schemeClr val="bg1"/>
                </a:solidFill>
              </a:rPr>
              <a:t>Ex. Blistering of soft tissue to calcination of bones</a:t>
            </a:r>
          </a:p>
          <a:p>
            <a:endParaRPr lang="en-US" dirty="0" smtClean="0">
              <a:solidFill>
                <a:schemeClr val="bg1"/>
              </a:solidFill>
            </a:endParaRPr>
          </a:p>
          <a:p>
            <a:r>
              <a:rPr lang="en-US" dirty="0" smtClean="0">
                <a:solidFill>
                  <a:schemeClr val="bg1"/>
                </a:solidFill>
              </a:rPr>
              <a:t>Thermal alterations leave patterns that can be studied and analyzed</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8961" y="1610509"/>
            <a:ext cx="3251835" cy="2153813"/>
          </a:xfrm>
          <a:prstGeom prst="rect">
            <a:avLst/>
          </a:prstGeom>
          <a:ln w="69850">
            <a:solidFill>
              <a:schemeClr val="accent2"/>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216319"/>
            <a:ext cx="3176523" cy="2178882"/>
          </a:xfrm>
          <a:prstGeom prst="rect">
            <a:avLst/>
          </a:prstGeom>
          <a:ln w="76200">
            <a:solidFill>
              <a:schemeClr val="accent2"/>
            </a:solidFill>
          </a:ln>
        </p:spPr>
      </p:pic>
      <p:sp>
        <p:nvSpPr>
          <p:cNvPr id="6" name="TextBox 5"/>
          <p:cNvSpPr txBox="1"/>
          <p:nvPr/>
        </p:nvSpPr>
        <p:spPr>
          <a:xfrm>
            <a:off x="8942268" y="6469759"/>
            <a:ext cx="3142848" cy="276999"/>
          </a:xfrm>
          <a:prstGeom prst="rect">
            <a:avLst/>
          </a:prstGeom>
          <a:noFill/>
        </p:spPr>
        <p:txBody>
          <a:bodyPr wrap="none" rtlCol="0">
            <a:spAutoFit/>
          </a:bodyPr>
          <a:lstStyle/>
          <a:p>
            <a:r>
              <a:rPr lang="en-US" sz="1200" dirty="0" smtClean="0">
                <a:solidFill>
                  <a:schemeClr val="bg1"/>
                </a:solidFill>
              </a:rPr>
              <a:t>Photos courtesy of Dr. </a:t>
            </a:r>
            <a:r>
              <a:rPr lang="en-US" sz="1200" dirty="0" err="1" smtClean="0">
                <a:solidFill>
                  <a:schemeClr val="bg1"/>
                </a:solidFill>
              </a:rPr>
              <a:t>Elayne</a:t>
            </a:r>
            <a:r>
              <a:rPr lang="en-US" sz="1200" dirty="0" smtClean="0">
                <a:solidFill>
                  <a:schemeClr val="bg1"/>
                </a:solidFill>
              </a:rPr>
              <a:t> Pope and SLOFIST</a:t>
            </a:r>
            <a:endParaRPr lang="en-US" sz="1200" dirty="0">
              <a:solidFill>
                <a:schemeClr val="bg1"/>
              </a:solidFill>
            </a:endParaRPr>
          </a:p>
        </p:txBody>
      </p:sp>
      <p:sp>
        <p:nvSpPr>
          <p:cNvPr id="7" name="Rectangle 6"/>
          <p:cNvSpPr/>
          <p:nvPr/>
        </p:nvSpPr>
        <p:spPr>
          <a:xfrm>
            <a:off x="0" y="6334780"/>
            <a:ext cx="5567330" cy="523220"/>
          </a:xfrm>
          <a:prstGeom prst="rect">
            <a:avLst/>
          </a:prstGeom>
        </p:spPr>
        <p:txBody>
          <a:bodyPr wrap="square">
            <a:spAutoFit/>
          </a:bodyPr>
          <a:lstStyle/>
          <a:p>
            <a:r>
              <a:rPr lang="en-US" sz="1400" dirty="0">
                <a:solidFill>
                  <a:schemeClr val="bg1"/>
                </a:solidFill>
              </a:rPr>
              <a:t>(</a:t>
            </a:r>
            <a:r>
              <a:rPr lang="en-US" sz="1400" dirty="0" err="1">
                <a:solidFill>
                  <a:schemeClr val="bg1"/>
                </a:solidFill>
              </a:rPr>
              <a:t>Correia</a:t>
            </a:r>
            <a:r>
              <a:rPr lang="en-US" sz="1400" dirty="0">
                <a:solidFill>
                  <a:schemeClr val="bg1"/>
                </a:solidFill>
              </a:rPr>
              <a:t> 1997, </a:t>
            </a:r>
            <a:r>
              <a:rPr lang="en-US" sz="1400" dirty="0" err="1">
                <a:solidFill>
                  <a:schemeClr val="bg1"/>
                </a:solidFill>
              </a:rPr>
              <a:t>DeHaan</a:t>
            </a:r>
            <a:r>
              <a:rPr lang="en-US" sz="1400" dirty="0">
                <a:solidFill>
                  <a:schemeClr val="bg1"/>
                </a:solidFill>
              </a:rPr>
              <a:t> 1999, 2008, 2012, Pope and Smith 2004, </a:t>
            </a:r>
            <a:r>
              <a:rPr lang="en-US" sz="1400" dirty="0" err="1">
                <a:solidFill>
                  <a:schemeClr val="bg1"/>
                </a:solidFill>
              </a:rPr>
              <a:t>Symes</a:t>
            </a:r>
            <a:r>
              <a:rPr lang="en-US" sz="1400" dirty="0">
                <a:solidFill>
                  <a:schemeClr val="bg1"/>
                </a:solidFill>
              </a:rPr>
              <a:t> et al. 2008, Thompson and </a:t>
            </a:r>
            <a:r>
              <a:rPr lang="en-US" sz="1400" dirty="0" err="1">
                <a:solidFill>
                  <a:schemeClr val="bg1"/>
                </a:solidFill>
              </a:rPr>
              <a:t>Chudek</a:t>
            </a:r>
            <a:r>
              <a:rPr lang="en-US" sz="1400" dirty="0">
                <a:solidFill>
                  <a:schemeClr val="bg1"/>
                </a:solidFill>
              </a:rPr>
              <a:t> 2006)</a:t>
            </a:r>
          </a:p>
        </p:txBody>
      </p:sp>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8744643" y="4195230"/>
            <a:ext cx="3340473" cy="2221059"/>
          </a:xfrm>
          <a:prstGeom prst="rect">
            <a:avLst/>
          </a:prstGeom>
          <a:ln w="57150">
            <a:solidFill>
              <a:schemeClr val="accent2"/>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6001" y="1594566"/>
            <a:ext cx="3188642" cy="2169756"/>
          </a:xfrm>
          <a:prstGeom prst="rect">
            <a:avLst/>
          </a:prstGeom>
          <a:ln w="44450">
            <a:solidFill>
              <a:schemeClr val="accent2"/>
            </a:solidFill>
          </a:ln>
        </p:spPr>
      </p:pic>
    </p:spTree>
    <p:extLst>
      <p:ext uri="{BB962C8B-B14F-4D97-AF65-F5344CB8AC3E}">
        <p14:creationId xmlns:p14="http://schemas.microsoft.com/office/powerpoint/2010/main" val="3491319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Previous Classification Models</a:t>
            </a:r>
            <a:endParaRPr lang="en-US" b="1" dirty="0">
              <a:solidFill>
                <a:schemeClr val="bg1"/>
              </a:solidFill>
            </a:endParaRPr>
          </a:p>
        </p:txBody>
      </p:sp>
      <p:sp>
        <p:nvSpPr>
          <p:cNvPr id="3" name="Content Placeholder 2"/>
          <p:cNvSpPr>
            <a:spLocks noGrp="1"/>
          </p:cNvSpPr>
          <p:nvPr>
            <p:ph idx="1"/>
          </p:nvPr>
        </p:nvSpPr>
        <p:spPr>
          <a:xfrm>
            <a:off x="838200" y="1581150"/>
            <a:ext cx="5029200" cy="4595813"/>
          </a:xfrm>
        </p:spPr>
        <p:txBody>
          <a:bodyPr/>
          <a:lstStyle/>
          <a:p>
            <a:r>
              <a:rPr lang="en-US" dirty="0" smtClean="0">
                <a:solidFill>
                  <a:schemeClr val="bg1"/>
                </a:solidFill>
              </a:rPr>
              <a:t>Baby 1954 – based on Hopewell &amp; </a:t>
            </a:r>
            <a:r>
              <a:rPr lang="en-US" dirty="0" err="1" smtClean="0">
                <a:solidFill>
                  <a:schemeClr val="bg1"/>
                </a:solidFill>
              </a:rPr>
              <a:t>Adena</a:t>
            </a:r>
            <a:r>
              <a:rPr lang="en-US" dirty="0" smtClean="0">
                <a:solidFill>
                  <a:schemeClr val="bg1"/>
                </a:solidFill>
              </a:rPr>
              <a:t> </a:t>
            </a:r>
            <a:r>
              <a:rPr lang="en-US" b="1" dirty="0" smtClean="0">
                <a:solidFill>
                  <a:schemeClr val="accent2"/>
                </a:solidFill>
              </a:rPr>
              <a:t>cremations</a:t>
            </a:r>
          </a:p>
          <a:p>
            <a:r>
              <a:rPr lang="en-US" dirty="0" smtClean="0">
                <a:solidFill>
                  <a:schemeClr val="bg1"/>
                </a:solidFill>
              </a:rPr>
              <a:t>Eckert et al. 1988 – based on </a:t>
            </a:r>
            <a:r>
              <a:rPr lang="en-US" b="1" dirty="0" smtClean="0">
                <a:solidFill>
                  <a:schemeClr val="accent2"/>
                </a:solidFill>
              </a:rPr>
              <a:t>cremations</a:t>
            </a:r>
          </a:p>
          <a:p>
            <a:r>
              <a:rPr lang="en-US" dirty="0" smtClean="0">
                <a:solidFill>
                  <a:schemeClr val="bg1"/>
                </a:solidFill>
              </a:rPr>
              <a:t>Crow &amp; Glassman 1996 – based on </a:t>
            </a:r>
            <a:r>
              <a:rPr lang="en-US" b="1" dirty="0" smtClean="0">
                <a:solidFill>
                  <a:schemeClr val="accent2"/>
                </a:solidFill>
              </a:rPr>
              <a:t>events at Waco, TX</a:t>
            </a:r>
          </a:p>
          <a:p>
            <a:endParaRPr lang="en-US" dirty="0">
              <a:solidFill>
                <a:schemeClr val="bg1"/>
              </a:solidFill>
            </a:endParaRPr>
          </a:p>
          <a:p>
            <a:r>
              <a:rPr lang="en-US" dirty="0" smtClean="0">
                <a:solidFill>
                  <a:schemeClr val="bg1"/>
                </a:solidFill>
              </a:rPr>
              <a:t>All primarily </a:t>
            </a:r>
            <a:r>
              <a:rPr lang="en-US" b="1" dirty="0" smtClean="0">
                <a:solidFill>
                  <a:schemeClr val="accent2"/>
                </a:solidFill>
              </a:rPr>
              <a:t>descriptive</a:t>
            </a:r>
          </a:p>
          <a:p>
            <a:pPr lvl="1"/>
            <a:r>
              <a:rPr lang="en-US" dirty="0" smtClean="0">
                <a:solidFill>
                  <a:schemeClr val="bg1"/>
                </a:solidFill>
              </a:rPr>
              <a:t>Heavy emphasis on later stages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820057"/>
            <a:ext cx="4857750" cy="3161519"/>
          </a:xfrm>
          <a:prstGeom prst="rect">
            <a:avLst/>
          </a:prstGeom>
          <a:ln w="85725">
            <a:solidFill>
              <a:schemeClr val="accent2"/>
            </a:solidFill>
          </a:ln>
        </p:spPr>
      </p:pic>
      <p:sp>
        <p:nvSpPr>
          <p:cNvPr id="5" name="TextBox 4"/>
          <p:cNvSpPr txBox="1"/>
          <p:nvPr/>
        </p:nvSpPr>
        <p:spPr>
          <a:xfrm>
            <a:off x="8100222" y="5227068"/>
            <a:ext cx="2553263" cy="276999"/>
          </a:xfrm>
          <a:prstGeom prst="rect">
            <a:avLst/>
          </a:prstGeom>
          <a:noFill/>
        </p:spPr>
        <p:txBody>
          <a:bodyPr wrap="none" rtlCol="0">
            <a:spAutoFit/>
          </a:bodyPr>
          <a:lstStyle/>
          <a:p>
            <a:r>
              <a:rPr lang="en-US" sz="1200" b="1" dirty="0" smtClean="0">
                <a:solidFill>
                  <a:schemeClr val="bg1"/>
                </a:solidFill>
              </a:rPr>
              <a:t>Photo of Branch Davidian Compound</a:t>
            </a:r>
            <a:endParaRPr lang="en-US" sz="1200" b="1" dirty="0">
              <a:solidFill>
                <a:schemeClr val="bg1"/>
              </a:solidFill>
            </a:endParaRPr>
          </a:p>
        </p:txBody>
      </p:sp>
    </p:spTree>
    <p:extLst>
      <p:ext uri="{BB962C8B-B14F-4D97-AF65-F5344CB8AC3E}">
        <p14:creationId xmlns:p14="http://schemas.microsoft.com/office/powerpoint/2010/main" val="2046711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Significance of Study</a:t>
            </a:r>
            <a:endParaRPr lang="en-US" b="1" dirty="0">
              <a:solidFill>
                <a:schemeClr val="bg1"/>
              </a:solidFill>
            </a:endParaRPr>
          </a:p>
        </p:txBody>
      </p:sp>
      <p:sp>
        <p:nvSpPr>
          <p:cNvPr id="3" name="Content Placeholder 2"/>
          <p:cNvSpPr>
            <a:spLocks noGrp="1"/>
          </p:cNvSpPr>
          <p:nvPr>
            <p:ph idx="1"/>
          </p:nvPr>
        </p:nvSpPr>
        <p:spPr>
          <a:xfrm>
            <a:off x="680322" y="2295525"/>
            <a:ext cx="4548904" cy="3640664"/>
          </a:xfrm>
        </p:spPr>
        <p:txBody>
          <a:bodyPr>
            <a:normAutofit fontScale="92500" lnSpcReduction="10000"/>
          </a:bodyPr>
          <a:lstStyle/>
          <a:p>
            <a:r>
              <a:rPr lang="en-US" dirty="0">
                <a:solidFill>
                  <a:schemeClr val="bg1"/>
                </a:solidFill>
              </a:rPr>
              <a:t>D</a:t>
            </a:r>
            <a:r>
              <a:rPr lang="en-US" dirty="0" smtClean="0">
                <a:solidFill>
                  <a:schemeClr val="bg1"/>
                </a:solidFill>
              </a:rPr>
              <a:t>evelop </a:t>
            </a:r>
            <a:r>
              <a:rPr lang="en-US" dirty="0">
                <a:solidFill>
                  <a:schemeClr val="bg1"/>
                </a:solidFill>
              </a:rPr>
              <a:t>a method more applicable to remains encountered in fatal </a:t>
            </a:r>
            <a:r>
              <a:rPr lang="en-US" dirty="0" smtClean="0">
                <a:solidFill>
                  <a:schemeClr val="bg1"/>
                </a:solidFill>
              </a:rPr>
              <a:t>fire cases</a:t>
            </a:r>
          </a:p>
          <a:p>
            <a:endParaRPr lang="en-US" dirty="0" smtClean="0">
              <a:solidFill>
                <a:schemeClr val="bg1"/>
              </a:solidFill>
            </a:endParaRPr>
          </a:p>
          <a:p>
            <a:r>
              <a:rPr lang="en-US" dirty="0" smtClean="0">
                <a:solidFill>
                  <a:schemeClr val="bg1"/>
                </a:solidFill>
              </a:rPr>
              <a:t>Create a more quantifiable approach</a:t>
            </a:r>
          </a:p>
          <a:p>
            <a:endParaRPr lang="en-US" dirty="0" smtClean="0">
              <a:solidFill>
                <a:schemeClr val="bg1"/>
              </a:solidFill>
            </a:endParaRPr>
          </a:p>
          <a:p>
            <a:r>
              <a:rPr lang="en-US" dirty="0" smtClean="0">
                <a:solidFill>
                  <a:schemeClr val="bg1"/>
                </a:solidFill>
              </a:rPr>
              <a:t>Create model to predict fire damage</a:t>
            </a:r>
          </a:p>
          <a:p>
            <a:endParaRPr lang="en-US" dirty="0">
              <a:solidFill>
                <a:schemeClr val="bg1"/>
              </a:solidFill>
            </a:endParaRP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297" y="2166959"/>
            <a:ext cx="3072399" cy="2040623"/>
          </a:xfrm>
          <a:prstGeom prst="rect">
            <a:avLst/>
          </a:prstGeom>
          <a:ln w="73025">
            <a:solidFill>
              <a:schemeClr val="accent2"/>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568" y="2166959"/>
            <a:ext cx="3072399" cy="2040623"/>
          </a:xfrm>
          <a:prstGeom prst="rect">
            <a:avLst/>
          </a:prstGeom>
          <a:ln w="73025">
            <a:solidFill>
              <a:schemeClr val="accent2"/>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449274" y="4806391"/>
            <a:ext cx="2296446" cy="1521023"/>
          </a:xfrm>
          <a:prstGeom prst="rect">
            <a:avLst/>
          </a:prstGeom>
          <a:ln w="73025">
            <a:solidFill>
              <a:schemeClr val="accent2"/>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4568" y="4418680"/>
            <a:ext cx="3178456" cy="2098903"/>
          </a:xfrm>
          <a:prstGeom prst="rect">
            <a:avLst/>
          </a:prstGeom>
          <a:ln w="73025">
            <a:solidFill>
              <a:schemeClr val="accent2"/>
            </a:solidFill>
          </a:ln>
        </p:spPr>
      </p:pic>
      <p:sp>
        <p:nvSpPr>
          <p:cNvPr id="9" name="TextBox 8"/>
          <p:cNvSpPr txBox="1"/>
          <p:nvPr/>
        </p:nvSpPr>
        <p:spPr>
          <a:xfrm>
            <a:off x="5596449" y="6576626"/>
            <a:ext cx="3142848" cy="276999"/>
          </a:xfrm>
          <a:prstGeom prst="rect">
            <a:avLst/>
          </a:prstGeom>
          <a:noFill/>
        </p:spPr>
        <p:txBody>
          <a:bodyPr wrap="none" rtlCol="0">
            <a:spAutoFit/>
          </a:bodyPr>
          <a:lstStyle/>
          <a:p>
            <a:r>
              <a:rPr lang="en-US" sz="1200" dirty="0" smtClean="0">
                <a:solidFill>
                  <a:schemeClr val="bg1"/>
                </a:solidFill>
              </a:rPr>
              <a:t>Photos courtesy of Dr. </a:t>
            </a:r>
            <a:r>
              <a:rPr lang="en-US" sz="1200" dirty="0" err="1" smtClean="0">
                <a:solidFill>
                  <a:schemeClr val="bg1"/>
                </a:solidFill>
              </a:rPr>
              <a:t>Elayne</a:t>
            </a:r>
            <a:r>
              <a:rPr lang="en-US" sz="1200" dirty="0" smtClean="0">
                <a:solidFill>
                  <a:schemeClr val="bg1"/>
                </a:solidFill>
              </a:rPr>
              <a:t> Pope and SLOFIST</a:t>
            </a:r>
            <a:endParaRPr lang="en-US" sz="1200" dirty="0">
              <a:solidFill>
                <a:schemeClr val="bg1"/>
              </a:solidFill>
            </a:endParaRPr>
          </a:p>
        </p:txBody>
      </p:sp>
    </p:spTree>
    <p:extLst>
      <p:ext uri="{BB962C8B-B14F-4D97-AF65-F5344CB8AC3E}">
        <p14:creationId xmlns:p14="http://schemas.microsoft.com/office/powerpoint/2010/main" val="1303299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Materials and Methods</a:t>
            </a:r>
            <a:endParaRPr lang="en-US" b="1" dirty="0">
              <a:solidFill>
                <a:schemeClr val="bg1"/>
              </a:solidFill>
            </a:endParaRPr>
          </a:p>
        </p:txBody>
      </p:sp>
      <p:sp>
        <p:nvSpPr>
          <p:cNvPr id="3" name="Content Placeholder 2"/>
          <p:cNvSpPr>
            <a:spLocks noGrp="1"/>
          </p:cNvSpPr>
          <p:nvPr>
            <p:ph idx="1"/>
          </p:nvPr>
        </p:nvSpPr>
        <p:spPr>
          <a:xfrm>
            <a:off x="680321" y="1846764"/>
            <a:ext cx="5600700" cy="3400425"/>
          </a:xfrm>
        </p:spPr>
        <p:txBody>
          <a:bodyPr>
            <a:normAutofit fontScale="92500"/>
          </a:bodyPr>
          <a:lstStyle/>
          <a:p>
            <a:r>
              <a:rPr lang="en-US" dirty="0" smtClean="0">
                <a:solidFill>
                  <a:schemeClr val="bg1"/>
                </a:solidFill>
              </a:rPr>
              <a:t>Scale </a:t>
            </a:r>
            <a:r>
              <a:rPr lang="en-US" dirty="0">
                <a:solidFill>
                  <a:schemeClr val="bg1"/>
                </a:solidFill>
              </a:rPr>
              <a:t>-</a:t>
            </a:r>
            <a:r>
              <a:rPr lang="en-US" dirty="0" smtClean="0">
                <a:solidFill>
                  <a:schemeClr val="bg1"/>
                </a:solidFill>
              </a:rPr>
              <a:t>developed based on series of observation experiments (2014-2019)</a:t>
            </a:r>
          </a:p>
          <a:p>
            <a:pPr lvl="1"/>
            <a:r>
              <a:rPr lang="en-US" dirty="0" smtClean="0">
                <a:solidFill>
                  <a:schemeClr val="bg1"/>
                </a:solidFill>
              </a:rPr>
              <a:t>90 individuals</a:t>
            </a:r>
          </a:p>
          <a:p>
            <a:r>
              <a:rPr lang="en-US" dirty="0" smtClean="0">
                <a:solidFill>
                  <a:schemeClr val="bg1"/>
                </a:solidFill>
              </a:rPr>
              <a:t>Derived from </a:t>
            </a:r>
            <a:r>
              <a:rPr lang="en-US" b="1" dirty="0" smtClean="0">
                <a:solidFill>
                  <a:schemeClr val="accent2"/>
                </a:solidFill>
              </a:rPr>
              <a:t>four different </a:t>
            </a:r>
            <a:r>
              <a:rPr lang="en-US" dirty="0" smtClean="0">
                <a:solidFill>
                  <a:schemeClr val="bg1"/>
                </a:solidFill>
              </a:rPr>
              <a:t>fire environments</a:t>
            </a:r>
            <a:endParaRPr lang="en-US" dirty="0">
              <a:solidFill>
                <a:schemeClr val="bg1"/>
              </a:solidFill>
            </a:endParaRPr>
          </a:p>
          <a:p>
            <a:r>
              <a:rPr lang="en-US" dirty="0" smtClean="0">
                <a:solidFill>
                  <a:schemeClr val="bg1"/>
                </a:solidFill>
              </a:rPr>
              <a:t>Thermocouples used to collect temperature data</a:t>
            </a:r>
          </a:p>
          <a:p>
            <a:r>
              <a:rPr lang="en-US" dirty="0" smtClean="0">
                <a:solidFill>
                  <a:schemeClr val="bg1"/>
                </a:solidFill>
              </a:rPr>
              <a:t>Time data- recorded in minutes</a:t>
            </a:r>
          </a:p>
        </p:txBody>
      </p:sp>
      <p:pic>
        <p:nvPicPr>
          <p:cNvPr id="4" name="Picture 60" descr="SLOFIS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274" y="2362200"/>
            <a:ext cx="2945617" cy="2884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850" y="2228692"/>
            <a:ext cx="2444595" cy="3123272"/>
          </a:xfrm>
          <a:prstGeom prst="rect">
            <a:avLst/>
          </a:prstGeom>
          <a:noFill/>
          <a:ln w="6350">
            <a:solidFill>
              <a:schemeClr val="accent2"/>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1501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443348"/>
            <a:ext cx="10515600" cy="1325563"/>
          </a:xfrm>
        </p:spPr>
        <p:txBody>
          <a:bodyPr/>
          <a:lstStyle/>
          <a:p>
            <a:r>
              <a:rPr lang="en-US" b="1" dirty="0" smtClean="0">
                <a:solidFill>
                  <a:schemeClr val="bg1"/>
                </a:solidFill>
              </a:rPr>
              <a:t>Data Variables</a:t>
            </a:r>
            <a:endParaRPr lang="en-US" b="1" dirty="0">
              <a:solidFill>
                <a:schemeClr val="bg1"/>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26576" y="1476217"/>
            <a:ext cx="3710438" cy="2420432"/>
          </a:xfrm>
          <a:ln w="47625">
            <a:solidFill>
              <a:schemeClr val="accent2"/>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576" y="3994719"/>
            <a:ext cx="3710438" cy="2547488"/>
          </a:xfrm>
          <a:prstGeom prst="rect">
            <a:avLst/>
          </a:prstGeom>
          <a:ln w="53975">
            <a:solidFill>
              <a:schemeClr val="accent2"/>
            </a:solidFill>
          </a:ln>
        </p:spPr>
      </p:pic>
      <p:pic>
        <p:nvPicPr>
          <p:cNvPr id="8" name="Picture 7"/>
          <p:cNvPicPr>
            <a:picLocks noChangeAspect="1"/>
          </p:cNvPicPr>
          <p:nvPr/>
        </p:nvPicPr>
        <p:blipFill>
          <a:blip r:embed="rId4"/>
          <a:stretch>
            <a:fillRect/>
          </a:stretch>
        </p:blipFill>
        <p:spPr>
          <a:xfrm>
            <a:off x="8741365" y="6566910"/>
            <a:ext cx="3450635" cy="329213"/>
          </a:xfrm>
          <a:prstGeom prst="rect">
            <a:avLst/>
          </a:prstGeom>
        </p:spPr>
      </p:pic>
      <p:sp>
        <p:nvSpPr>
          <p:cNvPr id="3" name="TextBox 2"/>
          <p:cNvSpPr txBox="1"/>
          <p:nvPr/>
        </p:nvSpPr>
        <p:spPr>
          <a:xfrm>
            <a:off x="133126" y="1993505"/>
            <a:ext cx="4807975"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u="sng" dirty="0" smtClean="0">
                <a:solidFill>
                  <a:schemeClr val="bg1"/>
                </a:solidFill>
              </a:rPr>
              <a:t>Both soft tissue and skeletal changes:</a:t>
            </a:r>
          </a:p>
          <a:p>
            <a:pPr marL="742950" lvl="1" indent="-285750">
              <a:buFont typeface="Arial" panose="020B0604020202020204" pitchFamily="34" charset="0"/>
              <a:buChar char="•"/>
            </a:pPr>
            <a:endParaRPr lang="en-US" sz="2400" dirty="0" smtClean="0">
              <a:solidFill>
                <a:schemeClr val="bg1"/>
              </a:solidFill>
            </a:endParaRPr>
          </a:p>
          <a:p>
            <a:pPr marL="742950" lvl="1" indent="-285750">
              <a:buFont typeface="Arial" panose="020B0604020202020204" pitchFamily="34" charset="0"/>
              <a:buChar char="•"/>
            </a:pPr>
            <a:r>
              <a:rPr lang="en-US" sz="2400" dirty="0" smtClean="0">
                <a:solidFill>
                  <a:schemeClr val="bg1"/>
                </a:solidFill>
              </a:rPr>
              <a:t>Skin blistering</a:t>
            </a:r>
          </a:p>
          <a:p>
            <a:pPr marL="742950" lvl="1" indent="-285750">
              <a:buFont typeface="Arial" panose="020B0604020202020204" pitchFamily="34" charset="0"/>
              <a:buChar char="•"/>
            </a:pPr>
            <a:r>
              <a:rPr lang="en-US" sz="2400" dirty="0" smtClean="0">
                <a:solidFill>
                  <a:schemeClr val="bg1"/>
                </a:solidFill>
              </a:rPr>
              <a:t>Skin splitting</a:t>
            </a:r>
          </a:p>
          <a:p>
            <a:pPr marL="742950" lvl="1" indent="-285750">
              <a:buFont typeface="Arial" panose="020B0604020202020204" pitchFamily="34" charset="0"/>
              <a:buChar char="•"/>
            </a:pPr>
            <a:r>
              <a:rPr lang="en-US" sz="2400" dirty="0" smtClean="0">
                <a:solidFill>
                  <a:schemeClr val="bg1"/>
                </a:solidFill>
              </a:rPr>
              <a:t>Subcutaneous fat exposure</a:t>
            </a:r>
          </a:p>
          <a:p>
            <a:pPr marL="742950" lvl="1" indent="-285750">
              <a:buFont typeface="Arial" panose="020B0604020202020204" pitchFamily="34" charset="0"/>
              <a:buChar char="•"/>
            </a:pPr>
            <a:r>
              <a:rPr lang="en-US" sz="2400" dirty="0" smtClean="0">
                <a:solidFill>
                  <a:schemeClr val="bg1"/>
                </a:solidFill>
              </a:rPr>
              <a:t>Muscle exposure</a:t>
            </a:r>
          </a:p>
          <a:p>
            <a:pPr marL="742950" lvl="1" indent="-285750">
              <a:buFont typeface="Arial" panose="020B0604020202020204" pitchFamily="34" charset="0"/>
              <a:buChar char="•"/>
            </a:pPr>
            <a:r>
              <a:rPr lang="en-US" sz="2400" dirty="0" smtClean="0">
                <a:solidFill>
                  <a:schemeClr val="bg1"/>
                </a:solidFill>
              </a:rPr>
              <a:t>Pugilistic posture</a:t>
            </a:r>
          </a:p>
          <a:p>
            <a:pPr marL="742950" lvl="1" indent="-285750">
              <a:buFont typeface="Arial" panose="020B0604020202020204" pitchFamily="34" charset="0"/>
              <a:buChar char="•"/>
            </a:pPr>
            <a:r>
              <a:rPr lang="en-US" sz="2400" dirty="0" smtClean="0">
                <a:solidFill>
                  <a:schemeClr val="bg1"/>
                </a:solidFill>
              </a:rPr>
              <a:t>Bone exposure</a:t>
            </a:r>
          </a:p>
          <a:p>
            <a:pPr marL="742950" lvl="1" indent="-285750">
              <a:buFont typeface="Arial" panose="020B0604020202020204" pitchFamily="34" charset="0"/>
              <a:buChar char="•"/>
            </a:pPr>
            <a:r>
              <a:rPr lang="en-US" sz="2400" dirty="0" smtClean="0">
                <a:solidFill>
                  <a:schemeClr val="bg1"/>
                </a:solidFill>
              </a:rPr>
              <a:t>Calcination/Fragmentation</a:t>
            </a:r>
            <a:endParaRPr lang="en-US" sz="2400" dirty="0">
              <a:solidFill>
                <a:schemeClr val="bg1"/>
              </a:solidFill>
            </a:endParaRPr>
          </a:p>
        </p:txBody>
      </p:sp>
      <p:pic>
        <p:nvPicPr>
          <p:cNvPr id="9"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0653" y="1504291"/>
            <a:ext cx="3533495" cy="2382040"/>
          </a:xfrm>
          <a:prstGeom prst="rect">
            <a:avLst/>
          </a:prstGeom>
          <a:ln w="63500">
            <a:solidFill>
              <a:schemeClr val="accent2"/>
            </a:solidFill>
          </a:ln>
        </p:spPr>
      </p:pic>
      <p:pic>
        <p:nvPicPr>
          <p:cNvPr id="10" name="Content Placeholder 3"/>
          <p:cNvPicPr>
            <a:picLocks noChangeAspect="1"/>
          </p:cNvPicPr>
          <p:nvPr/>
        </p:nvPicPr>
        <p:blipFill>
          <a:blip r:embed="rId6"/>
          <a:stretch>
            <a:fillRect/>
          </a:stretch>
        </p:blipFill>
        <p:spPr>
          <a:xfrm>
            <a:off x="8635200" y="3994719"/>
            <a:ext cx="3484402" cy="2547488"/>
          </a:xfrm>
          <a:prstGeom prst="rect">
            <a:avLst/>
          </a:prstGeom>
          <a:ln w="47625">
            <a:solidFill>
              <a:schemeClr val="accent2"/>
            </a:solidFill>
          </a:ln>
        </p:spPr>
      </p:pic>
    </p:spTree>
    <p:extLst>
      <p:ext uri="{BB962C8B-B14F-4D97-AF65-F5344CB8AC3E}">
        <p14:creationId xmlns:p14="http://schemas.microsoft.com/office/powerpoint/2010/main" val="2721600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524" y="347370"/>
            <a:ext cx="10515600" cy="1325563"/>
          </a:xfrm>
        </p:spPr>
        <p:txBody>
          <a:bodyPr/>
          <a:lstStyle/>
          <a:p>
            <a:r>
              <a:rPr lang="en-US" b="1" dirty="0" smtClean="0">
                <a:solidFill>
                  <a:schemeClr val="bg1"/>
                </a:solidFill>
              </a:rPr>
              <a:t>PMI Methods/Approaches</a:t>
            </a:r>
            <a:endParaRPr lang="en-US" b="1" dirty="0">
              <a:solidFill>
                <a:schemeClr val="bg1"/>
              </a:solidFill>
            </a:endParaRPr>
          </a:p>
        </p:txBody>
      </p:sp>
      <p:sp>
        <p:nvSpPr>
          <p:cNvPr id="3" name="Content Placeholder 2"/>
          <p:cNvSpPr>
            <a:spLocks noGrp="1"/>
          </p:cNvSpPr>
          <p:nvPr>
            <p:ph idx="1"/>
          </p:nvPr>
        </p:nvSpPr>
        <p:spPr>
          <a:xfrm>
            <a:off x="838200" y="1802167"/>
            <a:ext cx="3973497" cy="4374796"/>
          </a:xfrm>
        </p:spPr>
        <p:txBody>
          <a:bodyPr/>
          <a:lstStyle/>
          <a:p>
            <a:r>
              <a:rPr lang="en-US" dirty="0">
                <a:solidFill>
                  <a:schemeClr val="bg1"/>
                </a:solidFill>
              </a:rPr>
              <a:t>Similar approaches in decomposition studies </a:t>
            </a:r>
            <a:r>
              <a:rPr lang="en-US" dirty="0">
                <a:solidFill>
                  <a:schemeClr val="accent2"/>
                </a:solidFill>
              </a:rPr>
              <a:t>(Bass 1997, Galloway et al. 1989, </a:t>
            </a:r>
            <a:r>
              <a:rPr lang="en-US" dirty="0" err="1" smtClean="0">
                <a:solidFill>
                  <a:schemeClr val="accent2"/>
                </a:solidFill>
              </a:rPr>
              <a:t>Megyesi</a:t>
            </a:r>
            <a:r>
              <a:rPr lang="en-US" dirty="0" smtClean="0">
                <a:solidFill>
                  <a:schemeClr val="accent2"/>
                </a:solidFill>
              </a:rPr>
              <a:t> </a:t>
            </a:r>
            <a:r>
              <a:rPr lang="en-US" dirty="0">
                <a:solidFill>
                  <a:schemeClr val="accent2"/>
                </a:solidFill>
              </a:rPr>
              <a:t>et al. 2005). </a:t>
            </a:r>
            <a:endParaRPr lang="en-US" dirty="0" smtClean="0">
              <a:solidFill>
                <a:schemeClr val="accent2"/>
              </a:solidFill>
            </a:endParaRPr>
          </a:p>
          <a:p>
            <a:r>
              <a:rPr lang="en-US" dirty="0" smtClean="0">
                <a:solidFill>
                  <a:schemeClr val="bg1"/>
                </a:solidFill>
              </a:rPr>
              <a:t>Use score to represent condition of remains</a:t>
            </a:r>
          </a:p>
          <a:p>
            <a:r>
              <a:rPr lang="en-US" dirty="0" smtClean="0">
                <a:solidFill>
                  <a:schemeClr val="bg1"/>
                </a:solidFill>
              </a:rPr>
              <a:t>Take TBS to estimate time since death</a:t>
            </a:r>
            <a:endParaRPr lang="en-US" dirty="0">
              <a:solidFill>
                <a:schemeClr val="bg1"/>
              </a:solidFill>
            </a:endParaRPr>
          </a:p>
          <a:p>
            <a:endParaRPr lang="en-US" dirty="0"/>
          </a:p>
        </p:txBody>
      </p:sp>
      <p:pic>
        <p:nvPicPr>
          <p:cNvPr id="8" name="Picture 7"/>
          <p:cNvPicPr>
            <a:picLocks noChangeAspect="1"/>
          </p:cNvPicPr>
          <p:nvPr/>
        </p:nvPicPr>
        <p:blipFill rotWithShape="1">
          <a:blip r:embed="rId2"/>
          <a:srcRect l="28325" t="26411" r="29515" b="9207"/>
          <a:stretch/>
        </p:blipFill>
        <p:spPr>
          <a:xfrm>
            <a:off x="6818051" y="825623"/>
            <a:ext cx="5140170" cy="4003830"/>
          </a:xfrm>
          <a:prstGeom prst="rect">
            <a:avLst/>
          </a:prstGeom>
          <a:solidFill>
            <a:schemeClr val="accent2"/>
          </a:solidFill>
          <a:ln w="28575">
            <a:solidFill>
              <a:schemeClr val="accent2"/>
            </a:solidFill>
          </a:ln>
        </p:spPr>
      </p:pic>
      <p:pic>
        <p:nvPicPr>
          <p:cNvPr id="9" name="Picture 8"/>
          <p:cNvPicPr>
            <a:picLocks noChangeAspect="1"/>
          </p:cNvPicPr>
          <p:nvPr/>
        </p:nvPicPr>
        <p:blipFill rotWithShape="1">
          <a:blip r:embed="rId3"/>
          <a:srcRect l="28325" t="39482" r="29587" b="39288"/>
          <a:stretch/>
        </p:blipFill>
        <p:spPr>
          <a:xfrm>
            <a:off x="6818051" y="4749551"/>
            <a:ext cx="5140170" cy="1455938"/>
          </a:xfrm>
          <a:prstGeom prst="rect">
            <a:avLst/>
          </a:prstGeom>
          <a:solidFill>
            <a:schemeClr val="accent2"/>
          </a:solidFill>
          <a:ln w="28575">
            <a:solidFill>
              <a:schemeClr val="accent2"/>
            </a:solidFill>
          </a:ln>
        </p:spPr>
      </p:pic>
      <p:sp>
        <p:nvSpPr>
          <p:cNvPr id="10" name="TextBox 9"/>
          <p:cNvSpPr txBox="1"/>
          <p:nvPr/>
        </p:nvSpPr>
        <p:spPr>
          <a:xfrm>
            <a:off x="8034291" y="6293359"/>
            <a:ext cx="2450237" cy="369332"/>
          </a:xfrm>
          <a:prstGeom prst="rect">
            <a:avLst/>
          </a:prstGeom>
          <a:noFill/>
        </p:spPr>
        <p:txBody>
          <a:bodyPr wrap="square" rtlCol="0">
            <a:spAutoFit/>
          </a:bodyPr>
          <a:lstStyle/>
          <a:p>
            <a:r>
              <a:rPr lang="en-US" dirty="0" err="1" smtClean="0">
                <a:solidFill>
                  <a:schemeClr val="bg1"/>
                </a:solidFill>
              </a:rPr>
              <a:t>Megyesi</a:t>
            </a:r>
            <a:r>
              <a:rPr lang="en-US" dirty="0" smtClean="0">
                <a:solidFill>
                  <a:schemeClr val="bg1"/>
                </a:solidFill>
              </a:rPr>
              <a:t> et al. 2005:4</a:t>
            </a:r>
            <a:endParaRPr lang="en-US" dirty="0">
              <a:solidFill>
                <a:schemeClr val="bg1"/>
              </a:solidFill>
            </a:endParaRPr>
          </a:p>
        </p:txBody>
      </p:sp>
    </p:spTree>
    <p:extLst>
      <p:ext uri="{BB962C8B-B14F-4D97-AF65-F5344CB8AC3E}">
        <p14:creationId xmlns:p14="http://schemas.microsoft.com/office/powerpoint/2010/main" val="2875499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5125"/>
            <a:ext cx="10515600" cy="1325563"/>
          </a:xfrm>
        </p:spPr>
        <p:txBody>
          <a:bodyPr/>
          <a:lstStyle/>
          <a:p>
            <a:r>
              <a:rPr lang="en-US" b="1" dirty="0" smtClean="0">
                <a:solidFill>
                  <a:schemeClr val="bg1"/>
                </a:solidFill>
              </a:rPr>
              <a:t>New Classification Method</a:t>
            </a:r>
            <a:endParaRPr lang="en-US" b="1" dirty="0">
              <a:solidFill>
                <a:schemeClr val="bg1"/>
              </a:solidFill>
            </a:endParaRPr>
          </a:p>
        </p:txBody>
      </p:sp>
      <p:sp>
        <p:nvSpPr>
          <p:cNvPr id="3" name="Content Placeholder 2"/>
          <p:cNvSpPr>
            <a:spLocks noGrp="1"/>
          </p:cNvSpPr>
          <p:nvPr>
            <p:ph idx="1"/>
          </p:nvPr>
        </p:nvSpPr>
        <p:spPr>
          <a:xfrm>
            <a:off x="838200" y="1690688"/>
            <a:ext cx="4426258" cy="4486275"/>
          </a:xfrm>
        </p:spPr>
        <p:txBody>
          <a:bodyPr>
            <a:normAutofit/>
          </a:bodyPr>
          <a:lstStyle/>
          <a:p>
            <a:r>
              <a:rPr lang="en-US" dirty="0" smtClean="0">
                <a:solidFill>
                  <a:schemeClr val="bg1"/>
                </a:solidFill>
              </a:rPr>
              <a:t>Scored </a:t>
            </a:r>
            <a:r>
              <a:rPr lang="en-US" b="1" dirty="0" smtClean="0">
                <a:solidFill>
                  <a:schemeClr val="accent2"/>
                </a:solidFill>
              </a:rPr>
              <a:t>per body region</a:t>
            </a:r>
          </a:p>
          <a:p>
            <a:pPr lvl="1"/>
            <a:r>
              <a:rPr lang="en-US" dirty="0" smtClean="0">
                <a:solidFill>
                  <a:schemeClr val="bg1"/>
                </a:solidFill>
              </a:rPr>
              <a:t>Due to regions burn differently</a:t>
            </a:r>
          </a:p>
          <a:p>
            <a:r>
              <a:rPr lang="en-US" dirty="0" smtClean="0">
                <a:solidFill>
                  <a:schemeClr val="bg1"/>
                </a:solidFill>
              </a:rPr>
              <a:t>Scoring based on </a:t>
            </a:r>
            <a:r>
              <a:rPr lang="en-US" b="1" dirty="0" smtClean="0">
                <a:solidFill>
                  <a:schemeClr val="accent2"/>
                </a:solidFill>
              </a:rPr>
              <a:t>sequence</a:t>
            </a:r>
            <a:r>
              <a:rPr lang="en-US" dirty="0" smtClean="0">
                <a:solidFill>
                  <a:schemeClr val="bg1"/>
                </a:solidFill>
              </a:rPr>
              <a:t> of burning </a:t>
            </a:r>
          </a:p>
          <a:p>
            <a:pPr lvl="1"/>
            <a:r>
              <a:rPr lang="en-US" dirty="0" smtClean="0">
                <a:solidFill>
                  <a:schemeClr val="bg1"/>
                </a:solidFill>
              </a:rPr>
              <a:t>Blistering occurs first, followed by skin splitting</a:t>
            </a:r>
          </a:p>
          <a:p>
            <a:endParaRPr lang="en-US" dirty="0" smtClean="0">
              <a:solidFill>
                <a:schemeClr val="bg1"/>
              </a:solidFill>
            </a:endParaRPr>
          </a:p>
        </p:txBody>
      </p:sp>
      <p:pic>
        <p:nvPicPr>
          <p:cNvPr id="4" name="Picture 3"/>
          <p:cNvPicPr>
            <a:picLocks noChangeAspect="1"/>
          </p:cNvPicPr>
          <p:nvPr/>
        </p:nvPicPr>
        <p:blipFill rotWithShape="1">
          <a:blip r:embed="rId2"/>
          <a:srcRect l="25631" t="41814" r="28350" b="24366"/>
          <a:stretch/>
        </p:blipFill>
        <p:spPr>
          <a:xfrm>
            <a:off x="5976150" y="1468052"/>
            <a:ext cx="6057901" cy="2341948"/>
          </a:xfrm>
          <a:prstGeom prst="rect">
            <a:avLst/>
          </a:prstGeom>
          <a:ln w="50800">
            <a:solidFill>
              <a:schemeClr val="accent2"/>
            </a:solidFill>
          </a:ln>
        </p:spPr>
      </p:pic>
      <p:pic>
        <p:nvPicPr>
          <p:cNvPr id="5" name="Picture 4"/>
          <p:cNvPicPr>
            <a:picLocks noChangeAspect="1"/>
          </p:cNvPicPr>
          <p:nvPr/>
        </p:nvPicPr>
        <p:blipFill rotWithShape="1">
          <a:blip r:embed="rId3"/>
          <a:srcRect l="23750" t="37705" r="26563" b="21461"/>
          <a:stretch/>
        </p:blipFill>
        <p:spPr>
          <a:xfrm>
            <a:off x="5976151" y="4010674"/>
            <a:ext cx="6057900" cy="2609850"/>
          </a:xfrm>
          <a:prstGeom prst="rect">
            <a:avLst/>
          </a:prstGeom>
          <a:noFill/>
          <a:ln w="57150">
            <a:solidFill>
              <a:schemeClr val="accent2"/>
            </a:solidFill>
          </a:ln>
        </p:spPr>
      </p:pic>
    </p:spTree>
    <p:extLst>
      <p:ext uri="{BB962C8B-B14F-4D97-AF65-F5344CB8AC3E}">
        <p14:creationId xmlns:p14="http://schemas.microsoft.com/office/powerpoint/2010/main" val="3535100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1402</Words>
  <Application>Microsoft Office PowerPoint</Application>
  <PresentationFormat>Widescreen</PresentationFormat>
  <Paragraphs>125</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A New Classification System for Analyzing Burned Human Remains</vt:lpstr>
      <vt:lpstr>WARNING!!!</vt:lpstr>
      <vt:lpstr>Introduction</vt:lpstr>
      <vt:lpstr>Previous Classification Models</vt:lpstr>
      <vt:lpstr>Significance of Study</vt:lpstr>
      <vt:lpstr>Materials and Methods</vt:lpstr>
      <vt:lpstr>Data Variables</vt:lpstr>
      <vt:lpstr>PMI Methods/Approaches</vt:lpstr>
      <vt:lpstr>New Classification Method</vt:lpstr>
      <vt:lpstr>New Classification Method</vt:lpstr>
      <vt:lpstr>Is there a correlation between Scores and Fire Environment? </vt:lpstr>
      <vt:lpstr>How well is this model adequately classifying individuals? </vt:lpstr>
      <vt:lpstr>Discussion</vt:lpstr>
      <vt:lpstr>Broader Impacts</vt:lpstr>
      <vt:lpstr>Acknowledgements</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Classification System for Analyzing Burned Human Remains</dc:title>
  <dc:creator>Amanda Williams</dc:creator>
  <cp:lastModifiedBy>Amanda Williams</cp:lastModifiedBy>
  <cp:revision>37</cp:revision>
  <dcterms:created xsi:type="dcterms:W3CDTF">2020-02-17T23:40:54Z</dcterms:created>
  <dcterms:modified xsi:type="dcterms:W3CDTF">2020-02-28T14:43:30Z</dcterms:modified>
</cp:coreProperties>
</file>