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75" r:id="rId3"/>
    <p:sldId id="257" r:id="rId4"/>
    <p:sldId id="266" r:id="rId5"/>
    <p:sldId id="270" r:id="rId6"/>
    <p:sldId id="258" r:id="rId7"/>
    <p:sldId id="267" r:id="rId8"/>
    <p:sldId id="277" r:id="rId9"/>
    <p:sldId id="272" r:id="rId10"/>
    <p:sldId id="282" r:id="rId11"/>
    <p:sldId id="283" r:id="rId12"/>
    <p:sldId id="260" r:id="rId13"/>
    <p:sldId id="279" r:id="rId14"/>
    <p:sldId id="281" r:id="rId15"/>
    <p:sldId id="284" r:id="rId16"/>
    <p:sldId id="261" r:id="rId17"/>
    <p:sldId id="271" r:id="rId18"/>
    <p:sldId id="285" r:id="rId19"/>
    <p:sldId id="262" r:id="rId20"/>
    <p:sldId id="273" r:id="rId21"/>
    <p:sldId id="263" r:id="rId22"/>
    <p:sldId id="264" r:id="rId23"/>
    <p:sldId id="274" r:id="rId24"/>
    <p:sldId id="276" r:id="rId25"/>
    <p:sldId id="265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D4F"/>
    <a:srgbClr val="97252A"/>
    <a:srgbClr val="8D254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713"/>
  </p:normalViewPr>
  <p:slideViewPr>
    <p:cSldViewPr snapToGrid="0" snapToObjects="1">
      <p:cViewPr varScale="1">
        <p:scale>
          <a:sx n="65" d="100"/>
          <a:sy n="65" d="100"/>
        </p:scale>
        <p:origin x="84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B521-CDE3-4452-B7F3-DB65E21B97C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FBB6-F608-4451-A08F-1C5B70D2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found generally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BB6-F608-4451-A08F-1C5B70D20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BB6-F608-4451-A08F-1C5B70D207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ACL patients experienced depression later and longer than concussion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BB6-F608-4451-A08F-1C5B70D207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BB6-F608-4451-A08F-1C5B70D207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44A-E14E-41F6-98C1-BA02C21A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A0740-3C03-424F-97F9-C4AFFD737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6744-30DD-45D7-A968-1FBC9AFF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FFD27-DF64-4CD1-9483-69EF4CFF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84BF-9F54-4E8D-8A39-6ADB190B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CBB2-1D66-4B74-9C64-4B30A2DE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64EF8-CABD-4CF9-9A4A-B97E41AD5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2B2F-C793-4BF7-BEA3-4893DE5D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7DF8-0311-4E77-9055-3FD418D3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E651-94FC-436E-9141-CEAE5B30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23183-661E-4243-9875-48BB6D62A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4B0A1-4311-40FD-BA57-AC5976D3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A02F-2B94-4E8B-9E1C-F3B51DC7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BDC9-3873-4D51-9B39-B847F1B2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DF5E3-BCD4-4F2B-8C18-6043B5B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910DB1-90BB-594D-B2EE-4E482D45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B824D6-079F-EB4B-A383-DCC1DF704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123" y="225425"/>
            <a:ext cx="10879206" cy="835025"/>
          </a:xfrm>
          <a:solidFill>
            <a:schemeClr val="bg1">
              <a:lumMod val="75000"/>
              <a:alpha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B2C2DA6C-640C-2F4D-A9F7-3CDDD0982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8146"/>
          <a:stretch/>
        </p:blipFill>
        <p:spPr>
          <a:xfrm>
            <a:off x="6006177" y="5905973"/>
            <a:ext cx="6100763" cy="10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9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CABCDD9-149A-9849-9378-F55176A75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6575" y="6500813"/>
            <a:ext cx="5645426" cy="35718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E1DFD-8CEA-9546-A0F4-EA2AC7A5016A}"/>
              </a:ext>
            </a:extLst>
          </p:cNvPr>
          <p:cNvSpPr/>
          <p:nvPr userDrawn="1"/>
        </p:nvSpPr>
        <p:spPr>
          <a:xfrm>
            <a:off x="0" y="0"/>
            <a:ext cx="12192000" cy="9907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75175BB-14B8-944F-B2D8-5BBA7BBB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66" y="275251"/>
            <a:ext cx="5753540" cy="5817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5E565D-EC0F-9B47-97C4-73039488C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531" y="45046"/>
            <a:ext cx="1986267" cy="9907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E39BAC-808A-9F41-9EFE-230EAB71AD3F}"/>
              </a:ext>
            </a:extLst>
          </p:cNvPr>
          <p:cNvSpPr/>
          <p:nvPr userDrawn="1"/>
        </p:nvSpPr>
        <p:spPr>
          <a:xfrm>
            <a:off x="8207565" y="609765"/>
            <a:ext cx="3984435" cy="38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E2E00CA1-C09E-4041-80BB-7291DA721DF4}"/>
              </a:ext>
            </a:extLst>
          </p:cNvPr>
          <p:cNvSpPr/>
          <p:nvPr userDrawn="1"/>
        </p:nvSpPr>
        <p:spPr>
          <a:xfrm flipH="1">
            <a:off x="7788863" y="609764"/>
            <a:ext cx="418702" cy="38115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04E120B-EECB-F242-B27A-511F665AF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565" y="644755"/>
            <a:ext cx="3921786" cy="3571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7A5C379B-EC60-409A-9400-550DD3E27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463"/>
          <a:stretch/>
        </p:blipFill>
        <p:spPr>
          <a:xfrm>
            <a:off x="8963757" y="45046"/>
            <a:ext cx="3132543" cy="5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6A34F1-E1D7-834B-A5A6-E33B95842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-1038411" y="1229196"/>
            <a:ext cx="11896549" cy="5934280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4ACD4FA0-9D32-0947-A138-4927EDD21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468" y="463437"/>
            <a:ext cx="9998670" cy="765759"/>
          </a:xfrm>
        </p:spPr>
        <p:txBody>
          <a:bodyPr>
            <a:noAutofit/>
          </a:bodyPr>
          <a:lstStyle>
            <a:lvl1pPr marL="0" indent="0">
              <a:buNone/>
              <a:defRPr sz="3800" b="1" i="0">
                <a:solidFill>
                  <a:srgbClr val="8D2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9468" y="1712686"/>
            <a:ext cx="5237163" cy="414739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officeArt object">
            <a:extLst>
              <a:ext uri="{FF2B5EF4-FFF2-40B4-BE49-F238E27FC236}">
                <a16:creationId xmlns:a16="http://schemas.microsoft.com/office/drawing/2014/main" id="{1339452C-89C8-C54C-8336-71339ACD5235}"/>
              </a:ext>
            </a:extLst>
          </p:cNvPr>
          <p:cNvSpPr/>
          <p:nvPr userDrawn="1"/>
        </p:nvSpPr>
        <p:spPr>
          <a:xfrm>
            <a:off x="3073721" y="6247575"/>
            <a:ext cx="7784417" cy="531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="horz" wrap="square" lIns="0" tIns="0" rIns="0" bIns="0" numCol="1" spcCol="38100" rtlCol="0" anchor="t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500" dirty="0">
                <a:effectLst/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dirty="0">
                <a:effectLst/>
                <a:latin typeface="Avenir Blac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Integrative Physiology &amp; Athletic Training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i="1" dirty="0">
                <a:solidFill>
                  <a:srgbClr val="8D2540"/>
                </a:solidFill>
                <a:effectLst/>
                <a:latin typeface="Arno Pro"/>
                <a:ea typeface="Calibri" panose="020F0502020204030204" pitchFamily="34" charset="0"/>
                <a:cs typeface="Times New Roman" panose="02020603050405020304" pitchFamily="18" charset="0"/>
              </a:rPr>
              <a:t>…advancing the tradition of Health &amp; Human Performance at the University of Montana</a:t>
            </a:r>
            <a:endParaRPr lang="en-US" sz="1600" dirty="0">
              <a:solidFill>
                <a:srgbClr val="8D25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100" i="1" dirty="0">
                <a:effectLst/>
                <a:latin typeface="Arno Pro"/>
                <a:ea typeface="Avenir Next" panose="020B0503020202020204" pitchFamily="34" charset="0"/>
                <a:cs typeface="Avenir Next" panose="020B0503020202020204" pitchFamily="34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8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910DB1-90BB-594D-B2EE-4E482D45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6DC9FC7-610F-A14D-B2FD-13127CEA1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b="43384"/>
          <a:stretch/>
        </p:blipFill>
        <p:spPr>
          <a:xfrm>
            <a:off x="0" y="0"/>
            <a:ext cx="9700536" cy="153725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F5DC294-5D81-B946-A6E1-8ED2DF61A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l="15026" t="56317" r="37159"/>
          <a:stretch/>
        </p:blipFill>
        <p:spPr>
          <a:xfrm>
            <a:off x="7553738" y="5671930"/>
            <a:ext cx="4638261" cy="1186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7B85E-AB51-AE49-A6CD-D35CF6818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2350" y="2544763"/>
            <a:ext cx="7646988" cy="2079625"/>
          </a:xfrm>
        </p:spPr>
        <p:txBody>
          <a:bodyPr>
            <a:normAutofit/>
          </a:bodyPr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4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Watermark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1AE8F9-CD3A-CF46-A02B-A889345F0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-574584" y="1255701"/>
            <a:ext cx="11896549" cy="59342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11C1D4C-5578-084F-AEF7-320EC8C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424542"/>
            <a:ext cx="6274954" cy="5817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8D254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AC0E2-4CA8-BE4E-93C4-37E58CE1A562}"/>
              </a:ext>
            </a:extLst>
          </p:cNvPr>
          <p:cNvSpPr/>
          <p:nvPr userDrawn="1"/>
        </p:nvSpPr>
        <p:spPr>
          <a:xfrm>
            <a:off x="622300" y="6446158"/>
            <a:ext cx="115824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47E62FF-C9CB-3842-93AB-20FEBEB90DA9}"/>
              </a:ext>
            </a:extLst>
          </p:cNvPr>
          <p:cNvSpPr/>
          <p:nvPr userDrawn="1"/>
        </p:nvSpPr>
        <p:spPr>
          <a:xfrm flipH="1">
            <a:off x="0" y="6446158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DC5983-E119-7042-9BC8-796C621CA70D}"/>
              </a:ext>
            </a:extLst>
          </p:cNvPr>
          <p:cNvSpPr/>
          <p:nvPr userDrawn="1"/>
        </p:nvSpPr>
        <p:spPr>
          <a:xfrm>
            <a:off x="8204200" y="6021616"/>
            <a:ext cx="40005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E19E300C-2EE4-9F46-AEA0-E7D445DED4C5}"/>
              </a:ext>
            </a:extLst>
          </p:cNvPr>
          <p:cNvSpPr/>
          <p:nvPr userDrawn="1"/>
        </p:nvSpPr>
        <p:spPr>
          <a:xfrm flipH="1">
            <a:off x="7581900" y="6021616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F3F342E-8C24-4BFD-B5C2-6E199F307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463"/>
          <a:stretch/>
        </p:blipFill>
        <p:spPr>
          <a:xfrm>
            <a:off x="8588883" y="6140157"/>
            <a:ext cx="3507418" cy="5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Watermark Grey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1AE8F9-CD3A-CF46-A02B-A889345F0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-574584" y="1255701"/>
            <a:ext cx="11896549" cy="59342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11C1D4C-5578-084F-AEF7-320EC8C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424542"/>
            <a:ext cx="6274954" cy="5817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AD2D4F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AC0E2-4CA8-BE4E-93C4-37E58CE1A562}"/>
              </a:ext>
            </a:extLst>
          </p:cNvPr>
          <p:cNvSpPr/>
          <p:nvPr userDrawn="1"/>
        </p:nvSpPr>
        <p:spPr>
          <a:xfrm>
            <a:off x="622300" y="6446158"/>
            <a:ext cx="115824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47E62FF-C9CB-3842-93AB-20FEBEB90DA9}"/>
              </a:ext>
            </a:extLst>
          </p:cNvPr>
          <p:cNvSpPr/>
          <p:nvPr userDrawn="1"/>
        </p:nvSpPr>
        <p:spPr>
          <a:xfrm flipH="1">
            <a:off x="0" y="6446158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DC5983-E119-7042-9BC8-796C621CA70D}"/>
              </a:ext>
            </a:extLst>
          </p:cNvPr>
          <p:cNvSpPr/>
          <p:nvPr userDrawn="1"/>
        </p:nvSpPr>
        <p:spPr>
          <a:xfrm>
            <a:off x="8204200" y="6021616"/>
            <a:ext cx="40005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E19E300C-2EE4-9F46-AEA0-E7D445DED4C5}"/>
              </a:ext>
            </a:extLst>
          </p:cNvPr>
          <p:cNvSpPr/>
          <p:nvPr userDrawn="1"/>
        </p:nvSpPr>
        <p:spPr>
          <a:xfrm flipH="1">
            <a:off x="7581900" y="6021616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F3F342E-8C24-4BFD-B5C2-6E199F307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463"/>
          <a:stretch/>
        </p:blipFill>
        <p:spPr>
          <a:xfrm>
            <a:off x="8588883" y="6140157"/>
            <a:ext cx="3507418" cy="5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0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CABCDD9-149A-9849-9378-F55176A75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6575" y="6500813"/>
            <a:ext cx="5645426" cy="35718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9E1DFD-8CEA-9546-A0F4-EA2AC7A5016A}"/>
              </a:ext>
            </a:extLst>
          </p:cNvPr>
          <p:cNvSpPr/>
          <p:nvPr userDrawn="1"/>
        </p:nvSpPr>
        <p:spPr>
          <a:xfrm>
            <a:off x="0" y="0"/>
            <a:ext cx="12192000" cy="9907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75175BB-14B8-944F-B2D8-5BBA7BBB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66" y="275251"/>
            <a:ext cx="5753540" cy="5817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AD2D4F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5E565D-EC0F-9B47-97C4-73039488C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531" y="45046"/>
            <a:ext cx="1986267" cy="9907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9E39BAC-808A-9F41-9EFE-230EAB71AD3F}"/>
              </a:ext>
            </a:extLst>
          </p:cNvPr>
          <p:cNvSpPr/>
          <p:nvPr userDrawn="1"/>
        </p:nvSpPr>
        <p:spPr>
          <a:xfrm>
            <a:off x="8207565" y="609765"/>
            <a:ext cx="3984435" cy="38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E2E00CA1-C09E-4041-80BB-7291DA721DF4}"/>
              </a:ext>
            </a:extLst>
          </p:cNvPr>
          <p:cNvSpPr/>
          <p:nvPr userDrawn="1"/>
        </p:nvSpPr>
        <p:spPr>
          <a:xfrm flipH="1">
            <a:off x="7788863" y="609764"/>
            <a:ext cx="418702" cy="38115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04E120B-EECB-F242-B27A-511F665AF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565" y="644755"/>
            <a:ext cx="3921786" cy="3571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7A5C379B-EC60-409A-9400-550DD3E27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42463"/>
          <a:stretch/>
        </p:blipFill>
        <p:spPr>
          <a:xfrm>
            <a:off x="8963757" y="45046"/>
            <a:ext cx="3132543" cy="5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0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B91E130-3EE1-FC40-B547-A0CCC9944A42}"/>
              </a:ext>
            </a:extLst>
          </p:cNvPr>
          <p:cNvSpPr/>
          <p:nvPr userDrawn="1"/>
        </p:nvSpPr>
        <p:spPr>
          <a:xfrm>
            <a:off x="1162146" y="6170689"/>
            <a:ext cx="685848" cy="687311"/>
          </a:xfrm>
          <a:prstGeom prst="rect">
            <a:avLst/>
          </a:prstGeom>
          <a:solidFill>
            <a:srgbClr val="8D2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B363FE-B69E-EE4C-852A-74E0DCB0FFCD}"/>
              </a:ext>
            </a:extLst>
          </p:cNvPr>
          <p:cNvSpPr/>
          <p:nvPr userDrawn="1"/>
        </p:nvSpPr>
        <p:spPr>
          <a:xfrm>
            <a:off x="1153095" y="5583168"/>
            <a:ext cx="1305292" cy="1282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521115-4E91-6142-B899-00A95AA8F276}"/>
              </a:ext>
            </a:extLst>
          </p:cNvPr>
          <p:cNvSpPr/>
          <p:nvPr userDrawn="1"/>
        </p:nvSpPr>
        <p:spPr>
          <a:xfrm>
            <a:off x="1162146" y="990791"/>
            <a:ext cx="685848" cy="687311"/>
          </a:xfrm>
          <a:prstGeom prst="rect">
            <a:avLst/>
          </a:prstGeom>
          <a:solidFill>
            <a:srgbClr val="8D2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6B3D76-4B86-2340-BB69-FE51CC8046FA}"/>
              </a:ext>
            </a:extLst>
          </p:cNvPr>
          <p:cNvSpPr/>
          <p:nvPr userDrawn="1"/>
        </p:nvSpPr>
        <p:spPr>
          <a:xfrm>
            <a:off x="1158516" y="979007"/>
            <a:ext cx="1279738" cy="1282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69965-CA35-134E-BB85-C1299FCA6CA1}"/>
              </a:ext>
            </a:extLst>
          </p:cNvPr>
          <p:cNvSpPr/>
          <p:nvPr userDrawn="1"/>
        </p:nvSpPr>
        <p:spPr>
          <a:xfrm>
            <a:off x="-1" y="0"/>
            <a:ext cx="1162147" cy="6858000"/>
          </a:xfrm>
          <a:prstGeom prst="rect">
            <a:avLst/>
          </a:prstGeom>
          <a:solidFill>
            <a:srgbClr val="8D2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56CFE9-5AC4-534E-A653-6214B35DC1C6}"/>
              </a:ext>
            </a:extLst>
          </p:cNvPr>
          <p:cNvSpPr/>
          <p:nvPr userDrawn="1"/>
        </p:nvSpPr>
        <p:spPr>
          <a:xfrm>
            <a:off x="0" y="0"/>
            <a:ext cx="12192000" cy="9907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1C1D4C-5578-084F-AEF7-320EC8C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66" y="275251"/>
            <a:ext cx="5753540" cy="58179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CABCDD9-149A-9849-9378-F55176A75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6575" y="6500813"/>
            <a:ext cx="5645426" cy="357187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44AF7A-0080-4D46-ABCF-D5DC57DF3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6" b="61556" l="4667" r="44510">
                        <a14:foregroundMark x1="5176" y1="61222" x2="7647" y2="61889"/>
                        <a14:foregroundMark x1="7647" y1="61889" x2="9765" y2="61556"/>
                        <a14:foregroundMark x1="9765" y1="61556" x2="11412" y2="58778"/>
                        <a14:foregroundMark x1="42076" y1="32343" x2="44471" y2="34667"/>
                        <a14:backgroundMark x1="41294" y1="32333" x2="41961" y2="32778"/>
                        <a14:backgroundMark x1="41804" y1="32778" x2="42039" y2="32889"/>
                        <a14:backgroundMark x1="41765" y1="32778" x2="42000" y2="32778"/>
                        <a14:backgroundMark x1="44353" y1="34111" x2="44706" y2="34444"/>
                        <a14:backgroundMark x1="44353" y1="34111" x2="44627" y2="34444"/>
                        <a14:backgroundMark x1="44431" y1="34111" x2="44549" y2="34222"/>
                      </a14:backgroundRemoval>
                    </a14:imgEffect>
                  </a14:imgLayer>
                </a14:imgProps>
              </a:ext>
            </a:extLst>
          </a:blip>
          <a:srcRect r="53125" b="33750"/>
          <a:stretch/>
        </p:blipFill>
        <p:spPr>
          <a:xfrm>
            <a:off x="531" y="45046"/>
            <a:ext cx="1986267" cy="990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255E43-0F30-3846-BBF3-B349E1F16309}"/>
              </a:ext>
            </a:extLst>
          </p:cNvPr>
          <p:cNvSpPr/>
          <p:nvPr userDrawn="1"/>
        </p:nvSpPr>
        <p:spPr>
          <a:xfrm>
            <a:off x="8207565" y="609765"/>
            <a:ext cx="3984435" cy="38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691A26B-C1D7-6748-AA09-A89197D8B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548559"/>
            <a:ext cx="1162147" cy="409024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D8D0EB57-D347-EA4C-B0D7-57A1F4F9B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2463"/>
          <a:stretch/>
        </p:blipFill>
        <p:spPr>
          <a:xfrm>
            <a:off x="8963757" y="45046"/>
            <a:ext cx="3132543" cy="504479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2038DBCA-92FA-EB47-9D6B-D0E4C9131A0A}"/>
              </a:ext>
            </a:extLst>
          </p:cNvPr>
          <p:cNvSpPr/>
          <p:nvPr userDrawn="1"/>
        </p:nvSpPr>
        <p:spPr>
          <a:xfrm flipH="1">
            <a:off x="7788863" y="609764"/>
            <a:ext cx="418702" cy="38115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4ACD4FA0-9D32-0947-A138-4927EDD21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565" y="644755"/>
            <a:ext cx="3921786" cy="3571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D66E40FE-EA96-9C47-953C-1D79AA5EED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13602" y="1530482"/>
            <a:ext cx="5237163" cy="43862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33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8C16-6F30-4362-9B9A-5EC107F0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D519-0CB7-4F45-B5E8-960465B28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A3BF-5944-4B49-A05A-479CDD5B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6694-9FD8-4E3B-94DC-531C9C5D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1729-964E-424F-8FA5-51E320FF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5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B531E-38D3-4A77-AE51-E254FF647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61" b="5899"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701BE7-2588-44CA-B1E9-5F14E8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33647"/>
            <a:ext cx="6959600" cy="5817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8D254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D7887-7C35-48D6-B3B1-45E60D96EC5D}"/>
              </a:ext>
            </a:extLst>
          </p:cNvPr>
          <p:cNvSpPr/>
          <p:nvPr userDrawn="1"/>
        </p:nvSpPr>
        <p:spPr>
          <a:xfrm>
            <a:off x="622300" y="6446158"/>
            <a:ext cx="115824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810B445-931E-4959-9C5C-C25AB5C0718B}"/>
              </a:ext>
            </a:extLst>
          </p:cNvPr>
          <p:cNvSpPr/>
          <p:nvPr userDrawn="1"/>
        </p:nvSpPr>
        <p:spPr>
          <a:xfrm flipH="1">
            <a:off x="0" y="6446158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D81965-6137-4E83-B51B-8CF8833FB1A8}"/>
              </a:ext>
            </a:extLst>
          </p:cNvPr>
          <p:cNvSpPr/>
          <p:nvPr userDrawn="1"/>
        </p:nvSpPr>
        <p:spPr>
          <a:xfrm>
            <a:off x="8204200" y="6021616"/>
            <a:ext cx="4000500" cy="424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0035855-F00C-4551-981D-6DAAC4FECAF9}"/>
              </a:ext>
            </a:extLst>
          </p:cNvPr>
          <p:cNvSpPr/>
          <p:nvPr userDrawn="1"/>
        </p:nvSpPr>
        <p:spPr>
          <a:xfrm flipH="1">
            <a:off x="7581900" y="6021616"/>
            <a:ext cx="622300" cy="4245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62E6343C-E04C-4140-9209-8094967B3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78"/>
          <a:stretch/>
        </p:blipFill>
        <p:spPr>
          <a:xfrm>
            <a:off x="7965213" y="6132420"/>
            <a:ext cx="4171702" cy="6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AA26-BE06-4720-A455-3D0D7B48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60830-6999-4F75-B9AF-97FE5A9D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D4ADD-730D-4223-BE70-E656B8BB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D850-603D-43DE-A395-67CF12B1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63E28-4ACC-4706-981E-20086381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42B3-FCAE-48C4-ABD5-EB3E9D7F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A4D3-B4A6-4A91-8052-430CCD5CF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F9B91-5485-4EB6-BE6D-5BCBE419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8B6FA-C986-4546-AF42-E82F203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C927-8E52-4F4B-B28F-5B704DF4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7ED89-E351-4601-AAF1-C7A0287B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98B7-98F1-470F-A02A-60D8E6B0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3140D-4D20-42C4-8D2B-BC72B1A9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B5114-1AB6-420D-B19A-94E1F27CB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3002C-4C54-407A-8348-E97651DC1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C36A1-4F75-40B5-B031-BC3A28AEC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BBDE7-28B0-4B93-8F4E-982AE0A7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459A2-ABF8-4923-9B36-A1D16999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84013-AB66-4896-A3A5-B176BD09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1D21-4D8A-42F5-8CBF-8332F45F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FC663-0C53-467D-BA73-2CB65053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8CD6E-B48F-4F4E-A2E5-1130D30E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1F2B8-F9FC-4962-AB80-77B24BC6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7CB2C-CAF6-4122-A98C-1282C2E4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9FDD7-ECE3-4BC0-99E9-0BB210EF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26F4-4E31-488E-94BC-0B6A4EA5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36FB-F9B2-4ADA-86ED-F666553E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02D5-C843-4627-B5B8-61958A1E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F1DBD-2AB2-4EEF-B9D2-08EE7FD9D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EB331-286E-4ACC-9A29-022582C1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A636-8694-4568-9B16-929897BB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6A4E1-912E-431F-B93F-69E9B53F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44F6-5E95-4E89-BAB2-8CAF0CD4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A441B-31F9-40A6-9273-543299F4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0EB47-00A3-4032-92A3-AFA203ADB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8275F-294A-4CE0-A7DE-52E1A99A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229B8-1D53-479B-BCFA-20E31811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0A25C-6784-4A18-B1E0-C7343F60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6919A-1485-4B35-BC16-C66FF8FC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F0D2-E23B-4AA4-98EB-82993B26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BE61-D694-4680-9D51-13669847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D3B9-3EB5-2946-A413-91F07A0D12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1899-B780-470D-A556-C633D8D97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1CB6F-0F77-4AE5-8805-6F11D6A3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C6B2-C377-C74A-8A4A-BB9CD97C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6" r:id="rId15"/>
    <p:sldLayoutId id="2147483654" r:id="rId16"/>
    <p:sldLayoutId id="2147483659" r:id="rId17"/>
    <p:sldLayoutId id="2147483660" r:id="rId18"/>
    <p:sldLayoutId id="2147483652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3E05D-148C-4839-8E84-5BC73CC46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123" y="225425"/>
            <a:ext cx="10879206" cy="1241425"/>
          </a:xfrm>
        </p:spPr>
        <p:txBody>
          <a:bodyPr anchor="ctr">
            <a:normAutofit lnSpcReduction="10000"/>
          </a:bodyPr>
          <a:lstStyle/>
          <a:p>
            <a:r>
              <a:rPr lang="en-US" sz="4400" dirty="0"/>
              <a:t>Acute depressive symptoms post concussion: A systematic review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DFE009A-8749-48BA-9C34-800DD8DA0D09}"/>
              </a:ext>
            </a:extLst>
          </p:cNvPr>
          <p:cNvSpPr txBox="1">
            <a:spLocks/>
          </p:cNvSpPr>
          <p:nvPr/>
        </p:nvSpPr>
        <p:spPr>
          <a:xfrm>
            <a:off x="0" y="5943600"/>
            <a:ext cx="4343400" cy="917575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 dirty="0">
                <a:solidFill>
                  <a:schemeClr val="bg2"/>
                </a:solidFill>
              </a:rPr>
              <a:t>Katie Berglund</a:t>
            </a:r>
          </a:p>
          <a:p>
            <a:r>
              <a:rPr lang="en-US" dirty="0">
                <a:solidFill>
                  <a:schemeClr val="bg2"/>
                </a:solidFill>
              </a:rPr>
              <a:t>Masters of Athletic Training Student</a:t>
            </a:r>
          </a:p>
        </p:txBody>
      </p:sp>
    </p:spTree>
    <p:extLst>
      <p:ext uri="{BB962C8B-B14F-4D97-AF65-F5344CB8AC3E}">
        <p14:creationId xmlns:p14="http://schemas.microsoft.com/office/powerpoint/2010/main" val="429190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6D97AA-E6B1-47A8-81F3-14194BCE54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71793" y="4642643"/>
            <a:ext cx="1413506" cy="536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endParaRPr lang="en-US" sz="20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AEB07-0FE2-4565-8595-EEB35BD2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628" y="821699"/>
            <a:ext cx="2432679" cy="163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identified through database searching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181)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7ADF9-3334-48B6-886B-9029472556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2830" y="2467617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39C54-C209-466F-86B6-86CF62308A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3555" y="2467617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348E5A-0A04-418E-95E2-4C71E91E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289" y="1018216"/>
            <a:ext cx="2276469" cy="14459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records identified through other sources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F50F4-9503-4E99-8F6D-7E82D8DD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560" y="2916565"/>
            <a:ext cx="2913370" cy="12325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after duplicates removed</a:t>
            </a:r>
            <a:b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203)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C8056-8842-4FDB-A2F4-8BAB40CE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604" y="4621533"/>
            <a:ext cx="2295833" cy="996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screened</a:t>
            </a:r>
            <a:b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203)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0AF9B-78F0-4844-93DE-CD4BAC40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40" y="4634870"/>
            <a:ext cx="2228847" cy="10667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excluded</a:t>
            </a:r>
            <a:b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149)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29A74-0DA4-4522-AEB1-43AD8E428D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2830" y="4164332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F2926-9DCC-4701-BEA7-DF4A22C920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2830" y="5617846"/>
            <a:ext cx="0" cy="548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D13B7F-3414-4D37-9D61-8565042A10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0755" y="5132071"/>
            <a:ext cx="650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492689-E9CB-4D94-B932-D52F084B65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47634" y="2427765"/>
            <a:ext cx="1804035" cy="53690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2000" b="1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0C121B-88A3-40CC-9FCB-72EA72809BE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71625" y="1902143"/>
            <a:ext cx="1384935" cy="462909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endParaRPr lang="en-US" sz="20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836390-600F-4C32-B53B-3A65D869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057" y="1434464"/>
            <a:ext cx="2324095" cy="13849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Full-text articles assessed for eligibility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55)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34C9A7-F94C-4275-ABB6-063D286D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802" y="1381126"/>
            <a:ext cx="3055615" cy="37833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Full-text articles excluded, with reasons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42)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Elderly patients (n=3)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Concussions not acute (n=8)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not report on depression (n=12)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not physically active (n=19)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57441-75A2-40E6-87A7-191E2C8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056" y="3455668"/>
            <a:ext cx="2324095" cy="1183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included in qualitative synthesis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13)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F2926-9DCC-4701-BEA7-DF4A22C920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1105" y="892489"/>
            <a:ext cx="0" cy="548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F84772-49B6-4CB9-8221-88F27EF60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8250" y="2819399"/>
            <a:ext cx="0" cy="64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D7FC26-46B6-474D-BC15-7B7660A7E8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3152" y="2126931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76CF4-4874-48FC-AB62-82DC2B4EC9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66850" y="4011930"/>
            <a:ext cx="1581151" cy="47624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endParaRPr lang="en-US" sz="2000" b="1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1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8A6170-F519-47EA-8B68-243630FA8F6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Initial search: 203 articles</a:t>
            </a:r>
          </a:p>
          <a:p>
            <a:r>
              <a:rPr lang="en-US" dirty="0"/>
              <a:t>55 articles for full evaluation</a:t>
            </a:r>
          </a:p>
          <a:p>
            <a:r>
              <a:rPr lang="en-US" dirty="0"/>
              <a:t>13 articles included</a:t>
            </a:r>
          </a:p>
          <a:p>
            <a:pPr lvl="1"/>
            <a:r>
              <a:rPr lang="en-US" dirty="0"/>
              <a:t>Between years 2009 and 2019</a:t>
            </a:r>
          </a:p>
          <a:p>
            <a:pPr lvl="1"/>
            <a:r>
              <a:rPr lang="en-US" dirty="0"/>
              <a:t>Identified key areas of depression, anxiety, mood lability, and irritability post concussion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AB899-D7FC-4BD0-B4A0-1B060B98F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13644-F669-4F05-BE17-C3C522F0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90879-2CAB-4BFC-B7A0-BDE4E0183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File:US-NLM-PubMed-Logo.svg">
            <a:extLst>
              <a:ext uri="{FF2B5EF4-FFF2-40B4-BE49-F238E27FC236}">
                <a16:creationId xmlns:a16="http://schemas.microsoft.com/office/drawing/2014/main" id="{D2E2A508-E738-4E58-BFB6-F0CA9508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07" y="2710388"/>
            <a:ext cx="5949244" cy="21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9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15C4-C3BD-4EFC-80CD-E02EE557D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Characteristics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E90632-93E2-4CA0-9F1B-ED1FD1A3022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54776539"/>
              </p:ext>
            </p:extLst>
          </p:nvPr>
        </p:nvGraphicFramePr>
        <p:xfrm>
          <a:off x="858838" y="1229195"/>
          <a:ext cx="9998670" cy="503962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46939">
                  <a:extLst>
                    <a:ext uri="{9D8B030D-6E8A-4147-A177-3AD203B41FA5}">
                      <a16:colId xmlns:a16="http://schemas.microsoft.com/office/drawing/2014/main" val="3296569032"/>
                    </a:ext>
                  </a:extLst>
                </a:gridCol>
                <a:gridCol w="4431843">
                  <a:extLst>
                    <a:ext uri="{9D8B030D-6E8A-4147-A177-3AD203B41FA5}">
                      <a16:colId xmlns:a16="http://schemas.microsoft.com/office/drawing/2014/main" val="1962945490"/>
                    </a:ext>
                  </a:extLst>
                </a:gridCol>
                <a:gridCol w="715735">
                  <a:extLst>
                    <a:ext uri="{9D8B030D-6E8A-4147-A177-3AD203B41FA5}">
                      <a16:colId xmlns:a16="http://schemas.microsoft.com/office/drawing/2014/main" val="1298493034"/>
                    </a:ext>
                  </a:extLst>
                </a:gridCol>
                <a:gridCol w="764377">
                  <a:extLst>
                    <a:ext uri="{9D8B030D-6E8A-4147-A177-3AD203B41FA5}">
                      <a16:colId xmlns:a16="http://schemas.microsoft.com/office/drawing/2014/main" val="1000198542"/>
                    </a:ext>
                  </a:extLst>
                </a:gridCol>
                <a:gridCol w="1486288">
                  <a:extLst>
                    <a:ext uri="{9D8B030D-6E8A-4147-A177-3AD203B41FA5}">
                      <a16:colId xmlns:a16="http://schemas.microsoft.com/office/drawing/2014/main" val="1312301228"/>
                    </a:ext>
                  </a:extLst>
                </a:gridCol>
                <a:gridCol w="1353488">
                  <a:extLst>
                    <a:ext uri="{9D8B030D-6E8A-4147-A177-3AD203B41FA5}">
                      <a16:colId xmlns:a16="http://schemas.microsoft.com/office/drawing/2014/main" val="2001891293"/>
                    </a:ext>
                  </a:extLst>
                </a:gridCol>
              </a:tblGrid>
              <a:tr h="377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Author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Title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Year Published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Level of Evidence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Subject Type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Age (Years)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>
                    <a:solidFill>
                      <a:srgbClr val="9725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4484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Ellis, et al</a:t>
                      </a:r>
                      <a:r>
                        <a:rPr lang="en-US" sz="800" baseline="300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Psychiatric outcomes after pediatric sports-related concussion.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174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(67 female, 107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14.2 (SD=2.3)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3234236558"/>
                  </a:ext>
                </a:extLst>
              </a:tr>
              <a:tr h="503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Hutchison, et al</a:t>
                      </a:r>
                      <a:r>
                        <a:rPr lang="en-US" sz="800" baseline="300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Differential emotional repornses of varsity athletes to concussion and musculoskeletal injuries.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(10 female, 24 male)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 healthy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(10 female, 9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21.5 (SD=2.19)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413224369"/>
                  </a:ext>
                </a:extLst>
              </a:tr>
              <a:tr h="503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Kontos, et al</a:t>
                      </a:r>
                      <a:r>
                        <a:rPr lang="en-US" sz="800" baseline="300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Depression and neurocognitive performance after concussion among male and female high school and collegiate athletes.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75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(24 female, 51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High school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15.74 (SD=1.28)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Collegiate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19.68 (SD=1.33)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813528131"/>
                  </a:ext>
                </a:extLst>
              </a:tr>
              <a:tr h="629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Mainwaring, et al</a:t>
                      </a:r>
                      <a:r>
                        <a:rPr lang="en-US" sz="800" baseline="300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Emotional reaction of varsity athletes to sport-related concussion.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2004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(4 female, 12 male)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353 healthy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(134 female, 219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21.17 (SD=2.94)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325780707"/>
                  </a:ext>
                </a:extLst>
              </a:tr>
              <a:tr h="503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Mainwaring, et al</a:t>
                      </a:r>
                      <a:r>
                        <a:rPr lang="en-US" sz="800" baseline="300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Emotional reponse to sport concussion compared to ACL injury.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2010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(10 female, 13 male)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 healthy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(20 female, 8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21.2 (SD=2.94)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4232772137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Meier, et al</a:t>
                      </a:r>
                      <a:r>
                        <a:rPr lang="en-US" sz="800" baseline="300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underreporting of self-reported symptoms following sports-related concussion.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(8 female, 32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20.44 (SD=1.41)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286594043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Price, et al</a:t>
                      </a:r>
                      <a:r>
                        <a:rPr lang="en-US" sz="800" baseline="300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Post-concussion syndrome and pre-existing mood disorder: A case report.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4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 symptomatic males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16.5 </a:t>
                      </a:r>
                      <a:r>
                        <a:rPr lang="en-US" sz="800" u="sng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 0.5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448835896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Rice, et al</a:t>
                      </a:r>
                      <a:r>
                        <a:rPr lang="en-US" sz="800" baseline="300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Sport-related concussion and mental health outcomes in elite athletes: A systematic review.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881048953"/>
                  </a:ext>
                </a:extLst>
              </a:tr>
              <a:tr h="377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Roiger, et al</a:t>
                      </a:r>
                      <a:r>
                        <a:rPr lang="en-US" sz="800" baseline="300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 longitudinal pilot study of depressive symptoms in concussed and injured/nonconcussed national collegiate athletic association Division I student-athletes.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 healthy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18-22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296719976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Solomon, et al</a:t>
                      </a:r>
                      <a:r>
                        <a:rPr lang="en-US" sz="800" baseline="300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Depression as a modifying factor in sport-related concussion: A critical review of the literature.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2016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817947511"/>
                  </a:ext>
                </a:extLst>
              </a:tr>
              <a:tr h="503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Vargas, et al</a:t>
                      </a:r>
                      <a:r>
                        <a:rPr lang="en-US" sz="800" baseline="300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Predictors and prevalence of postconcussion depression symptoms in collegiate athletes.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(19 female, 65 male)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 healthy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(21 female, 23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18.4 </a:t>
                      </a:r>
                      <a:r>
                        <a:rPr lang="en-US" sz="800" u="sng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 0.8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Healthy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18.9 </a:t>
                      </a:r>
                      <a:r>
                        <a:rPr lang="en-US" sz="800" u="sng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 0.9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1777022390"/>
                  </a:ext>
                </a:extLst>
              </a:tr>
              <a:tr h="251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Yang, et al</a:t>
                      </a:r>
                      <a:r>
                        <a:rPr lang="en-US" sz="800" baseline="300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0" algn="l"/>
                        </a:tabLst>
                      </a:pPr>
                      <a:r>
                        <a:rPr lang="en-US" sz="800">
                          <a:effectLst/>
                        </a:rPr>
                        <a:t>Post-concussion symptoms of depression and anxiety in division I collegiate athletes.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71 symptomatic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(18 female, 53 male)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reported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3025029536"/>
                  </a:ext>
                </a:extLst>
              </a:tr>
              <a:tr h="125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Yrondi, et al</a:t>
                      </a:r>
                      <a:r>
                        <a:rPr lang="en-US" sz="800" baseline="300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Depression and sports-related concussion: A systematic review.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2017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Level 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77" marR="43677" marT="0" marB="0"/>
                </a:tc>
                <a:extLst>
                  <a:ext uri="{0D108BD9-81ED-4DB2-BD59-A6C34878D82A}">
                    <a16:rowId xmlns:a16="http://schemas.microsoft.com/office/drawing/2014/main" val="152887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17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EF341E-5963-4B79-AE3A-3024D1E31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Patient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D5BB57-5B7A-453E-B975-DFEE7D0BB3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4558505"/>
              </p:ext>
            </p:extLst>
          </p:nvPr>
        </p:nvGraphicFramePr>
        <p:xfrm>
          <a:off x="1072224" y="1347788"/>
          <a:ext cx="9785914" cy="477020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89390">
                  <a:extLst>
                    <a:ext uri="{9D8B030D-6E8A-4147-A177-3AD203B41FA5}">
                      <a16:colId xmlns:a16="http://schemas.microsoft.com/office/drawing/2014/main" val="2029805306"/>
                    </a:ext>
                  </a:extLst>
                </a:gridCol>
                <a:gridCol w="3548244">
                  <a:extLst>
                    <a:ext uri="{9D8B030D-6E8A-4147-A177-3AD203B41FA5}">
                      <a16:colId xmlns:a16="http://schemas.microsoft.com/office/drawing/2014/main" val="3185658964"/>
                    </a:ext>
                  </a:extLst>
                </a:gridCol>
                <a:gridCol w="1188327">
                  <a:extLst>
                    <a:ext uri="{9D8B030D-6E8A-4147-A177-3AD203B41FA5}">
                      <a16:colId xmlns:a16="http://schemas.microsoft.com/office/drawing/2014/main" val="2672895243"/>
                    </a:ext>
                  </a:extLst>
                </a:gridCol>
                <a:gridCol w="3359953">
                  <a:extLst>
                    <a:ext uri="{9D8B030D-6E8A-4147-A177-3AD203B41FA5}">
                      <a16:colId xmlns:a16="http://schemas.microsoft.com/office/drawing/2014/main" val="3305547444"/>
                    </a:ext>
                  </a:extLst>
                </a:gridCol>
              </a:tblGrid>
              <a:tr h="335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Author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>
                    <a:solidFill>
                      <a:srgbClr val="8D25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Rating Scale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>
                    <a:solidFill>
                      <a:srgbClr val="8D25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Scale Type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>
                    <a:solidFill>
                      <a:srgbClr val="8D25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Severity of Symptom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>
                    <a:solidFill>
                      <a:srgbClr val="8D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85688"/>
                  </a:ext>
                </a:extLst>
              </a:tr>
              <a:tr h="335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Ellis, et al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Post-Concussion Symptom Scale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Emotional symptoms: Low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10290332"/>
                  </a:ext>
                </a:extLst>
              </a:tr>
              <a:tr h="1035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Hutchison, et al</a:t>
                      </a:r>
                      <a:r>
                        <a:rPr lang="en-US" sz="1000" baseline="300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Profile of Mood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High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Anger: Moderate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Vigor: Low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Fatigue: High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Confusion: Moderate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Mood Disturbance: High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3640636284"/>
                  </a:ext>
                </a:extLst>
              </a:tr>
              <a:tr h="1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Kontos, et al</a:t>
                      </a:r>
                      <a:r>
                        <a:rPr lang="en-US" sz="1000" baseline="300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Beck Depression Inventory-II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Low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2104395799"/>
                  </a:ext>
                </a:extLst>
              </a:tr>
              <a:tr h="517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Mainwaring, et al</a:t>
                      </a:r>
                      <a:r>
                        <a:rPr lang="en-US" sz="1000" baseline="300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Profile of Mood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High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Confusion: Moderate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Mood Disturbance: High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662292781"/>
                  </a:ext>
                </a:extLst>
              </a:tr>
              <a:tr h="345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Mainwaring, et al</a:t>
                      </a:r>
                      <a:r>
                        <a:rPr lang="en-US" sz="1000" baseline="300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Profile of Mood States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High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Mood Disturbance: High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958769451"/>
                  </a:ext>
                </a:extLst>
              </a:tr>
              <a:tr h="517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Meier, et al</a:t>
                      </a:r>
                      <a:r>
                        <a:rPr lang="en-US" sz="1000" baseline="300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Hamilton Depression Rating Scale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Hamilton Anxiety Rating Scale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Psychiatric: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Mild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Anxiety: Mild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1014148478"/>
                  </a:ext>
                </a:extLst>
              </a:tr>
              <a:tr h="335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Price, et al</a:t>
                      </a:r>
                      <a:r>
                        <a:rPr lang="en-US" sz="1000" baseline="300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Mental health provider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Anxiety: High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3581228236"/>
                  </a:ext>
                </a:extLst>
              </a:tr>
              <a:tr h="335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Roiger, et al</a:t>
                      </a:r>
                      <a:r>
                        <a:rPr lang="en-US" sz="1000" baseline="300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Center for Epidemiological Studies Depression Scale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Moderate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1384953222"/>
                  </a:ext>
                </a:extLst>
              </a:tr>
              <a:tr h="335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Vargas, et al</a:t>
                      </a:r>
                      <a:r>
                        <a:rPr lang="en-US" sz="1000" baseline="300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Beck Depression Inventory-Fast Screen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Depression: Moderate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3535279757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Yang, et al</a:t>
                      </a:r>
                      <a:r>
                        <a:rPr lang="en-US" sz="1000" baseline="300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Center for Epidemiological Studies Depression Scale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State-Trait Anxiety Inventory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Likert</a:t>
                      </a:r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Depression: Moderate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Anxiety: Moderate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34" marR="55534" marT="0" marB="0"/>
                </a:tc>
                <a:extLst>
                  <a:ext uri="{0D108BD9-81ED-4DB2-BD59-A6C34878D82A}">
                    <a16:rowId xmlns:a16="http://schemas.microsoft.com/office/drawing/2014/main" val="28124166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B47BF52-47A5-4CC7-8DD5-70E1A4B33EC7}"/>
              </a:ext>
            </a:extLst>
          </p:cNvPr>
          <p:cNvSpPr/>
          <p:nvPr/>
        </p:nvSpPr>
        <p:spPr>
          <a:xfrm>
            <a:off x="5810250" y="1666874"/>
            <a:ext cx="1476375" cy="4451119"/>
          </a:xfrm>
          <a:prstGeom prst="rect">
            <a:avLst/>
          </a:prstGeom>
          <a:noFill/>
          <a:ln w="1905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CB0C8-414B-4799-8569-A06090F53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F50283-2931-48F7-8494-1B949A2D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C3879-CB4E-484A-81E0-D6DD1A9826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F149D1-B1E3-4BE2-9862-44B9E7FC4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37" t="49191" r="12297" b="16722"/>
          <a:stretch/>
        </p:blipFill>
        <p:spPr>
          <a:xfrm>
            <a:off x="6246672" y="1400175"/>
            <a:ext cx="5560820" cy="33147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5DB2F-418C-481F-A109-8BBF063DB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37" t="14610" r="12297" b="50253"/>
          <a:stretch/>
        </p:blipFill>
        <p:spPr>
          <a:xfrm>
            <a:off x="384507" y="1302866"/>
            <a:ext cx="5711491" cy="350931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867D6-E5CF-47F7-ACDC-6338A6F11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37" t="83331" r="12297" b="11461"/>
          <a:stretch/>
        </p:blipFill>
        <p:spPr>
          <a:xfrm>
            <a:off x="2902075" y="5113108"/>
            <a:ext cx="6387847" cy="5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83739-3449-4191-84EA-CECBF62FC4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Symptoms take between 7-90 days to resolve</a:t>
            </a:r>
          </a:p>
          <a:p>
            <a:pPr lvl="1"/>
            <a:r>
              <a:rPr lang="en-US" dirty="0"/>
              <a:t>Average of 14 days</a:t>
            </a:r>
          </a:p>
          <a:p>
            <a:r>
              <a:rPr lang="en-US" dirty="0"/>
              <a:t>Symptoms can get worse due to pre-existing conditions or lasting neuropsychological injury</a:t>
            </a:r>
          </a:p>
          <a:p>
            <a:pPr lvl="1"/>
            <a:r>
              <a:rPr lang="en-US" dirty="0"/>
              <a:t>Pre-existing depression increases likelihood of post-concussion depression 4.59 times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9D69B-FB69-498C-9349-855A8DD22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2775" y="6405398"/>
            <a:ext cx="9039226" cy="357187"/>
          </a:xfrm>
        </p:spPr>
        <p:txBody>
          <a:bodyPr/>
          <a:lstStyle/>
          <a:p>
            <a:r>
              <a:rPr lang="en-US" sz="1400" dirty="0"/>
              <a:t>Hutchison et al, 2009; </a:t>
            </a:r>
            <a:r>
              <a:rPr lang="en-US" sz="1400" dirty="0" err="1"/>
              <a:t>Kontos</a:t>
            </a:r>
            <a:r>
              <a:rPr lang="en-US" sz="1400" dirty="0"/>
              <a:t> et al, 2012; Mainwaring et al, 2004; Mainwaring et al, 2010; Meier et al, 2015; Rice et al, 2018; </a:t>
            </a:r>
            <a:r>
              <a:rPr lang="en-US" sz="1400" dirty="0" err="1"/>
              <a:t>Roiger</a:t>
            </a:r>
            <a:r>
              <a:rPr lang="en-US" sz="1400" dirty="0"/>
              <a:t> et al, 2015; Price et al, 2019; Solomon et al, 2016; Vargas et al, 2015; Yang et al, 2015; </a:t>
            </a:r>
            <a:r>
              <a:rPr lang="en-US" sz="1400" dirty="0" err="1"/>
              <a:t>Yrondi</a:t>
            </a:r>
            <a:r>
              <a:rPr lang="en-US" sz="1400" dirty="0"/>
              <a:t> et al, 2017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785EAC-6381-46FD-A060-BAA6EA3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FAFD4-CD70-4D21-A15F-CFE8D2836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4F9B23-813C-45C4-AFF7-812905D6E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14610" r="12297" b="11461"/>
          <a:stretch/>
        </p:blipFill>
        <p:spPr>
          <a:xfrm>
            <a:off x="7885706" y="1143158"/>
            <a:ext cx="3921786" cy="50700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AFB91-65DB-45C1-B2BD-9FF94DC3122C}"/>
              </a:ext>
            </a:extLst>
          </p:cNvPr>
          <p:cNvCxnSpPr/>
          <p:nvPr/>
        </p:nvCxnSpPr>
        <p:spPr>
          <a:xfrm>
            <a:off x="8362950" y="2667000"/>
            <a:ext cx="3267075" cy="0"/>
          </a:xfrm>
          <a:prstGeom prst="line">
            <a:avLst/>
          </a:prstGeom>
          <a:ln w="38100">
            <a:solidFill>
              <a:srgbClr val="AD2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597DB-EE32-445A-BA7F-475760DE87EA}"/>
              </a:ext>
            </a:extLst>
          </p:cNvPr>
          <p:cNvCxnSpPr/>
          <p:nvPr/>
        </p:nvCxnSpPr>
        <p:spPr>
          <a:xfrm>
            <a:off x="8362950" y="4886325"/>
            <a:ext cx="3267075" cy="0"/>
          </a:xfrm>
          <a:prstGeom prst="line">
            <a:avLst/>
          </a:prstGeom>
          <a:ln w="38100">
            <a:solidFill>
              <a:srgbClr val="AD2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5C3AC-671E-4EF2-AFA2-949FA9C629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Does not make a difference in RTP decisions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Being removed from activity due to injury can cause these symptoms as well</a:t>
            </a:r>
          </a:p>
          <a:p>
            <a:pPr lvl="1"/>
            <a:r>
              <a:rPr lang="en-US" dirty="0"/>
              <a:t>ACL patients respond later and longer with depressive symptoms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0A792-EF1C-4D9A-9E66-E55E364088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Mainwaring et al, 2010; Meier et al, 2015; Yang et al, 2015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3BDB8-77CD-4DC2-8691-511561A1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4822A-22C2-47BF-9361-E9C397346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B80B32-7CB0-4F1E-BC09-9438BE37D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39" t="47358" r="13036" b="13016"/>
          <a:stretch/>
        </p:blipFill>
        <p:spPr>
          <a:xfrm>
            <a:off x="6686891" y="1962153"/>
            <a:ext cx="5237417" cy="35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F48B2-92BB-48C6-BF35-E5C457083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B5A35-05CD-436A-9E97-F8257E9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F8DD8-6F82-4BF6-B1D4-AE44A83B9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27D490-48FC-4DEC-A655-852B7116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14610" r="12297" b="50945"/>
          <a:stretch/>
        </p:blipFill>
        <p:spPr>
          <a:xfrm>
            <a:off x="171272" y="1257458"/>
            <a:ext cx="5924727" cy="356862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C1AA6D-0440-42CD-9C96-31FE04F4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48913" r="12297" b="16643"/>
          <a:stretch/>
        </p:blipFill>
        <p:spPr>
          <a:xfrm>
            <a:off x="6095999" y="1244276"/>
            <a:ext cx="5946614" cy="358181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F061EB-FCDA-4D8E-ACAE-9B2496AA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7" t="83331" r="12297" b="11461"/>
          <a:stretch/>
        </p:blipFill>
        <p:spPr>
          <a:xfrm>
            <a:off x="2989775" y="5068420"/>
            <a:ext cx="6212447" cy="5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45D226-0384-4737-B4DC-B9A40C1676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comorbidity of depression symptoms and reported or discussed in four articles reviewed</a:t>
            </a:r>
          </a:p>
          <a:p>
            <a:pPr lvl="1"/>
            <a:r>
              <a:rPr lang="en-US" dirty="0"/>
              <a:t>Depression at baseline increase likelihood of post-concussion 3.4 times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Effects on classroom and social interactions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24185-DC72-428E-AFA5-48ECC0205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Meier et al, 2015; Price, 2019; Rice et al, 2018; Yang et al, 2015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9BF188-9139-427E-A3C6-CB28CA1F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BA438-5BD0-420F-ABC6-0CBADB940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881857-E120-4281-82BA-E98C5BF5F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37" t="14610" r="12297" b="11461"/>
          <a:stretch/>
        </p:blipFill>
        <p:spPr>
          <a:xfrm>
            <a:off x="7885706" y="1143158"/>
            <a:ext cx="3921786" cy="50700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ED7B7-9635-4C42-872C-5A9374B5D8C9}"/>
              </a:ext>
            </a:extLst>
          </p:cNvPr>
          <p:cNvCxnSpPr/>
          <p:nvPr/>
        </p:nvCxnSpPr>
        <p:spPr>
          <a:xfrm>
            <a:off x="8362950" y="2495550"/>
            <a:ext cx="3267075" cy="0"/>
          </a:xfrm>
          <a:prstGeom prst="line">
            <a:avLst/>
          </a:prstGeom>
          <a:ln w="38100">
            <a:solidFill>
              <a:srgbClr val="AD2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8ABD76-8D53-4EA5-B2FC-0F56E690D936}"/>
              </a:ext>
            </a:extLst>
          </p:cNvPr>
          <p:cNvCxnSpPr/>
          <p:nvPr/>
        </p:nvCxnSpPr>
        <p:spPr>
          <a:xfrm>
            <a:off x="8362950" y="4743450"/>
            <a:ext cx="3267075" cy="0"/>
          </a:xfrm>
          <a:prstGeom prst="line">
            <a:avLst/>
          </a:prstGeom>
          <a:ln w="38100">
            <a:solidFill>
              <a:srgbClr val="AD2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F01-8E6C-4881-A8A1-221E3DDB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300" dirty="0"/>
              <a:t>Imagine…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BAB0-DEAE-422D-B095-E1E133780D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Athlete is hit in the head</a:t>
            </a:r>
          </a:p>
          <a:p>
            <a:r>
              <a:rPr lang="en-US" dirty="0"/>
              <a:t>They are slow to stand</a:t>
            </a:r>
          </a:p>
          <a:p>
            <a:r>
              <a:rPr lang="en-US" dirty="0"/>
              <a:t>Clearly not themselves upon coming to you</a:t>
            </a:r>
          </a:p>
          <a:p>
            <a:r>
              <a:rPr lang="en-US" dirty="0"/>
              <a:t>They become aggressive, upset, and wildly emotional during evaluation</a:t>
            </a:r>
          </a:p>
          <a:p>
            <a:r>
              <a:rPr lang="en-US" dirty="0"/>
              <a:t>Is this normal?</a:t>
            </a:r>
          </a:p>
        </p:txBody>
      </p:sp>
      <p:pic>
        <p:nvPicPr>
          <p:cNvPr id="5" name="Picture 4" descr="A hockey game in the snow&#10;&#10;Description automatically generated">
            <a:extLst>
              <a:ext uri="{FF2B5EF4-FFF2-40B4-BE49-F238E27FC236}">
                <a16:creationId xmlns:a16="http://schemas.microsoft.com/office/drawing/2014/main" id="{B3278D6E-5F2D-4ECE-8C34-5CFE1ABC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0037" b="475"/>
          <a:stretch/>
        </p:blipFill>
        <p:spPr>
          <a:xfrm>
            <a:off x="5878850" y="0"/>
            <a:ext cx="6313150" cy="600859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B9805-1138-466C-9DE8-E4C7F0F229A8}"/>
              </a:ext>
            </a:extLst>
          </p:cNvPr>
          <p:cNvSpPr txBox="1"/>
          <p:nvPr/>
        </p:nvSpPr>
        <p:spPr>
          <a:xfrm>
            <a:off x="11120808" y="5853613"/>
            <a:ext cx="10771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/>
              <a:t>Vice</a:t>
            </a:r>
          </a:p>
        </p:txBody>
      </p:sp>
    </p:spTree>
    <p:extLst>
      <p:ext uri="{BB962C8B-B14F-4D97-AF65-F5344CB8AC3E}">
        <p14:creationId xmlns:p14="http://schemas.microsoft.com/office/powerpoint/2010/main" val="121928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630201-23ED-4B47-A380-2CF298257D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impact found on delaying return to play decisions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Anxiety surrounding return to play and reinjury</a:t>
            </a:r>
          </a:p>
          <a:p>
            <a:endParaRPr lang="en-US" dirty="0"/>
          </a:p>
          <a:p>
            <a:r>
              <a:rPr lang="en-US" dirty="0"/>
              <a:t>Pre-existing anxiety has no effect on post-concussion psychological 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B599-3468-4A28-9934-E20FFD443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Meier et al, 2015; </a:t>
            </a:r>
            <a:r>
              <a:rPr lang="en-US" dirty="0" err="1"/>
              <a:t>Wadey</a:t>
            </a:r>
            <a:r>
              <a:rPr lang="en-US" dirty="0"/>
              <a:t> et al, 2014; Yang et al, 2015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72135-0701-480D-A9A1-E0F9796A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2050F-B91B-4EDC-9F8D-5D735AE4C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BD4BBA-6077-402C-8E5D-0BD433D6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39" t="16032" r="13036" b="51809"/>
          <a:stretch/>
        </p:blipFill>
        <p:spPr>
          <a:xfrm>
            <a:off x="6060049" y="1908238"/>
            <a:ext cx="5864257" cy="320249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BBD823-7EE5-4B0D-A7B5-910E75905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39" t="80135" r="13036" b="13016"/>
          <a:stretch/>
        </p:blipFill>
        <p:spPr>
          <a:xfrm>
            <a:off x="6382163" y="5236434"/>
            <a:ext cx="5002699" cy="5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3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98C76-91D6-4741-9591-552BF4BD5B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Resolve between 14-28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Lack of focus due to mood swings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become persistent 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0519-544D-44C3-9544-A4B2BA8C0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925" y="6404155"/>
            <a:ext cx="5645426" cy="357187"/>
          </a:xfrm>
        </p:spPr>
        <p:txBody>
          <a:bodyPr/>
          <a:lstStyle/>
          <a:p>
            <a:r>
              <a:rPr lang="en-US" dirty="0"/>
              <a:t>Ellis et al, 2015; Hutchison et al, 2009; Mainwaring et al, 2004; Mainwaring et al, 2010; Price et al,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263E0D-1028-4159-BD2D-7CE2D7DA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Impulsivity &amp; Mood Lability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1F15F-4571-4AA8-9E22-B6F8D9FA6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58C482E2-D81B-4955-AEBE-FC651269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333" y="1430726"/>
            <a:ext cx="2599414" cy="2599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A5E444-F97A-4A4B-AA48-CADF3ADAE729}"/>
              </a:ext>
            </a:extLst>
          </p:cNvPr>
          <p:cNvSpPr txBox="1"/>
          <p:nvPr/>
        </p:nvSpPr>
        <p:spPr>
          <a:xfrm>
            <a:off x="10504667" y="3870680"/>
            <a:ext cx="640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PsycholoGenie</a:t>
            </a:r>
            <a:endParaRPr lang="en-US" sz="5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67C668-9BAC-46B4-9CFC-7124816E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337" y="4254349"/>
            <a:ext cx="3908606" cy="1817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CF8C7A-ADF3-4524-9D8F-AFCE11F800A5}"/>
              </a:ext>
            </a:extLst>
          </p:cNvPr>
          <p:cNvSpPr txBox="1"/>
          <p:nvPr/>
        </p:nvSpPr>
        <p:spPr>
          <a:xfrm>
            <a:off x="11144747" y="5902752"/>
            <a:ext cx="5871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>
                <a:solidFill>
                  <a:schemeClr val="bg1">
                    <a:lumMod val="85000"/>
                  </a:schemeClr>
                </a:solidFill>
              </a:rPr>
              <a:t>Calm Clinic</a:t>
            </a:r>
          </a:p>
        </p:txBody>
      </p:sp>
    </p:spTree>
    <p:extLst>
      <p:ext uri="{BB962C8B-B14F-4D97-AF65-F5344CB8AC3E}">
        <p14:creationId xmlns:p14="http://schemas.microsoft.com/office/powerpoint/2010/main" val="2240805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955BCC-59EC-469D-8FE0-728664F4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852" y="644755"/>
            <a:ext cx="3315462" cy="62948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ECFD4-1B5B-4684-A11D-32F806E15A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Educating athletes on </a:t>
            </a:r>
            <a:r>
              <a:rPr lang="en-US" b="1" dirty="0"/>
              <a:t>all</a:t>
            </a:r>
            <a:r>
              <a:rPr lang="en-US" dirty="0"/>
              <a:t> symptoms of a concussion</a:t>
            </a:r>
          </a:p>
          <a:p>
            <a:pPr lvl="1"/>
            <a:r>
              <a:rPr lang="en-US" dirty="0"/>
              <a:t>Depressive and mood symptoms</a:t>
            </a:r>
          </a:p>
          <a:p>
            <a:pPr lvl="1"/>
            <a:r>
              <a:rPr lang="en-US" dirty="0"/>
              <a:t>Anxiety as a prolonged symptom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RTP decisions that include psychological symptoms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of POMS or similar questionnaire in baseline testing and determining return-to-play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C0B9-E682-44A5-A147-75B49E605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6458108"/>
            <a:ext cx="7458075" cy="4123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Meier et al, 2015; Price at al, 2019; Rice et al, 2018; Yang et al, 2015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BC1DA0-C3A4-45B9-B516-104AFE93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62312-DE41-42B3-99E1-BFAB43A70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02EAE-4393-4B1B-85B0-EED1532BE5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Limitations</a:t>
            </a:r>
          </a:p>
          <a:p>
            <a:pPr lvl="1"/>
            <a:r>
              <a:rPr lang="en-US" dirty="0"/>
              <a:t>Single reviewer</a:t>
            </a:r>
          </a:p>
          <a:p>
            <a:pPr lvl="1"/>
            <a:r>
              <a:rPr lang="en-US" dirty="0"/>
              <a:t>One database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Future Research</a:t>
            </a:r>
          </a:p>
          <a:p>
            <a:pPr lvl="1"/>
            <a:r>
              <a:rPr lang="en-US" dirty="0"/>
              <a:t>Link between acute anxiety and depression post-concussion</a:t>
            </a:r>
          </a:p>
          <a:p>
            <a:pPr lvl="1"/>
            <a:r>
              <a:rPr lang="en-US" dirty="0"/>
              <a:t>Dissipation of psychological symptoms before RTP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D8E2B-BAA9-46DC-A5A2-0BBEBF102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434E7-103C-4AF4-B9BC-EB75BDE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&amp; Future Research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81BCB-2A72-4ED6-8329-BD1B693AC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sleeping on a couch&#10;&#10;Description automatically generated">
            <a:extLst>
              <a:ext uri="{FF2B5EF4-FFF2-40B4-BE49-F238E27FC236}">
                <a16:creationId xmlns:a16="http://schemas.microsoft.com/office/drawing/2014/main" id="{947ED203-518E-4BFE-A7EE-0208C34C1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8"/>
          <a:stretch/>
        </p:blipFill>
        <p:spPr>
          <a:xfrm>
            <a:off x="7885705" y="1558246"/>
            <a:ext cx="4002875" cy="4386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9AF71-EEA2-4274-8668-A84F667F2B33}"/>
              </a:ext>
            </a:extLst>
          </p:cNvPr>
          <p:cNvSpPr txBox="1"/>
          <p:nvPr/>
        </p:nvSpPr>
        <p:spPr>
          <a:xfrm>
            <a:off x="8855820" y="5742510"/>
            <a:ext cx="30327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/>
              <a:t>Medical News Today</a:t>
            </a:r>
          </a:p>
        </p:txBody>
      </p:sp>
    </p:spTree>
    <p:extLst>
      <p:ext uri="{BB962C8B-B14F-4D97-AF65-F5344CB8AC3E}">
        <p14:creationId xmlns:p14="http://schemas.microsoft.com/office/powerpoint/2010/main" val="25704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99AD-06C9-4CCB-800D-8860F844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424542"/>
            <a:ext cx="6274954" cy="581790"/>
          </a:xfrm>
        </p:spPr>
        <p:txBody>
          <a:bodyPr/>
          <a:lstStyle/>
          <a:p>
            <a:r>
              <a:rPr lang="en-US" dirty="0"/>
              <a:t>It is normal…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C588-6CCE-417F-AB7A-6A9C84ADEB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must allow for emotions during any evaluation</a:t>
            </a:r>
          </a:p>
          <a:p>
            <a:r>
              <a:rPr lang="en-US" dirty="0"/>
              <a:t>Brain injuries can alter the emotional response</a:t>
            </a:r>
          </a:p>
          <a:p>
            <a:r>
              <a:rPr lang="en-US" dirty="0"/>
              <a:t>Knowing our athletes allows us to understand their emotional responses</a:t>
            </a:r>
          </a:p>
          <a:p>
            <a:r>
              <a:rPr lang="en-US" dirty="0"/>
              <a:t>Return to play should involve a determination of their return to their regular emotional state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C70EE0-2D1D-47CF-8F0E-D73F9221F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3" b="8847"/>
          <a:stretch/>
        </p:blipFill>
        <p:spPr>
          <a:xfrm>
            <a:off x="6146429" y="-2"/>
            <a:ext cx="6045571" cy="603504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00DC5-1137-4716-9E61-90F8FAAB3628}"/>
              </a:ext>
            </a:extLst>
          </p:cNvPr>
          <p:cNvSpPr txBox="1"/>
          <p:nvPr/>
        </p:nvSpPr>
        <p:spPr>
          <a:xfrm>
            <a:off x="10876547" y="5865762"/>
            <a:ext cx="131545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/>
              <a:t>NHL</a:t>
            </a:r>
          </a:p>
        </p:txBody>
      </p:sp>
    </p:spTree>
    <p:extLst>
      <p:ext uri="{BB962C8B-B14F-4D97-AF65-F5344CB8AC3E}">
        <p14:creationId xmlns:p14="http://schemas.microsoft.com/office/powerpoint/2010/main" val="2481851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98107D-7EF4-4B97-B8C3-99C3C0C608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10656958" cy="438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Psychological symptoms are important considerations in the psychosocial health and wellbeing of athletes with concussions throughout the healing process, and these symptoms should be addressed during return to play protocol.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48036-B071-4C59-BF4E-62A69730D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7FF2D0-D5BF-45F4-9604-94F9C832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43250-C560-4256-8616-C4ED6C873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54E9E-7DB4-4892-8D7E-F5D606757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925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n, riding, game, board&#10;&#10;Description automatically generated">
            <a:extLst>
              <a:ext uri="{FF2B5EF4-FFF2-40B4-BE49-F238E27FC236}">
                <a16:creationId xmlns:a16="http://schemas.microsoft.com/office/drawing/2014/main" id="{92237BE6-2373-4573-AB16-B269A28D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90" y="1874540"/>
            <a:ext cx="5030696" cy="3753673"/>
          </a:xfrm>
          <a:prstGeom prst="rect">
            <a:avLst/>
          </a:prstGeom>
          <a:ln w="19050">
            <a:solidFill>
              <a:srgbClr val="AD2D4F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6A2D5D-16B2-4A6E-9CD7-9CE7D6F77B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181100"/>
            <a:ext cx="5993518" cy="5401649"/>
          </a:xfrm>
        </p:spPr>
        <p:txBody>
          <a:bodyPr>
            <a:normAutofit/>
          </a:bodyPr>
          <a:lstStyle/>
          <a:p>
            <a:r>
              <a:rPr lang="en-US" dirty="0"/>
              <a:t>Common sports-related injuries</a:t>
            </a:r>
          </a:p>
          <a:p>
            <a:pPr lvl="1"/>
            <a:r>
              <a:rPr lang="en-US" dirty="0"/>
              <a:t>100-300 per 100,000 people </a:t>
            </a:r>
            <a:endParaRPr lang="en-US" sz="3200" dirty="0"/>
          </a:p>
          <a:p>
            <a:r>
              <a:rPr lang="en-US" dirty="0"/>
              <a:t>Low-velocity injuries causing the brain to shake</a:t>
            </a:r>
          </a:p>
          <a:p>
            <a:pPr lvl="1"/>
            <a:r>
              <a:rPr lang="en-US" dirty="0"/>
              <a:t>Often classified as </a:t>
            </a:r>
            <a:r>
              <a:rPr lang="en-US" dirty="0" err="1"/>
              <a:t>mTBI</a:t>
            </a:r>
            <a:endParaRPr lang="en-US" sz="3200" dirty="0"/>
          </a:p>
          <a:p>
            <a:r>
              <a:rPr lang="en-US" dirty="0"/>
              <a:t>Concussion symptoms can include 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Light and sound sensitivity</a:t>
            </a:r>
          </a:p>
          <a:p>
            <a:pPr lvl="1"/>
            <a:r>
              <a:rPr lang="en-US" dirty="0"/>
              <a:t>Emotional disturbances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EE4527-7C3F-4233-9BE8-EF526E60E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599" y="6500812"/>
            <a:ext cx="5867401" cy="357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Choe, 2016; Gardner et al, 2015; McCrory et al, 2013; Rao et al, 2017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D280D-D334-44E2-9BF7-69AC771E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Concussion Background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4805A-2496-452E-860B-3B4B5B503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881051B-7B0D-45BE-AE4E-1951AF5B9F41}"/>
              </a:ext>
            </a:extLst>
          </p:cNvPr>
          <p:cNvSpPr txBox="1">
            <a:spLocks/>
          </p:cNvSpPr>
          <p:nvPr/>
        </p:nvSpPr>
        <p:spPr>
          <a:xfrm>
            <a:off x="11535816" y="5397521"/>
            <a:ext cx="593535" cy="230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i="1" dirty="0">
                <a:solidFill>
                  <a:schemeClr val="bg2"/>
                </a:solidFill>
              </a:rPr>
              <a:t>BMJ</a:t>
            </a:r>
          </a:p>
        </p:txBody>
      </p:sp>
    </p:spTree>
    <p:extLst>
      <p:ext uri="{BB962C8B-B14F-4D97-AF65-F5344CB8AC3E}">
        <p14:creationId xmlns:p14="http://schemas.microsoft.com/office/powerpoint/2010/main" val="215787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0BE88-A91B-4F29-A07E-CDE6F8BE272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SCAT5 Symptom Evaluation</a:t>
            </a:r>
          </a:p>
          <a:p>
            <a:pPr lvl="1"/>
            <a:r>
              <a:rPr lang="en-US" dirty="0"/>
              <a:t>0 = none, 6 = severe</a:t>
            </a:r>
          </a:p>
          <a:p>
            <a:r>
              <a:rPr lang="en-US" dirty="0"/>
              <a:t>13 physical symptoms</a:t>
            </a:r>
          </a:p>
          <a:p>
            <a:r>
              <a:rPr lang="en-US" dirty="0"/>
              <a:t>6 cognitive symptoms</a:t>
            </a:r>
          </a:p>
          <a:p>
            <a:r>
              <a:rPr lang="en-US" dirty="0"/>
              <a:t>4 emotional and psychological 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F54E2-2345-4857-94B5-0743761A5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Brent et al, 2017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C4FC44-C9BB-4C75-A89C-B83E0E25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 Symptoms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C5716-BEE6-4FEB-BF8C-7133BC981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436A5-3E9A-4C2A-97FC-643E7DFC9369}"/>
              </a:ext>
            </a:extLst>
          </p:cNvPr>
          <p:cNvSpPr txBox="1"/>
          <p:nvPr/>
        </p:nvSpPr>
        <p:spPr>
          <a:xfrm>
            <a:off x="10562217" y="5902008"/>
            <a:ext cx="887150" cy="17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/>
              <a:t>Concussion in Sport Group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DDCC7E6-BA85-4F33-8227-80BB567B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6" t="18445" r="9141" b="31333"/>
          <a:stretch/>
        </p:blipFill>
        <p:spPr>
          <a:xfrm>
            <a:off x="7885706" y="1012224"/>
            <a:ext cx="3921786" cy="5307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BCAF47-32F7-470C-A148-B0025A2078CB}"/>
              </a:ext>
            </a:extLst>
          </p:cNvPr>
          <p:cNvSpPr/>
          <p:nvPr/>
        </p:nvSpPr>
        <p:spPr>
          <a:xfrm>
            <a:off x="10923037" y="6168654"/>
            <a:ext cx="88445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i="1" dirty="0">
                <a:solidFill>
                  <a:schemeClr val="bg1">
                    <a:lumMod val="50000"/>
                  </a:schemeClr>
                </a:solidFill>
              </a:rPr>
              <a:t>Concussion in Sport Group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B3477-69B1-4961-A07F-08DAFA5B99FD}"/>
              </a:ext>
            </a:extLst>
          </p:cNvPr>
          <p:cNvSpPr/>
          <p:nvPr/>
        </p:nvSpPr>
        <p:spPr>
          <a:xfrm>
            <a:off x="7885706" y="1328057"/>
            <a:ext cx="1563094" cy="2188029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0DA28-D356-4480-B58B-CA05D3961E9D}"/>
              </a:ext>
            </a:extLst>
          </p:cNvPr>
          <p:cNvSpPr/>
          <p:nvPr/>
        </p:nvSpPr>
        <p:spPr>
          <a:xfrm>
            <a:off x="7882394" y="4441371"/>
            <a:ext cx="1563094" cy="228600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C7A225-1E76-4426-9DDD-AD19A347DA24}"/>
              </a:ext>
            </a:extLst>
          </p:cNvPr>
          <p:cNvSpPr/>
          <p:nvPr/>
        </p:nvSpPr>
        <p:spPr>
          <a:xfrm>
            <a:off x="7882394" y="6033052"/>
            <a:ext cx="1563094" cy="296779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6B55A-6BC0-46B9-A5A4-EE7F32FCCDD1}"/>
              </a:ext>
            </a:extLst>
          </p:cNvPr>
          <p:cNvSpPr/>
          <p:nvPr/>
        </p:nvSpPr>
        <p:spPr>
          <a:xfrm>
            <a:off x="7885706" y="3516086"/>
            <a:ext cx="1563094" cy="1393371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B0C32-9F86-4A73-8731-13F32EFAC2A0}"/>
              </a:ext>
            </a:extLst>
          </p:cNvPr>
          <p:cNvSpPr/>
          <p:nvPr/>
        </p:nvSpPr>
        <p:spPr>
          <a:xfrm>
            <a:off x="7885706" y="5119230"/>
            <a:ext cx="1563094" cy="867913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A979A-DB89-4BFA-82EF-CAB014AE38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More emotional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Irritability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Sadness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Nervous or anxious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6D78E-5D47-48DA-AA06-0BE3BA149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Concussion in Sport Group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69958-8E2E-40A7-A0E3-72ACD4F9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Emotional and Psychological Symptoms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3B9FD-6143-4DFE-A84B-FE0AB2A66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539E747-3CC2-4D73-BF36-28B4B8BEA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6" t="18445" r="9141" b="31333"/>
          <a:stretch/>
        </p:blipFill>
        <p:spPr>
          <a:xfrm>
            <a:off x="7885706" y="1012224"/>
            <a:ext cx="3921786" cy="530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E1B538-0895-4EED-8431-C082B1A172E5}"/>
              </a:ext>
            </a:extLst>
          </p:cNvPr>
          <p:cNvSpPr/>
          <p:nvPr/>
        </p:nvSpPr>
        <p:spPr>
          <a:xfrm>
            <a:off x="7885706" y="5119230"/>
            <a:ext cx="1563094" cy="867913"/>
          </a:xfrm>
          <a:prstGeom prst="rect">
            <a:avLst/>
          </a:prstGeom>
          <a:noFill/>
          <a:ln w="38100">
            <a:solidFill>
              <a:srgbClr val="AD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A22E8D-4C9D-4F2D-8427-180A74F74C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20% of people are affected throughout lifespan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Twice as common in women than men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85% of depression patients also experience anxiety symptoms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E72611-320E-4161-88E7-2DA1ABAC7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Otte</a:t>
            </a:r>
            <a:r>
              <a:rPr lang="en-US" dirty="0"/>
              <a:t> et al, 2016; Tiller, 2013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0024C-46F4-4E32-9FE4-1AFC0AA9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depressive symptoms?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7C8212-2214-4142-B30E-6B3EC4945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ACA63-AE43-49B3-84D2-BE10D5CD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706" y="1080022"/>
            <a:ext cx="3971068" cy="53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8E9C-C563-4010-BE8E-28F1C5D8EA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F6BD86-BE60-41FB-8980-FF014BB1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86B4C-E22B-4F15-A9DE-5E79EC020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F342F-B867-4D14-82F9-DE4895E05051}"/>
              </a:ext>
            </a:extLst>
          </p:cNvPr>
          <p:cNvSpPr txBox="1"/>
          <p:nvPr/>
        </p:nvSpPr>
        <p:spPr>
          <a:xfrm>
            <a:off x="712082" y="1898074"/>
            <a:ext cx="10727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Keyword combination: 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/>
              <a:t>depression</a:t>
            </a:r>
            <a:r>
              <a:rPr lang="en-US" sz="3200" dirty="0"/>
              <a:t> </a:t>
            </a:r>
            <a:r>
              <a:rPr lang="en-US" sz="3200" i="1" dirty="0"/>
              <a:t>OR</a:t>
            </a:r>
            <a:r>
              <a:rPr lang="en-US" sz="3200" dirty="0"/>
              <a:t> </a:t>
            </a:r>
            <a:r>
              <a:rPr lang="en-US" sz="3200" b="1" dirty="0"/>
              <a:t>suicide</a:t>
            </a:r>
            <a:r>
              <a:rPr lang="en-US" sz="3200" dirty="0"/>
              <a:t> </a:t>
            </a:r>
            <a:r>
              <a:rPr lang="en-US" sz="3200" i="1" dirty="0"/>
              <a:t>OR</a:t>
            </a:r>
            <a:r>
              <a:rPr lang="en-US" sz="3200" dirty="0"/>
              <a:t> </a:t>
            </a:r>
            <a:r>
              <a:rPr lang="en-US" sz="3200" b="1" dirty="0"/>
              <a:t>apathy</a:t>
            </a:r>
            <a:r>
              <a:rPr lang="en-US" sz="3200" dirty="0"/>
              <a:t>) </a:t>
            </a:r>
          </a:p>
          <a:p>
            <a:pPr algn="ctr"/>
            <a:r>
              <a:rPr lang="en-US" sz="3200" i="1" dirty="0"/>
              <a:t>AND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/>
              <a:t>MTBI</a:t>
            </a:r>
            <a:r>
              <a:rPr lang="en-US" sz="3200" dirty="0"/>
              <a:t> </a:t>
            </a:r>
            <a:r>
              <a:rPr lang="en-US" sz="3200" i="1" dirty="0"/>
              <a:t>OR</a:t>
            </a:r>
            <a:r>
              <a:rPr lang="en-US" sz="3200" dirty="0"/>
              <a:t> "</a:t>
            </a:r>
            <a:r>
              <a:rPr lang="en-US" sz="3200" b="1" dirty="0"/>
              <a:t>Mild traumatic brain injury</a:t>
            </a:r>
            <a:r>
              <a:rPr lang="en-US" sz="3200" dirty="0"/>
              <a:t>" </a:t>
            </a:r>
            <a:r>
              <a:rPr lang="en-US" sz="3200" i="1" dirty="0"/>
              <a:t>OR</a:t>
            </a:r>
            <a:r>
              <a:rPr lang="en-US" sz="3200" dirty="0"/>
              <a:t> </a:t>
            </a:r>
            <a:r>
              <a:rPr lang="en-US" sz="3200" b="1" dirty="0"/>
              <a:t>concussion</a:t>
            </a:r>
            <a:r>
              <a:rPr lang="en-US" sz="3200" dirty="0"/>
              <a:t>) </a:t>
            </a:r>
          </a:p>
          <a:p>
            <a:pPr algn="ctr"/>
            <a:r>
              <a:rPr lang="en-US" sz="3200" i="1" dirty="0"/>
              <a:t>AND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("</a:t>
            </a:r>
            <a:r>
              <a:rPr lang="en-US" sz="3200" b="1" dirty="0"/>
              <a:t>acute phase</a:t>
            </a:r>
            <a:r>
              <a:rPr lang="en-US" sz="3200" dirty="0"/>
              <a:t>" </a:t>
            </a:r>
            <a:r>
              <a:rPr lang="en-US" sz="3200" i="1" dirty="0"/>
              <a:t>OR</a:t>
            </a:r>
            <a:r>
              <a:rPr lang="en-US" sz="3200" dirty="0"/>
              <a:t> "</a:t>
            </a:r>
            <a:r>
              <a:rPr lang="en-US" sz="3200" b="1" dirty="0"/>
              <a:t>short-term</a:t>
            </a:r>
            <a:r>
              <a:rPr lang="en-US" sz="3200" dirty="0"/>
              <a:t>" </a:t>
            </a:r>
            <a:r>
              <a:rPr lang="en-US" sz="3200" i="1" dirty="0"/>
              <a:t>OR</a:t>
            </a:r>
            <a:r>
              <a:rPr lang="en-US" sz="3200" dirty="0"/>
              <a:t> "</a:t>
            </a:r>
            <a:r>
              <a:rPr lang="en-US" sz="3200" b="1" dirty="0"/>
              <a:t>short term</a:t>
            </a:r>
            <a:r>
              <a:rPr lang="en-US" sz="3200" dirty="0"/>
              <a:t>" </a:t>
            </a:r>
            <a:r>
              <a:rPr lang="en-US" sz="3200" i="1" dirty="0"/>
              <a:t>OR</a:t>
            </a:r>
            <a:r>
              <a:rPr lang="en-US" sz="3200" dirty="0"/>
              <a:t> "</a:t>
            </a:r>
            <a:r>
              <a:rPr lang="en-US" sz="3200" b="1" dirty="0"/>
              <a:t>early</a:t>
            </a:r>
            <a:r>
              <a:rPr lang="en-US" sz="32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0889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58BF8-3A6D-4C24-A869-50207D7218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082" y="1685766"/>
            <a:ext cx="5237163" cy="438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Inclusion criteria:</a:t>
            </a:r>
          </a:p>
          <a:p>
            <a:pPr lvl="1"/>
            <a:r>
              <a:rPr lang="en-US" sz="3600" dirty="0"/>
              <a:t>Physically active population</a:t>
            </a:r>
          </a:p>
          <a:p>
            <a:pPr lvl="1"/>
            <a:r>
              <a:rPr lang="en-US" sz="3600" dirty="0"/>
              <a:t>Not elderly patients</a:t>
            </a:r>
          </a:p>
          <a:p>
            <a:pPr lvl="1"/>
            <a:r>
              <a:rPr lang="en-US" sz="3600" dirty="0"/>
              <a:t>Evaluate depressive symptoms after a sustained concussion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E9C9-DE9C-49DD-89F9-8DC58DC35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6870C6-536B-4689-8569-FF2B56E6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CDBFA-568B-4F3D-A27E-F300F9E2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 descr="Ice hockey">
            <a:extLst>
              <a:ext uri="{FF2B5EF4-FFF2-40B4-BE49-F238E27FC236}">
                <a16:creationId xmlns:a16="http://schemas.microsoft.com/office/drawing/2014/main" id="{595798C3-0F8E-446A-BD38-A58D93956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48916" y="1411524"/>
            <a:ext cx="1431001" cy="1431001"/>
          </a:xfrm>
          <a:prstGeom prst="rect">
            <a:avLst/>
          </a:prstGeom>
        </p:spPr>
      </p:pic>
      <p:pic>
        <p:nvPicPr>
          <p:cNvPr id="9" name="Graphic 8" descr="Soccer">
            <a:extLst>
              <a:ext uri="{FF2B5EF4-FFF2-40B4-BE49-F238E27FC236}">
                <a16:creationId xmlns:a16="http://schemas.microsoft.com/office/drawing/2014/main" id="{B97861D7-D3CA-4701-A875-46A640545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06456" y="4250645"/>
            <a:ext cx="1431001" cy="1431001"/>
          </a:xfrm>
          <a:prstGeom prst="rect">
            <a:avLst/>
          </a:prstGeom>
        </p:spPr>
      </p:pic>
      <p:pic>
        <p:nvPicPr>
          <p:cNvPr id="11" name="Graphic 10" descr="Swimming">
            <a:extLst>
              <a:ext uri="{FF2B5EF4-FFF2-40B4-BE49-F238E27FC236}">
                <a16:creationId xmlns:a16="http://schemas.microsoft.com/office/drawing/2014/main" id="{DDE6830C-2427-4069-9787-6B8DF2923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8915" y="4273526"/>
            <a:ext cx="1431001" cy="1431001"/>
          </a:xfrm>
          <a:prstGeom prst="rect">
            <a:avLst/>
          </a:prstGeom>
        </p:spPr>
      </p:pic>
      <p:pic>
        <p:nvPicPr>
          <p:cNvPr id="13" name="Graphic 12" descr="Cycling">
            <a:extLst>
              <a:ext uri="{FF2B5EF4-FFF2-40B4-BE49-F238E27FC236}">
                <a16:creationId xmlns:a16="http://schemas.microsoft.com/office/drawing/2014/main" id="{A716DEA2-F56F-4D34-A434-432A911BF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83580" y="1411523"/>
            <a:ext cx="1431001" cy="1431001"/>
          </a:xfrm>
          <a:prstGeom prst="rect">
            <a:avLst/>
          </a:prstGeom>
        </p:spPr>
      </p:pic>
      <p:pic>
        <p:nvPicPr>
          <p:cNvPr id="15" name="Graphic 14" descr="Run">
            <a:extLst>
              <a:ext uri="{FF2B5EF4-FFF2-40B4-BE49-F238E27FC236}">
                <a16:creationId xmlns:a16="http://schemas.microsoft.com/office/drawing/2014/main" id="{59C7E85A-CC43-4E34-9E3D-BF43DE7AD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37457" y="2842525"/>
            <a:ext cx="1431001" cy="14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6D97AA-E6B1-47A8-81F3-14194BCE54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26995" y="2510790"/>
            <a:ext cx="1371600" cy="29718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endParaRPr lang="en-US" sz="12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0C121B-88A3-40CC-9FCB-72EA72809BE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26995" y="4110990"/>
            <a:ext cx="1371600" cy="29718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endParaRPr lang="en-US" sz="12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AEB07-0FE2-4565-8595-EEB35BD2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05" y="491490"/>
            <a:ext cx="2228850" cy="7893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identified through database searching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181)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7ADF9-3334-48B6-886B-9029472556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1605" y="128778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39C54-C209-466F-86B6-86CF62308A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7605" y="128778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348E5A-0A04-418E-95E2-4C71E91E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865" y="491490"/>
            <a:ext cx="2228850" cy="792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records identified through other sources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F50F4-9503-4E99-8F6D-7E82D8DD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1744980"/>
            <a:ext cx="277177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after duplicates removed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203)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C8056-8842-4FDB-A2F4-8BAB40CE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580" y="2773680"/>
            <a:ext cx="16700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screened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203)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0AF9B-78F0-4844-93DE-CD4BAC40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505" y="2773680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excluded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149)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836390-600F-4C32-B53B-3A65D869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165" y="3897630"/>
            <a:ext cx="17145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Full-text articles assessed for eligibility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55)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34C9A7-F94C-4275-ABB6-063D286D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505" y="3819526"/>
            <a:ext cx="1714500" cy="2468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Full-text articles excluded, with reasons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42)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Elderly patients (n=3)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Concussions not acute (n=8)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not report on depression (n=12)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not physically active (n=19)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57441-75A2-40E6-87A7-191E2C8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305" y="5292090"/>
            <a:ext cx="1714500" cy="75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included in qualitative synthesis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13)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29A74-0DA4-4522-AEB1-43AD8E428D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4605" y="2316480"/>
            <a:ext cx="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F2926-9DCC-4701-BEA7-DF4A22C920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4605" y="3345180"/>
            <a:ext cx="0" cy="548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F84772-49B6-4CB9-8221-88F27EF60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4605" y="4661535"/>
            <a:ext cx="0" cy="64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D13B7F-3414-4D37-9D61-8565042A10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9630" y="3059430"/>
            <a:ext cx="650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D7FC26-46B6-474D-BC15-7B7660A7E8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21855" y="4274820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492689-E9CB-4D94-B932-D52F084B65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26995" y="910590"/>
            <a:ext cx="1371600" cy="29718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endParaRPr lang="en-US" sz="12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76CF4-4874-48FC-AB62-82DC2B4EC9B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26995" y="5711190"/>
            <a:ext cx="1371600" cy="29718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45720" tIns="45720" rIns="4572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endParaRPr lang="en-US" sz="1200" b="1" kern="14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6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1607</Words>
  <Application>Microsoft Office PowerPoint</Application>
  <PresentationFormat>Widescreen</PresentationFormat>
  <Paragraphs>338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Arno Pro</vt:lpstr>
      <vt:lpstr>Avenir</vt:lpstr>
      <vt:lpstr>Avenir Black</vt:lpstr>
      <vt:lpstr>Avenir Book</vt:lpstr>
      <vt:lpstr>Avenir Next</vt:lpstr>
      <vt:lpstr>Calibri</vt:lpstr>
      <vt:lpstr>Calibri Light</vt:lpstr>
      <vt:lpstr>Franklin Gothic Medium</vt:lpstr>
      <vt:lpstr>Times New Roman</vt:lpstr>
      <vt:lpstr>Office Theme</vt:lpstr>
      <vt:lpstr>PowerPoint Presentation</vt:lpstr>
      <vt:lpstr>Imagine…</vt:lpstr>
      <vt:lpstr>Concussion Background</vt:lpstr>
      <vt:lpstr>Concussion Symptoms</vt:lpstr>
      <vt:lpstr>Emotional and Psychological Symptoms</vt:lpstr>
      <vt:lpstr>What are depressive symptoms?</vt:lpstr>
      <vt:lpstr>Methods</vt:lpstr>
      <vt:lpstr>Methods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Depression</vt:lpstr>
      <vt:lpstr>Depression</vt:lpstr>
      <vt:lpstr>Depression</vt:lpstr>
      <vt:lpstr>Anxiety</vt:lpstr>
      <vt:lpstr>Anxiety</vt:lpstr>
      <vt:lpstr>Anxiety</vt:lpstr>
      <vt:lpstr>Impulsivity &amp; Mood Lability</vt:lpstr>
      <vt:lpstr>Clinical Pearls</vt:lpstr>
      <vt:lpstr>Current &amp; Future Research</vt:lpstr>
      <vt:lpstr>It is normal…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Berglund</dc:creator>
  <cp:lastModifiedBy>Walker, Wendy</cp:lastModifiedBy>
  <cp:revision>27</cp:revision>
  <dcterms:created xsi:type="dcterms:W3CDTF">2019-12-09T20:24:27Z</dcterms:created>
  <dcterms:modified xsi:type="dcterms:W3CDTF">2020-03-03T19:17:29Z</dcterms:modified>
</cp:coreProperties>
</file>