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51206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540"/>
    <a:srgbClr val="A9ABAE"/>
    <a:srgbClr val="58585A"/>
    <a:srgbClr val="59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748"/>
    <p:restoredTop sz="94713"/>
  </p:normalViewPr>
  <p:slideViewPr>
    <p:cSldViewPr snapToGrid="0" snapToObjects="1">
      <p:cViewPr varScale="1">
        <p:scale>
          <a:sx n="24" d="100"/>
          <a:sy n="24" d="100"/>
        </p:scale>
        <p:origin x="14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6EFC8A-FD47-E74E-A88C-091E0FABFCD6}"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pic>
        <p:nvPicPr>
          <p:cNvPr id="3" name="Picture 2">
            <a:extLst>
              <a:ext uri="{FF2B5EF4-FFF2-40B4-BE49-F238E27FC236}">
                <a16:creationId xmlns:a16="http://schemas.microsoft.com/office/drawing/2014/main" id="{73AFF713-5D72-4059-9417-DEA7401120E6}"/>
              </a:ext>
            </a:extLst>
          </p:cNvPr>
          <p:cNvPicPr>
            <a:picLocks noChangeAspect="1"/>
          </p:cNvPicPr>
          <p:nvPr userDrawn="1"/>
        </p:nvPicPr>
        <p:blipFill>
          <a:blip r:embed="rId2"/>
          <a:stretch>
            <a:fillRect/>
          </a:stretch>
        </p:blipFill>
        <p:spPr>
          <a:xfrm>
            <a:off x="279400" y="14533779"/>
            <a:ext cx="50215800" cy="18607745"/>
          </a:xfrm>
          <a:prstGeom prst="rect">
            <a:avLst/>
          </a:prstGeom>
        </p:spPr>
      </p:pic>
    </p:spTree>
    <p:extLst>
      <p:ext uri="{BB962C8B-B14F-4D97-AF65-F5344CB8AC3E}">
        <p14:creationId xmlns:p14="http://schemas.microsoft.com/office/powerpoint/2010/main" val="6151823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378878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1"/>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1"/>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00035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8959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6"/>
            <a:ext cx="44165520" cy="13693138"/>
          </a:xfrm>
        </p:spPr>
        <p:txBody>
          <a:bodyPr anchor="b"/>
          <a:lstStyle>
            <a:lvl1pPr>
              <a:defRPr sz="25201"/>
            </a:lvl1pPr>
          </a:lstStyle>
          <a:p>
            <a:r>
              <a:rPr lang="en-US"/>
              <a:t>Click to edit Master title style</a:t>
            </a:r>
            <a:endParaRPr lang="en-US" dirty="0"/>
          </a:p>
        </p:txBody>
      </p:sp>
      <p:sp>
        <p:nvSpPr>
          <p:cNvPr id="3" name="Text Placeholder 2"/>
          <p:cNvSpPr>
            <a:spLocks noGrp="1"/>
          </p:cNvSpPr>
          <p:nvPr>
            <p:ph type="body" idx="1"/>
          </p:nvPr>
        </p:nvSpPr>
        <p:spPr>
          <a:xfrm>
            <a:off x="3493770" y="22029426"/>
            <a:ext cx="44165520" cy="7200898"/>
          </a:xfrm>
        </p:spPr>
        <p:txBody>
          <a:bodyPr/>
          <a:lstStyle>
            <a:lvl1pPr marL="0" indent="0">
              <a:buNone/>
              <a:defRPr sz="10080">
                <a:solidFill>
                  <a:schemeClr val="tx1">
                    <a:tint val="75000"/>
                  </a:schemeClr>
                </a:solidFill>
              </a:defRPr>
            </a:lvl1pPr>
            <a:lvl2pPr marL="1920374" indent="0">
              <a:buNone/>
              <a:defRPr sz="8400">
                <a:solidFill>
                  <a:schemeClr val="tx1">
                    <a:tint val="75000"/>
                  </a:schemeClr>
                </a:solidFill>
              </a:defRPr>
            </a:lvl2pPr>
            <a:lvl3pPr marL="3840750" indent="0">
              <a:buNone/>
              <a:defRPr sz="7560">
                <a:solidFill>
                  <a:schemeClr val="tx1">
                    <a:tint val="75000"/>
                  </a:schemeClr>
                </a:solidFill>
              </a:defRPr>
            </a:lvl3pPr>
            <a:lvl4pPr marL="5761124" indent="0">
              <a:buNone/>
              <a:defRPr sz="6720">
                <a:solidFill>
                  <a:schemeClr val="tx1">
                    <a:tint val="75000"/>
                  </a:schemeClr>
                </a:solidFill>
              </a:defRPr>
            </a:lvl4pPr>
            <a:lvl5pPr marL="7681500" indent="0">
              <a:buNone/>
              <a:defRPr sz="6720">
                <a:solidFill>
                  <a:schemeClr val="tx1">
                    <a:tint val="75000"/>
                  </a:schemeClr>
                </a:solidFill>
              </a:defRPr>
            </a:lvl5pPr>
            <a:lvl6pPr marL="9601874" indent="0">
              <a:buNone/>
              <a:defRPr sz="6720">
                <a:solidFill>
                  <a:schemeClr val="tx1">
                    <a:tint val="75000"/>
                  </a:schemeClr>
                </a:solidFill>
              </a:defRPr>
            </a:lvl6pPr>
            <a:lvl7pPr marL="11522250" indent="0">
              <a:buNone/>
              <a:defRPr sz="6720">
                <a:solidFill>
                  <a:schemeClr val="tx1">
                    <a:tint val="75000"/>
                  </a:schemeClr>
                </a:solidFill>
              </a:defRPr>
            </a:lvl7pPr>
            <a:lvl8pPr marL="13442624" indent="0">
              <a:buNone/>
              <a:defRPr sz="6720">
                <a:solidFill>
                  <a:schemeClr val="tx1">
                    <a:tint val="75000"/>
                  </a:schemeClr>
                </a:solidFill>
              </a:defRPr>
            </a:lvl8pPr>
            <a:lvl9pPr marL="15362998"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6EFC8A-FD47-E74E-A88C-091E0FABFCD6}"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49001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EFC8A-FD47-E74E-A88C-091E0FABFCD6}"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419343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4"/>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3"/>
            <a:ext cx="21662706" cy="3954778"/>
          </a:xfrm>
        </p:spPr>
        <p:txBody>
          <a:bodyPr anchor="b"/>
          <a:lstStyle>
            <a:lvl1pPr marL="0" indent="0">
              <a:buNone/>
              <a:defRPr sz="10080" b="1"/>
            </a:lvl1pPr>
            <a:lvl2pPr marL="1920374" indent="0">
              <a:buNone/>
              <a:defRPr sz="8400" b="1"/>
            </a:lvl2pPr>
            <a:lvl3pPr marL="3840750" indent="0">
              <a:buNone/>
              <a:defRPr sz="7560" b="1"/>
            </a:lvl3pPr>
            <a:lvl4pPr marL="5761124" indent="0">
              <a:buNone/>
              <a:defRPr sz="6720" b="1"/>
            </a:lvl4pPr>
            <a:lvl5pPr marL="7681500" indent="0">
              <a:buNone/>
              <a:defRPr sz="6720" b="1"/>
            </a:lvl5pPr>
            <a:lvl6pPr marL="9601874" indent="0">
              <a:buNone/>
              <a:defRPr sz="6720" b="1"/>
            </a:lvl6pPr>
            <a:lvl7pPr marL="11522250" indent="0">
              <a:buNone/>
              <a:defRPr sz="6720" b="1"/>
            </a:lvl7pPr>
            <a:lvl8pPr marL="13442624" indent="0">
              <a:buNone/>
              <a:defRPr sz="6720" b="1"/>
            </a:lvl8pPr>
            <a:lvl9pPr marL="15362998"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2024361"/>
            <a:ext cx="2166270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3"/>
            <a:ext cx="21769390" cy="3954778"/>
          </a:xfrm>
        </p:spPr>
        <p:txBody>
          <a:bodyPr anchor="b"/>
          <a:lstStyle>
            <a:lvl1pPr marL="0" indent="0">
              <a:buNone/>
              <a:defRPr sz="10080" b="1"/>
            </a:lvl1pPr>
            <a:lvl2pPr marL="1920374" indent="0">
              <a:buNone/>
              <a:defRPr sz="8400" b="1"/>
            </a:lvl2pPr>
            <a:lvl3pPr marL="3840750" indent="0">
              <a:buNone/>
              <a:defRPr sz="7560" b="1"/>
            </a:lvl3pPr>
            <a:lvl4pPr marL="5761124" indent="0">
              <a:buNone/>
              <a:defRPr sz="6720" b="1"/>
            </a:lvl4pPr>
            <a:lvl5pPr marL="7681500" indent="0">
              <a:buNone/>
              <a:defRPr sz="6720" b="1"/>
            </a:lvl5pPr>
            <a:lvl6pPr marL="9601874" indent="0">
              <a:buNone/>
              <a:defRPr sz="6720" b="1"/>
            </a:lvl6pPr>
            <a:lvl7pPr marL="11522250" indent="0">
              <a:buNone/>
              <a:defRPr sz="6720" b="1"/>
            </a:lvl7pPr>
            <a:lvl8pPr marL="13442624" indent="0">
              <a:buNone/>
              <a:defRPr sz="6720" b="1"/>
            </a:lvl8pPr>
            <a:lvl9pPr marL="15362998"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2024361"/>
            <a:ext cx="2176939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EFC8A-FD47-E74E-A88C-091E0FABFCD6}"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79182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6EFC8A-FD47-E74E-A88C-091E0FABFCD6}"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79283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EFC8A-FD47-E74E-A88C-091E0FABFCD6}"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5541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6" cy="7680960"/>
          </a:xfrm>
        </p:spPr>
        <p:txBody>
          <a:bodyPr anchor="b"/>
          <a:lstStyle>
            <a:lvl1pPr>
              <a:defRPr sz="13442"/>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2"/>
            </a:lvl1pPr>
            <a:lvl2pPr>
              <a:defRPr sz="11762"/>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1"/>
            <a:ext cx="16515396" cy="18295622"/>
          </a:xfrm>
        </p:spPr>
        <p:txBody>
          <a:bodyPr/>
          <a:lstStyle>
            <a:lvl1pPr marL="0" indent="0">
              <a:buNone/>
              <a:defRPr sz="6720"/>
            </a:lvl1pPr>
            <a:lvl2pPr marL="1920374" indent="0">
              <a:buNone/>
              <a:defRPr sz="5880"/>
            </a:lvl2pPr>
            <a:lvl3pPr marL="3840750" indent="0">
              <a:buNone/>
              <a:defRPr sz="5040"/>
            </a:lvl3pPr>
            <a:lvl4pPr marL="5761124" indent="0">
              <a:buNone/>
              <a:defRPr sz="4200"/>
            </a:lvl4pPr>
            <a:lvl5pPr marL="7681500" indent="0">
              <a:buNone/>
              <a:defRPr sz="4200"/>
            </a:lvl5pPr>
            <a:lvl6pPr marL="9601874" indent="0">
              <a:buNone/>
              <a:defRPr sz="4200"/>
            </a:lvl6pPr>
            <a:lvl7pPr marL="11522250" indent="0">
              <a:buNone/>
              <a:defRPr sz="4200"/>
            </a:lvl7pPr>
            <a:lvl8pPr marL="13442624" indent="0">
              <a:buNone/>
              <a:defRPr sz="4200"/>
            </a:lvl8pPr>
            <a:lvl9pPr marL="15362998"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36EFC8A-FD47-E74E-A88C-091E0FABFCD6}"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779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6" cy="7680960"/>
          </a:xfrm>
        </p:spPr>
        <p:txBody>
          <a:bodyPr anchor="b"/>
          <a:lstStyle>
            <a:lvl1pPr>
              <a:defRPr sz="13442"/>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2"/>
            </a:lvl1pPr>
            <a:lvl2pPr marL="1920374" indent="0">
              <a:buNone/>
              <a:defRPr sz="11762"/>
            </a:lvl2pPr>
            <a:lvl3pPr marL="3840750" indent="0">
              <a:buNone/>
              <a:defRPr sz="10080"/>
            </a:lvl3pPr>
            <a:lvl4pPr marL="5761124" indent="0">
              <a:buNone/>
              <a:defRPr sz="8400"/>
            </a:lvl4pPr>
            <a:lvl5pPr marL="7681500" indent="0">
              <a:buNone/>
              <a:defRPr sz="8400"/>
            </a:lvl5pPr>
            <a:lvl6pPr marL="9601874" indent="0">
              <a:buNone/>
              <a:defRPr sz="8400"/>
            </a:lvl6pPr>
            <a:lvl7pPr marL="11522250" indent="0">
              <a:buNone/>
              <a:defRPr sz="8400"/>
            </a:lvl7pPr>
            <a:lvl8pPr marL="13442624" indent="0">
              <a:buNone/>
              <a:defRPr sz="8400"/>
            </a:lvl8pPr>
            <a:lvl9pPr marL="15362998"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875521"/>
            <a:ext cx="16515396" cy="18295622"/>
          </a:xfrm>
        </p:spPr>
        <p:txBody>
          <a:bodyPr/>
          <a:lstStyle>
            <a:lvl1pPr marL="0" indent="0">
              <a:buNone/>
              <a:defRPr sz="6720"/>
            </a:lvl1pPr>
            <a:lvl2pPr marL="1920374" indent="0">
              <a:buNone/>
              <a:defRPr sz="5880"/>
            </a:lvl2pPr>
            <a:lvl3pPr marL="3840750" indent="0">
              <a:buNone/>
              <a:defRPr sz="5040"/>
            </a:lvl3pPr>
            <a:lvl4pPr marL="5761124" indent="0">
              <a:buNone/>
              <a:defRPr sz="4200"/>
            </a:lvl4pPr>
            <a:lvl5pPr marL="7681500" indent="0">
              <a:buNone/>
              <a:defRPr sz="4200"/>
            </a:lvl5pPr>
            <a:lvl6pPr marL="9601874" indent="0">
              <a:buNone/>
              <a:defRPr sz="4200"/>
            </a:lvl6pPr>
            <a:lvl7pPr marL="11522250" indent="0">
              <a:buNone/>
              <a:defRPr sz="4200"/>
            </a:lvl7pPr>
            <a:lvl8pPr marL="13442624" indent="0">
              <a:buNone/>
              <a:defRPr sz="4200"/>
            </a:lvl8pPr>
            <a:lvl9pPr marL="15362998"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36EFC8A-FD47-E74E-A88C-091E0FABFCD6}"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75408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4"/>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1"/>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336EFC8A-FD47-E74E-A88C-091E0FABFCD6}" type="datetimeFigureOut">
              <a:rPr lang="en-US" smtClean="0"/>
              <a:t>2/21/2020</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D621C58B-22FA-DC42-BE6D-3189C5E7B15A}" type="slidenum">
              <a:rPr lang="en-US" smtClean="0"/>
              <a:t>‹#›</a:t>
            </a:fld>
            <a:endParaRPr lang="en-US"/>
          </a:p>
        </p:txBody>
      </p:sp>
    </p:spTree>
    <p:extLst>
      <p:ext uri="{BB962C8B-B14F-4D97-AF65-F5344CB8AC3E}">
        <p14:creationId xmlns:p14="http://schemas.microsoft.com/office/powerpoint/2010/main" val="20556325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750" rtl="0" eaLnBrk="1" latinLnBrk="0" hangingPunct="1">
        <a:lnSpc>
          <a:spcPct val="90000"/>
        </a:lnSpc>
        <a:spcBef>
          <a:spcPct val="0"/>
        </a:spcBef>
        <a:buNone/>
        <a:defRPr sz="18481" kern="1200">
          <a:solidFill>
            <a:schemeClr val="tx1"/>
          </a:solidFill>
          <a:latin typeface="+mj-lt"/>
          <a:ea typeface="+mj-ea"/>
          <a:cs typeface="+mj-cs"/>
        </a:defRPr>
      </a:lvl1pPr>
    </p:titleStyle>
    <p:bodyStyle>
      <a:lvl1pPr marL="960188" indent="-960188" algn="l" defTabSz="3840750" rtl="0" eaLnBrk="1" latinLnBrk="0" hangingPunct="1">
        <a:lnSpc>
          <a:spcPct val="90000"/>
        </a:lnSpc>
        <a:spcBef>
          <a:spcPts val="4200"/>
        </a:spcBef>
        <a:buFont typeface="Arial" panose="020B0604020202020204" pitchFamily="34" charset="0"/>
        <a:buChar char="•"/>
        <a:defRPr sz="11762" kern="1200">
          <a:solidFill>
            <a:schemeClr val="tx1"/>
          </a:solidFill>
          <a:latin typeface="+mn-lt"/>
          <a:ea typeface="+mn-ea"/>
          <a:cs typeface="+mn-cs"/>
        </a:defRPr>
      </a:lvl1pPr>
      <a:lvl2pPr marL="2880562" indent="-960188" algn="l" defTabSz="384075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938" indent="-960188" algn="l" defTabSz="384075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131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68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206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243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281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318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750" rtl="0" eaLnBrk="1" latinLnBrk="0" hangingPunct="1">
        <a:defRPr sz="7560" kern="1200">
          <a:solidFill>
            <a:schemeClr val="tx1"/>
          </a:solidFill>
          <a:latin typeface="+mn-lt"/>
          <a:ea typeface="+mn-ea"/>
          <a:cs typeface="+mn-cs"/>
        </a:defRPr>
      </a:lvl1pPr>
      <a:lvl2pPr marL="1920374" algn="l" defTabSz="3840750" rtl="0" eaLnBrk="1" latinLnBrk="0" hangingPunct="1">
        <a:defRPr sz="7560" kern="1200">
          <a:solidFill>
            <a:schemeClr val="tx1"/>
          </a:solidFill>
          <a:latin typeface="+mn-lt"/>
          <a:ea typeface="+mn-ea"/>
          <a:cs typeface="+mn-cs"/>
        </a:defRPr>
      </a:lvl2pPr>
      <a:lvl3pPr marL="3840750" algn="l" defTabSz="3840750" rtl="0" eaLnBrk="1" latinLnBrk="0" hangingPunct="1">
        <a:defRPr sz="7560" kern="1200">
          <a:solidFill>
            <a:schemeClr val="tx1"/>
          </a:solidFill>
          <a:latin typeface="+mn-lt"/>
          <a:ea typeface="+mn-ea"/>
          <a:cs typeface="+mn-cs"/>
        </a:defRPr>
      </a:lvl3pPr>
      <a:lvl4pPr marL="5761124" algn="l" defTabSz="3840750" rtl="0" eaLnBrk="1" latinLnBrk="0" hangingPunct="1">
        <a:defRPr sz="7560" kern="1200">
          <a:solidFill>
            <a:schemeClr val="tx1"/>
          </a:solidFill>
          <a:latin typeface="+mn-lt"/>
          <a:ea typeface="+mn-ea"/>
          <a:cs typeface="+mn-cs"/>
        </a:defRPr>
      </a:lvl4pPr>
      <a:lvl5pPr marL="7681500" algn="l" defTabSz="3840750" rtl="0" eaLnBrk="1" latinLnBrk="0" hangingPunct="1">
        <a:defRPr sz="7560" kern="1200">
          <a:solidFill>
            <a:schemeClr val="tx1"/>
          </a:solidFill>
          <a:latin typeface="+mn-lt"/>
          <a:ea typeface="+mn-ea"/>
          <a:cs typeface="+mn-cs"/>
        </a:defRPr>
      </a:lvl5pPr>
      <a:lvl6pPr marL="9601874" algn="l" defTabSz="3840750" rtl="0" eaLnBrk="1" latinLnBrk="0" hangingPunct="1">
        <a:defRPr sz="7560" kern="1200">
          <a:solidFill>
            <a:schemeClr val="tx1"/>
          </a:solidFill>
          <a:latin typeface="+mn-lt"/>
          <a:ea typeface="+mn-ea"/>
          <a:cs typeface="+mn-cs"/>
        </a:defRPr>
      </a:lvl6pPr>
      <a:lvl7pPr marL="11522250" algn="l" defTabSz="3840750" rtl="0" eaLnBrk="1" latinLnBrk="0" hangingPunct="1">
        <a:defRPr sz="7560" kern="1200">
          <a:solidFill>
            <a:schemeClr val="tx1"/>
          </a:solidFill>
          <a:latin typeface="+mn-lt"/>
          <a:ea typeface="+mn-ea"/>
          <a:cs typeface="+mn-cs"/>
        </a:defRPr>
      </a:lvl7pPr>
      <a:lvl8pPr marL="13442624" algn="l" defTabSz="3840750" rtl="0" eaLnBrk="1" latinLnBrk="0" hangingPunct="1">
        <a:defRPr sz="7560" kern="1200">
          <a:solidFill>
            <a:schemeClr val="tx1"/>
          </a:solidFill>
          <a:latin typeface="+mn-lt"/>
          <a:ea typeface="+mn-ea"/>
          <a:cs typeface="+mn-cs"/>
        </a:defRPr>
      </a:lvl8pPr>
      <a:lvl9pPr marL="15362998" algn="l" defTabSz="384075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275E846-D042-184E-8067-758A437AFA14}"/>
              </a:ext>
            </a:extLst>
          </p:cNvPr>
          <p:cNvSpPr>
            <a:spLocks noChangeArrowheads="1"/>
          </p:cNvSpPr>
          <p:nvPr/>
        </p:nvSpPr>
        <p:spPr bwMode="auto">
          <a:xfrm>
            <a:off x="450829" y="4796645"/>
            <a:ext cx="50304742" cy="2039585"/>
          </a:xfrm>
          <a:prstGeom prst="rect">
            <a:avLst/>
          </a:prstGeom>
          <a:solidFill>
            <a:srgbClr val="8D2540"/>
          </a:solidFill>
          <a:ln w="76200">
            <a:solidFill>
              <a:srgbClr val="A9ABAE"/>
            </a:solidFill>
            <a:miter lim="800000"/>
            <a:headEnd/>
            <a:tailEnd/>
          </a:ln>
        </p:spPr>
        <p:txBody>
          <a:bodyPr wrap="none" anchor="ctr"/>
          <a:lstStyle/>
          <a:p>
            <a:pPr algn="ctr"/>
            <a:r>
              <a:rPr lang="en-US" sz="6000" dirty="0" smtClean="0">
                <a:solidFill>
                  <a:schemeClr val="bg1"/>
                </a:solidFill>
                <a:latin typeface="Arial" panose="020B0604020202020204" pitchFamily="34" charset="0"/>
                <a:cs typeface="Arial" panose="020B0604020202020204" pitchFamily="34" charset="0"/>
              </a:rPr>
              <a:t>Madison </a:t>
            </a:r>
            <a:r>
              <a:rPr lang="en-US" sz="6000" dirty="0" err="1" smtClean="0">
                <a:solidFill>
                  <a:schemeClr val="bg1"/>
                </a:solidFill>
                <a:latin typeface="Arial" panose="020B0604020202020204" pitchFamily="34" charset="0"/>
                <a:cs typeface="Arial" panose="020B0604020202020204" pitchFamily="34" charset="0"/>
              </a:rPr>
              <a:t>Siebenaler</a:t>
            </a:r>
            <a:r>
              <a:rPr lang="en-US" sz="6000" dirty="0" smtClean="0">
                <a:solidFill>
                  <a:schemeClr val="bg1"/>
                </a:solidFill>
                <a:latin typeface="Arial" panose="020B0604020202020204" pitchFamily="34" charset="0"/>
                <a:cs typeface="Arial" panose="020B0604020202020204" pitchFamily="34" charset="0"/>
              </a:rPr>
              <a:t>, Tyler Hansen, Nicholas Costa, and Valerie Moody</a:t>
            </a:r>
            <a:endParaRPr lang="en-US" sz="6000" dirty="0">
              <a:solidFill>
                <a:schemeClr val="bg1"/>
              </a:solidFill>
              <a:latin typeface="Arial" panose="020B0604020202020204" pitchFamily="34" charset="0"/>
              <a:cs typeface="Arial" panose="020B0604020202020204" pitchFamily="34" charset="0"/>
            </a:endParaRPr>
          </a:p>
          <a:p>
            <a:pPr algn="ctr"/>
            <a:r>
              <a:rPr lang="en-US" sz="4001" dirty="0">
                <a:solidFill>
                  <a:schemeClr val="bg1"/>
                </a:solidFill>
                <a:latin typeface="Arial" panose="020B0604020202020204" pitchFamily="34" charset="0"/>
                <a:cs typeface="Arial" panose="020B0604020202020204" pitchFamily="34" charset="0"/>
              </a:rPr>
              <a:t>School of Integrative Physiology and Athletic Training, University of Montana, Missoula, MT </a:t>
            </a:r>
          </a:p>
        </p:txBody>
      </p:sp>
      <p:sp>
        <p:nvSpPr>
          <p:cNvPr id="6" name="TextBox 25">
            <a:extLst>
              <a:ext uri="{FF2B5EF4-FFF2-40B4-BE49-F238E27FC236}">
                <a16:creationId xmlns:a16="http://schemas.microsoft.com/office/drawing/2014/main" id="{34246762-3F97-B34F-9FA0-A5D8955273F9}"/>
              </a:ext>
            </a:extLst>
          </p:cNvPr>
          <p:cNvSpPr txBox="1">
            <a:spLocks noChangeArrowheads="1"/>
          </p:cNvSpPr>
          <p:nvPr/>
        </p:nvSpPr>
        <p:spPr bwMode="auto">
          <a:xfrm>
            <a:off x="11277599" y="565988"/>
            <a:ext cx="28651196" cy="3949928"/>
          </a:xfrm>
          <a:prstGeom prst="rect">
            <a:avLst/>
          </a:prstGeom>
          <a:noFill/>
          <a:ln w="9525">
            <a:noFill/>
            <a:miter lim="800000"/>
            <a:headEnd/>
            <a:tailEnd/>
          </a:ln>
        </p:spPr>
        <p:txBody>
          <a:bodyPr wrap="square" anchor="ctr" anchorCtr="1">
            <a:noAutofit/>
          </a:bodyPr>
          <a:lstStyle/>
          <a:p>
            <a:pPr algn="ctr" defTabSz="914466" fontAlgn="base">
              <a:lnSpc>
                <a:spcPct val="150000"/>
              </a:lnSpc>
              <a:spcBef>
                <a:spcPct val="0"/>
              </a:spcBef>
              <a:spcAft>
                <a:spcPct val="0"/>
              </a:spcAft>
            </a:pPr>
            <a:r>
              <a:rPr lang="en-US" sz="7000" b="1" cap="all" dirty="0">
                <a:latin typeface="Arial" panose="020B0604020202020204" pitchFamily="34" charset="0"/>
                <a:cs typeface="Arial" panose="020B0604020202020204" pitchFamily="34" charset="0"/>
              </a:rPr>
              <a:t>Use of Electrotherapy to Facilitate Post- Exercise Muscle Recovery and Perceived Soreness </a:t>
            </a:r>
          </a:p>
        </p:txBody>
      </p:sp>
      <p:pic>
        <p:nvPicPr>
          <p:cNvPr id="8" name="Content Placeholder 4">
            <a:extLst>
              <a:ext uri="{FF2B5EF4-FFF2-40B4-BE49-F238E27FC236}">
                <a16:creationId xmlns:a16="http://schemas.microsoft.com/office/drawing/2014/main" id="{E396C85D-4A7A-BD4F-B017-B15744F2E6AB}"/>
              </a:ext>
            </a:extLst>
          </p:cNvPr>
          <p:cNvPicPr>
            <a:picLocks noChangeAspect="1"/>
          </p:cNvPicPr>
          <p:nvPr/>
        </p:nvPicPr>
        <p:blipFill rotWithShape="1">
          <a:blip r:embed="rId2"/>
          <a:srcRect t="1" b="-4368"/>
          <a:stretch/>
        </p:blipFill>
        <p:spPr>
          <a:xfrm>
            <a:off x="450829" y="1452722"/>
            <a:ext cx="9173200" cy="2679714"/>
          </a:xfrm>
          <a:prstGeom prst="rect">
            <a:avLst/>
          </a:prstGeom>
        </p:spPr>
      </p:pic>
      <p:sp>
        <p:nvSpPr>
          <p:cNvPr id="19" name="TextBox 18">
            <a:extLst>
              <a:ext uri="{FF2B5EF4-FFF2-40B4-BE49-F238E27FC236}">
                <a16:creationId xmlns:a16="http://schemas.microsoft.com/office/drawing/2014/main" id="{BA02689F-F082-A645-B4D9-0C3BCB8C5C94}"/>
              </a:ext>
            </a:extLst>
          </p:cNvPr>
          <p:cNvSpPr txBox="1"/>
          <p:nvPr/>
        </p:nvSpPr>
        <p:spPr>
          <a:xfrm>
            <a:off x="450827" y="7677401"/>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Introduction</a:t>
            </a:r>
          </a:p>
        </p:txBody>
      </p:sp>
      <p:sp>
        <p:nvSpPr>
          <p:cNvPr id="20" name="TextBox 19">
            <a:extLst>
              <a:ext uri="{FF2B5EF4-FFF2-40B4-BE49-F238E27FC236}">
                <a16:creationId xmlns:a16="http://schemas.microsoft.com/office/drawing/2014/main" id="{450596D5-0EDB-A84E-BDF5-569BC80AD030}"/>
              </a:ext>
            </a:extLst>
          </p:cNvPr>
          <p:cNvSpPr txBox="1"/>
          <p:nvPr/>
        </p:nvSpPr>
        <p:spPr>
          <a:xfrm>
            <a:off x="18294083" y="7677400"/>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smtClean="0">
                <a:solidFill>
                  <a:schemeClr val="bg1"/>
                </a:solidFill>
                <a:latin typeface="Arial" panose="020B0604020202020204" pitchFamily="34" charset="0"/>
                <a:cs typeface="Arial" panose="020B0604020202020204" pitchFamily="34" charset="0"/>
              </a:rPr>
              <a:t>Methods (Continued</a:t>
            </a:r>
            <a:r>
              <a:rPr lang="en-US" sz="4401" dirty="0">
                <a:solidFill>
                  <a:schemeClr val="bg1"/>
                </a:solidFill>
                <a:latin typeface="Arial" panose="020B0604020202020204" pitchFamily="34" charset="0"/>
                <a:cs typeface="Arial" panose="020B0604020202020204" pitchFamily="34" charset="0"/>
              </a:rPr>
              <a:t>)</a:t>
            </a:r>
            <a:endParaRPr lang="en-US" sz="4401" dirty="0" smtClean="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4B9380B-AE51-004B-A2EC-1698EFC23AE5}"/>
              </a:ext>
            </a:extLst>
          </p:cNvPr>
          <p:cNvSpPr txBox="1"/>
          <p:nvPr/>
        </p:nvSpPr>
        <p:spPr>
          <a:xfrm>
            <a:off x="36137337" y="23715976"/>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smtClean="0">
                <a:solidFill>
                  <a:schemeClr val="bg1"/>
                </a:solidFill>
                <a:latin typeface="Arial" panose="020B0604020202020204" pitchFamily="34" charset="0"/>
                <a:cs typeface="Arial" panose="020B0604020202020204" pitchFamily="34" charset="0"/>
              </a:rPr>
              <a:t>Conclusion</a:t>
            </a:r>
            <a:endParaRPr lang="en-US" sz="4401"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BA95034-C85E-504F-8C87-16B7BE45D6D3}"/>
              </a:ext>
            </a:extLst>
          </p:cNvPr>
          <p:cNvSpPr txBox="1"/>
          <p:nvPr/>
        </p:nvSpPr>
        <p:spPr>
          <a:xfrm>
            <a:off x="465090" y="15850271"/>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Purpose</a:t>
            </a:r>
          </a:p>
        </p:txBody>
      </p:sp>
      <p:sp>
        <p:nvSpPr>
          <p:cNvPr id="25" name="TextBox 24">
            <a:extLst>
              <a:ext uri="{FF2B5EF4-FFF2-40B4-BE49-F238E27FC236}">
                <a16:creationId xmlns:a16="http://schemas.microsoft.com/office/drawing/2014/main" id="{64A6193F-B431-8D43-A79A-8C7341CBD8C6}"/>
              </a:ext>
            </a:extLst>
          </p:cNvPr>
          <p:cNvSpPr txBox="1"/>
          <p:nvPr/>
        </p:nvSpPr>
        <p:spPr>
          <a:xfrm>
            <a:off x="18301215" y="22169546"/>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Results</a:t>
            </a:r>
          </a:p>
        </p:txBody>
      </p:sp>
      <p:sp>
        <p:nvSpPr>
          <p:cNvPr id="26" name="TextBox 25">
            <a:extLst>
              <a:ext uri="{FF2B5EF4-FFF2-40B4-BE49-F238E27FC236}">
                <a16:creationId xmlns:a16="http://schemas.microsoft.com/office/drawing/2014/main" id="{4C0D3032-D06E-CB44-A0EF-9B0728D66828}"/>
              </a:ext>
            </a:extLst>
          </p:cNvPr>
          <p:cNvSpPr txBox="1"/>
          <p:nvPr/>
        </p:nvSpPr>
        <p:spPr>
          <a:xfrm>
            <a:off x="36137338" y="7677399"/>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Results </a:t>
            </a:r>
            <a:r>
              <a:rPr lang="en-US" sz="4401" dirty="0" smtClean="0">
                <a:solidFill>
                  <a:schemeClr val="bg1"/>
                </a:solidFill>
                <a:latin typeface="Arial" panose="020B0604020202020204" pitchFamily="34" charset="0"/>
                <a:cs typeface="Arial" panose="020B0604020202020204" pitchFamily="34" charset="0"/>
              </a:rPr>
              <a:t>(Continued)</a:t>
            </a:r>
            <a:endParaRPr lang="en-US" sz="440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C7C625-B228-446F-BD6D-FFBFBB0A2ED0}"/>
              </a:ext>
            </a:extLst>
          </p:cNvPr>
          <p:cNvPicPr>
            <a:picLocks noChangeAspect="1"/>
          </p:cNvPicPr>
          <p:nvPr/>
        </p:nvPicPr>
        <p:blipFill rotWithShape="1">
          <a:blip r:embed="rId3"/>
          <a:srcRect l="5673" r="4676"/>
          <a:stretch/>
        </p:blipFill>
        <p:spPr>
          <a:xfrm>
            <a:off x="40893999" y="1069242"/>
            <a:ext cx="9861571" cy="3446674"/>
          </a:xfrm>
          <a:prstGeom prst="rect">
            <a:avLst/>
          </a:prstGeom>
        </p:spPr>
      </p:pic>
      <p:sp>
        <p:nvSpPr>
          <p:cNvPr id="5" name="TextBox 4">
            <a:extLst>
              <a:ext uri="{FF2B5EF4-FFF2-40B4-BE49-F238E27FC236}">
                <a16:creationId xmlns:a16="http://schemas.microsoft.com/office/drawing/2014/main" id="{7CF13E9A-D2FB-41F0-93A4-5ED788DE16E5}"/>
              </a:ext>
            </a:extLst>
          </p:cNvPr>
          <p:cNvSpPr txBox="1"/>
          <p:nvPr/>
        </p:nvSpPr>
        <p:spPr>
          <a:xfrm>
            <a:off x="450829" y="9432973"/>
            <a:ext cx="14618227" cy="5632311"/>
          </a:xfrm>
          <a:prstGeom prst="rect">
            <a:avLst/>
          </a:prstGeom>
          <a:noFill/>
        </p:spPr>
        <p:txBody>
          <a:bodyPr wrap="square" rtlCol="0">
            <a:spAutoFit/>
          </a:bodyPr>
          <a:lstStyle/>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Electrical stimulation is often used to modulate pain and facilitate recovery following injury. However, research is inconclusive regarding the use of electrical stimulation as a means of performance recovery. The purpose of this study was to determine if electrical muscle stimulation following exercise was effective in reducing perceived soreness and improving muscle recovery. Our hypothesis was that the higher intensity protocol would decrease muscle soreness, relative to a low intensity protocol.</a:t>
            </a:r>
          </a:p>
        </p:txBody>
      </p:sp>
      <p:sp>
        <p:nvSpPr>
          <p:cNvPr id="14" name="TextBox 13">
            <a:extLst>
              <a:ext uri="{FF2B5EF4-FFF2-40B4-BE49-F238E27FC236}">
                <a16:creationId xmlns:a16="http://schemas.microsoft.com/office/drawing/2014/main" id="{7CF13E9A-D2FB-41F0-93A4-5ED788DE16E5}"/>
              </a:ext>
            </a:extLst>
          </p:cNvPr>
          <p:cNvSpPr txBox="1"/>
          <p:nvPr/>
        </p:nvSpPr>
        <p:spPr>
          <a:xfrm>
            <a:off x="321255" y="17500246"/>
            <a:ext cx="14618227" cy="4401205"/>
          </a:xfrm>
          <a:prstGeom prst="rect">
            <a:avLst/>
          </a:prstGeom>
          <a:noFill/>
        </p:spPr>
        <p:txBody>
          <a:bodyPr wrap="square" rtlCol="0">
            <a:spAutoFit/>
          </a:bodyPr>
          <a:lstStyle/>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The purpose of this study was to determine if high intensity electrical muscle stimulation following exercise was effective in reducing perceived soreness and improving muscle recovery. A single device was applied using different recovery settings to determine if the change in intensity reduced the amount of overall perceived soreness of the affected muscles after the completion of the treatment.</a:t>
            </a:r>
          </a:p>
        </p:txBody>
      </p:sp>
      <p:sp>
        <p:nvSpPr>
          <p:cNvPr id="15" name="TextBox 14">
            <a:extLst>
              <a:ext uri="{FF2B5EF4-FFF2-40B4-BE49-F238E27FC236}">
                <a16:creationId xmlns:a16="http://schemas.microsoft.com/office/drawing/2014/main" id="{7CF13E9A-D2FB-41F0-93A4-5ED788DE16E5}"/>
              </a:ext>
            </a:extLst>
          </p:cNvPr>
          <p:cNvSpPr txBox="1"/>
          <p:nvPr/>
        </p:nvSpPr>
        <p:spPr>
          <a:xfrm>
            <a:off x="18301215" y="9609319"/>
            <a:ext cx="14618227" cy="11787842"/>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The </a:t>
            </a:r>
            <a:r>
              <a:rPr lang="en-US" sz="4000" dirty="0">
                <a:latin typeface="Arial" panose="020B0604020202020204" pitchFamily="34" charset="0"/>
                <a:cs typeface="Arial" panose="020B0604020202020204" pitchFamily="34" charset="0"/>
              </a:rPr>
              <a:t>first treatment was delivered to the dominant quadriceps for 20 minutes. Subjects returned at 24, 48 and 72 hours to rate perceived soreness and receive the same </a:t>
            </a:r>
            <a:r>
              <a:rPr lang="en-US" sz="4000" dirty="0" err="1">
                <a:latin typeface="Arial" panose="020B0604020202020204" pitchFamily="34" charset="0"/>
                <a:cs typeface="Arial" panose="020B0604020202020204" pitchFamily="34" charset="0"/>
              </a:rPr>
              <a:t>Compex</a:t>
            </a:r>
            <a:r>
              <a:rPr lang="en-US" sz="4000" dirty="0">
                <a:latin typeface="Arial" panose="020B0604020202020204" pitchFamily="34" charset="0"/>
                <a:cs typeface="Arial" panose="020B0604020202020204" pitchFamily="34" charset="0"/>
              </a:rPr>
              <a:t> treatment. </a:t>
            </a:r>
            <a:endParaRPr lang="en-US" sz="4000" dirty="0" smtClean="0">
              <a:latin typeface="Arial" panose="020B0604020202020204" pitchFamily="34" charset="0"/>
              <a:cs typeface="Arial" panose="020B0604020202020204" pitchFamily="34" charset="0"/>
            </a:endParaRPr>
          </a:p>
          <a:p>
            <a:endParaRPr lang="en-US" sz="40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Upon </a:t>
            </a:r>
            <a:r>
              <a:rPr lang="en-US" sz="4000" dirty="0">
                <a:latin typeface="Arial" panose="020B0604020202020204" pitchFamily="34" charset="0"/>
                <a:cs typeface="Arial" panose="020B0604020202020204" pitchFamily="34" charset="0"/>
              </a:rPr>
              <a:t>completion of the final treatment, subjects performed double leg bodyweight squats to failure and the number of squats were recorded. Two weeks passed before subjects returned to complete the other trial following the same procedures.  </a:t>
            </a:r>
            <a:endParaRPr lang="en-US" sz="4000" dirty="0" smtClean="0">
              <a:latin typeface="Arial" panose="020B0604020202020204" pitchFamily="34" charset="0"/>
              <a:cs typeface="Arial" panose="020B0604020202020204" pitchFamily="34" charset="0"/>
            </a:endParaRPr>
          </a:p>
          <a:p>
            <a:endParaRPr lang="en-US" sz="40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A </a:t>
            </a:r>
            <a:r>
              <a:rPr lang="en-US" sz="4000" dirty="0">
                <a:latin typeface="Arial" panose="020B0604020202020204" pitchFamily="34" charset="0"/>
                <a:cs typeface="Arial" panose="020B0604020202020204" pitchFamily="34" charset="0"/>
              </a:rPr>
              <a:t>2 x 4 repeated measures ANOVA was conducted for perceived soreness to determine if significant differences exist in recovery between time points. </a:t>
            </a:r>
            <a:endParaRPr lang="en-US" sz="4000" dirty="0" smtClean="0">
              <a:latin typeface="Arial" panose="020B0604020202020204" pitchFamily="34" charset="0"/>
              <a:cs typeface="Arial" panose="020B0604020202020204" pitchFamily="34" charset="0"/>
            </a:endParaRPr>
          </a:p>
          <a:p>
            <a:endParaRPr lang="en-US" sz="40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A </a:t>
            </a:r>
            <a:r>
              <a:rPr lang="en-US" sz="4000" dirty="0">
                <a:latin typeface="Arial" panose="020B0604020202020204" pitchFamily="34" charset="0"/>
                <a:cs typeface="Arial" panose="020B0604020202020204" pitchFamily="34" charset="0"/>
              </a:rPr>
              <a:t>2 x 2 repeated measures ANOVA was conducted for squats to determine if a significant difference exists in squat performance between trials. Microsoft Excel and SPSS 25.0 were used for data analysis. </a:t>
            </a:r>
          </a:p>
        </p:txBody>
      </p:sp>
      <p:sp>
        <p:nvSpPr>
          <p:cNvPr id="16" name="TextBox 15">
            <a:extLst>
              <a:ext uri="{FF2B5EF4-FFF2-40B4-BE49-F238E27FC236}">
                <a16:creationId xmlns:a16="http://schemas.microsoft.com/office/drawing/2014/main" id="{7CF13E9A-D2FB-41F0-93A4-5ED788DE16E5}"/>
              </a:ext>
            </a:extLst>
          </p:cNvPr>
          <p:cNvSpPr txBox="1"/>
          <p:nvPr/>
        </p:nvSpPr>
        <p:spPr>
          <a:xfrm>
            <a:off x="18301217" y="23925117"/>
            <a:ext cx="14618227" cy="6863417"/>
          </a:xfrm>
          <a:prstGeom prst="rect">
            <a:avLst/>
          </a:prstGeom>
          <a:noFill/>
        </p:spPr>
        <p:txBody>
          <a:bodyPr wrap="square" rtlCol="0">
            <a:spAutoFit/>
          </a:bodyPr>
          <a:lstStyle/>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A 2x2 (time x trial) repeated measures ANOVA was conducted for squat performance which revealed no statistical significance (p = </a:t>
            </a:r>
            <a:r>
              <a:rPr lang="en-US" sz="4000">
                <a:latin typeface="Arial" panose="020B0604020202020204" pitchFamily="34" charset="0"/>
                <a:cs typeface="Arial" panose="020B0604020202020204" pitchFamily="34" charset="0"/>
              </a:rPr>
              <a:t>0.11</a:t>
            </a:r>
            <a:r>
              <a:rPr lang="en-US" sz="4000" smtClean="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endParaRPr lang="en-US" sz="4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Similarly</a:t>
            </a:r>
            <a:r>
              <a:rPr lang="en-US" sz="4000" dirty="0">
                <a:latin typeface="Arial" panose="020B0604020202020204" pitchFamily="34" charset="0"/>
                <a:cs typeface="Arial" panose="020B0604020202020204" pitchFamily="34" charset="0"/>
              </a:rPr>
              <a:t>, a 2x4 (trial x time) repeated measures ANOVA was completed for perceived soreness and was not statistically significant (p = 0.36).  </a:t>
            </a:r>
            <a:endParaRPr lang="en-US" sz="4000" dirty="0" smtClean="0">
              <a:latin typeface="Arial" panose="020B0604020202020204" pitchFamily="34" charset="0"/>
              <a:cs typeface="Arial" panose="020B0604020202020204" pitchFamily="34" charset="0"/>
            </a:endParaRPr>
          </a:p>
          <a:p>
            <a:endParaRPr lang="en-US" sz="4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However</a:t>
            </a:r>
            <a:r>
              <a:rPr lang="en-US" sz="4000" dirty="0">
                <a:latin typeface="Arial" panose="020B0604020202020204" pitchFamily="34" charset="0"/>
                <a:cs typeface="Arial" panose="020B0604020202020204" pitchFamily="34" charset="0"/>
              </a:rPr>
              <a:t>, trends suggest that performance and perceived soreness improved with the use of muscle stimulation to facilitate recovery regardless of setting.</a:t>
            </a:r>
          </a:p>
        </p:txBody>
      </p:sp>
      <p:sp>
        <p:nvSpPr>
          <p:cNvPr id="18" name="TextBox 17">
            <a:extLst>
              <a:ext uri="{FF2B5EF4-FFF2-40B4-BE49-F238E27FC236}">
                <a16:creationId xmlns:a16="http://schemas.microsoft.com/office/drawing/2014/main" id="{7CF13E9A-D2FB-41F0-93A4-5ED788DE16E5}"/>
              </a:ext>
            </a:extLst>
          </p:cNvPr>
          <p:cNvSpPr txBox="1"/>
          <p:nvPr/>
        </p:nvSpPr>
        <p:spPr>
          <a:xfrm>
            <a:off x="36137344" y="25471546"/>
            <a:ext cx="14618227" cy="5632311"/>
          </a:xfrm>
          <a:prstGeom prst="rect">
            <a:avLst/>
          </a:prstGeom>
          <a:noFill/>
        </p:spPr>
        <p:txBody>
          <a:bodyPr wrap="square" rtlCol="0">
            <a:spAutoFit/>
          </a:bodyPr>
          <a:lstStyle/>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While the results of the study suggest that both performance and perceived soreness might improve with the use of electrotherapy, further research is warranted examining this influence on a larger sample size. </a:t>
            </a:r>
            <a:endParaRPr lang="en-US" sz="4000" dirty="0" smtClean="0">
              <a:latin typeface="Arial" panose="020B0604020202020204" pitchFamily="34" charset="0"/>
              <a:cs typeface="Arial" panose="020B0604020202020204" pitchFamily="34" charset="0"/>
            </a:endParaRPr>
          </a:p>
          <a:p>
            <a:endParaRPr lang="en-US" sz="4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A </a:t>
            </a:r>
            <a:r>
              <a:rPr lang="en-US" sz="4000" dirty="0">
                <a:latin typeface="Arial" panose="020B0604020202020204" pitchFamily="34" charset="0"/>
                <a:cs typeface="Arial" panose="020B0604020202020204" pitchFamily="34" charset="0"/>
              </a:rPr>
              <a:t>higher intensity setting demonstrated a greater trend in reducing soreness when compared to a lower intensity setting; however, both settings resulted in comparable squat performance.</a:t>
            </a:r>
          </a:p>
        </p:txBody>
      </p:sp>
      <p:sp>
        <p:nvSpPr>
          <p:cNvPr id="23" name="TextBox 22">
            <a:extLst>
              <a:ext uri="{FF2B5EF4-FFF2-40B4-BE49-F238E27FC236}">
                <a16:creationId xmlns:a16="http://schemas.microsoft.com/office/drawing/2014/main" id="{1BA95034-C85E-504F-8C87-16B7BE45D6D3}"/>
              </a:ext>
            </a:extLst>
          </p:cNvPr>
          <p:cNvSpPr txBox="1"/>
          <p:nvPr/>
        </p:nvSpPr>
        <p:spPr>
          <a:xfrm>
            <a:off x="450826" y="22637025"/>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smtClean="0">
                <a:solidFill>
                  <a:schemeClr val="bg1"/>
                </a:solidFill>
                <a:latin typeface="Arial" panose="020B0604020202020204" pitchFamily="34" charset="0"/>
                <a:cs typeface="Arial" panose="020B0604020202020204" pitchFamily="34" charset="0"/>
              </a:rPr>
              <a:t>Methods</a:t>
            </a:r>
            <a:endParaRPr lang="en-US" sz="4401"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CF13E9A-D2FB-41F0-93A4-5ED788DE16E5}"/>
              </a:ext>
            </a:extLst>
          </p:cNvPr>
          <p:cNvSpPr txBox="1"/>
          <p:nvPr/>
        </p:nvSpPr>
        <p:spPr>
          <a:xfrm>
            <a:off x="465092" y="24139266"/>
            <a:ext cx="14618227" cy="9325630"/>
          </a:xfrm>
          <a:prstGeom prst="rect">
            <a:avLst/>
          </a:prstGeom>
          <a:noFill/>
        </p:spPr>
        <p:txBody>
          <a:bodyPr wrap="square" rtlCol="0">
            <a:spAutoFit/>
          </a:bodyPr>
          <a:lstStyle/>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A repeated measures design was used for this study, whereby a non-random sample of 7 subjects (4 males, 3 females) participated in two trials (average age 22.3 </a:t>
            </a:r>
            <a:r>
              <a:rPr lang="en-US" sz="4000" u="sng"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3.0 years; height 64 </a:t>
            </a:r>
            <a:r>
              <a:rPr lang="en-US" sz="4000" u="sng"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6.8 inches; weight 190.8 </a:t>
            </a:r>
            <a:r>
              <a:rPr lang="en-US" sz="4000" u="sng" dirty="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54.7lbs</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endParaRPr lang="en-US" sz="4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The two trials included a high intensity stimulation protocol and low intensity stimulation protocol using the </a:t>
            </a:r>
            <a:r>
              <a:rPr lang="en-US" sz="4000" dirty="0" err="1">
                <a:latin typeface="Arial" panose="020B0604020202020204" pitchFamily="34" charset="0"/>
                <a:cs typeface="Arial" panose="020B0604020202020204" pitchFamily="34" charset="0"/>
              </a:rPr>
              <a:t>Compex</a:t>
            </a:r>
            <a:r>
              <a:rPr lang="en-US" sz="4000" dirty="0">
                <a:latin typeface="Arial" panose="020B0604020202020204" pitchFamily="34" charset="0"/>
                <a:cs typeface="Arial" panose="020B0604020202020204" pitchFamily="34" charset="0"/>
              </a:rPr>
              <a:t> Sport Elite 2.0 portable electrical stimulation unit. </a:t>
            </a:r>
            <a:endParaRPr lang="en-US" sz="4000" dirty="0" smtClean="0">
              <a:latin typeface="Arial" panose="020B0604020202020204" pitchFamily="34" charset="0"/>
              <a:cs typeface="Arial" panose="020B0604020202020204" pitchFamily="34" charset="0"/>
            </a:endParaRPr>
          </a:p>
          <a:p>
            <a:endParaRPr lang="en-US" sz="4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dirty="0">
                <a:latin typeface="Arial" panose="020B0604020202020204" pitchFamily="34" charset="0"/>
                <a:cs typeface="Arial" panose="020B0604020202020204" pitchFamily="34" charset="0"/>
              </a:rPr>
              <a:t>On the first day, subjects reported a baseline level of soreness (numeric rating scale provided) before performing double leg bodyweight squats to self-reported failure. </a:t>
            </a:r>
          </a:p>
          <a:p>
            <a:pPr marL="457200" indent="-4572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4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39084305" y="9838315"/>
            <a:ext cx="8997895" cy="5408310"/>
          </a:xfrm>
          <a:prstGeom prst="rect">
            <a:avLst/>
          </a:prstGeom>
          <a:ln w="28575">
            <a:solidFill>
              <a:schemeClr val="tx1"/>
            </a:solidFill>
          </a:ln>
        </p:spPr>
      </p:pic>
      <p:pic>
        <p:nvPicPr>
          <p:cNvPr id="9" name="Picture 8"/>
          <p:cNvPicPr>
            <a:picLocks noChangeAspect="1"/>
          </p:cNvPicPr>
          <p:nvPr/>
        </p:nvPicPr>
        <p:blipFill>
          <a:blip r:embed="rId5"/>
          <a:stretch>
            <a:fillRect/>
          </a:stretch>
        </p:blipFill>
        <p:spPr>
          <a:xfrm>
            <a:off x="39084305" y="16493141"/>
            <a:ext cx="8997895" cy="5408310"/>
          </a:xfrm>
          <a:prstGeom prst="rect">
            <a:avLst/>
          </a:prstGeom>
          <a:ln w="28575">
            <a:solidFill>
              <a:schemeClr val="tx1"/>
            </a:solidFill>
          </a:ln>
        </p:spPr>
      </p:pic>
    </p:spTree>
    <p:extLst>
      <p:ext uri="{BB962C8B-B14F-4D97-AF65-F5344CB8AC3E}">
        <p14:creationId xmlns:p14="http://schemas.microsoft.com/office/powerpoint/2010/main" val="1678098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2915</TotalTime>
  <Words>559</Words>
  <Application>Microsoft Office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Shane</dc:creator>
  <cp:lastModifiedBy>Moody, Valerie</cp:lastModifiedBy>
  <cp:revision>25</cp:revision>
  <dcterms:created xsi:type="dcterms:W3CDTF">2019-08-08T22:20:26Z</dcterms:created>
  <dcterms:modified xsi:type="dcterms:W3CDTF">2020-02-21T20:50:25Z</dcterms:modified>
</cp:coreProperties>
</file>