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6" r:id="rId1"/>
  </p:sldMasterIdLst>
  <p:notesMasterIdLst>
    <p:notesMasterId r:id="rId37"/>
  </p:notesMasterIdLst>
  <p:sldIdLst>
    <p:sldId id="256" r:id="rId2"/>
    <p:sldId id="343" r:id="rId3"/>
    <p:sldId id="348" r:id="rId4"/>
    <p:sldId id="349" r:id="rId5"/>
    <p:sldId id="351" r:id="rId6"/>
    <p:sldId id="318" r:id="rId7"/>
    <p:sldId id="319" r:id="rId8"/>
    <p:sldId id="354" r:id="rId9"/>
    <p:sldId id="353" r:id="rId10"/>
    <p:sldId id="355" r:id="rId11"/>
    <p:sldId id="257" r:id="rId12"/>
    <p:sldId id="340" r:id="rId13"/>
    <p:sldId id="357" r:id="rId14"/>
    <p:sldId id="359" r:id="rId15"/>
    <p:sldId id="341" r:id="rId16"/>
    <p:sldId id="360" r:id="rId17"/>
    <p:sldId id="361" r:id="rId18"/>
    <p:sldId id="362" r:id="rId19"/>
    <p:sldId id="363" r:id="rId20"/>
    <p:sldId id="365" r:id="rId21"/>
    <p:sldId id="364" r:id="rId22"/>
    <p:sldId id="367" r:id="rId23"/>
    <p:sldId id="366" r:id="rId24"/>
    <p:sldId id="368" r:id="rId25"/>
    <p:sldId id="259" r:id="rId26"/>
    <p:sldId id="275" r:id="rId27"/>
    <p:sldId id="273" r:id="rId28"/>
    <p:sldId id="274" r:id="rId29"/>
    <p:sldId id="369" r:id="rId30"/>
    <p:sldId id="370" r:id="rId31"/>
    <p:sldId id="372" r:id="rId32"/>
    <p:sldId id="373" r:id="rId33"/>
    <p:sldId id="375" r:id="rId34"/>
    <p:sldId id="376" r:id="rId35"/>
    <p:sldId id="276"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7296" autoAdjust="0"/>
  </p:normalViewPr>
  <p:slideViewPr>
    <p:cSldViewPr snapToGrid="0">
      <p:cViewPr>
        <p:scale>
          <a:sx n="79" d="100"/>
          <a:sy n="79" d="100"/>
        </p:scale>
        <p:origin x="821" y="29"/>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F683E6-30BB-48F6-A314-E6CB48DCAD83}" type="datetimeFigureOut">
              <a:rPr lang="en-US" smtClean="0"/>
              <a:t>2/12/2021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B98534-0323-401E-8CA7-D200ED6829F1}" type="slidenum">
              <a:rPr lang="en-US" smtClean="0"/>
              <a:t>‹#›</a:t>
            </a:fld>
            <a:endParaRPr lang="en-US"/>
          </a:p>
        </p:txBody>
      </p:sp>
    </p:spTree>
    <p:extLst>
      <p:ext uri="{BB962C8B-B14F-4D97-AF65-F5344CB8AC3E}">
        <p14:creationId xmlns:p14="http://schemas.microsoft.com/office/powerpoint/2010/main" val="4799959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Hello</a:t>
            </a:r>
            <a:r>
              <a:rPr lang="en-US" baseline="0" dirty="0" smtClean="0"/>
              <a:t> everyone, my name is T.J. Clark, and thank you for inviting me to present at </a:t>
            </a:r>
            <a:r>
              <a:rPr lang="en-US" baseline="0" dirty="0" err="1" smtClean="0"/>
              <a:t>GradCon</a:t>
            </a:r>
            <a:r>
              <a:rPr lang="en-US" baseline="0" dirty="0" smtClean="0"/>
              <a:t> 2021.</a:t>
            </a:r>
          </a:p>
          <a:p>
            <a:pPr marL="171450" indent="-171450">
              <a:buFontTx/>
              <a:buChar char="-"/>
            </a:pPr>
            <a:r>
              <a:rPr lang="en-US" baseline="0" dirty="0" smtClean="0"/>
              <a:t>Today I will be presenting on my research titled “A wolf in fox’s clothing? Using stable isotopes to quantify ecological replacement”.</a:t>
            </a:r>
            <a:endParaRPr lang="en-US" dirty="0"/>
          </a:p>
        </p:txBody>
      </p:sp>
      <p:sp>
        <p:nvSpPr>
          <p:cNvPr id="4" name="Slide Number Placeholder 3"/>
          <p:cNvSpPr>
            <a:spLocks noGrp="1"/>
          </p:cNvSpPr>
          <p:nvPr>
            <p:ph type="sldNum" sz="quarter" idx="10"/>
          </p:nvPr>
        </p:nvSpPr>
        <p:spPr/>
        <p:txBody>
          <a:bodyPr/>
          <a:lstStyle/>
          <a:p>
            <a:fld id="{9FB98534-0323-401E-8CA7-D200ED6829F1}" type="slidenum">
              <a:rPr lang="en-US" smtClean="0"/>
              <a:t>1</a:t>
            </a:fld>
            <a:endParaRPr lang="en-US"/>
          </a:p>
        </p:txBody>
      </p:sp>
    </p:spTree>
    <p:extLst>
      <p:ext uri="{BB962C8B-B14F-4D97-AF65-F5344CB8AC3E}">
        <p14:creationId xmlns:p14="http://schemas.microsoft.com/office/powerpoint/2010/main" val="9269554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But not all ecological replacements have to be intentional…</a:t>
            </a:r>
          </a:p>
          <a:p>
            <a:pPr marL="171450" indent="-171450">
              <a:buFontTx/>
              <a:buChar char="-"/>
            </a:pPr>
            <a:r>
              <a:rPr lang="en-US" dirty="0" smtClean="0"/>
              <a:t>In some cases, introduced</a:t>
            </a:r>
            <a:r>
              <a:rPr lang="en-US" baseline="0" dirty="0" smtClean="0"/>
              <a:t> or invasive species can putatively replace the ecological role that an extinct species once performed.</a:t>
            </a:r>
            <a:endParaRPr lang="en-US" dirty="0" smtClean="0"/>
          </a:p>
          <a:p>
            <a:pPr marL="171450" indent="-171450">
              <a:buFontTx/>
              <a:buChar char="-"/>
            </a:pPr>
            <a:r>
              <a:rPr lang="en-US" dirty="0" smtClean="0"/>
              <a:t>We normally</a:t>
            </a:r>
            <a:r>
              <a:rPr lang="en-US" baseline="0" dirty="0" smtClean="0"/>
              <a:t> think of invasive species as bad things. Think about all the damage that spotted knapweed or zebra mussels are doing in Montana, and our efforts to eradicate them.</a:t>
            </a:r>
          </a:p>
          <a:p>
            <a:pPr marL="171450" indent="-171450">
              <a:buFontTx/>
              <a:buChar char="-"/>
            </a:pPr>
            <a:r>
              <a:rPr lang="en-US" baseline="0" dirty="0" smtClean="0"/>
              <a:t>But I’m going to tell you about an example of an invasive species, the South American grey fox, that may be replacing an extinct species, the Falkland Islands wolf.</a:t>
            </a:r>
            <a:endParaRPr lang="en-US" dirty="0"/>
          </a:p>
        </p:txBody>
      </p:sp>
      <p:sp>
        <p:nvSpPr>
          <p:cNvPr id="4" name="Slide Number Placeholder 3"/>
          <p:cNvSpPr>
            <a:spLocks noGrp="1"/>
          </p:cNvSpPr>
          <p:nvPr>
            <p:ph type="sldNum" sz="quarter" idx="10"/>
          </p:nvPr>
        </p:nvSpPr>
        <p:spPr/>
        <p:txBody>
          <a:bodyPr/>
          <a:lstStyle/>
          <a:p>
            <a:fld id="{9FB98534-0323-401E-8CA7-D200ED6829F1}" type="slidenum">
              <a:rPr lang="en-US" smtClean="0"/>
              <a:t>10</a:t>
            </a:fld>
            <a:endParaRPr lang="en-US"/>
          </a:p>
        </p:txBody>
      </p:sp>
    </p:spTree>
    <p:extLst>
      <p:ext uri="{BB962C8B-B14F-4D97-AF65-F5344CB8AC3E}">
        <p14:creationId xmlns:p14="http://schemas.microsoft.com/office/powerpoint/2010/main" val="34535401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To tell this story,</a:t>
            </a:r>
            <a:r>
              <a:rPr lang="en-US" baseline="0" dirty="0" smtClean="0"/>
              <a:t> let’s set the stage almost 200 years ago on the other side of the world in the Falkland Islands, an archipelago off the coast of Argentina.</a:t>
            </a:r>
            <a:endParaRPr lang="en-US" dirty="0" smtClean="0"/>
          </a:p>
        </p:txBody>
      </p:sp>
      <p:sp>
        <p:nvSpPr>
          <p:cNvPr id="4" name="Slide Number Placeholder 3"/>
          <p:cNvSpPr>
            <a:spLocks noGrp="1"/>
          </p:cNvSpPr>
          <p:nvPr>
            <p:ph type="sldNum" sz="quarter" idx="5"/>
          </p:nvPr>
        </p:nvSpPr>
        <p:spPr/>
        <p:txBody>
          <a:bodyPr/>
          <a:lstStyle/>
          <a:p>
            <a:fld id="{9FB98534-0323-401E-8CA7-D200ED6829F1}" type="slidenum">
              <a:rPr lang="en-US" smtClean="0"/>
              <a:t>11</a:t>
            </a:fld>
            <a:endParaRPr lang="en-US"/>
          </a:p>
        </p:txBody>
      </p:sp>
    </p:spTree>
    <p:extLst>
      <p:ext uri="{BB962C8B-B14F-4D97-AF65-F5344CB8AC3E}">
        <p14:creationId xmlns:p14="http://schemas.microsoft.com/office/powerpoint/2010/main" val="30530090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There in 1833,</a:t>
            </a:r>
            <a:r>
              <a:rPr lang="en-US" baseline="0" dirty="0" smtClean="0"/>
              <a:t> Charles Darwin landed on the Falkland Islands via the HMS Beagle.</a:t>
            </a:r>
          </a:p>
          <a:p>
            <a:pPr marL="171450" indent="-171450">
              <a:buFontTx/>
              <a:buChar char="-"/>
            </a:pPr>
            <a:r>
              <a:rPr lang="en-US" baseline="0" dirty="0" smtClean="0"/>
              <a:t>Now, we know of Darwin and his theory of evolution by natural selection. But back in 1833, he was just a young amateur biologist who had just graduated from seminary school. Spurred by a “burning zeal” to conduct science, he jointed the HMS Beagle as a collector while the Beagle surveyed the South American coast for a safe passage around Cape Horn.</a:t>
            </a:r>
            <a:endParaRPr lang="en-US" dirty="0" smtClean="0"/>
          </a:p>
        </p:txBody>
      </p:sp>
      <p:sp>
        <p:nvSpPr>
          <p:cNvPr id="4" name="Slide Number Placeholder 3"/>
          <p:cNvSpPr>
            <a:spLocks noGrp="1"/>
          </p:cNvSpPr>
          <p:nvPr>
            <p:ph type="sldNum" sz="quarter" idx="5"/>
          </p:nvPr>
        </p:nvSpPr>
        <p:spPr/>
        <p:txBody>
          <a:bodyPr/>
          <a:lstStyle/>
          <a:p>
            <a:fld id="{9FB98534-0323-401E-8CA7-D200ED6829F1}" type="slidenum">
              <a:rPr lang="en-US" smtClean="0"/>
              <a:t>12</a:t>
            </a:fld>
            <a:endParaRPr lang="en-US"/>
          </a:p>
        </p:txBody>
      </p:sp>
    </p:spTree>
    <p:extLst>
      <p:ext uri="{BB962C8B-B14F-4D97-AF65-F5344CB8AC3E}">
        <p14:creationId xmlns:p14="http://schemas.microsoft.com/office/powerpoint/2010/main" val="17055636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There, Darwin encountered the Falkland Islands wolf, or </a:t>
            </a:r>
            <a:r>
              <a:rPr lang="en-US" dirty="0" err="1" smtClean="0"/>
              <a:t>warrah</a:t>
            </a:r>
            <a:r>
              <a:rPr lang="en-US" dirty="0" smtClean="0"/>
              <a:t>, illustrated here. </a:t>
            </a:r>
          </a:p>
          <a:p>
            <a:pPr marL="171450" indent="-171450">
              <a:buFontTx/>
              <a:buChar char="-"/>
            </a:pPr>
            <a:r>
              <a:rPr lang="en-US" dirty="0" smtClean="0"/>
              <a:t>He immediately</a:t>
            </a:r>
            <a:r>
              <a:rPr lang="en-US" baseline="0" dirty="0" smtClean="0"/>
              <a:t> noted that the large native carnivore of the Falklands was being driven to extinction by overhunting.</a:t>
            </a:r>
            <a:endParaRPr lang="en-US" dirty="0"/>
          </a:p>
        </p:txBody>
      </p:sp>
      <p:sp>
        <p:nvSpPr>
          <p:cNvPr id="4" name="Slide Number Placeholder 3"/>
          <p:cNvSpPr>
            <a:spLocks noGrp="1"/>
          </p:cNvSpPr>
          <p:nvPr>
            <p:ph type="sldNum" sz="quarter" idx="5"/>
          </p:nvPr>
        </p:nvSpPr>
        <p:spPr/>
        <p:txBody>
          <a:bodyPr/>
          <a:lstStyle/>
          <a:p>
            <a:fld id="{06D12DCB-4D08-4FF3-B6F0-FC39F237A10E}" type="slidenum">
              <a:rPr lang="en-US" smtClean="0"/>
              <a:t>13</a:t>
            </a:fld>
            <a:endParaRPr lang="en-US"/>
          </a:p>
        </p:txBody>
      </p:sp>
    </p:spTree>
    <p:extLst>
      <p:ext uri="{BB962C8B-B14F-4D97-AF65-F5344CB8AC3E}">
        <p14:creationId xmlns:p14="http://schemas.microsoft.com/office/powerpoint/2010/main" val="5163817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To quote: “Within a very few years after these islands shall have become regularly settled, in all probability this fox will be classed</a:t>
            </a:r>
            <a:r>
              <a:rPr lang="en-US" baseline="0" dirty="0" smtClean="0"/>
              <a:t> with the dodo, as an animal which has perished from the face of the earth”.</a:t>
            </a:r>
            <a:endParaRPr lang="en-US" dirty="0" smtClean="0"/>
          </a:p>
          <a:p>
            <a:pPr marL="171450" indent="-171450">
              <a:buFontTx/>
              <a:buChar char="-"/>
            </a:pPr>
            <a:r>
              <a:rPr lang="en-US" dirty="0" smtClean="0"/>
              <a:t>So Darwin collected some specimens of the </a:t>
            </a:r>
            <a:r>
              <a:rPr lang="en-US" dirty="0" err="1" smtClean="0"/>
              <a:t>warrah</a:t>
            </a:r>
            <a:r>
              <a:rPr lang="en-US" dirty="0" smtClean="0"/>
              <a:t> for posterity’s sake</a:t>
            </a:r>
            <a:r>
              <a:rPr lang="en-US" baseline="0" dirty="0" smtClean="0"/>
              <a:t> before he set back off on the HMS Beagle.</a:t>
            </a:r>
            <a:endParaRPr lang="en-US" dirty="0" smtClean="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smtClean="0"/>
              <a:t>And Darwin was very prescient, as the last Falkland Islands wolf was shot at Shallow Bay, West Falkland in 1876. </a:t>
            </a:r>
          </a:p>
        </p:txBody>
      </p:sp>
      <p:sp>
        <p:nvSpPr>
          <p:cNvPr id="4" name="Slide Number Placeholder 3"/>
          <p:cNvSpPr>
            <a:spLocks noGrp="1"/>
          </p:cNvSpPr>
          <p:nvPr>
            <p:ph type="sldNum" sz="quarter" idx="5"/>
          </p:nvPr>
        </p:nvSpPr>
        <p:spPr/>
        <p:txBody>
          <a:bodyPr/>
          <a:lstStyle/>
          <a:p>
            <a:fld id="{9FB98534-0323-401E-8CA7-D200ED6829F1}" type="slidenum">
              <a:rPr lang="en-US" smtClean="0"/>
              <a:t>14</a:t>
            </a:fld>
            <a:endParaRPr lang="en-US"/>
          </a:p>
        </p:txBody>
      </p:sp>
    </p:spTree>
    <p:extLst>
      <p:ext uri="{BB962C8B-B14F-4D97-AF65-F5344CB8AC3E}">
        <p14:creationId xmlns:p14="http://schemas.microsoft.com/office/powerpoint/2010/main" val="18124421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Almost 100</a:t>
            </a:r>
            <a:r>
              <a:rPr lang="en-US" baseline="0" dirty="0" smtClean="0"/>
              <a:t> years later, John Hamilton, a Scottish businessman and entrepreneur, bought Weddell Island in the western Falklands, highlighted in red here.</a:t>
            </a:r>
          </a:p>
          <a:p>
            <a:pPr marL="171450" indent="-171450">
              <a:buFontTx/>
              <a:buChar char="-"/>
            </a:pPr>
            <a:r>
              <a:rPr lang="en-US" baseline="0" dirty="0" smtClean="0"/>
              <a:t>He was a bit of an experimenter and wanted to try and diversity the Falklands economy, which at that time (and now) relied heavily on sheep farming and wool production.</a:t>
            </a:r>
            <a:endParaRPr lang="en-US" dirty="0"/>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9FB98534-0323-401E-8CA7-D200ED6829F1}" type="slidenum">
              <a:rPr lang="en-US" smtClean="0"/>
              <a:t>15</a:t>
            </a:fld>
            <a:endParaRPr lang="en-US"/>
          </a:p>
        </p:txBody>
      </p:sp>
    </p:spTree>
    <p:extLst>
      <p:ext uri="{BB962C8B-B14F-4D97-AF65-F5344CB8AC3E}">
        <p14:creationId xmlns:p14="http://schemas.microsoft.com/office/powerpoint/2010/main" val="18492541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And more importantly he introduced many exotic species to the Falklands, including the South American grey fox from mainland Patagonia for fur farming.</a:t>
            </a:r>
          </a:p>
          <a:p>
            <a:pPr marL="171450" indent="-171450">
              <a:buFontTx/>
              <a:buChar char="-"/>
            </a:pPr>
            <a:r>
              <a:rPr lang="en-US" dirty="0" smtClean="0"/>
              <a:t>This was among other species such as Austral parakeets, buff-necked Ibis, lesser rheas, hog-nosed skunks, sea otters, and guanacos. Also Shetland ponies and highland cattle from his native Scotland.</a:t>
            </a:r>
          </a:p>
          <a:p>
            <a:pPr marL="171450" indent="-171450">
              <a:buFontTx/>
              <a:buChar char="-"/>
            </a:pPr>
            <a:r>
              <a:rPr lang="en-US" dirty="0" smtClean="0"/>
              <a:t>The only thing that persisted throughout the years, as an invasive, was the South</a:t>
            </a:r>
            <a:r>
              <a:rPr lang="en-US" baseline="0" dirty="0" smtClean="0"/>
              <a:t> American grey fox. These foxes invaded the islands and have caused declines in native seabirds. They have been eradicated from 3 islands, with complete eradication from all the islands suggested.</a:t>
            </a:r>
            <a:endParaRPr lang="en-US" dirty="0"/>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9FB98534-0323-401E-8CA7-D200ED6829F1}" type="slidenum">
              <a:rPr lang="en-US" smtClean="0"/>
              <a:t>16</a:t>
            </a:fld>
            <a:endParaRPr lang="en-US"/>
          </a:p>
        </p:txBody>
      </p:sp>
    </p:spTree>
    <p:extLst>
      <p:ext uri="{BB962C8B-B14F-4D97-AF65-F5344CB8AC3E}">
        <p14:creationId xmlns:p14="http://schemas.microsoft.com/office/powerpoint/2010/main" val="22362955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So, in my research, I </a:t>
            </a:r>
            <a:r>
              <a:rPr lang="en-US" dirty="0" err="1" smtClean="0"/>
              <a:t>hypothesizd</a:t>
            </a:r>
            <a:r>
              <a:rPr lang="en-US" baseline="0" dirty="0" smtClean="0"/>
              <a:t> </a:t>
            </a:r>
            <a:r>
              <a:rPr lang="en-US" dirty="0" smtClean="0"/>
              <a:t>that South American grey foxes could be unintentional ecological replacements of the extinct </a:t>
            </a:r>
            <a:r>
              <a:rPr lang="en-US" dirty="0" err="1" smtClean="0"/>
              <a:t>warrah</a:t>
            </a:r>
            <a:r>
              <a:rPr lang="en-US" dirty="0" smtClean="0"/>
              <a:t>.</a:t>
            </a:r>
          </a:p>
          <a:p>
            <a:pPr marL="171450" indent="-171450">
              <a:buFontTx/>
              <a:buChar char="-"/>
            </a:pPr>
            <a:r>
              <a:rPr lang="en-US" dirty="0" smtClean="0"/>
              <a:t>Although grey foxes are being considered for eradication, if they</a:t>
            </a:r>
            <a:r>
              <a:rPr lang="en-US" baseline="0" dirty="0" smtClean="0"/>
              <a:t> act functionally like </a:t>
            </a:r>
            <a:r>
              <a:rPr lang="en-US" baseline="0" dirty="0" err="1" smtClean="0"/>
              <a:t>warrahs</a:t>
            </a:r>
            <a:r>
              <a:rPr lang="en-US" baseline="0" dirty="0" smtClean="0"/>
              <a:t>, then the Falklands ecosystem could be closer to its pre-Anthropocene state with them than without.</a:t>
            </a:r>
          </a:p>
          <a:p>
            <a:pPr marL="171450" indent="-171450">
              <a:buFontTx/>
              <a:buChar char="-"/>
            </a:pPr>
            <a:r>
              <a:rPr lang="en-US" baseline="0" dirty="0" smtClean="0"/>
              <a:t>Given that these animals effect ecosystems through predation, one tractable way to compare the species to each other is by comparing what they eat. If they eat similar things, maybe foxes can replace </a:t>
            </a:r>
            <a:r>
              <a:rPr lang="en-US" baseline="0" dirty="0" err="1" smtClean="0"/>
              <a:t>warrahs</a:t>
            </a:r>
            <a:r>
              <a:rPr lang="en-US" baseline="0" dirty="0" smtClean="0"/>
              <a:t>?</a:t>
            </a:r>
          </a:p>
          <a:p>
            <a:pPr marL="171450" indent="-171450">
              <a:buFontTx/>
              <a:buChar char="-"/>
            </a:pPr>
            <a:r>
              <a:rPr lang="en-US" baseline="0" dirty="0" smtClean="0"/>
              <a:t>Of course, </a:t>
            </a:r>
            <a:r>
              <a:rPr lang="en-US" baseline="0" dirty="0" err="1" smtClean="0"/>
              <a:t>warrahs</a:t>
            </a:r>
            <a:r>
              <a:rPr lang="en-US" baseline="0" dirty="0" smtClean="0"/>
              <a:t> are extinct, so we have no clue what they eat. How do we figure out what something is eating on that went extinct 100s of years ago?</a:t>
            </a:r>
            <a:endParaRPr lang="en-US" dirty="0"/>
          </a:p>
        </p:txBody>
      </p:sp>
      <p:sp>
        <p:nvSpPr>
          <p:cNvPr id="4" name="Slide Number Placeholder 3"/>
          <p:cNvSpPr>
            <a:spLocks noGrp="1"/>
          </p:cNvSpPr>
          <p:nvPr>
            <p:ph type="sldNum" sz="quarter" idx="10"/>
          </p:nvPr>
        </p:nvSpPr>
        <p:spPr/>
        <p:txBody>
          <a:bodyPr/>
          <a:lstStyle/>
          <a:p>
            <a:fld id="{9FB98534-0323-401E-8CA7-D200ED6829F1}" type="slidenum">
              <a:rPr lang="en-US" smtClean="0"/>
              <a:t>17</a:t>
            </a:fld>
            <a:endParaRPr lang="en-US"/>
          </a:p>
        </p:txBody>
      </p:sp>
    </p:spTree>
    <p:extLst>
      <p:ext uri="{BB962C8B-B14F-4D97-AF65-F5344CB8AC3E}">
        <p14:creationId xmlns:p14="http://schemas.microsoft.com/office/powerpoint/2010/main" val="8784770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solution to figure out what extinct species are eating is to look at stable isotope ratios in the</a:t>
            </a:r>
            <a:r>
              <a:rPr lang="en-US" baseline="0" dirty="0" smtClean="0"/>
              <a:t> hair of the species.</a:t>
            </a:r>
          </a:p>
          <a:p>
            <a:pPr marL="171450" indent="-171450">
              <a:buFontTx/>
              <a:buChar char="-"/>
            </a:pPr>
            <a:r>
              <a:rPr lang="en-US" baseline="0" dirty="0" smtClean="0"/>
              <a:t>Each type of atom or element has heavy and light versions, most of the atoms in nature are the light versions. </a:t>
            </a:r>
          </a:p>
          <a:p>
            <a:pPr marL="171450" indent="-171450">
              <a:buFontTx/>
              <a:buChar char="-"/>
            </a:pPr>
            <a:r>
              <a:rPr lang="en-US" baseline="0" dirty="0" smtClean="0"/>
              <a:t>There are also a small amount of some heavy atoms which we can track, as they move through the food chain from plant to herbivore to predator.</a:t>
            </a:r>
            <a:endParaRPr lang="en-US" dirty="0"/>
          </a:p>
        </p:txBody>
      </p:sp>
      <p:sp>
        <p:nvSpPr>
          <p:cNvPr id="4" name="Slide Number Placeholder 3"/>
          <p:cNvSpPr>
            <a:spLocks noGrp="1"/>
          </p:cNvSpPr>
          <p:nvPr>
            <p:ph type="sldNum" sz="quarter" idx="10"/>
          </p:nvPr>
        </p:nvSpPr>
        <p:spPr/>
        <p:txBody>
          <a:bodyPr/>
          <a:lstStyle/>
          <a:p>
            <a:fld id="{9FB98534-0323-401E-8CA7-D200ED6829F1}" type="slidenum">
              <a:rPr lang="en-US" smtClean="0"/>
              <a:t>18</a:t>
            </a:fld>
            <a:endParaRPr lang="en-US"/>
          </a:p>
        </p:txBody>
      </p:sp>
    </p:spTree>
    <p:extLst>
      <p:ext uri="{BB962C8B-B14F-4D97-AF65-F5344CB8AC3E}">
        <p14:creationId xmlns:p14="http://schemas.microsoft.com/office/powerpoint/2010/main" val="40658334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smtClean="0"/>
              <a:t>Stable isotopes occur everywhere, (in you and me) and scientists have figured out that if you look at stable isotopes of the elements carbon and nitrogen, they reliably predict what an animals is ingesting and incorporating into their body, and subsequently, their hair. In other words, you are what you eat!</a:t>
            </a:r>
          </a:p>
          <a:p>
            <a:pPr marL="171450" indent="-171450">
              <a:buFontTx/>
              <a:buChar char="-"/>
            </a:pPr>
            <a:r>
              <a:rPr lang="en-US" baseline="0" dirty="0" smtClean="0"/>
              <a:t>So if we plot carbon stable isotopes on the x-axis, and nitrogen stable isotopes on the y-axis, we can plot across the range of what an animal would eat.</a:t>
            </a:r>
          </a:p>
          <a:p>
            <a:pPr marL="171450" indent="-171450">
              <a:buFontTx/>
              <a:buChar char="-"/>
            </a:pPr>
            <a:r>
              <a:rPr lang="en-US" baseline="0" dirty="0" smtClean="0"/>
              <a:t>For example, increasing carbon stable isotopes indicate that the predator is eating more pelagic, or aquatic prey.</a:t>
            </a:r>
          </a:p>
        </p:txBody>
      </p:sp>
      <p:sp>
        <p:nvSpPr>
          <p:cNvPr id="4" name="Slide Number Placeholder 3"/>
          <p:cNvSpPr>
            <a:spLocks noGrp="1"/>
          </p:cNvSpPr>
          <p:nvPr>
            <p:ph type="sldNum" sz="quarter" idx="10"/>
          </p:nvPr>
        </p:nvSpPr>
        <p:spPr/>
        <p:txBody>
          <a:bodyPr/>
          <a:lstStyle/>
          <a:p>
            <a:fld id="{9FB98534-0323-401E-8CA7-D200ED6829F1}" type="slidenum">
              <a:rPr lang="en-US" smtClean="0"/>
              <a:t>19</a:t>
            </a:fld>
            <a:endParaRPr lang="en-US"/>
          </a:p>
        </p:txBody>
      </p:sp>
    </p:spTree>
    <p:extLst>
      <p:ext uri="{BB962C8B-B14F-4D97-AF65-F5344CB8AC3E}">
        <p14:creationId xmlns:p14="http://schemas.microsoft.com/office/powerpoint/2010/main" val="9059436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smtClean="0"/>
              <a:t>Scientists are suggesting that humans are currently in a sixth mass extinction, where the current rate of animal extinction is 1000 to 10000 times the rate found in the fossil record.</a:t>
            </a:r>
          </a:p>
          <a:p>
            <a:pPr marL="171450" indent="-171450">
              <a:buFontTx/>
              <a:buChar char="-"/>
            </a:pPr>
            <a:r>
              <a:rPr lang="en-US" baseline="0" dirty="0" smtClean="0"/>
              <a:t>Notice that this is most pronounced in mammals, especially large ones.</a:t>
            </a:r>
            <a:endParaRPr lang="en-US" dirty="0"/>
          </a:p>
        </p:txBody>
      </p:sp>
      <p:sp>
        <p:nvSpPr>
          <p:cNvPr id="4" name="Slide Number Placeholder 3"/>
          <p:cNvSpPr>
            <a:spLocks noGrp="1"/>
          </p:cNvSpPr>
          <p:nvPr>
            <p:ph type="sldNum" sz="quarter" idx="10"/>
          </p:nvPr>
        </p:nvSpPr>
        <p:spPr/>
        <p:txBody>
          <a:bodyPr/>
          <a:lstStyle/>
          <a:p>
            <a:fld id="{9FB98534-0323-401E-8CA7-D200ED6829F1}" type="slidenum">
              <a:rPr lang="en-US" smtClean="0"/>
              <a:t>2</a:t>
            </a:fld>
            <a:endParaRPr lang="en-US"/>
          </a:p>
        </p:txBody>
      </p:sp>
    </p:spTree>
    <p:extLst>
      <p:ext uri="{BB962C8B-B14F-4D97-AF65-F5344CB8AC3E}">
        <p14:creationId xmlns:p14="http://schemas.microsoft.com/office/powerpoint/2010/main" val="3653963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smtClean="0"/>
              <a:t>Whereas increasing nitrogen stable isotopes indicate that the predator is eating higher trophic level, or up the food chain.</a:t>
            </a:r>
          </a:p>
        </p:txBody>
      </p:sp>
      <p:sp>
        <p:nvSpPr>
          <p:cNvPr id="4" name="Slide Number Placeholder 3"/>
          <p:cNvSpPr>
            <a:spLocks noGrp="1"/>
          </p:cNvSpPr>
          <p:nvPr>
            <p:ph type="sldNum" sz="quarter" idx="10"/>
          </p:nvPr>
        </p:nvSpPr>
        <p:spPr/>
        <p:txBody>
          <a:bodyPr/>
          <a:lstStyle/>
          <a:p>
            <a:fld id="{9FB98534-0323-401E-8CA7-D200ED6829F1}" type="slidenum">
              <a:rPr lang="en-US" smtClean="0"/>
              <a:t>20</a:t>
            </a:fld>
            <a:endParaRPr lang="en-US"/>
          </a:p>
        </p:txBody>
      </p:sp>
    </p:spTree>
    <p:extLst>
      <p:ext uri="{BB962C8B-B14F-4D97-AF65-F5344CB8AC3E}">
        <p14:creationId xmlns:p14="http://schemas.microsoft.com/office/powerpoint/2010/main" val="12065817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This gives us the ability to measure what animals are or were eating based off of their body tissues like hair</a:t>
            </a:r>
            <a:r>
              <a:rPr lang="en-US" baseline="0" dirty="0" smtClean="0"/>
              <a:t>. </a:t>
            </a:r>
          </a:p>
          <a:p>
            <a:pPr marL="171450" indent="-171450">
              <a:buFontTx/>
              <a:buChar char="-"/>
            </a:pPr>
            <a:r>
              <a:rPr lang="en-US" dirty="0" smtClean="0"/>
              <a:t>So</a:t>
            </a:r>
            <a:r>
              <a:rPr lang="en-US" baseline="0" dirty="0" smtClean="0"/>
              <a:t> let’s say we wanted to compare what foxes and </a:t>
            </a:r>
            <a:r>
              <a:rPr lang="en-US" baseline="0" dirty="0" err="1" smtClean="0"/>
              <a:t>warrahs</a:t>
            </a:r>
            <a:r>
              <a:rPr lang="en-US" baseline="0" dirty="0" smtClean="0"/>
              <a:t> were eating. We can now plot what these animals could potentially eat in this carbon nitrogen graph.</a:t>
            </a:r>
          </a:p>
          <a:p>
            <a:pPr marL="171450" indent="-171450">
              <a:buFontTx/>
              <a:buChar char="-"/>
            </a:pPr>
            <a:r>
              <a:rPr lang="en-US" baseline="0" dirty="0" smtClean="0"/>
              <a:t>For example, in the top right corner we have penguins, which are aquatic and eat fish, which are high in the food chain.</a:t>
            </a:r>
          </a:p>
          <a:p>
            <a:pPr marL="171450" indent="-171450">
              <a:buFontTx/>
              <a:buChar char="-"/>
            </a:pPr>
            <a:r>
              <a:rPr lang="en-US" baseline="0" dirty="0" smtClean="0"/>
              <a:t>In the other corner, we have berries, which are terrestrial and low trophic level since they are primary producers.</a:t>
            </a:r>
            <a:endParaRPr lang="en-US" dirty="0"/>
          </a:p>
        </p:txBody>
      </p:sp>
      <p:sp>
        <p:nvSpPr>
          <p:cNvPr id="4" name="Slide Number Placeholder 3"/>
          <p:cNvSpPr>
            <a:spLocks noGrp="1"/>
          </p:cNvSpPr>
          <p:nvPr>
            <p:ph type="sldNum" sz="quarter" idx="5"/>
          </p:nvPr>
        </p:nvSpPr>
        <p:spPr/>
        <p:txBody>
          <a:bodyPr/>
          <a:lstStyle/>
          <a:p>
            <a:fld id="{9FB98534-0323-401E-8CA7-D200ED6829F1}" type="slidenum">
              <a:rPr lang="en-US" smtClean="0"/>
              <a:t>21</a:t>
            </a:fld>
            <a:endParaRPr lang="en-US"/>
          </a:p>
        </p:txBody>
      </p:sp>
    </p:spTree>
    <p:extLst>
      <p:ext uri="{BB962C8B-B14F-4D97-AF65-F5344CB8AC3E}">
        <p14:creationId xmlns:p14="http://schemas.microsoft.com/office/powerpoint/2010/main" val="23594875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So if we are able to obtain hair from the South American</a:t>
            </a:r>
            <a:r>
              <a:rPr lang="en-US" baseline="0" dirty="0" smtClean="0"/>
              <a:t> grey fox and Falkland Islands wolf, we can figure out their stable isotope values, and plot them on this graph.</a:t>
            </a:r>
          </a:p>
          <a:p>
            <a:pPr marL="171450" indent="-171450">
              <a:buFontTx/>
              <a:buChar char="-"/>
            </a:pPr>
            <a:r>
              <a:rPr lang="en-US" baseline="0" dirty="0" smtClean="0"/>
              <a:t>This will then tell us overall what they are eating by their overlap on this graph.</a:t>
            </a:r>
          </a:p>
          <a:p>
            <a:pPr marL="171450" indent="-171450">
              <a:buFontTx/>
              <a:buChar char="-"/>
            </a:pPr>
            <a:r>
              <a:rPr lang="en-US" baseline="0" dirty="0" smtClean="0"/>
              <a:t>For example in this blue circle, South American grey foxes are eating more terrestrial, lower down on the food chain prey like geese, berries, and insects.</a:t>
            </a:r>
          </a:p>
          <a:p>
            <a:pPr marL="171450" indent="-171450">
              <a:buFontTx/>
              <a:buChar char="-"/>
            </a:pPr>
            <a:r>
              <a:rPr lang="en-US" baseline="0" dirty="0" smtClean="0"/>
              <a:t>If they don’t line up on this graph, then they aren’t eating similar things, and likely can’t be functionally similar to each other.</a:t>
            </a:r>
            <a:endParaRPr lang="en-US" baseline="0" dirty="0" smtClean="0"/>
          </a:p>
        </p:txBody>
      </p:sp>
      <p:sp>
        <p:nvSpPr>
          <p:cNvPr id="4" name="Slide Number Placeholder 3"/>
          <p:cNvSpPr>
            <a:spLocks noGrp="1"/>
          </p:cNvSpPr>
          <p:nvPr>
            <p:ph type="sldNum" sz="quarter" idx="5"/>
          </p:nvPr>
        </p:nvSpPr>
        <p:spPr/>
        <p:txBody>
          <a:bodyPr/>
          <a:lstStyle/>
          <a:p>
            <a:fld id="{9FB98534-0323-401E-8CA7-D200ED6829F1}" type="slidenum">
              <a:rPr lang="en-US" smtClean="0"/>
              <a:t>22</a:t>
            </a:fld>
            <a:endParaRPr lang="en-US"/>
          </a:p>
        </p:txBody>
      </p:sp>
    </p:spTree>
    <p:extLst>
      <p:ext uri="{BB962C8B-B14F-4D97-AF65-F5344CB8AC3E}">
        <p14:creationId xmlns:p14="http://schemas.microsoft.com/office/powerpoint/2010/main" val="13229602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However, if they do highly overlap, than there may be proof</a:t>
            </a:r>
            <a:r>
              <a:rPr lang="en-US" baseline="0" dirty="0" smtClean="0"/>
              <a:t> that the South American grey fox replicates the Falkland Islands wolf’s role in the Falklands!</a:t>
            </a:r>
          </a:p>
          <a:p>
            <a:pPr marL="171450" indent="-171450">
              <a:buFontTx/>
              <a:buChar char="-"/>
            </a:pPr>
            <a:r>
              <a:rPr lang="en-US" baseline="0" dirty="0" smtClean="0"/>
              <a:t>So for this research, I went out to test this hypothesis using stable isotope analyses.</a:t>
            </a:r>
            <a:endParaRPr lang="en-US" dirty="0"/>
          </a:p>
        </p:txBody>
      </p:sp>
      <p:sp>
        <p:nvSpPr>
          <p:cNvPr id="4" name="Slide Number Placeholder 3"/>
          <p:cNvSpPr>
            <a:spLocks noGrp="1"/>
          </p:cNvSpPr>
          <p:nvPr>
            <p:ph type="sldNum" sz="quarter" idx="5"/>
          </p:nvPr>
        </p:nvSpPr>
        <p:spPr/>
        <p:txBody>
          <a:bodyPr/>
          <a:lstStyle/>
          <a:p>
            <a:fld id="{9FB98534-0323-401E-8CA7-D200ED6829F1}" type="slidenum">
              <a:rPr lang="en-US" smtClean="0"/>
              <a:t>23</a:t>
            </a:fld>
            <a:endParaRPr lang="en-US"/>
          </a:p>
        </p:txBody>
      </p:sp>
    </p:spTree>
    <p:extLst>
      <p:ext uri="{BB962C8B-B14F-4D97-AF65-F5344CB8AC3E}">
        <p14:creationId xmlns:p14="http://schemas.microsoft.com/office/powerpoint/2010/main" val="31292327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First, we had to collect hair samples from the extinct specimens left across</a:t>
            </a:r>
            <a:r>
              <a:rPr lang="en-US" baseline="0" dirty="0" smtClean="0"/>
              <a:t> the world’s museums. </a:t>
            </a:r>
          </a:p>
          <a:p>
            <a:pPr marL="171450" indent="-171450">
              <a:buFontTx/>
              <a:buChar char="-"/>
            </a:pPr>
            <a:r>
              <a:rPr lang="en-US" baseline="0" dirty="0" smtClean="0"/>
              <a:t>We were able to collect hair samples for isotope analysis from 8 of the 9 skins held in museum specimens. Generous, generous donation.</a:t>
            </a:r>
          </a:p>
          <a:p>
            <a:pPr marL="171450" indent="-171450">
              <a:buFontTx/>
              <a:buChar char="-"/>
            </a:pPr>
            <a:r>
              <a:rPr lang="en-US" baseline="0" dirty="0" smtClean="0"/>
              <a:t>Natural History Museum samples were collected by Charles Darwin himself!</a:t>
            </a:r>
            <a:endParaRPr lang="en-US" dirty="0"/>
          </a:p>
        </p:txBody>
      </p:sp>
      <p:sp>
        <p:nvSpPr>
          <p:cNvPr id="4" name="Slide Number Placeholder 3"/>
          <p:cNvSpPr>
            <a:spLocks noGrp="1"/>
          </p:cNvSpPr>
          <p:nvPr>
            <p:ph type="sldNum" sz="quarter" idx="10"/>
          </p:nvPr>
        </p:nvSpPr>
        <p:spPr/>
        <p:txBody>
          <a:bodyPr/>
          <a:lstStyle/>
          <a:p>
            <a:fld id="{9FB98534-0323-401E-8CA7-D200ED6829F1}" type="slidenum">
              <a:rPr lang="en-US" smtClean="0"/>
              <a:t>24</a:t>
            </a:fld>
            <a:endParaRPr lang="en-US"/>
          </a:p>
        </p:txBody>
      </p:sp>
    </p:spTree>
    <p:extLst>
      <p:ext uri="{BB962C8B-B14F-4D97-AF65-F5344CB8AC3E}">
        <p14:creationId xmlns:p14="http://schemas.microsoft.com/office/powerpoint/2010/main" val="25325765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also went down to the Falkland Islands to collect hair samples of the invasive</a:t>
            </a:r>
            <a:r>
              <a:rPr lang="en-US" baseline="0" dirty="0" smtClean="0"/>
              <a:t> South American grey fox.</a:t>
            </a:r>
            <a:endParaRPr lang="en-US" dirty="0"/>
          </a:p>
        </p:txBody>
      </p:sp>
      <p:sp>
        <p:nvSpPr>
          <p:cNvPr id="4" name="Slide Number Placeholder 3"/>
          <p:cNvSpPr>
            <a:spLocks noGrp="1"/>
          </p:cNvSpPr>
          <p:nvPr>
            <p:ph type="sldNum" sz="quarter" idx="5"/>
          </p:nvPr>
        </p:nvSpPr>
        <p:spPr/>
        <p:txBody>
          <a:bodyPr/>
          <a:lstStyle/>
          <a:p>
            <a:fld id="{9FB98534-0323-401E-8CA7-D200ED6829F1}" type="slidenum">
              <a:rPr lang="en-US" smtClean="0"/>
              <a:t>25</a:t>
            </a:fld>
            <a:endParaRPr lang="en-US"/>
          </a:p>
        </p:txBody>
      </p:sp>
    </p:spTree>
    <p:extLst>
      <p:ext uri="{BB962C8B-B14F-4D97-AF65-F5344CB8AC3E}">
        <p14:creationId xmlns:p14="http://schemas.microsoft.com/office/powerpoint/2010/main" val="35390426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And there, we observed</a:t>
            </a:r>
            <a:r>
              <a:rPr lang="en-US" baseline="0" dirty="0" smtClean="0"/>
              <a:t> the invasive South American grey fox.</a:t>
            </a:r>
          </a:p>
          <a:p>
            <a:pPr marL="171450" indent="-171450">
              <a:buFontTx/>
              <a:buChar char="-"/>
            </a:pPr>
            <a:r>
              <a:rPr lang="en-US" baseline="0" dirty="0" smtClean="0"/>
              <a:t>Here is one that we pictured on our cameras, near its den.</a:t>
            </a:r>
            <a:endParaRPr lang="en-US" dirty="0"/>
          </a:p>
        </p:txBody>
      </p:sp>
      <p:sp>
        <p:nvSpPr>
          <p:cNvPr id="4" name="Slide Number Placeholder 3"/>
          <p:cNvSpPr>
            <a:spLocks noGrp="1"/>
          </p:cNvSpPr>
          <p:nvPr>
            <p:ph type="sldNum" sz="quarter" idx="10"/>
          </p:nvPr>
        </p:nvSpPr>
        <p:spPr/>
        <p:txBody>
          <a:bodyPr/>
          <a:lstStyle/>
          <a:p>
            <a:fld id="{9FB98534-0323-401E-8CA7-D200ED6829F1}" type="slidenum">
              <a:rPr lang="en-US" smtClean="0"/>
              <a:t>26</a:t>
            </a:fld>
            <a:endParaRPr lang="en-US"/>
          </a:p>
        </p:txBody>
      </p:sp>
    </p:spTree>
    <p:extLst>
      <p:ext uri="{BB962C8B-B14F-4D97-AF65-F5344CB8AC3E}">
        <p14:creationId xmlns:p14="http://schemas.microsoft.com/office/powerpoint/2010/main" val="7035787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Some fox kits we found.</a:t>
            </a:r>
          </a:p>
        </p:txBody>
      </p:sp>
      <p:sp>
        <p:nvSpPr>
          <p:cNvPr id="4" name="Slide Number Placeholder 3"/>
          <p:cNvSpPr>
            <a:spLocks noGrp="1"/>
          </p:cNvSpPr>
          <p:nvPr>
            <p:ph type="sldNum" sz="quarter" idx="5"/>
          </p:nvPr>
        </p:nvSpPr>
        <p:spPr/>
        <p:txBody>
          <a:bodyPr/>
          <a:lstStyle/>
          <a:p>
            <a:fld id="{9FB98534-0323-401E-8CA7-D200ED6829F1}" type="slidenum">
              <a:rPr lang="en-US" smtClean="0"/>
              <a:t>27</a:t>
            </a:fld>
            <a:endParaRPr lang="en-US"/>
          </a:p>
        </p:txBody>
      </p:sp>
    </p:spTree>
    <p:extLst>
      <p:ext uri="{BB962C8B-B14F-4D97-AF65-F5344CB8AC3E}">
        <p14:creationId xmlns:p14="http://schemas.microsoft.com/office/powerpoint/2010/main" val="6488710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This involved a lot of slowly walking around den</a:t>
            </a:r>
            <a:r>
              <a:rPr lang="en-US" baseline="0" dirty="0" smtClean="0"/>
              <a:t> sites and collecting hairs. Here is me on the right with a Masters student at the University of Glasgow I collaborated with, </a:t>
            </a:r>
            <a:r>
              <a:rPr lang="en-US" baseline="0" dirty="0" err="1" smtClean="0"/>
              <a:t>Bugge</a:t>
            </a:r>
            <a:r>
              <a:rPr lang="en-US" baseline="0" dirty="0" smtClean="0"/>
              <a:t> Vick.</a:t>
            </a:r>
            <a:endParaRPr lang="en-US" dirty="0"/>
          </a:p>
        </p:txBody>
      </p:sp>
      <p:sp>
        <p:nvSpPr>
          <p:cNvPr id="4" name="Slide Number Placeholder 3"/>
          <p:cNvSpPr>
            <a:spLocks noGrp="1"/>
          </p:cNvSpPr>
          <p:nvPr>
            <p:ph type="sldNum" sz="quarter" idx="10"/>
          </p:nvPr>
        </p:nvSpPr>
        <p:spPr/>
        <p:txBody>
          <a:bodyPr/>
          <a:lstStyle/>
          <a:p>
            <a:fld id="{9FB98534-0323-401E-8CA7-D200ED6829F1}" type="slidenum">
              <a:rPr lang="en-US" smtClean="0"/>
              <a:t>28</a:t>
            </a:fld>
            <a:endParaRPr lang="en-US"/>
          </a:p>
        </p:txBody>
      </p:sp>
    </p:spTree>
    <p:extLst>
      <p:ext uri="{BB962C8B-B14F-4D97-AF65-F5344CB8AC3E}">
        <p14:creationId xmlns:p14="http://schemas.microsoft.com/office/powerpoint/2010/main" val="29230891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So</a:t>
            </a:r>
            <a:r>
              <a:rPr lang="en-US" baseline="0" dirty="0" smtClean="0"/>
              <a:t>, once we collected these samples, we ran stable isotope analysis on these samples using mass spectrometry to answer the question of whether foxes were replacing wolves…</a:t>
            </a:r>
          </a:p>
          <a:p>
            <a:pPr marL="171450" indent="-171450">
              <a:buFontTx/>
              <a:buChar char="-"/>
            </a:pPr>
            <a:r>
              <a:rPr lang="en-US" baseline="0" dirty="0" smtClean="0"/>
              <a:t>Here are our results!</a:t>
            </a:r>
            <a:endParaRPr lang="en-US" dirty="0"/>
          </a:p>
        </p:txBody>
      </p:sp>
      <p:sp>
        <p:nvSpPr>
          <p:cNvPr id="4" name="Slide Number Placeholder 3"/>
          <p:cNvSpPr>
            <a:spLocks noGrp="1"/>
          </p:cNvSpPr>
          <p:nvPr>
            <p:ph type="sldNum" sz="quarter" idx="10"/>
          </p:nvPr>
        </p:nvSpPr>
        <p:spPr/>
        <p:txBody>
          <a:bodyPr/>
          <a:lstStyle/>
          <a:p>
            <a:fld id="{9FB98534-0323-401E-8CA7-D200ED6829F1}" type="slidenum">
              <a:rPr lang="en-US" smtClean="0"/>
              <a:t>29</a:t>
            </a:fld>
            <a:endParaRPr lang="en-US"/>
          </a:p>
        </p:txBody>
      </p:sp>
    </p:spTree>
    <p:extLst>
      <p:ext uri="{BB962C8B-B14F-4D97-AF65-F5344CB8AC3E}">
        <p14:creationId xmlns:p14="http://schemas.microsoft.com/office/powerpoint/2010/main" val="30049875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In an effort to reverse the harm we done and bring back species from the brink of disaster, humans have been increasingly employing conservation biology to save species.</a:t>
            </a:r>
          </a:p>
          <a:p>
            <a:pPr marL="171450" indent="-171450">
              <a:buFontTx/>
              <a:buChar char="-"/>
            </a:pPr>
            <a:r>
              <a:rPr lang="en-US" dirty="0" smtClean="0"/>
              <a:t>This includes techniques like reintroduction,</a:t>
            </a:r>
            <a:r>
              <a:rPr lang="en-US" baseline="0" dirty="0" smtClean="0"/>
              <a:t> where we introduced wolves into areas where they weren’t found like central Idaho and Yellowstone. Big successes.</a:t>
            </a:r>
            <a:endParaRPr lang="en-US" dirty="0"/>
          </a:p>
        </p:txBody>
      </p:sp>
      <p:sp>
        <p:nvSpPr>
          <p:cNvPr id="4" name="Slide Number Placeholder 3"/>
          <p:cNvSpPr>
            <a:spLocks noGrp="1"/>
          </p:cNvSpPr>
          <p:nvPr>
            <p:ph type="sldNum" sz="quarter" idx="10"/>
          </p:nvPr>
        </p:nvSpPr>
        <p:spPr/>
        <p:txBody>
          <a:bodyPr/>
          <a:lstStyle/>
          <a:p>
            <a:fld id="{9FB98534-0323-401E-8CA7-D200ED6829F1}" type="slidenum">
              <a:rPr lang="en-US" smtClean="0"/>
              <a:t>3</a:t>
            </a:fld>
            <a:endParaRPr lang="en-US"/>
          </a:p>
        </p:txBody>
      </p:sp>
    </p:spTree>
    <p:extLst>
      <p:ext uri="{BB962C8B-B14F-4D97-AF65-F5344CB8AC3E}">
        <p14:creationId xmlns:p14="http://schemas.microsoft.com/office/powerpoint/2010/main" val="33797456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r>
              <a:rPr lang="en-US" baseline="0" dirty="0" smtClean="0"/>
              <a:t> First, We got stable isotope values from sources that SAGFs eat. This lined up with our previous ideas of where these prey would lie on our carbon-nitrogen graph.</a:t>
            </a:r>
          </a:p>
          <a:p>
            <a:r>
              <a:rPr lang="en-US" baseline="0" dirty="0" smtClean="0"/>
              <a:t>- So if we plot these isotope values on our previous graph of carbon vs. nitrogen – we can see that south American grey foxes, shown with the blue dots, tend to be pretty generalist – tending towards fruit and terrestrial invertebrates in the bottom left corner, and not eating as much of marine herbivores or higher marine predators like penguins in the top right corner.</a:t>
            </a:r>
            <a:endParaRPr lang="en-US" dirty="0"/>
          </a:p>
        </p:txBody>
      </p:sp>
      <p:sp>
        <p:nvSpPr>
          <p:cNvPr id="4" name="Slide Number Placeholder 3"/>
          <p:cNvSpPr>
            <a:spLocks noGrp="1"/>
          </p:cNvSpPr>
          <p:nvPr>
            <p:ph type="sldNum" sz="quarter" idx="5"/>
          </p:nvPr>
        </p:nvSpPr>
        <p:spPr/>
        <p:txBody>
          <a:bodyPr/>
          <a:lstStyle/>
          <a:p>
            <a:fld id="{80382719-AA04-4EAA-812B-DEBC45748B45}" type="slidenum">
              <a:rPr lang="en-US" smtClean="0"/>
              <a:t>30</a:t>
            </a:fld>
            <a:endParaRPr lang="en-US"/>
          </a:p>
        </p:txBody>
      </p:sp>
    </p:spTree>
    <p:extLst>
      <p:ext uri="{BB962C8B-B14F-4D97-AF65-F5344CB8AC3E}">
        <p14:creationId xmlns:p14="http://schemas.microsoft.com/office/powerpoint/2010/main" val="28978457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smtClean="0"/>
              <a:t>And if we look at the Falkland Islands wolf, we can see that the diet overlaps pretty well with the blue dots, maybe a bit higher up!</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aseline="0" dirty="0" smtClean="0"/>
              <a:t>This shows that the South America grey fox acts as a functional replacement for the Falklands Islands wolf via predation.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aseline="0" dirty="0" smtClean="0"/>
              <a:t>And that the invasive species could fulfill the predatory role in the Falklands, and may be returning the ecosystem to its pre-Anthropocene state.</a:t>
            </a:r>
            <a:endParaRPr lang="en-US" dirty="0" smtClean="0"/>
          </a:p>
          <a:p>
            <a:pPr marL="0" indent="0">
              <a:buFontTx/>
              <a:buNone/>
            </a:pPr>
            <a:endParaRPr lang="en-US" dirty="0"/>
          </a:p>
        </p:txBody>
      </p:sp>
      <p:sp>
        <p:nvSpPr>
          <p:cNvPr id="4" name="Slide Number Placeholder 3"/>
          <p:cNvSpPr>
            <a:spLocks noGrp="1"/>
          </p:cNvSpPr>
          <p:nvPr>
            <p:ph type="sldNum" sz="quarter" idx="5"/>
          </p:nvPr>
        </p:nvSpPr>
        <p:spPr/>
        <p:txBody>
          <a:bodyPr/>
          <a:lstStyle/>
          <a:p>
            <a:fld id="{80382719-AA04-4EAA-812B-DEBC45748B45}" type="slidenum">
              <a:rPr lang="en-US" smtClean="0"/>
              <a:t>31</a:t>
            </a:fld>
            <a:endParaRPr lang="en-US"/>
          </a:p>
        </p:txBody>
      </p:sp>
    </p:spTree>
    <p:extLst>
      <p:ext uri="{BB962C8B-B14F-4D97-AF65-F5344CB8AC3E}">
        <p14:creationId xmlns:p14="http://schemas.microsoft.com/office/powerpoint/2010/main" val="37345380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So</a:t>
            </a:r>
            <a:r>
              <a:rPr lang="en-US" baseline="0" dirty="0" smtClean="0"/>
              <a:t> therefore we found evidence and created a quantitative method to evaluate a new conservation tool, ecological replacement.</a:t>
            </a:r>
          </a:p>
          <a:p>
            <a:pPr marL="171450" indent="-171450">
              <a:buFontTx/>
              <a:buChar char="-"/>
            </a:pPr>
            <a:r>
              <a:rPr lang="en-US" baseline="0" dirty="0" smtClean="0"/>
              <a:t>This won’t resolve the debate over what in our world is natural vs. unnatural, but will move conservation biology towards a more quantitative way of collecting evidence.</a:t>
            </a:r>
            <a:endParaRPr lang="en-US" dirty="0"/>
          </a:p>
        </p:txBody>
      </p:sp>
      <p:sp>
        <p:nvSpPr>
          <p:cNvPr id="4" name="Slide Number Placeholder 3"/>
          <p:cNvSpPr>
            <a:spLocks noGrp="1"/>
          </p:cNvSpPr>
          <p:nvPr>
            <p:ph type="sldNum" sz="quarter" idx="10"/>
          </p:nvPr>
        </p:nvSpPr>
        <p:spPr/>
        <p:txBody>
          <a:bodyPr/>
          <a:lstStyle/>
          <a:p>
            <a:fld id="{9FB98534-0323-401E-8CA7-D200ED6829F1}" type="slidenum">
              <a:rPr lang="en-US" smtClean="0"/>
              <a:t>32</a:t>
            </a:fld>
            <a:endParaRPr lang="en-US"/>
          </a:p>
        </p:txBody>
      </p:sp>
    </p:spTree>
    <p:extLst>
      <p:ext uri="{BB962C8B-B14F-4D97-AF65-F5344CB8AC3E}">
        <p14:creationId xmlns:p14="http://schemas.microsoft.com/office/powerpoint/2010/main" val="18860144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This gives</a:t>
            </a:r>
            <a:r>
              <a:rPr lang="en-US" baseline="0" dirty="0" smtClean="0"/>
              <a:t> conservationists, including in Montana, much needed quantitative evidence to consider and use ecological replacement as a tool, especially in circumstances where extinction has left big gaps in our natural ecosystem.</a:t>
            </a:r>
            <a:endParaRPr lang="en-US" dirty="0"/>
          </a:p>
        </p:txBody>
      </p:sp>
      <p:sp>
        <p:nvSpPr>
          <p:cNvPr id="4" name="Slide Number Placeholder 3"/>
          <p:cNvSpPr>
            <a:spLocks noGrp="1"/>
          </p:cNvSpPr>
          <p:nvPr>
            <p:ph type="sldNum" sz="quarter" idx="10"/>
          </p:nvPr>
        </p:nvSpPr>
        <p:spPr/>
        <p:txBody>
          <a:bodyPr/>
          <a:lstStyle/>
          <a:p>
            <a:fld id="{9FB98534-0323-401E-8CA7-D200ED6829F1}" type="slidenum">
              <a:rPr lang="en-US" smtClean="0"/>
              <a:t>33</a:t>
            </a:fld>
            <a:endParaRPr lang="en-US"/>
          </a:p>
        </p:txBody>
      </p:sp>
    </p:spTree>
    <p:extLst>
      <p:ext uri="{BB962C8B-B14F-4D97-AF65-F5344CB8AC3E}">
        <p14:creationId xmlns:p14="http://schemas.microsoft.com/office/powerpoint/2010/main" val="39735563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And this technique could help answer the role of introduced</a:t>
            </a:r>
            <a:r>
              <a:rPr lang="en-US" baseline="0" dirty="0" smtClean="0"/>
              <a:t> </a:t>
            </a:r>
            <a:r>
              <a:rPr lang="en-US" dirty="0" smtClean="0"/>
              <a:t>species belonging on the landscape.</a:t>
            </a:r>
          </a:p>
          <a:p>
            <a:pPr marL="171450" indent="-171450">
              <a:buFontTx/>
              <a:buChar char="-"/>
            </a:pPr>
            <a:r>
              <a:rPr lang="en-US" dirty="0" smtClean="0"/>
              <a:t>For example, could “invasive” feral</a:t>
            </a:r>
            <a:r>
              <a:rPr lang="en-US" baseline="0" dirty="0" smtClean="0"/>
              <a:t> horses roaming throughout MT and the American West replace the role of wild horses that went extinct 12,000 years ago?</a:t>
            </a:r>
          </a:p>
          <a:p>
            <a:pPr marL="171450" indent="-171450">
              <a:buFontTx/>
              <a:buChar char="-"/>
            </a:pPr>
            <a:r>
              <a:rPr lang="en-US" baseline="0" dirty="0" smtClean="0"/>
              <a:t>In sum, our research could provide much needed quantitative evidence to bear on such questions.</a:t>
            </a: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9FB98534-0323-401E-8CA7-D200ED6829F1}" type="slidenum">
              <a:rPr lang="en-US" smtClean="0"/>
              <a:t>34</a:t>
            </a:fld>
            <a:endParaRPr lang="en-US"/>
          </a:p>
        </p:txBody>
      </p:sp>
    </p:spTree>
    <p:extLst>
      <p:ext uri="{BB962C8B-B14F-4D97-AF65-F5344CB8AC3E}">
        <p14:creationId xmlns:p14="http://schemas.microsoft.com/office/powerpoint/2010/main" val="18250068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I’d like to thank my collaborators, </a:t>
            </a:r>
            <a:r>
              <a:rPr lang="en-US" dirty="0" err="1" smtClean="0"/>
              <a:t>Bugge</a:t>
            </a:r>
            <a:r>
              <a:rPr lang="en-US" dirty="0" smtClean="0"/>
              <a:t> Vick, Jason</a:t>
            </a:r>
            <a:r>
              <a:rPr lang="en-US" baseline="0" dirty="0" smtClean="0"/>
              <a:t> Newton, </a:t>
            </a:r>
            <a:r>
              <a:rPr lang="en-US" baseline="0" dirty="0" err="1" smtClean="0"/>
              <a:t>Ilaria</a:t>
            </a:r>
            <a:r>
              <a:rPr lang="en-US" baseline="0" dirty="0" smtClean="0"/>
              <a:t> Marengo, and Ewan Wakefield for their invaluable support on this project. </a:t>
            </a:r>
          </a:p>
          <a:p>
            <a:pPr marL="171450" indent="-171450">
              <a:buFontTx/>
              <a:buChar char="-"/>
            </a:pPr>
            <a:r>
              <a:rPr lang="en-US" baseline="0" dirty="0" smtClean="0"/>
              <a:t>And the museums that donated samples.</a:t>
            </a:r>
          </a:p>
          <a:p>
            <a:pPr marL="171450" indent="-171450">
              <a:buFontTx/>
              <a:buChar char="-"/>
            </a:pPr>
            <a:r>
              <a:rPr lang="en-US" baseline="0" dirty="0" smtClean="0"/>
              <a:t>You can find this research in full published in Conservation Letters.</a:t>
            </a:r>
          </a:p>
          <a:p>
            <a:pPr marL="171450" indent="-171450">
              <a:buFontTx/>
              <a:buChar char="-"/>
            </a:pPr>
            <a:r>
              <a:rPr lang="en-US" baseline="0" dirty="0" smtClean="0"/>
              <a:t>Thanks!</a:t>
            </a:r>
            <a:endParaRPr lang="en-US" dirty="0"/>
          </a:p>
        </p:txBody>
      </p:sp>
      <p:sp>
        <p:nvSpPr>
          <p:cNvPr id="4" name="Slide Number Placeholder 3"/>
          <p:cNvSpPr>
            <a:spLocks noGrp="1"/>
          </p:cNvSpPr>
          <p:nvPr>
            <p:ph type="sldNum" sz="quarter" idx="10"/>
          </p:nvPr>
        </p:nvSpPr>
        <p:spPr/>
        <p:txBody>
          <a:bodyPr/>
          <a:lstStyle/>
          <a:p>
            <a:fld id="{9FB98534-0323-401E-8CA7-D200ED6829F1}" type="slidenum">
              <a:rPr lang="en-US" smtClean="0"/>
              <a:t>35</a:t>
            </a:fld>
            <a:endParaRPr lang="en-US"/>
          </a:p>
        </p:txBody>
      </p:sp>
    </p:spTree>
    <p:extLst>
      <p:ext uri="{BB962C8B-B14F-4D97-AF65-F5344CB8AC3E}">
        <p14:creationId xmlns:p14="http://schemas.microsoft.com/office/powerpoint/2010/main" val="39301498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Humans are also willing to try even</a:t>
            </a:r>
            <a:r>
              <a:rPr lang="en-US" baseline="0" dirty="0" smtClean="0"/>
              <a:t> more unique and controversial techniques, like moving animals to places they cannot reach naturally.</a:t>
            </a:r>
          </a:p>
          <a:p>
            <a:pPr marL="171450" indent="-171450">
              <a:buFontTx/>
              <a:buChar char="-"/>
            </a:pPr>
            <a:r>
              <a:rPr lang="en-US" baseline="0" dirty="0" smtClean="0"/>
              <a:t>In this examples, wildlife managers in Idaho in the 1950s transplanted beavers back into their native range in the Frank Church Wilderness using airplanes and parachutes!</a:t>
            </a: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9FB98534-0323-401E-8CA7-D200ED6829F1}" type="slidenum">
              <a:rPr lang="en-US" smtClean="0"/>
              <a:t>4</a:t>
            </a:fld>
            <a:endParaRPr lang="en-US"/>
          </a:p>
        </p:txBody>
      </p:sp>
    </p:spTree>
    <p:extLst>
      <p:ext uri="{BB962C8B-B14F-4D97-AF65-F5344CB8AC3E}">
        <p14:creationId xmlns:p14="http://schemas.microsoft.com/office/powerpoint/2010/main" val="28986117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But what do we do when ecosystem services/functions</a:t>
            </a:r>
            <a:r>
              <a:rPr lang="en-US" baseline="0" dirty="0" smtClean="0"/>
              <a:t> provided by a species are gone because the species went extinct? How can we try to bring ecosystems back to their pre-Anthropocene state?</a:t>
            </a:r>
          </a:p>
          <a:p>
            <a:pPr marL="0" indent="0">
              <a:buFontTx/>
              <a:buNone/>
            </a:pPr>
            <a:r>
              <a:rPr lang="en-US" dirty="0" smtClean="0"/>
              <a:t>-</a:t>
            </a:r>
            <a:r>
              <a:rPr lang="en-US" baseline="0" dirty="0" smtClean="0"/>
              <a:t> We can use a new tool in conservation biology, ecological replacement. This is the replacement of an extinct species by a functionally similar substitute to restore ecological processes.</a:t>
            </a:r>
            <a:endParaRPr lang="en-US" dirty="0"/>
          </a:p>
        </p:txBody>
      </p:sp>
      <p:sp>
        <p:nvSpPr>
          <p:cNvPr id="4" name="Slide Number Placeholder 3"/>
          <p:cNvSpPr>
            <a:spLocks noGrp="1"/>
          </p:cNvSpPr>
          <p:nvPr>
            <p:ph type="sldNum" sz="quarter" idx="10"/>
          </p:nvPr>
        </p:nvSpPr>
        <p:spPr/>
        <p:txBody>
          <a:bodyPr/>
          <a:lstStyle/>
          <a:p>
            <a:fld id="{9FB98534-0323-401E-8CA7-D200ED6829F1}" type="slidenum">
              <a:rPr lang="en-US" smtClean="0"/>
              <a:t>5</a:t>
            </a:fld>
            <a:endParaRPr lang="en-US"/>
          </a:p>
        </p:txBody>
      </p:sp>
    </p:spTree>
    <p:extLst>
      <p:ext uri="{BB962C8B-B14F-4D97-AF65-F5344CB8AC3E}">
        <p14:creationId xmlns:p14="http://schemas.microsoft.com/office/powerpoint/2010/main" val="4134148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For example, this idea of ecological replacement is</a:t>
            </a:r>
            <a:r>
              <a:rPr lang="en-US" baseline="0" dirty="0" smtClean="0"/>
              <a:t> being tested with giant tortoises!</a:t>
            </a:r>
            <a:endParaRPr lang="en-US" dirty="0" smtClean="0"/>
          </a:p>
        </p:txBody>
      </p:sp>
      <p:sp>
        <p:nvSpPr>
          <p:cNvPr id="4" name="Slide Number Placeholder 3"/>
          <p:cNvSpPr>
            <a:spLocks noGrp="1"/>
          </p:cNvSpPr>
          <p:nvPr>
            <p:ph type="sldNum" sz="quarter" idx="10"/>
          </p:nvPr>
        </p:nvSpPr>
        <p:spPr/>
        <p:txBody>
          <a:bodyPr/>
          <a:lstStyle/>
          <a:p>
            <a:fld id="{9FB98534-0323-401E-8CA7-D200ED6829F1}" type="slidenum">
              <a:rPr lang="en-US" smtClean="0"/>
              <a:t>6</a:t>
            </a:fld>
            <a:endParaRPr lang="en-US"/>
          </a:p>
        </p:txBody>
      </p:sp>
    </p:spTree>
    <p:extLst>
      <p:ext uri="{BB962C8B-B14F-4D97-AF65-F5344CB8AC3E}">
        <p14:creationId xmlns:p14="http://schemas.microsoft.com/office/powerpoint/2010/main" val="6687331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Just to put us in perspective, </a:t>
            </a:r>
            <a:r>
              <a:rPr lang="en-US" dirty="0" smtClean="0"/>
              <a:t>let’s focus on the French island nation of Mauritius off the coast of Madagascar.</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smtClean="0"/>
              <a:t>There used</a:t>
            </a:r>
            <a:r>
              <a:rPr lang="en-US" baseline="0" dirty="0" smtClean="0"/>
              <a:t> to be giant tortoises that lived on this island. But they eventually all went extinct due to human hunting and habitat degradation.</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06D12DCB-4D08-4FF3-B6F0-FC39F237A10E}" type="slidenum">
              <a:rPr lang="en-US" smtClean="0"/>
              <a:t>7</a:t>
            </a:fld>
            <a:endParaRPr lang="en-US"/>
          </a:p>
        </p:txBody>
      </p:sp>
    </p:spTree>
    <p:extLst>
      <p:ext uri="{BB962C8B-B14F-4D97-AF65-F5344CB8AC3E}">
        <p14:creationId xmlns:p14="http://schemas.microsoft.com/office/powerpoint/2010/main" val="1813192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smtClean="0"/>
              <a:t>Which was a problem for the Mauritian ebony tree – whose seeds were only fertilized well by giant tortoises. </a:t>
            </a:r>
          </a:p>
          <a:p>
            <a:pPr marL="171450" indent="-171450">
              <a:buFontTx/>
              <a:buChar char="-"/>
            </a:pPr>
            <a:r>
              <a:rPr lang="en-US" baseline="0" dirty="0" smtClean="0"/>
              <a:t>Due to the loss of giant tortoises on these islands, the Mauritian ebony tree became threatened and limited in its range.</a:t>
            </a:r>
          </a:p>
        </p:txBody>
      </p:sp>
      <p:sp>
        <p:nvSpPr>
          <p:cNvPr id="4" name="Slide Number Placeholder 3"/>
          <p:cNvSpPr>
            <a:spLocks noGrp="1"/>
          </p:cNvSpPr>
          <p:nvPr>
            <p:ph type="sldNum" sz="quarter" idx="10"/>
          </p:nvPr>
        </p:nvSpPr>
        <p:spPr/>
        <p:txBody>
          <a:bodyPr/>
          <a:lstStyle/>
          <a:p>
            <a:fld id="{9FB98534-0323-401E-8CA7-D200ED6829F1}" type="slidenum">
              <a:rPr lang="en-US" smtClean="0"/>
              <a:t>8</a:t>
            </a:fld>
            <a:endParaRPr lang="en-US"/>
          </a:p>
        </p:txBody>
      </p:sp>
    </p:spTree>
    <p:extLst>
      <p:ext uri="{BB962C8B-B14F-4D97-AF65-F5344CB8AC3E}">
        <p14:creationId xmlns:p14="http://schemas.microsoft.com/office/powerpoint/2010/main" val="22804796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smtClean="0"/>
              <a:t>Eventually, this led to a degraded ecosystem that was dominated by invasive plants. As seen in the picture in the 1990s.</a:t>
            </a:r>
          </a:p>
          <a:p>
            <a:pPr marL="171450" indent="-171450">
              <a:buFontTx/>
              <a:buChar char="-"/>
            </a:pPr>
            <a:r>
              <a:rPr lang="en-US" baseline="0" dirty="0" smtClean="0"/>
              <a:t>To replace the extinct giant tortoises, conservationists introduced Aldabra giant tortoises to help replace the fertilization function that past extinct giant tortoises performed.</a:t>
            </a:r>
          </a:p>
          <a:p>
            <a:pPr marL="171450" indent="-171450">
              <a:buFontTx/>
              <a:buChar char="-"/>
            </a:pPr>
            <a:r>
              <a:rPr lang="en-US" baseline="0" dirty="0" smtClean="0"/>
              <a:t>This successfully improved the ecosystem by allowing dispersal and fertilization of the Mauritian ebony tree.</a:t>
            </a:r>
            <a:endParaRPr lang="en-US" dirty="0"/>
          </a:p>
        </p:txBody>
      </p:sp>
      <p:sp>
        <p:nvSpPr>
          <p:cNvPr id="4" name="Slide Number Placeholder 3"/>
          <p:cNvSpPr>
            <a:spLocks noGrp="1"/>
          </p:cNvSpPr>
          <p:nvPr>
            <p:ph type="sldNum" sz="quarter" idx="10"/>
          </p:nvPr>
        </p:nvSpPr>
        <p:spPr/>
        <p:txBody>
          <a:bodyPr/>
          <a:lstStyle/>
          <a:p>
            <a:fld id="{9FB98534-0323-401E-8CA7-D200ED6829F1}" type="slidenum">
              <a:rPr lang="en-US" smtClean="0"/>
              <a:t>9</a:t>
            </a:fld>
            <a:endParaRPr lang="en-US"/>
          </a:p>
        </p:txBody>
      </p:sp>
    </p:spTree>
    <p:extLst>
      <p:ext uri="{BB962C8B-B14F-4D97-AF65-F5344CB8AC3E}">
        <p14:creationId xmlns:p14="http://schemas.microsoft.com/office/powerpoint/2010/main" val="38321325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E595792-6573-47AC-9256-53206D2E33A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CAA4724-55C5-42F0-A55F-768CC07EE1D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5779472E-27F7-4F8E-8263-B1A41E724415}"/>
              </a:ext>
            </a:extLst>
          </p:cNvPr>
          <p:cNvSpPr>
            <a:spLocks noGrp="1"/>
          </p:cNvSpPr>
          <p:nvPr>
            <p:ph type="dt" sz="half" idx="10"/>
          </p:nvPr>
        </p:nvSpPr>
        <p:spPr/>
        <p:txBody>
          <a:bodyPr/>
          <a:lstStyle/>
          <a:p>
            <a:fld id="{88D38747-4367-4BD2-8D51-C97E202738E2}" type="datetime1">
              <a:rPr lang="en-US" smtClean="0"/>
              <a:t>2/12/2021</a:t>
            </a:fld>
            <a:endParaRPr lang="en-US" dirty="0"/>
          </a:p>
        </p:txBody>
      </p:sp>
      <p:sp>
        <p:nvSpPr>
          <p:cNvPr id="5" name="Footer Placeholder 4">
            <a:extLst>
              <a:ext uri="{FF2B5EF4-FFF2-40B4-BE49-F238E27FC236}">
                <a16:creationId xmlns:a16="http://schemas.microsoft.com/office/drawing/2014/main" xmlns="" id="{982EAEB4-F0BE-4F01-86BC-8E2ABF8444F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F5C0F240-3BF0-4A20-950F-B73CFEEA9638}"/>
              </a:ext>
            </a:extLst>
          </p:cNvPr>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064436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BF10219-A3BC-4ED1-84F1-74E9F2AB3F1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EF697A0D-0E02-472C-8AE9-0B9A362481E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84D07B4-D273-4914-897C-B40FBF66A739}"/>
              </a:ext>
            </a:extLst>
          </p:cNvPr>
          <p:cNvSpPr>
            <a:spLocks noGrp="1"/>
          </p:cNvSpPr>
          <p:nvPr>
            <p:ph type="dt" sz="half" idx="10"/>
          </p:nvPr>
        </p:nvSpPr>
        <p:spPr/>
        <p:txBody>
          <a:bodyPr/>
          <a:lstStyle/>
          <a:p>
            <a:fld id="{217E833E-1B6D-415F-AD29-75AE8C43BD0D}" type="datetime1">
              <a:rPr lang="en-US" smtClean="0"/>
              <a:t>2/12/2021</a:t>
            </a:fld>
            <a:endParaRPr lang="en-US" dirty="0"/>
          </a:p>
        </p:txBody>
      </p:sp>
      <p:sp>
        <p:nvSpPr>
          <p:cNvPr id="5" name="Footer Placeholder 4">
            <a:extLst>
              <a:ext uri="{FF2B5EF4-FFF2-40B4-BE49-F238E27FC236}">
                <a16:creationId xmlns:a16="http://schemas.microsoft.com/office/drawing/2014/main" xmlns="" id="{7F055B5E-4A55-4192-BA60-D248969E00D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EB9ABBC8-5B09-4E69-ACE9-4F4F19803A23}"/>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7583226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2E3E242B-DBFE-4832-A1C1-89EE89D976E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DD4A2C9B-AF1C-41AE-AA4F-6F961C59AED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0268EB9-36C7-4CC1-A710-D4371B6A244C}"/>
              </a:ext>
            </a:extLst>
          </p:cNvPr>
          <p:cNvSpPr>
            <a:spLocks noGrp="1"/>
          </p:cNvSpPr>
          <p:nvPr>
            <p:ph type="dt" sz="half" idx="10"/>
          </p:nvPr>
        </p:nvSpPr>
        <p:spPr/>
        <p:txBody>
          <a:bodyPr/>
          <a:lstStyle/>
          <a:p>
            <a:fld id="{8452596F-08A7-4B70-989A-F2B1CF31E66B}" type="datetime1">
              <a:rPr lang="en-US" smtClean="0"/>
              <a:t>2/12/2021</a:t>
            </a:fld>
            <a:endParaRPr lang="en-US" dirty="0"/>
          </a:p>
        </p:txBody>
      </p:sp>
      <p:sp>
        <p:nvSpPr>
          <p:cNvPr id="5" name="Footer Placeholder 4">
            <a:extLst>
              <a:ext uri="{FF2B5EF4-FFF2-40B4-BE49-F238E27FC236}">
                <a16:creationId xmlns:a16="http://schemas.microsoft.com/office/drawing/2014/main" xmlns="" id="{09D1F4CD-6E9C-4F73-96F9-DF741975FE9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EB939E0A-263B-4661-B615-1D2D4EE39133}"/>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4712043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3C1F44A-3983-4290-AED5-46554803EE4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26475A-8D50-45C6-A5DC-11348B41991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E9D4C2B-42BD-40FB-8ADA-4048E2D8CC86}"/>
              </a:ext>
            </a:extLst>
          </p:cNvPr>
          <p:cNvSpPr>
            <a:spLocks noGrp="1"/>
          </p:cNvSpPr>
          <p:nvPr>
            <p:ph type="dt" sz="half" idx="10"/>
          </p:nvPr>
        </p:nvSpPr>
        <p:spPr/>
        <p:txBody>
          <a:bodyPr/>
          <a:lstStyle/>
          <a:p>
            <a:fld id="{73C55A3C-5767-4844-A0A3-83778C2E5409}" type="datetime1">
              <a:rPr lang="en-US" smtClean="0"/>
              <a:t>2/12/2021</a:t>
            </a:fld>
            <a:endParaRPr lang="en-US" dirty="0"/>
          </a:p>
        </p:txBody>
      </p:sp>
      <p:sp>
        <p:nvSpPr>
          <p:cNvPr id="5" name="Footer Placeholder 4">
            <a:extLst>
              <a:ext uri="{FF2B5EF4-FFF2-40B4-BE49-F238E27FC236}">
                <a16:creationId xmlns:a16="http://schemas.microsoft.com/office/drawing/2014/main" xmlns="" id="{A465EA1D-C719-4196-9B28-3A2C3F00E7D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D4AFC5AA-BE6E-44BE-9638-1D3917AE2F8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741056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145D8FA-9316-45A9-86BF-1586E06E3AC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54DD678D-B166-4E3C-BA9F-BD523357328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A6B1BC2E-4F03-483D-8186-43DC00076940}"/>
              </a:ext>
            </a:extLst>
          </p:cNvPr>
          <p:cNvSpPr>
            <a:spLocks noGrp="1"/>
          </p:cNvSpPr>
          <p:nvPr>
            <p:ph type="dt" sz="half" idx="10"/>
          </p:nvPr>
        </p:nvSpPr>
        <p:spPr/>
        <p:txBody>
          <a:bodyPr/>
          <a:lstStyle/>
          <a:p>
            <a:fld id="{CAE507A8-A5CF-4D38-AB86-7EDDA87A85D4}" type="datetime1">
              <a:rPr lang="en-US" smtClean="0"/>
              <a:t>2/12/2021</a:t>
            </a:fld>
            <a:endParaRPr lang="en-US" dirty="0"/>
          </a:p>
        </p:txBody>
      </p:sp>
      <p:sp>
        <p:nvSpPr>
          <p:cNvPr id="5" name="Footer Placeholder 4">
            <a:extLst>
              <a:ext uri="{FF2B5EF4-FFF2-40B4-BE49-F238E27FC236}">
                <a16:creationId xmlns:a16="http://schemas.microsoft.com/office/drawing/2014/main" xmlns="" id="{8549CCEF-97C0-4978-AB99-594C64C3704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526DF402-1B74-496E-95F5-80A0AF624725}"/>
              </a:ext>
            </a:extLst>
          </p:cNvPr>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1496642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9E20276-98A7-407E-964A-016861CDC85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985AE15-7F60-4975-8FB6-4E0E15A1598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4278697A-22C5-4D81-A2BE-6DB00058F97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9171E3D7-CB59-444D-A8FD-12960B5E2CAD}"/>
              </a:ext>
            </a:extLst>
          </p:cNvPr>
          <p:cNvSpPr>
            <a:spLocks noGrp="1"/>
          </p:cNvSpPr>
          <p:nvPr>
            <p:ph type="dt" sz="half" idx="10"/>
          </p:nvPr>
        </p:nvSpPr>
        <p:spPr/>
        <p:txBody>
          <a:bodyPr/>
          <a:lstStyle/>
          <a:p>
            <a:fld id="{BDFCD27C-8599-43EF-BA1D-14DDC1946E06}" type="datetime1">
              <a:rPr lang="en-US" smtClean="0"/>
              <a:t>2/12/2021</a:t>
            </a:fld>
            <a:endParaRPr lang="en-US" dirty="0"/>
          </a:p>
        </p:txBody>
      </p:sp>
      <p:sp>
        <p:nvSpPr>
          <p:cNvPr id="6" name="Footer Placeholder 5">
            <a:extLst>
              <a:ext uri="{FF2B5EF4-FFF2-40B4-BE49-F238E27FC236}">
                <a16:creationId xmlns:a16="http://schemas.microsoft.com/office/drawing/2014/main" xmlns="" id="{4E51AA70-2A34-4A7D-A541-4F0A76CA177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xmlns="" id="{2B83BE5F-6E01-4BFC-9360-E4CF69226826}"/>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201384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380D679-356B-4543-8CEA-741C8D2523B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A6E13EE6-2B8F-461C-B5BA-49595F535A2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0AF9F863-A386-4470-BF94-944B4917164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EE9875AE-FC77-478A-BEA7-F2313C7AD0D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7EA78EC6-D92D-4E51-808C-0AC55F101D8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FAA54454-8150-4F6A-8621-D4B257E5DDE3}"/>
              </a:ext>
            </a:extLst>
          </p:cNvPr>
          <p:cNvSpPr>
            <a:spLocks noGrp="1"/>
          </p:cNvSpPr>
          <p:nvPr>
            <p:ph type="dt" sz="half" idx="10"/>
          </p:nvPr>
        </p:nvSpPr>
        <p:spPr/>
        <p:txBody>
          <a:bodyPr/>
          <a:lstStyle/>
          <a:p>
            <a:fld id="{49343D99-809A-49C0-96E5-4250D0B498EE}" type="datetime1">
              <a:rPr lang="en-US" smtClean="0"/>
              <a:t>2/12/2021</a:t>
            </a:fld>
            <a:endParaRPr lang="en-US" dirty="0"/>
          </a:p>
        </p:txBody>
      </p:sp>
      <p:sp>
        <p:nvSpPr>
          <p:cNvPr id="8" name="Footer Placeholder 7">
            <a:extLst>
              <a:ext uri="{FF2B5EF4-FFF2-40B4-BE49-F238E27FC236}">
                <a16:creationId xmlns:a16="http://schemas.microsoft.com/office/drawing/2014/main" xmlns="" id="{D1431296-3896-4184-ACA2-BF104BEAFBBA}"/>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xmlns="" id="{1B826406-7323-4E52-A042-0E6CB5A5E107}"/>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9321412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1859E50-964A-4F41-8F0F-447F627CA2A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533EAE10-3599-469C-96A8-C5B647421E72}"/>
              </a:ext>
            </a:extLst>
          </p:cNvPr>
          <p:cNvSpPr>
            <a:spLocks noGrp="1"/>
          </p:cNvSpPr>
          <p:nvPr>
            <p:ph type="dt" sz="half" idx="10"/>
          </p:nvPr>
        </p:nvSpPr>
        <p:spPr/>
        <p:txBody>
          <a:bodyPr/>
          <a:lstStyle/>
          <a:p>
            <a:fld id="{A143DE9B-B678-4EFB-BB7D-A4370204A0B0}" type="datetime1">
              <a:rPr lang="en-US" smtClean="0"/>
              <a:t>2/12/2021</a:t>
            </a:fld>
            <a:endParaRPr lang="en-US" dirty="0"/>
          </a:p>
        </p:txBody>
      </p:sp>
      <p:sp>
        <p:nvSpPr>
          <p:cNvPr id="4" name="Footer Placeholder 3">
            <a:extLst>
              <a:ext uri="{FF2B5EF4-FFF2-40B4-BE49-F238E27FC236}">
                <a16:creationId xmlns:a16="http://schemas.microsoft.com/office/drawing/2014/main" xmlns="" id="{92A17590-3D2D-4A78-98BF-8C5D625655A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xmlns="" id="{097A6010-1F76-49BD-B222-445266403B0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9788129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586AF0-0EEA-4669-9FA8-3478AC771EB7}"/>
              </a:ext>
            </a:extLst>
          </p:cNvPr>
          <p:cNvSpPr>
            <a:spLocks noGrp="1"/>
          </p:cNvSpPr>
          <p:nvPr>
            <p:ph type="dt" sz="half" idx="10"/>
          </p:nvPr>
        </p:nvSpPr>
        <p:spPr/>
        <p:txBody>
          <a:bodyPr/>
          <a:lstStyle/>
          <a:p>
            <a:fld id="{E68812DA-F765-4142-A6A3-A8ED7235E082}" type="datetime1">
              <a:rPr lang="en-US" smtClean="0"/>
              <a:t>2/12/2021</a:t>
            </a:fld>
            <a:endParaRPr lang="en-US" dirty="0"/>
          </a:p>
        </p:txBody>
      </p:sp>
      <p:sp>
        <p:nvSpPr>
          <p:cNvPr id="3" name="Footer Placeholder 2">
            <a:extLst>
              <a:ext uri="{FF2B5EF4-FFF2-40B4-BE49-F238E27FC236}">
                <a16:creationId xmlns:a16="http://schemas.microsoft.com/office/drawing/2014/main" xmlns="" id="{A9F6573F-8978-4FCB-93F0-6BDCCEADEB98}"/>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xmlns="" id="{B397AFDA-1BB4-489A-B126-57D10384A99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2539068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8A8D78C-5CDB-4C66-96ED-24BE704A857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7ADDEFF6-7CF1-443E-986A-C3946A028C2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E6F3A8A9-8DD4-448F-98F4-43D015A7A0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14238162-92A4-4754-B3F8-3CA1A4D0A306}"/>
              </a:ext>
            </a:extLst>
          </p:cNvPr>
          <p:cNvSpPr>
            <a:spLocks noGrp="1"/>
          </p:cNvSpPr>
          <p:nvPr>
            <p:ph type="dt" sz="half" idx="10"/>
          </p:nvPr>
        </p:nvSpPr>
        <p:spPr/>
        <p:txBody>
          <a:bodyPr/>
          <a:lstStyle/>
          <a:p>
            <a:fld id="{3E0277FD-7DE6-41D4-930D-AC99F5AFE54E}" type="datetime1">
              <a:rPr lang="en-US" smtClean="0"/>
              <a:t>2/12/2021</a:t>
            </a:fld>
            <a:endParaRPr lang="en-US" dirty="0"/>
          </a:p>
        </p:txBody>
      </p:sp>
      <p:sp>
        <p:nvSpPr>
          <p:cNvPr id="6" name="Footer Placeholder 5">
            <a:extLst>
              <a:ext uri="{FF2B5EF4-FFF2-40B4-BE49-F238E27FC236}">
                <a16:creationId xmlns:a16="http://schemas.microsoft.com/office/drawing/2014/main" xmlns="" id="{5628B956-3326-4BCB-B55F-1895065ACF3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xmlns="" id="{E05D14B0-D05F-478F-9ABA-F6C2F2383F4C}"/>
              </a:ext>
            </a:extLst>
          </p:cNvPr>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34479548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D5DE0A7-DFF0-43B4-869C-3DDC40AFE6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4388E6F1-6EA9-4EFD-A2F5-BF2510AC8E2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C5A91AD3-1B66-4491-9081-E78E456F36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CE437243-E160-4F6E-A885-D898B82244C4}"/>
              </a:ext>
            </a:extLst>
          </p:cNvPr>
          <p:cNvSpPr>
            <a:spLocks noGrp="1"/>
          </p:cNvSpPr>
          <p:nvPr>
            <p:ph type="dt" sz="half" idx="10"/>
          </p:nvPr>
        </p:nvSpPr>
        <p:spPr/>
        <p:txBody>
          <a:bodyPr/>
          <a:lstStyle/>
          <a:p>
            <a:fld id="{9EA15526-7079-4B7B-987C-1B5FAE11A0FF}" type="datetime1">
              <a:rPr lang="en-US" smtClean="0"/>
              <a:t>2/12/2021</a:t>
            </a:fld>
            <a:endParaRPr lang="en-US" dirty="0"/>
          </a:p>
        </p:txBody>
      </p:sp>
      <p:sp>
        <p:nvSpPr>
          <p:cNvPr id="6" name="Footer Placeholder 5">
            <a:extLst>
              <a:ext uri="{FF2B5EF4-FFF2-40B4-BE49-F238E27FC236}">
                <a16:creationId xmlns:a16="http://schemas.microsoft.com/office/drawing/2014/main" xmlns="" id="{E551102F-B3FC-4846-B07A-AD44470D03CB}"/>
              </a:ext>
            </a:extLst>
          </p:cNvPr>
          <p:cNvSpPr>
            <a:spLocks noGrp="1"/>
          </p:cNvSpPr>
          <p:nvPr>
            <p:ph type="ftr" sz="quarter" idx="11"/>
          </p:nvPr>
        </p:nvSpPr>
        <p:spPr/>
        <p:txBody>
          <a:bodyPr/>
          <a:lstStyle/>
          <a:p>
            <a:pPr algn="l"/>
            <a:endParaRPr lang="en-US" dirty="0"/>
          </a:p>
        </p:txBody>
      </p:sp>
      <p:sp>
        <p:nvSpPr>
          <p:cNvPr id="7" name="Slide Number Placeholder 6">
            <a:extLst>
              <a:ext uri="{FF2B5EF4-FFF2-40B4-BE49-F238E27FC236}">
                <a16:creationId xmlns:a16="http://schemas.microsoft.com/office/drawing/2014/main" xmlns="" id="{AB86D87D-A1BD-4906-B644-C870C5066827}"/>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2819912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2CC10D55-4B2D-41A3-A89F-67080202F34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6061EC65-1476-493D-851E-27FBD97213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145D9FE-78F0-414B-95D1-3BA4A94251B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3ED0CC-082F-4160-86E5-0D6041F12778}" type="datetime1">
              <a:rPr lang="en-US" smtClean="0"/>
              <a:t>2/12/2021</a:t>
            </a:fld>
            <a:endParaRPr lang="en-US" dirty="0"/>
          </a:p>
        </p:txBody>
      </p:sp>
      <p:sp>
        <p:nvSpPr>
          <p:cNvPr id="5" name="Footer Placeholder 4">
            <a:extLst>
              <a:ext uri="{FF2B5EF4-FFF2-40B4-BE49-F238E27FC236}">
                <a16:creationId xmlns:a16="http://schemas.microsoft.com/office/drawing/2014/main" xmlns="" id="{8BACD892-DD92-44C8-975B-006D43A491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xmlns="" id="{B64317B6-5C9F-4298-935A-1A3158CF235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98EE3D-8CD1-4C3F-BD1C-C98C9596463C}" type="slidenum">
              <a:rPr lang="en-US" smtClean="0"/>
              <a:t>‹#›</a:t>
            </a:fld>
            <a:endParaRPr lang="en-US" dirty="0"/>
          </a:p>
        </p:txBody>
      </p:sp>
    </p:spTree>
    <p:extLst>
      <p:ext uri="{BB962C8B-B14F-4D97-AF65-F5344CB8AC3E}">
        <p14:creationId xmlns:p14="http://schemas.microsoft.com/office/powerpoint/2010/main" val="549279870"/>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jpe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jpeg"/><Relationship Id="rId7"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3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openxmlformats.org/officeDocument/2006/relationships/image" Target="../media/image43.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pic>
        <p:nvPicPr>
          <p:cNvPr id="1026" name="Picture 2" descr="A small brown animal in a field of tall grass&#10;&#10;Description automatically generated">
            <a:extLst>
              <a:ext uri="{FF2B5EF4-FFF2-40B4-BE49-F238E27FC236}">
                <a16:creationId xmlns:a16="http://schemas.microsoft.com/office/drawing/2014/main" xmlns="" id="{E38D4980-5B33-4A6D-AEA5-927192D2490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8924" b="6076"/>
          <a:stretch/>
        </p:blipFill>
        <p:spPr bwMode="auto">
          <a:xfrm>
            <a:off x="-2" y="10"/>
            <a:ext cx="12191995"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xmlns="" id="{A176E126-4D78-433C-903A-1BECB882D4FF}"/>
              </a:ext>
            </a:extLst>
          </p:cNvPr>
          <p:cNvSpPr>
            <a:spLocks noGrp="1"/>
          </p:cNvSpPr>
          <p:nvPr>
            <p:ph type="ctrTitle"/>
          </p:nvPr>
        </p:nvSpPr>
        <p:spPr>
          <a:xfrm>
            <a:off x="7343581" y="175507"/>
            <a:ext cx="3854753" cy="3499549"/>
          </a:xfrm>
        </p:spPr>
        <p:txBody>
          <a:bodyPr>
            <a:normAutofit fontScale="90000"/>
          </a:bodyPr>
          <a:lstStyle/>
          <a:p>
            <a:r>
              <a:rPr lang="en-US" sz="4200" dirty="0" smtClean="0">
                <a:solidFill>
                  <a:schemeClr val="bg1"/>
                </a:solidFill>
                <a:latin typeface="Gill Sans MT" panose="020B0502020104020203" pitchFamily="34" charset="0"/>
              </a:rPr>
              <a:t>A wolf in fox’s clothing? Using stable isotopes to quantify ecological replacement</a:t>
            </a:r>
            <a:endParaRPr lang="en-US" sz="4200" dirty="0">
              <a:solidFill>
                <a:schemeClr val="bg1"/>
              </a:solidFill>
              <a:latin typeface="Gill Sans MT" panose="020B0502020104020203" pitchFamily="34" charset="0"/>
            </a:endParaRPr>
          </a:p>
        </p:txBody>
      </p:sp>
      <p:sp>
        <p:nvSpPr>
          <p:cNvPr id="3" name="Subtitle 2">
            <a:extLst>
              <a:ext uri="{FF2B5EF4-FFF2-40B4-BE49-F238E27FC236}">
                <a16:creationId xmlns:a16="http://schemas.microsoft.com/office/drawing/2014/main" xmlns="" id="{240CB5C5-579F-491F-9BB9-D1A1EA876A9C}"/>
              </a:ext>
            </a:extLst>
          </p:cNvPr>
          <p:cNvSpPr>
            <a:spLocks noGrp="1"/>
          </p:cNvSpPr>
          <p:nvPr>
            <p:ph type="subTitle" idx="1"/>
          </p:nvPr>
        </p:nvSpPr>
        <p:spPr>
          <a:xfrm>
            <a:off x="7145207" y="3675056"/>
            <a:ext cx="4251500" cy="1185333"/>
          </a:xfrm>
        </p:spPr>
        <p:txBody>
          <a:bodyPr>
            <a:normAutofit/>
          </a:bodyPr>
          <a:lstStyle/>
          <a:p>
            <a:r>
              <a:rPr lang="en-US" dirty="0">
                <a:solidFill>
                  <a:schemeClr val="bg1"/>
                </a:solidFill>
                <a:latin typeface="Gill Sans MT" panose="020B0502020104020203" pitchFamily="34" charset="0"/>
              </a:rPr>
              <a:t>T.J. Clark</a:t>
            </a:r>
          </a:p>
        </p:txBody>
      </p:sp>
    </p:spTree>
    <p:extLst>
      <p:ext uri="{BB962C8B-B14F-4D97-AF65-F5344CB8AC3E}">
        <p14:creationId xmlns:p14="http://schemas.microsoft.com/office/powerpoint/2010/main" val="349436110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209550"/>
            <a:ext cx="10515600" cy="1325563"/>
          </a:xfrm>
        </p:spPr>
        <p:txBody>
          <a:bodyPr>
            <a:normAutofit fontScale="90000"/>
          </a:bodyPr>
          <a:lstStyle/>
          <a:p>
            <a:pPr algn="ctr"/>
            <a:r>
              <a:rPr lang="en-US" sz="4800" b="1" dirty="0" smtClean="0"/>
              <a:t>Not all replacements need to be intentional…</a:t>
            </a:r>
            <a:endParaRPr lang="en-US" sz="4800" b="1" dirty="0"/>
          </a:p>
        </p:txBody>
      </p:sp>
      <p:sp>
        <p:nvSpPr>
          <p:cNvPr id="3" name="TextBox 2"/>
          <p:cNvSpPr txBox="1"/>
          <p:nvPr/>
        </p:nvSpPr>
        <p:spPr>
          <a:xfrm>
            <a:off x="1727811" y="1325563"/>
            <a:ext cx="8526821" cy="830997"/>
          </a:xfrm>
          <a:prstGeom prst="rect">
            <a:avLst/>
          </a:prstGeom>
          <a:noFill/>
        </p:spPr>
        <p:txBody>
          <a:bodyPr wrap="none" rtlCol="0">
            <a:spAutoFit/>
          </a:bodyPr>
          <a:lstStyle/>
          <a:p>
            <a:r>
              <a:rPr lang="en-US" sz="4800" b="1" dirty="0" smtClean="0">
                <a:solidFill>
                  <a:srgbClr val="FF0000"/>
                </a:solidFill>
              </a:rPr>
              <a:t>Replacement by Invasive Species</a:t>
            </a:r>
            <a:endParaRPr lang="en-US" sz="4800" b="1" dirty="0">
              <a:solidFill>
                <a:srgbClr val="FF0000"/>
              </a:solidFill>
            </a:endParaRPr>
          </a:p>
        </p:txBody>
      </p:sp>
      <p:pic>
        <p:nvPicPr>
          <p:cNvPr id="7" name="Picture 2" descr="Image result for patagonian fox">
            <a:extLst>
              <a:ext uri="{FF2B5EF4-FFF2-40B4-BE49-F238E27FC236}">
                <a16:creationId xmlns:a16="http://schemas.microsoft.com/office/drawing/2014/main" xmlns="" id="{67B22942-89E4-4CCD-9AA0-648DB6A5BA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160" y="2651126"/>
            <a:ext cx="5609658" cy="315543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Image result for warra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04074" y="2378593"/>
            <a:ext cx="4406901" cy="3726931"/>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Arrow Connector 8"/>
          <p:cNvCxnSpPr/>
          <p:nvPr/>
        </p:nvCxnSpPr>
        <p:spPr>
          <a:xfrm>
            <a:off x="6305550" y="4124325"/>
            <a:ext cx="723900" cy="0"/>
          </a:xfrm>
          <a:prstGeom prst="straightConnector1">
            <a:avLst/>
          </a:prstGeom>
          <a:ln w="857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104363" y="5806558"/>
            <a:ext cx="4278159" cy="369332"/>
          </a:xfrm>
          <a:prstGeom prst="rect">
            <a:avLst/>
          </a:prstGeom>
          <a:noFill/>
        </p:spPr>
        <p:txBody>
          <a:bodyPr wrap="none" rtlCol="0">
            <a:spAutoFit/>
          </a:bodyPr>
          <a:lstStyle/>
          <a:p>
            <a:r>
              <a:rPr lang="en-US" dirty="0" smtClean="0"/>
              <a:t>South American grey fox </a:t>
            </a:r>
            <a:r>
              <a:rPr lang="en-US" i="1" dirty="0" smtClean="0"/>
              <a:t>(</a:t>
            </a:r>
            <a:r>
              <a:rPr lang="en-US" i="1" dirty="0" err="1" smtClean="0"/>
              <a:t>Lycalopex</a:t>
            </a:r>
            <a:r>
              <a:rPr lang="en-US" i="1" dirty="0" smtClean="0"/>
              <a:t> </a:t>
            </a:r>
            <a:r>
              <a:rPr lang="en-US" i="1" dirty="0" err="1" smtClean="0"/>
              <a:t>griseus</a:t>
            </a:r>
            <a:r>
              <a:rPr lang="en-US" i="1" dirty="0" smtClean="0"/>
              <a:t>)</a:t>
            </a:r>
            <a:endParaRPr lang="en-US" i="1" dirty="0"/>
          </a:p>
        </p:txBody>
      </p:sp>
      <p:sp>
        <p:nvSpPr>
          <p:cNvPr id="11" name="TextBox 10"/>
          <p:cNvSpPr txBox="1"/>
          <p:nvPr/>
        </p:nvSpPr>
        <p:spPr>
          <a:xfrm>
            <a:off x="7408258" y="6105524"/>
            <a:ext cx="3998531" cy="369332"/>
          </a:xfrm>
          <a:prstGeom prst="rect">
            <a:avLst/>
          </a:prstGeom>
          <a:noFill/>
        </p:spPr>
        <p:txBody>
          <a:bodyPr wrap="none" rtlCol="0">
            <a:spAutoFit/>
          </a:bodyPr>
          <a:lstStyle/>
          <a:p>
            <a:r>
              <a:rPr lang="en-US" dirty="0" smtClean="0"/>
              <a:t>Falkland Islands wolf </a:t>
            </a:r>
            <a:r>
              <a:rPr lang="en-US" i="1" dirty="0" smtClean="0"/>
              <a:t>(</a:t>
            </a:r>
            <a:r>
              <a:rPr lang="en-US" i="1" dirty="0" err="1" smtClean="0"/>
              <a:t>Dusicyon</a:t>
            </a:r>
            <a:r>
              <a:rPr lang="en-US" i="1" dirty="0" smtClean="0"/>
              <a:t> </a:t>
            </a:r>
            <a:r>
              <a:rPr lang="en-US" i="1" dirty="0" err="1" smtClean="0"/>
              <a:t>australis</a:t>
            </a:r>
            <a:r>
              <a:rPr lang="en-US" i="1" dirty="0" smtClean="0"/>
              <a:t>)</a:t>
            </a:r>
            <a:endParaRPr lang="en-US" i="1" dirty="0"/>
          </a:p>
        </p:txBody>
      </p:sp>
    </p:spTree>
    <p:extLst>
      <p:ext uri="{BB962C8B-B14F-4D97-AF65-F5344CB8AC3E}">
        <p14:creationId xmlns:p14="http://schemas.microsoft.com/office/powerpoint/2010/main" val="2922421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xmlns="" id="{917F0BC4-DDD6-4F9B-91F5-EAA8CE9FE4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6620" y="192340"/>
            <a:ext cx="7878759" cy="66656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714527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F4D74F1-B2B9-4C4F-9533-7443FDD321DD}"/>
              </a:ext>
            </a:extLst>
          </p:cNvPr>
          <p:cNvSpPr>
            <a:spLocks noGrp="1"/>
          </p:cNvSpPr>
          <p:nvPr>
            <p:ph type="title"/>
          </p:nvPr>
        </p:nvSpPr>
        <p:spPr>
          <a:xfrm>
            <a:off x="981075" y="0"/>
            <a:ext cx="10515600" cy="1325563"/>
          </a:xfrm>
        </p:spPr>
        <p:txBody>
          <a:bodyPr/>
          <a:lstStyle/>
          <a:p>
            <a:r>
              <a:rPr lang="en-US" dirty="0"/>
              <a:t>Charles Darwin &amp; the Voyage of the Beagle</a:t>
            </a:r>
          </a:p>
        </p:txBody>
      </p:sp>
      <p:pic>
        <p:nvPicPr>
          <p:cNvPr id="6146" name="Picture 2" descr="Image result for young charles darw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400" y="1325563"/>
            <a:ext cx="5180012" cy="5180012"/>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Image result for voyage of the beagl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07851" y="1012825"/>
            <a:ext cx="6136666" cy="5845175"/>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p:cNvSpPr/>
          <p:nvPr/>
        </p:nvSpPr>
        <p:spPr>
          <a:xfrm>
            <a:off x="8229600" y="5924550"/>
            <a:ext cx="676275" cy="457200"/>
          </a:xfrm>
          <a:prstGeom prst="ellipse">
            <a:avLst/>
          </a:prstGeom>
          <a:noFill/>
          <a:ln w="698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6059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FADD9B9D-6374-47D1-AD1B-96DD0E1BCB5A}"/>
              </a:ext>
            </a:extLst>
          </p:cNvPr>
          <p:cNvSpPr txBox="1"/>
          <p:nvPr/>
        </p:nvSpPr>
        <p:spPr>
          <a:xfrm>
            <a:off x="9155431" y="1976755"/>
            <a:ext cx="2753360" cy="1200329"/>
          </a:xfrm>
          <a:prstGeom prst="rect">
            <a:avLst/>
          </a:prstGeom>
          <a:noFill/>
        </p:spPr>
        <p:txBody>
          <a:bodyPr wrap="square" rtlCol="0">
            <a:spAutoFit/>
          </a:bodyPr>
          <a:lstStyle/>
          <a:p>
            <a:pPr algn="ctr"/>
            <a:r>
              <a:rPr lang="en-US" sz="2400" dirty="0" err="1"/>
              <a:t>Warrah</a:t>
            </a:r>
            <a:r>
              <a:rPr lang="en-US" sz="2400" dirty="0"/>
              <a:t> ~or~ </a:t>
            </a:r>
          </a:p>
          <a:p>
            <a:pPr algn="ctr"/>
            <a:r>
              <a:rPr lang="en-US" sz="2400" dirty="0"/>
              <a:t>Falkland Islands wolf</a:t>
            </a:r>
          </a:p>
          <a:p>
            <a:pPr algn="ctr"/>
            <a:r>
              <a:rPr lang="en-US" sz="2400" dirty="0"/>
              <a:t>(</a:t>
            </a:r>
            <a:r>
              <a:rPr lang="en-US" sz="2400" i="1" dirty="0" err="1"/>
              <a:t>Dusicyon</a:t>
            </a:r>
            <a:r>
              <a:rPr lang="en-US" sz="2400" i="1" dirty="0"/>
              <a:t> </a:t>
            </a:r>
            <a:r>
              <a:rPr lang="en-US" sz="2400" i="1" dirty="0" err="1"/>
              <a:t>australis</a:t>
            </a:r>
            <a:r>
              <a:rPr lang="en-US" sz="2400" dirty="0"/>
              <a:t>)</a:t>
            </a:r>
          </a:p>
        </p:txBody>
      </p:sp>
      <p:pic>
        <p:nvPicPr>
          <p:cNvPr id="10242" name="Picture 2" descr="https://images.theconversation.com/files/20981/original/8r86t3q7-1362526881.jpg?ixlib=rb-1.1.0&amp;rect=8%2C17%2C830%2C622&amp;q=45&amp;auto=format&amp;w=926&amp;fit=cli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4774"/>
            <a:ext cx="8820150" cy="661035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xmlns="" id="{3D29B888-3E6C-4D9B-B5A7-9FB44F3CE0AD}"/>
              </a:ext>
            </a:extLst>
          </p:cNvPr>
          <p:cNvSpPr txBox="1"/>
          <p:nvPr/>
        </p:nvSpPr>
        <p:spPr>
          <a:xfrm>
            <a:off x="9665090" y="6488668"/>
            <a:ext cx="2526910" cy="369332"/>
          </a:xfrm>
          <a:prstGeom prst="rect">
            <a:avLst/>
          </a:prstGeom>
          <a:noFill/>
        </p:spPr>
        <p:txBody>
          <a:bodyPr wrap="none" rtlCol="0">
            <a:spAutoFit/>
          </a:bodyPr>
          <a:lstStyle/>
          <a:p>
            <a:r>
              <a:rPr lang="en-US" dirty="0" smtClean="0"/>
              <a:t>Credit: Michael Rothman</a:t>
            </a:r>
            <a:endParaRPr lang="en-US" dirty="0"/>
          </a:p>
        </p:txBody>
      </p:sp>
    </p:spTree>
    <p:extLst>
      <p:ext uri="{BB962C8B-B14F-4D97-AF65-F5344CB8AC3E}">
        <p14:creationId xmlns:p14="http://schemas.microsoft.com/office/powerpoint/2010/main" val="40839968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F4D74F1-B2B9-4C4F-9533-7443FDD321DD}"/>
              </a:ext>
            </a:extLst>
          </p:cNvPr>
          <p:cNvSpPr>
            <a:spLocks noGrp="1"/>
          </p:cNvSpPr>
          <p:nvPr>
            <p:ph type="title"/>
          </p:nvPr>
        </p:nvSpPr>
        <p:spPr>
          <a:xfrm>
            <a:off x="981075" y="0"/>
            <a:ext cx="10515600" cy="1325563"/>
          </a:xfrm>
        </p:spPr>
        <p:txBody>
          <a:bodyPr/>
          <a:lstStyle/>
          <a:p>
            <a:pPr algn="ctr"/>
            <a:r>
              <a:rPr lang="en-US" dirty="0"/>
              <a:t>Charles Darwin &amp; the </a:t>
            </a:r>
            <a:r>
              <a:rPr lang="en-US" dirty="0" err="1" smtClean="0"/>
              <a:t>Warrah</a:t>
            </a:r>
            <a:endParaRPr lang="en-US" dirty="0"/>
          </a:p>
        </p:txBody>
      </p:sp>
      <p:sp>
        <p:nvSpPr>
          <p:cNvPr id="3" name="Content Placeholder 2">
            <a:extLst>
              <a:ext uri="{FF2B5EF4-FFF2-40B4-BE49-F238E27FC236}">
                <a16:creationId xmlns:a16="http://schemas.microsoft.com/office/drawing/2014/main" xmlns="" id="{3275266C-0244-49BF-9238-16A0C6158BAE}"/>
              </a:ext>
            </a:extLst>
          </p:cNvPr>
          <p:cNvSpPr>
            <a:spLocks noGrp="1"/>
          </p:cNvSpPr>
          <p:nvPr>
            <p:ph idx="1"/>
          </p:nvPr>
        </p:nvSpPr>
        <p:spPr>
          <a:xfrm>
            <a:off x="6105525" y="1725613"/>
            <a:ext cx="6007101" cy="3579812"/>
          </a:xfrm>
        </p:spPr>
        <p:txBody>
          <a:bodyPr>
            <a:noAutofit/>
          </a:bodyPr>
          <a:lstStyle/>
          <a:p>
            <a:pPr marL="0" indent="0">
              <a:buNone/>
            </a:pPr>
            <a:r>
              <a:rPr lang="en-US" sz="3600" i="1" dirty="0"/>
              <a:t>“Within a very few years after these islands shall have become regularly settled, in all probability this fox will be classed with the dodo, as an animal which has perished from the face of the earth”.</a:t>
            </a:r>
          </a:p>
          <a:p>
            <a:pPr marL="0" indent="0">
              <a:buNone/>
            </a:pPr>
            <a:endParaRPr lang="en-US" dirty="0"/>
          </a:p>
        </p:txBody>
      </p:sp>
      <p:pic>
        <p:nvPicPr>
          <p:cNvPr id="9218" name="Picture 2" descr="Image result for warra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374" y="1325563"/>
            <a:ext cx="5404273" cy="45704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192855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A22ED9D-6384-484B-90AD-A3E4D4BFC18E}"/>
              </a:ext>
            </a:extLst>
          </p:cNvPr>
          <p:cNvSpPr>
            <a:spLocks noGrp="1"/>
          </p:cNvSpPr>
          <p:nvPr>
            <p:ph type="title"/>
          </p:nvPr>
        </p:nvSpPr>
        <p:spPr>
          <a:xfrm>
            <a:off x="661987" y="-73025"/>
            <a:ext cx="10868025" cy="1325563"/>
          </a:xfrm>
        </p:spPr>
        <p:txBody>
          <a:bodyPr/>
          <a:lstStyle/>
          <a:p>
            <a:pPr algn="ctr"/>
            <a:r>
              <a:rPr lang="en-US" dirty="0"/>
              <a:t>John Hamilton and </a:t>
            </a:r>
            <a:r>
              <a:rPr lang="en-US" dirty="0" smtClean="0"/>
              <a:t>South American Grey Foxes</a:t>
            </a:r>
            <a:endParaRPr lang="en-US" dirty="0"/>
          </a:p>
        </p:txBody>
      </p:sp>
      <p:pic>
        <p:nvPicPr>
          <p:cNvPr id="13314" name="Picture 2" descr="https://www.falklandsbiographies.org/system/biography_images/medium/0170.jpg?150832344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100" y="1252538"/>
            <a:ext cx="4187825" cy="534616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screenshot of a social media post&#10;&#10;Description automatically generated">
            <a:extLst>
              <a:ext uri="{FF2B5EF4-FFF2-40B4-BE49-F238E27FC236}">
                <a16:creationId xmlns:a16="http://schemas.microsoft.com/office/drawing/2014/main" xmlns="" id="{4D854267-EBBC-4019-B71E-EF42C36654FB}"/>
              </a:ext>
            </a:extLst>
          </p:cNvPr>
          <p:cNvPicPr/>
          <p:nvPr/>
        </p:nvPicPr>
        <p:blipFill rotWithShape="1">
          <a:blip r:embed="rId4" cstate="print">
            <a:extLst>
              <a:ext uri="{28A0092B-C50C-407E-A947-70E740481C1C}">
                <a14:useLocalDpi xmlns:a14="http://schemas.microsoft.com/office/drawing/2010/main" val="0"/>
              </a:ext>
            </a:extLst>
          </a:blip>
          <a:srcRect b="31734"/>
          <a:stretch/>
        </p:blipFill>
        <p:spPr bwMode="auto">
          <a:xfrm>
            <a:off x="4833620" y="1609725"/>
            <a:ext cx="7358380" cy="409320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9664682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A22ED9D-6384-484B-90AD-A3E4D4BFC18E}"/>
              </a:ext>
            </a:extLst>
          </p:cNvPr>
          <p:cNvSpPr>
            <a:spLocks noGrp="1"/>
          </p:cNvSpPr>
          <p:nvPr>
            <p:ph type="title"/>
          </p:nvPr>
        </p:nvSpPr>
        <p:spPr>
          <a:xfrm>
            <a:off x="661987" y="-73025"/>
            <a:ext cx="10868025" cy="1325563"/>
          </a:xfrm>
        </p:spPr>
        <p:txBody>
          <a:bodyPr/>
          <a:lstStyle/>
          <a:p>
            <a:pPr algn="ctr"/>
            <a:r>
              <a:rPr lang="en-US" dirty="0"/>
              <a:t>John Hamilton and </a:t>
            </a:r>
            <a:r>
              <a:rPr lang="en-US" dirty="0" smtClean="0"/>
              <a:t>South American Grey Foxes</a:t>
            </a:r>
            <a:endParaRPr lang="en-US" dirty="0"/>
          </a:p>
        </p:txBody>
      </p:sp>
      <p:pic>
        <p:nvPicPr>
          <p:cNvPr id="13314" name="Picture 2" descr="https://www.falklandsbiographies.org/system/biography_images/medium/0170.jpg?150832344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100" y="1252538"/>
            <a:ext cx="4187825" cy="534616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Image result for patagonian fox">
            <a:extLst>
              <a:ext uri="{FF2B5EF4-FFF2-40B4-BE49-F238E27FC236}">
                <a16:creationId xmlns:a16="http://schemas.microsoft.com/office/drawing/2014/main" xmlns="" id="{67B22942-89E4-4CCD-9AA0-648DB6A5BA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62524" y="1786362"/>
            <a:ext cx="6962775" cy="39165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24525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209550"/>
            <a:ext cx="10515600" cy="1325563"/>
          </a:xfrm>
        </p:spPr>
        <p:txBody>
          <a:bodyPr>
            <a:normAutofit fontScale="90000"/>
          </a:bodyPr>
          <a:lstStyle/>
          <a:p>
            <a:pPr algn="ctr"/>
            <a:r>
              <a:rPr lang="en-US" sz="4800" b="1" dirty="0" smtClean="0"/>
              <a:t>Not all replacements need to be intentional…</a:t>
            </a:r>
            <a:endParaRPr lang="en-US" sz="4800" b="1" dirty="0"/>
          </a:p>
        </p:txBody>
      </p:sp>
      <p:sp>
        <p:nvSpPr>
          <p:cNvPr id="3" name="TextBox 2"/>
          <p:cNvSpPr txBox="1"/>
          <p:nvPr/>
        </p:nvSpPr>
        <p:spPr>
          <a:xfrm>
            <a:off x="1727811" y="1325563"/>
            <a:ext cx="8526821" cy="830997"/>
          </a:xfrm>
          <a:prstGeom prst="rect">
            <a:avLst/>
          </a:prstGeom>
          <a:noFill/>
        </p:spPr>
        <p:txBody>
          <a:bodyPr wrap="none" rtlCol="0">
            <a:spAutoFit/>
          </a:bodyPr>
          <a:lstStyle/>
          <a:p>
            <a:r>
              <a:rPr lang="en-US" sz="4800" b="1" dirty="0" smtClean="0">
                <a:solidFill>
                  <a:srgbClr val="FF0000"/>
                </a:solidFill>
              </a:rPr>
              <a:t>Replacement by Invasive Species</a:t>
            </a:r>
            <a:endParaRPr lang="en-US" sz="4800" b="1" dirty="0">
              <a:solidFill>
                <a:srgbClr val="FF0000"/>
              </a:solidFill>
            </a:endParaRPr>
          </a:p>
        </p:txBody>
      </p:sp>
      <p:pic>
        <p:nvPicPr>
          <p:cNvPr id="8" name="Picture 2" descr="Image result for patagonian fox">
            <a:extLst>
              <a:ext uri="{FF2B5EF4-FFF2-40B4-BE49-F238E27FC236}">
                <a16:creationId xmlns:a16="http://schemas.microsoft.com/office/drawing/2014/main" xmlns="" id="{67B22942-89E4-4CCD-9AA0-648DB6A5BA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160" y="2651126"/>
            <a:ext cx="5609658" cy="315543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Image result for warra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04074" y="2378593"/>
            <a:ext cx="4406901" cy="3726931"/>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Arrow Connector 9"/>
          <p:cNvCxnSpPr/>
          <p:nvPr/>
        </p:nvCxnSpPr>
        <p:spPr>
          <a:xfrm>
            <a:off x="6305550" y="4124325"/>
            <a:ext cx="723900" cy="0"/>
          </a:xfrm>
          <a:prstGeom prst="straightConnector1">
            <a:avLst/>
          </a:prstGeom>
          <a:ln w="857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104363" y="5806558"/>
            <a:ext cx="4278159" cy="369332"/>
          </a:xfrm>
          <a:prstGeom prst="rect">
            <a:avLst/>
          </a:prstGeom>
          <a:noFill/>
        </p:spPr>
        <p:txBody>
          <a:bodyPr wrap="none" rtlCol="0">
            <a:spAutoFit/>
          </a:bodyPr>
          <a:lstStyle/>
          <a:p>
            <a:r>
              <a:rPr lang="en-US" dirty="0" smtClean="0"/>
              <a:t>South American grey fox </a:t>
            </a:r>
            <a:r>
              <a:rPr lang="en-US" i="1" dirty="0" smtClean="0"/>
              <a:t>(</a:t>
            </a:r>
            <a:r>
              <a:rPr lang="en-US" i="1" dirty="0" err="1" smtClean="0"/>
              <a:t>Lycalopex</a:t>
            </a:r>
            <a:r>
              <a:rPr lang="en-US" i="1" dirty="0" smtClean="0"/>
              <a:t> </a:t>
            </a:r>
            <a:r>
              <a:rPr lang="en-US" i="1" dirty="0" err="1" smtClean="0"/>
              <a:t>griseus</a:t>
            </a:r>
            <a:r>
              <a:rPr lang="en-US" i="1" dirty="0" smtClean="0"/>
              <a:t>)</a:t>
            </a:r>
            <a:endParaRPr lang="en-US" i="1" dirty="0"/>
          </a:p>
        </p:txBody>
      </p:sp>
      <p:sp>
        <p:nvSpPr>
          <p:cNvPr id="12" name="TextBox 11"/>
          <p:cNvSpPr txBox="1"/>
          <p:nvPr/>
        </p:nvSpPr>
        <p:spPr>
          <a:xfrm>
            <a:off x="7408258" y="6105524"/>
            <a:ext cx="3998531" cy="369332"/>
          </a:xfrm>
          <a:prstGeom prst="rect">
            <a:avLst/>
          </a:prstGeom>
          <a:noFill/>
        </p:spPr>
        <p:txBody>
          <a:bodyPr wrap="none" rtlCol="0">
            <a:spAutoFit/>
          </a:bodyPr>
          <a:lstStyle/>
          <a:p>
            <a:r>
              <a:rPr lang="en-US" dirty="0" smtClean="0"/>
              <a:t>Falkland Islands wolf </a:t>
            </a:r>
            <a:r>
              <a:rPr lang="en-US" i="1" dirty="0" smtClean="0"/>
              <a:t>(</a:t>
            </a:r>
            <a:r>
              <a:rPr lang="en-US" i="1" dirty="0" err="1" smtClean="0"/>
              <a:t>Dusicyon</a:t>
            </a:r>
            <a:r>
              <a:rPr lang="en-US" i="1" dirty="0" smtClean="0"/>
              <a:t> </a:t>
            </a:r>
            <a:r>
              <a:rPr lang="en-US" i="1" dirty="0" err="1" smtClean="0"/>
              <a:t>australis</a:t>
            </a:r>
            <a:r>
              <a:rPr lang="en-US" i="1" dirty="0" smtClean="0"/>
              <a:t>)</a:t>
            </a:r>
            <a:endParaRPr lang="en-US" i="1" dirty="0"/>
          </a:p>
        </p:txBody>
      </p:sp>
    </p:spTree>
    <p:extLst>
      <p:ext uri="{BB962C8B-B14F-4D97-AF65-F5344CB8AC3E}">
        <p14:creationId xmlns:p14="http://schemas.microsoft.com/office/powerpoint/2010/main" val="220365146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48225"/>
            <a:ext cx="10515600" cy="1325563"/>
          </a:xfrm>
          <a:solidFill>
            <a:schemeClr val="bg1"/>
          </a:solidFill>
        </p:spPr>
        <p:txBody>
          <a:bodyPr/>
          <a:lstStyle/>
          <a:p>
            <a:pPr algn="ctr"/>
            <a:r>
              <a:rPr lang="en-US" dirty="0" smtClean="0"/>
              <a:t>Stable Isotopes!</a:t>
            </a:r>
            <a:endParaRPr lang="en-US" dirty="0"/>
          </a:p>
        </p:txBody>
      </p:sp>
      <p:pic>
        <p:nvPicPr>
          <p:cNvPr id="14340" name="Picture 4" descr="Image result for stable isotopes heavy light"/>
          <p:cNvPicPr>
            <a:picLocks noChangeAspect="1" noChangeArrowheads="1"/>
          </p:cNvPicPr>
          <p:nvPr/>
        </p:nvPicPr>
        <p:blipFill rotWithShape="1">
          <a:blip r:embed="rId3">
            <a:extLst>
              <a:ext uri="{28A0092B-C50C-407E-A947-70E740481C1C}">
                <a14:useLocalDpi xmlns:a14="http://schemas.microsoft.com/office/drawing/2010/main" val="0"/>
              </a:ext>
            </a:extLst>
          </a:blip>
          <a:srcRect b="31794"/>
          <a:stretch/>
        </p:blipFill>
        <p:spPr bwMode="auto">
          <a:xfrm>
            <a:off x="2918231" y="736870"/>
            <a:ext cx="6206314" cy="35433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433040" y="4102579"/>
            <a:ext cx="1118127" cy="646331"/>
          </a:xfrm>
          <a:prstGeom prst="rect">
            <a:avLst/>
          </a:prstGeom>
          <a:noFill/>
        </p:spPr>
        <p:txBody>
          <a:bodyPr wrap="none" rtlCol="0">
            <a:spAutoFit/>
          </a:bodyPr>
          <a:lstStyle/>
          <a:p>
            <a:r>
              <a:rPr lang="en-US" sz="3600" b="1" dirty="0" smtClean="0">
                <a:solidFill>
                  <a:srgbClr val="FF0000"/>
                </a:solidFill>
              </a:rPr>
              <a:t>Light</a:t>
            </a:r>
            <a:endParaRPr lang="en-US" sz="3600" b="1" dirty="0">
              <a:solidFill>
                <a:srgbClr val="FF0000"/>
              </a:solidFill>
            </a:endParaRPr>
          </a:p>
        </p:txBody>
      </p:sp>
      <p:sp>
        <p:nvSpPr>
          <p:cNvPr id="8" name="TextBox 7"/>
          <p:cNvSpPr txBox="1"/>
          <p:nvPr/>
        </p:nvSpPr>
        <p:spPr>
          <a:xfrm>
            <a:off x="7477327" y="4102580"/>
            <a:ext cx="1369349" cy="646331"/>
          </a:xfrm>
          <a:prstGeom prst="rect">
            <a:avLst/>
          </a:prstGeom>
          <a:noFill/>
        </p:spPr>
        <p:txBody>
          <a:bodyPr wrap="none" rtlCol="0">
            <a:spAutoFit/>
          </a:bodyPr>
          <a:lstStyle/>
          <a:p>
            <a:r>
              <a:rPr lang="en-US" sz="3600" b="1" dirty="0" smtClean="0">
                <a:solidFill>
                  <a:srgbClr val="FF0000"/>
                </a:solidFill>
              </a:rPr>
              <a:t>Heavy</a:t>
            </a:r>
            <a:endParaRPr lang="en-US" sz="3600" b="1" dirty="0">
              <a:solidFill>
                <a:srgbClr val="FF0000"/>
              </a:solidFill>
            </a:endParaRPr>
          </a:p>
        </p:txBody>
      </p:sp>
      <p:pic>
        <p:nvPicPr>
          <p:cNvPr id="14342" name="Picture 6" descr="Image result for food chai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9669" y="5009379"/>
            <a:ext cx="7620000" cy="174307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Image result for stable isotopes heavy light"/>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5778" t="12558" b="45498"/>
          <a:stretch/>
        </p:blipFill>
        <p:spPr bwMode="auto">
          <a:xfrm>
            <a:off x="2927203" y="5361951"/>
            <a:ext cx="505837" cy="51896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Image result for stable isotopes heavy light"/>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5778" t="12558" b="45498"/>
          <a:stretch/>
        </p:blipFill>
        <p:spPr bwMode="auto">
          <a:xfrm>
            <a:off x="4157121" y="5670654"/>
            <a:ext cx="505837" cy="51896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Image result for stable isotopes heavy light"/>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5778" t="12558" b="45498"/>
          <a:stretch/>
        </p:blipFill>
        <p:spPr bwMode="auto">
          <a:xfrm>
            <a:off x="6015701" y="5788972"/>
            <a:ext cx="505837" cy="51896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Image result for stable isotopes heavy light"/>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5778" t="12558" b="45498"/>
          <a:stretch/>
        </p:blipFill>
        <p:spPr bwMode="auto">
          <a:xfrm>
            <a:off x="7353288" y="5773834"/>
            <a:ext cx="505837" cy="51896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Image result for stable isotopes heavy light"/>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5778" t="12558" b="45498"/>
          <a:stretch/>
        </p:blipFill>
        <p:spPr bwMode="auto">
          <a:xfrm>
            <a:off x="8836125" y="5499873"/>
            <a:ext cx="505837" cy="5189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6385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34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pPr algn="ctr"/>
            <a:r>
              <a:rPr lang="en-US" dirty="0" smtClean="0"/>
              <a:t>Stable Isotopes!</a:t>
            </a:r>
            <a:endParaRPr lang="en-US" dirty="0"/>
          </a:p>
        </p:txBody>
      </p:sp>
      <p:sp>
        <p:nvSpPr>
          <p:cNvPr id="3" name="Content Placeholder 2"/>
          <p:cNvSpPr>
            <a:spLocks noGrp="1"/>
          </p:cNvSpPr>
          <p:nvPr>
            <p:ph idx="1"/>
          </p:nvPr>
        </p:nvSpPr>
        <p:spPr>
          <a:xfrm>
            <a:off x="6734174" y="1825625"/>
            <a:ext cx="4619625" cy="4351338"/>
          </a:xfrm>
        </p:spPr>
        <p:txBody>
          <a:bodyPr/>
          <a:lstStyle/>
          <a:p>
            <a:pPr marL="0" indent="0" algn="ctr">
              <a:buNone/>
            </a:pPr>
            <a:r>
              <a:rPr lang="en-US" dirty="0" smtClean="0"/>
              <a:t>Stable isotopes of the elements carbon and nitrogen can show what animals are eating.</a:t>
            </a:r>
            <a:endParaRPr lang="en-US" dirty="0"/>
          </a:p>
        </p:txBody>
      </p:sp>
      <p:pic>
        <p:nvPicPr>
          <p:cNvPr id="5" name="Picture 4">
            <a:extLst>
              <a:ext uri="{FF2B5EF4-FFF2-40B4-BE49-F238E27FC236}">
                <a16:creationId xmlns:a16="http://schemas.microsoft.com/office/drawing/2014/main" xmlns="" id="{08EC2960-A74A-43DF-9017-5690B9660EFB}"/>
              </a:ext>
            </a:extLst>
          </p:cNvPr>
          <p:cNvPicPr/>
          <p:nvPr/>
        </p:nvPicPr>
        <p:blipFill rotWithShape="1">
          <a:blip r:embed="rId3">
            <a:extLst>
              <a:ext uri="{28A0092B-C50C-407E-A947-70E740481C1C}">
                <a14:useLocalDpi xmlns:a14="http://schemas.microsoft.com/office/drawing/2010/main" val="0"/>
              </a:ext>
            </a:extLst>
          </a:blip>
          <a:srcRect t="1117" r="2089"/>
          <a:stretch/>
        </p:blipFill>
        <p:spPr bwMode="auto">
          <a:xfrm>
            <a:off x="677545" y="1228725"/>
            <a:ext cx="5685155" cy="4948238"/>
          </a:xfrm>
          <a:prstGeom prst="rect">
            <a:avLst/>
          </a:prstGeom>
          <a:noFill/>
        </p:spPr>
      </p:pic>
      <p:sp>
        <p:nvSpPr>
          <p:cNvPr id="4" name="Rectangle 3"/>
          <p:cNvSpPr/>
          <p:nvPr/>
        </p:nvSpPr>
        <p:spPr>
          <a:xfrm>
            <a:off x="1924050" y="933450"/>
            <a:ext cx="3943350" cy="41243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605087" y="1614487"/>
            <a:ext cx="3943350" cy="13811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x264">
            <a:extLst>
              <a:ext uri="{FF2B5EF4-FFF2-40B4-BE49-F238E27FC236}">
                <a16:creationId xmlns:a16="http://schemas.microsoft.com/office/drawing/2014/main" xmlns="" id="{8483806C-9A5B-4293-8DD1-26325266CD20}"/>
              </a:ext>
            </a:extLst>
          </p:cNvPr>
          <p:cNvSpPr/>
          <p:nvPr/>
        </p:nvSpPr>
        <p:spPr>
          <a:xfrm>
            <a:off x="3285935" y="5191112"/>
            <a:ext cx="1441708" cy="414363"/>
          </a:xfrm>
          <a:prstGeom prst="rect">
            <a:avLst/>
          </a:prstGeom>
          <a:solidFill>
            <a:schemeClr val="bg1"/>
          </a:solidFill>
        </p:spPr>
        <p:txBody>
          <a:bodyPr wrap="none" lIns="0" tIns="0" rIns="0" bIns="0" anchor="ctr" anchorCtr="1"/>
          <a:lstStyle/>
          <a:p>
            <a:pPr marL="0" marR="0" indent="0" algn="l">
              <a:lnSpc>
                <a:spcPts val="1080"/>
              </a:lnSpc>
              <a:spcBef>
                <a:spcPts val="0"/>
              </a:spcBef>
              <a:spcAft>
                <a:spcPts val="0"/>
              </a:spcAft>
            </a:pPr>
            <a:r>
              <a:rPr lang="en-US" sz="2000" dirty="0" smtClean="0">
                <a:solidFill>
                  <a:srgbClr val="000000">
                    <a:alpha val="100000"/>
                  </a:srgbClr>
                </a:solidFill>
                <a:latin typeface="Helvetica" panose="020B0604020202020204" pitchFamily="34" charset="0"/>
                <a:cs typeface="Helvetica" panose="020B0604020202020204" pitchFamily="34" charset="0"/>
                <a:sym typeface="Symbol" panose="05050102010706020507" pitchFamily="18" charset="2"/>
              </a:rPr>
              <a:t>Carbon</a:t>
            </a:r>
            <a:endParaRPr sz="2000" dirty="0">
              <a:solidFill>
                <a:srgbClr val="000000">
                  <a:alpha val="100000"/>
                </a:srgbClr>
              </a:solidFill>
              <a:latin typeface="Helvetica" panose="020B0604020202020204" pitchFamily="34" charset="0"/>
              <a:cs typeface="Helvetica" panose="020B0604020202020204" pitchFamily="34" charset="0"/>
            </a:endParaRPr>
          </a:p>
        </p:txBody>
      </p:sp>
      <p:sp>
        <p:nvSpPr>
          <p:cNvPr id="10" name="TextBox 9"/>
          <p:cNvSpPr txBox="1"/>
          <p:nvPr/>
        </p:nvSpPr>
        <p:spPr>
          <a:xfrm>
            <a:off x="1924050" y="5621893"/>
            <a:ext cx="1825166" cy="369332"/>
          </a:xfrm>
          <a:prstGeom prst="rect">
            <a:avLst/>
          </a:prstGeom>
          <a:solidFill>
            <a:schemeClr val="bg1"/>
          </a:solidFill>
        </p:spPr>
        <p:txBody>
          <a:bodyPr wrap="square" rtlCol="0">
            <a:spAutoFit/>
          </a:bodyPr>
          <a:lstStyle/>
          <a:p>
            <a:r>
              <a:rPr lang="en-US" dirty="0" smtClean="0">
                <a:solidFill>
                  <a:srgbClr val="0070C0"/>
                </a:solidFill>
              </a:rPr>
              <a:t>Terrestrial</a:t>
            </a:r>
            <a:endParaRPr lang="en-US" dirty="0">
              <a:solidFill>
                <a:srgbClr val="0070C0"/>
              </a:solidFill>
            </a:endParaRPr>
          </a:p>
        </p:txBody>
      </p:sp>
      <p:sp>
        <p:nvSpPr>
          <p:cNvPr id="11" name="TextBox 10"/>
          <p:cNvSpPr txBox="1"/>
          <p:nvPr/>
        </p:nvSpPr>
        <p:spPr>
          <a:xfrm>
            <a:off x="5281188" y="5571011"/>
            <a:ext cx="897490" cy="369332"/>
          </a:xfrm>
          <a:prstGeom prst="rect">
            <a:avLst/>
          </a:prstGeom>
          <a:solidFill>
            <a:schemeClr val="bg1"/>
          </a:solidFill>
        </p:spPr>
        <p:txBody>
          <a:bodyPr wrap="none" rtlCol="0">
            <a:spAutoFit/>
          </a:bodyPr>
          <a:lstStyle/>
          <a:p>
            <a:r>
              <a:rPr lang="en-US" dirty="0" smtClean="0">
                <a:solidFill>
                  <a:srgbClr val="0070C0"/>
                </a:solidFill>
              </a:rPr>
              <a:t>Aquatic</a:t>
            </a:r>
            <a:endParaRPr lang="en-US" dirty="0">
              <a:solidFill>
                <a:srgbClr val="0070C0"/>
              </a:solidFill>
            </a:endParaRPr>
          </a:p>
        </p:txBody>
      </p:sp>
      <p:sp>
        <p:nvSpPr>
          <p:cNvPr id="12" name="TextBox 11"/>
          <p:cNvSpPr txBox="1"/>
          <p:nvPr/>
        </p:nvSpPr>
        <p:spPr>
          <a:xfrm>
            <a:off x="3749216" y="5591668"/>
            <a:ext cx="1160498" cy="369332"/>
          </a:xfrm>
          <a:prstGeom prst="rect">
            <a:avLst/>
          </a:prstGeom>
          <a:solidFill>
            <a:schemeClr val="bg1"/>
          </a:solidFill>
        </p:spPr>
        <p:txBody>
          <a:bodyPr wrap="square" rtlCol="0">
            <a:spAutoFit/>
          </a:bodyPr>
          <a:lstStyle/>
          <a:p>
            <a:r>
              <a:rPr lang="en-US" dirty="0" smtClean="0">
                <a:solidFill>
                  <a:schemeClr val="bg1"/>
                </a:solidFill>
              </a:rPr>
              <a:t>Aquatic</a:t>
            </a:r>
            <a:endParaRPr lang="en-US" dirty="0">
              <a:solidFill>
                <a:schemeClr val="bg1"/>
              </a:solidFill>
            </a:endParaRPr>
          </a:p>
        </p:txBody>
      </p:sp>
      <p:sp>
        <p:nvSpPr>
          <p:cNvPr id="13" name="TextBox 12"/>
          <p:cNvSpPr txBox="1"/>
          <p:nvPr/>
        </p:nvSpPr>
        <p:spPr>
          <a:xfrm>
            <a:off x="376756" y="4474963"/>
            <a:ext cx="1305041" cy="923330"/>
          </a:xfrm>
          <a:prstGeom prst="rect">
            <a:avLst/>
          </a:prstGeom>
          <a:solidFill>
            <a:schemeClr val="bg1"/>
          </a:solidFill>
        </p:spPr>
        <p:txBody>
          <a:bodyPr wrap="square" rtlCol="0">
            <a:spAutoFit/>
          </a:bodyPr>
          <a:lstStyle/>
          <a:p>
            <a:pPr algn="ctr"/>
            <a:r>
              <a:rPr lang="en-US" dirty="0" smtClean="0">
                <a:solidFill>
                  <a:srgbClr val="FF0000"/>
                </a:solidFill>
              </a:rPr>
              <a:t>Low </a:t>
            </a:r>
          </a:p>
          <a:p>
            <a:pPr algn="ctr"/>
            <a:r>
              <a:rPr lang="en-US" dirty="0" smtClean="0">
                <a:solidFill>
                  <a:srgbClr val="FF0000"/>
                </a:solidFill>
              </a:rPr>
              <a:t>Trophic</a:t>
            </a:r>
          </a:p>
          <a:p>
            <a:pPr algn="ctr"/>
            <a:r>
              <a:rPr lang="en-US" dirty="0" smtClean="0">
                <a:solidFill>
                  <a:srgbClr val="FF0000"/>
                </a:solidFill>
              </a:rPr>
              <a:t> Level</a:t>
            </a:r>
            <a:endParaRPr lang="en-US" dirty="0">
              <a:solidFill>
                <a:srgbClr val="FF0000"/>
              </a:solidFill>
            </a:endParaRPr>
          </a:p>
        </p:txBody>
      </p:sp>
      <p:sp>
        <p:nvSpPr>
          <p:cNvPr id="6" name="Oval 5"/>
          <p:cNvSpPr/>
          <p:nvPr/>
        </p:nvSpPr>
        <p:spPr>
          <a:xfrm>
            <a:off x="984836" y="4345659"/>
            <a:ext cx="5934075" cy="2450704"/>
          </a:xfrm>
          <a:prstGeom prst="ellipse">
            <a:avLst/>
          </a:prstGeom>
          <a:solidFill>
            <a:schemeClr val="bg1">
              <a:alpha val="0"/>
            </a:schemeClr>
          </a:solidFill>
          <a:ln w="63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332316" y="1253233"/>
            <a:ext cx="1305041" cy="923330"/>
          </a:xfrm>
          <a:prstGeom prst="rect">
            <a:avLst/>
          </a:prstGeom>
          <a:solidFill>
            <a:schemeClr val="bg1"/>
          </a:solidFill>
        </p:spPr>
        <p:txBody>
          <a:bodyPr wrap="square" rtlCol="0">
            <a:spAutoFit/>
          </a:bodyPr>
          <a:lstStyle/>
          <a:p>
            <a:pPr algn="ctr"/>
            <a:r>
              <a:rPr lang="en-US" dirty="0" smtClean="0">
                <a:solidFill>
                  <a:srgbClr val="FF0000"/>
                </a:solidFill>
              </a:rPr>
              <a:t>High </a:t>
            </a:r>
          </a:p>
          <a:p>
            <a:pPr algn="ctr"/>
            <a:r>
              <a:rPr lang="en-US" dirty="0" smtClean="0">
                <a:solidFill>
                  <a:srgbClr val="FF0000"/>
                </a:solidFill>
              </a:rPr>
              <a:t>Trophic</a:t>
            </a:r>
          </a:p>
          <a:p>
            <a:pPr algn="ctr"/>
            <a:r>
              <a:rPr lang="en-US" dirty="0" smtClean="0">
                <a:solidFill>
                  <a:srgbClr val="FF0000"/>
                </a:solidFill>
              </a:rPr>
              <a:t> Level</a:t>
            </a:r>
            <a:endParaRPr lang="en-US" dirty="0">
              <a:solidFill>
                <a:srgbClr val="FF0000"/>
              </a:solidFill>
            </a:endParaRPr>
          </a:p>
        </p:txBody>
      </p:sp>
      <p:sp>
        <p:nvSpPr>
          <p:cNvPr id="15" name="tx264">
            <a:extLst>
              <a:ext uri="{FF2B5EF4-FFF2-40B4-BE49-F238E27FC236}">
                <a16:creationId xmlns:a16="http://schemas.microsoft.com/office/drawing/2014/main" xmlns="" id="{8483806C-9A5B-4293-8DD1-26325266CD20}"/>
              </a:ext>
            </a:extLst>
          </p:cNvPr>
          <p:cNvSpPr/>
          <p:nvPr/>
        </p:nvSpPr>
        <p:spPr>
          <a:xfrm rot="16200000">
            <a:off x="786977" y="3269986"/>
            <a:ext cx="1441708" cy="414363"/>
          </a:xfrm>
          <a:prstGeom prst="rect">
            <a:avLst/>
          </a:prstGeom>
          <a:solidFill>
            <a:schemeClr val="bg1"/>
          </a:solidFill>
        </p:spPr>
        <p:txBody>
          <a:bodyPr wrap="none" lIns="0" tIns="0" rIns="0" bIns="0" anchor="ctr" anchorCtr="1"/>
          <a:lstStyle/>
          <a:p>
            <a:pPr marL="0" marR="0" indent="0" algn="l">
              <a:lnSpc>
                <a:spcPts val="1080"/>
              </a:lnSpc>
              <a:spcBef>
                <a:spcPts val="0"/>
              </a:spcBef>
              <a:spcAft>
                <a:spcPts val="0"/>
              </a:spcAft>
            </a:pPr>
            <a:r>
              <a:rPr lang="en-US" sz="2000" dirty="0" smtClean="0">
                <a:solidFill>
                  <a:srgbClr val="000000">
                    <a:alpha val="100000"/>
                  </a:srgbClr>
                </a:solidFill>
                <a:latin typeface="Helvetica" panose="020B0604020202020204" pitchFamily="34" charset="0"/>
                <a:cs typeface="Helvetica" panose="020B0604020202020204" pitchFamily="34" charset="0"/>
                <a:sym typeface="Symbol" panose="05050102010706020507" pitchFamily="18" charset="2"/>
              </a:rPr>
              <a:t>Nitrogen</a:t>
            </a:r>
            <a:endParaRPr sz="2000" dirty="0">
              <a:solidFill>
                <a:srgbClr val="000000">
                  <a:alpha val="100000"/>
                </a:srgbClr>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173266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6300" y="-114300"/>
            <a:ext cx="10515600" cy="1325563"/>
          </a:xfrm>
        </p:spPr>
        <p:txBody>
          <a:bodyPr/>
          <a:lstStyle/>
          <a:p>
            <a:pPr algn="ctr"/>
            <a:r>
              <a:rPr lang="en-US" dirty="0" smtClean="0"/>
              <a:t>The Sixth Extinction</a:t>
            </a:r>
            <a:endParaRPr lang="en-US" dirty="0"/>
          </a:p>
        </p:txBody>
      </p:sp>
      <p:pic>
        <p:nvPicPr>
          <p:cNvPr id="4" name="Picture 3"/>
          <p:cNvPicPr>
            <a:picLocks noChangeAspect="1"/>
          </p:cNvPicPr>
          <p:nvPr/>
        </p:nvPicPr>
        <p:blipFill>
          <a:blip r:embed="rId3"/>
          <a:stretch>
            <a:fillRect/>
          </a:stretch>
        </p:blipFill>
        <p:spPr>
          <a:xfrm>
            <a:off x="1753527" y="918757"/>
            <a:ext cx="8119135" cy="5843993"/>
          </a:xfrm>
          <a:prstGeom prst="rect">
            <a:avLst/>
          </a:prstGeom>
        </p:spPr>
      </p:pic>
      <p:sp>
        <p:nvSpPr>
          <p:cNvPr id="5" name="TextBox 4"/>
          <p:cNvSpPr txBox="1"/>
          <p:nvPr/>
        </p:nvSpPr>
        <p:spPr>
          <a:xfrm>
            <a:off x="2743200" y="1636863"/>
            <a:ext cx="5833456" cy="369332"/>
          </a:xfrm>
          <a:prstGeom prst="rect">
            <a:avLst/>
          </a:prstGeom>
          <a:noFill/>
        </p:spPr>
        <p:txBody>
          <a:bodyPr wrap="none" rtlCol="0">
            <a:spAutoFit/>
          </a:bodyPr>
          <a:lstStyle/>
          <a:p>
            <a:r>
              <a:rPr lang="en-US" b="1" dirty="0" smtClean="0"/>
              <a:t>1000 to 10000 times the extinction rate in the fossil record!</a:t>
            </a:r>
            <a:endParaRPr lang="en-US" b="1" dirty="0"/>
          </a:p>
        </p:txBody>
      </p:sp>
    </p:spTree>
    <p:extLst>
      <p:ext uri="{BB962C8B-B14F-4D97-AF65-F5344CB8AC3E}">
        <p14:creationId xmlns:p14="http://schemas.microsoft.com/office/powerpoint/2010/main" val="116433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pPr algn="ctr"/>
            <a:r>
              <a:rPr lang="en-US" dirty="0" smtClean="0"/>
              <a:t>Stable Isotopes!</a:t>
            </a:r>
            <a:endParaRPr lang="en-US" dirty="0"/>
          </a:p>
        </p:txBody>
      </p:sp>
      <p:sp>
        <p:nvSpPr>
          <p:cNvPr id="3" name="Content Placeholder 2"/>
          <p:cNvSpPr>
            <a:spLocks noGrp="1"/>
          </p:cNvSpPr>
          <p:nvPr>
            <p:ph idx="1"/>
          </p:nvPr>
        </p:nvSpPr>
        <p:spPr>
          <a:xfrm>
            <a:off x="6734174" y="1825625"/>
            <a:ext cx="4619625" cy="4351338"/>
          </a:xfrm>
        </p:spPr>
        <p:txBody>
          <a:bodyPr/>
          <a:lstStyle/>
          <a:p>
            <a:pPr marL="0" indent="0" algn="ctr">
              <a:buNone/>
            </a:pPr>
            <a:r>
              <a:rPr lang="en-US" dirty="0" smtClean="0"/>
              <a:t>Stable isotopes of the elements carbon and nitrogen can show what animals are eating.</a:t>
            </a:r>
            <a:endParaRPr lang="en-US" dirty="0"/>
          </a:p>
        </p:txBody>
      </p:sp>
      <p:sp>
        <p:nvSpPr>
          <p:cNvPr id="7" name="Rectangle 6"/>
          <p:cNvSpPr/>
          <p:nvPr/>
        </p:nvSpPr>
        <p:spPr>
          <a:xfrm>
            <a:off x="2605087" y="1614487"/>
            <a:ext cx="3943350" cy="13811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xmlns="" id="{08EC2960-A74A-43DF-9017-5690B9660EFB}"/>
              </a:ext>
            </a:extLst>
          </p:cNvPr>
          <p:cNvPicPr/>
          <p:nvPr/>
        </p:nvPicPr>
        <p:blipFill rotWithShape="1">
          <a:blip r:embed="rId3">
            <a:extLst>
              <a:ext uri="{28A0092B-C50C-407E-A947-70E740481C1C}">
                <a14:useLocalDpi xmlns:a14="http://schemas.microsoft.com/office/drawing/2010/main" val="0"/>
              </a:ext>
            </a:extLst>
          </a:blip>
          <a:srcRect t="1117" r="2089"/>
          <a:stretch/>
        </p:blipFill>
        <p:spPr bwMode="auto">
          <a:xfrm>
            <a:off x="677545" y="1228725"/>
            <a:ext cx="5685155" cy="4948238"/>
          </a:xfrm>
          <a:prstGeom prst="rect">
            <a:avLst/>
          </a:prstGeom>
          <a:noFill/>
        </p:spPr>
      </p:pic>
      <p:sp>
        <p:nvSpPr>
          <p:cNvPr id="9" name="Rectangle 8"/>
          <p:cNvSpPr/>
          <p:nvPr/>
        </p:nvSpPr>
        <p:spPr>
          <a:xfrm>
            <a:off x="1924050" y="933450"/>
            <a:ext cx="3943350" cy="41243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2605087" y="1614487"/>
            <a:ext cx="3943350" cy="13811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x264">
            <a:extLst>
              <a:ext uri="{FF2B5EF4-FFF2-40B4-BE49-F238E27FC236}">
                <a16:creationId xmlns:a16="http://schemas.microsoft.com/office/drawing/2014/main" xmlns="" id="{8483806C-9A5B-4293-8DD1-26325266CD20}"/>
              </a:ext>
            </a:extLst>
          </p:cNvPr>
          <p:cNvSpPr/>
          <p:nvPr/>
        </p:nvSpPr>
        <p:spPr>
          <a:xfrm>
            <a:off x="3285935" y="5191112"/>
            <a:ext cx="1441708" cy="414363"/>
          </a:xfrm>
          <a:prstGeom prst="rect">
            <a:avLst/>
          </a:prstGeom>
          <a:solidFill>
            <a:schemeClr val="bg1"/>
          </a:solidFill>
        </p:spPr>
        <p:txBody>
          <a:bodyPr wrap="none" lIns="0" tIns="0" rIns="0" bIns="0" anchor="ctr" anchorCtr="1"/>
          <a:lstStyle/>
          <a:p>
            <a:pPr marL="0" marR="0" indent="0" algn="l">
              <a:lnSpc>
                <a:spcPts val="1080"/>
              </a:lnSpc>
              <a:spcBef>
                <a:spcPts val="0"/>
              </a:spcBef>
              <a:spcAft>
                <a:spcPts val="0"/>
              </a:spcAft>
            </a:pPr>
            <a:r>
              <a:rPr lang="en-US" sz="2000" dirty="0" smtClean="0">
                <a:solidFill>
                  <a:srgbClr val="000000">
                    <a:alpha val="100000"/>
                  </a:srgbClr>
                </a:solidFill>
                <a:latin typeface="Helvetica" panose="020B0604020202020204" pitchFamily="34" charset="0"/>
                <a:cs typeface="Helvetica" panose="020B0604020202020204" pitchFamily="34" charset="0"/>
                <a:sym typeface="Symbol" panose="05050102010706020507" pitchFamily="18" charset="2"/>
              </a:rPr>
              <a:t>Carbon</a:t>
            </a:r>
            <a:endParaRPr sz="2000" dirty="0">
              <a:solidFill>
                <a:srgbClr val="000000">
                  <a:alpha val="100000"/>
                </a:srgbClr>
              </a:solidFill>
              <a:latin typeface="Helvetica" panose="020B0604020202020204" pitchFamily="34" charset="0"/>
              <a:cs typeface="Helvetica" panose="020B0604020202020204" pitchFamily="34" charset="0"/>
            </a:endParaRPr>
          </a:p>
        </p:txBody>
      </p:sp>
      <p:sp>
        <p:nvSpPr>
          <p:cNvPr id="12" name="TextBox 11"/>
          <p:cNvSpPr txBox="1"/>
          <p:nvPr/>
        </p:nvSpPr>
        <p:spPr>
          <a:xfrm>
            <a:off x="1924050" y="5621893"/>
            <a:ext cx="1825166" cy="369332"/>
          </a:xfrm>
          <a:prstGeom prst="rect">
            <a:avLst/>
          </a:prstGeom>
          <a:solidFill>
            <a:schemeClr val="bg1"/>
          </a:solidFill>
        </p:spPr>
        <p:txBody>
          <a:bodyPr wrap="square" rtlCol="0">
            <a:spAutoFit/>
          </a:bodyPr>
          <a:lstStyle/>
          <a:p>
            <a:r>
              <a:rPr lang="en-US" dirty="0" smtClean="0">
                <a:solidFill>
                  <a:srgbClr val="0070C0"/>
                </a:solidFill>
              </a:rPr>
              <a:t>Terrestrial</a:t>
            </a:r>
            <a:endParaRPr lang="en-US" dirty="0">
              <a:solidFill>
                <a:srgbClr val="0070C0"/>
              </a:solidFill>
            </a:endParaRPr>
          </a:p>
        </p:txBody>
      </p:sp>
      <p:sp>
        <p:nvSpPr>
          <p:cNvPr id="13" name="TextBox 12"/>
          <p:cNvSpPr txBox="1"/>
          <p:nvPr/>
        </p:nvSpPr>
        <p:spPr>
          <a:xfrm>
            <a:off x="5281188" y="5571011"/>
            <a:ext cx="897490" cy="369332"/>
          </a:xfrm>
          <a:prstGeom prst="rect">
            <a:avLst/>
          </a:prstGeom>
          <a:solidFill>
            <a:schemeClr val="bg1"/>
          </a:solidFill>
        </p:spPr>
        <p:txBody>
          <a:bodyPr wrap="none" rtlCol="0">
            <a:spAutoFit/>
          </a:bodyPr>
          <a:lstStyle/>
          <a:p>
            <a:r>
              <a:rPr lang="en-US" dirty="0" smtClean="0">
                <a:solidFill>
                  <a:srgbClr val="0070C0"/>
                </a:solidFill>
              </a:rPr>
              <a:t>Aquatic</a:t>
            </a:r>
            <a:endParaRPr lang="en-US" dirty="0">
              <a:solidFill>
                <a:srgbClr val="0070C0"/>
              </a:solidFill>
            </a:endParaRPr>
          </a:p>
        </p:txBody>
      </p:sp>
      <p:sp>
        <p:nvSpPr>
          <p:cNvPr id="14" name="TextBox 13"/>
          <p:cNvSpPr txBox="1"/>
          <p:nvPr/>
        </p:nvSpPr>
        <p:spPr>
          <a:xfrm>
            <a:off x="3749216" y="5591668"/>
            <a:ext cx="1160498" cy="369332"/>
          </a:xfrm>
          <a:prstGeom prst="rect">
            <a:avLst/>
          </a:prstGeom>
          <a:solidFill>
            <a:schemeClr val="bg1"/>
          </a:solidFill>
        </p:spPr>
        <p:txBody>
          <a:bodyPr wrap="square" rtlCol="0">
            <a:spAutoFit/>
          </a:bodyPr>
          <a:lstStyle/>
          <a:p>
            <a:r>
              <a:rPr lang="en-US" dirty="0" smtClean="0">
                <a:solidFill>
                  <a:schemeClr val="bg1"/>
                </a:solidFill>
              </a:rPr>
              <a:t>Aquatic</a:t>
            </a:r>
            <a:endParaRPr lang="en-US" dirty="0">
              <a:solidFill>
                <a:schemeClr val="bg1"/>
              </a:solidFill>
            </a:endParaRPr>
          </a:p>
        </p:txBody>
      </p:sp>
      <p:sp>
        <p:nvSpPr>
          <p:cNvPr id="15" name="TextBox 14"/>
          <p:cNvSpPr txBox="1"/>
          <p:nvPr/>
        </p:nvSpPr>
        <p:spPr>
          <a:xfrm>
            <a:off x="376756" y="4474963"/>
            <a:ext cx="1305041" cy="923330"/>
          </a:xfrm>
          <a:prstGeom prst="rect">
            <a:avLst/>
          </a:prstGeom>
          <a:solidFill>
            <a:schemeClr val="bg1"/>
          </a:solidFill>
        </p:spPr>
        <p:txBody>
          <a:bodyPr wrap="square" rtlCol="0">
            <a:spAutoFit/>
          </a:bodyPr>
          <a:lstStyle/>
          <a:p>
            <a:pPr algn="ctr"/>
            <a:r>
              <a:rPr lang="en-US" dirty="0" smtClean="0">
                <a:solidFill>
                  <a:srgbClr val="FF0000"/>
                </a:solidFill>
              </a:rPr>
              <a:t>Low </a:t>
            </a:r>
          </a:p>
          <a:p>
            <a:pPr algn="ctr"/>
            <a:r>
              <a:rPr lang="en-US" dirty="0" smtClean="0">
                <a:solidFill>
                  <a:srgbClr val="FF0000"/>
                </a:solidFill>
              </a:rPr>
              <a:t>Trophic</a:t>
            </a:r>
          </a:p>
          <a:p>
            <a:pPr algn="ctr"/>
            <a:r>
              <a:rPr lang="en-US" dirty="0" smtClean="0">
                <a:solidFill>
                  <a:srgbClr val="FF0000"/>
                </a:solidFill>
              </a:rPr>
              <a:t> Level</a:t>
            </a:r>
            <a:endParaRPr lang="en-US" dirty="0">
              <a:solidFill>
                <a:srgbClr val="FF0000"/>
              </a:solidFill>
            </a:endParaRPr>
          </a:p>
        </p:txBody>
      </p:sp>
      <p:sp>
        <p:nvSpPr>
          <p:cNvPr id="17" name="TextBox 16"/>
          <p:cNvSpPr txBox="1"/>
          <p:nvPr/>
        </p:nvSpPr>
        <p:spPr>
          <a:xfrm>
            <a:off x="332316" y="1253233"/>
            <a:ext cx="1305041" cy="923330"/>
          </a:xfrm>
          <a:prstGeom prst="rect">
            <a:avLst/>
          </a:prstGeom>
          <a:solidFill>
            <a:schemeClr val="bg1"/>
          </a:solidFill>
        </p:spPr>
        <p:txBody>
          <a:bodyPr wrap="square" rtlCol="0">
            <a:spAutoFit/>
          </a:bodyPr>
          <a:lstStyle/>
          <a:p>
            <a:pPr algn="ctr"/>
            <a:r>
              <a:rPr lang="en-US" dirty="0" smtClean="0">
                <a:solidFill>
                  <a:srgbClr val="FF0000"/>
                </a:solidFill>
              </a:rPr>
              <a:t>High </a:t>
            </a:r>
          </a:p>
          <a:p>
            <a:pPr algn="ctr"/>
            <a:r>
              <a:rPr lang="en-US" dirty="0" smtClean="0">
                <a:solidFill>
                  <a:srgbClr val="FF0000"/>
                </a:solidFill>
              </a:rPr>
              <a:t>Trophic</a:t>
            </a:r>
          </a:p>
          <a:p>
            <a:pPr algn="ctr"/>
            <a:r>
              <a:rPr lang="en-US" dirty="0" smtClean="0">
                <a:solidFill>
                  <a:srgbClr val="FF0000"/>
                </a:solidFill>
              </a:rPr>
              <a:t> Level</a:t>
            </a:r>
            <a:endParaRPr lang="en-US" dirty="0">
              <a:solidFill>
                <a:srgbClr val="FF0000"/>
              </a:solidFill>
            </a:endParaRPr>
          </a:p>
        </p:txBody>
      </p:sp>
      <p:sp>
        <p:nvSpPr>
          <p:cNvPr id="18" name="tx264">
            <a:extLst>
              <a:ext uri="{FF2B5EF4-FFF2-40B4-BE49-F238E27FC236}">
                <a16:creationId xmlns:a16="http://schemas.microsoft.com/office/drawing/2014/main" xmlns="" id="{8483806C-9A5B-4293-8DD1-26325266CD20}"/>
              </a:ext>
            </a:extLst>
          </p:cNvPr>
          <p:cNvSpPr/>
          <p:nvPr/>
        </p:nvSpPr>
        <p:spPr>
          <a:xfrm rot="16200000">
            <a:off x="786977" y="3269986"/>
            <a:ext cx="1441708" cy="414363"/>
          </a:xfrm>
          <a:prstGeom prst="rect">
            <a:avLst/>
          </a:prstGeom>
          <a:solidFill>
            <a:schemeClr val="bg1"/>
          </a:solidFill>
        </p:spPr>
        <p:txBody>
          <a:bodyPr wrap="none" lIns="0" tIns="0" rIns="0" bIns="0" anchor="ctr" anchorCtr="1"/>
          <a:lstStyle/>
          <a:p>
            <a:pPr marL="0" marR="0" indent="0" algn="l">
              <a:lnSpc>
                <a:spcPts val="1080"/>
              </a:lnSpc>
              <a:spcBef>
                <a:spcPts val="0"/>
              </a:spcBef>
              <a:spcAft>
                <a:spcPts val="0"/>
              </a:spcAft>
            </a:pPr>
            <a:r>
              <a:rPr lang="en-US" sz="2000" dirty="0" smtClean="0">
                <a:solidFill>
                  <a:srgbClr val="000000">
                    <a:alpha val="100000"/>
                  </a:srgbClr>
                </a:solidFill>
                <a:latin typeface="Helvetica" panose="020B0604020202020204" pitchFamily="34" charset="0"/>
                <a:cs typeface="Helvetica" panose="020B0604020202020204" pitchFamily="34" charset="0"/>
                <a:sym typeface="Symbol" panose="05050102010706020507" pitchFamily="18" charset="2"/>
              </a:rPr>
              <a:t>Nitrogen</a:t>
            </a:r>
            <a:endParaRPr sz="2000" dirty="0">
              <a:solidFill>
                <a:srgbClr val="000000">
                  <a:alpha val="100000"/>
                </a:srgbClr>
              </a:solidFill>
              <a:latin typeface="Helvetica" panose="020B0604020202020204" pitchFamily="34" charset="0"/>
              <a:cs typeface="Helvetica" panose="020B0604020202020204" pitchFamily="34" charset="0"/>
            </a:endParaRPr>
          </a:p>
        </p:txBody>
      </p:sp>
      <p:sp>
        <p:nvSpPr>
          <p:cNvPr id="6" name="Oval 5"/>
          <p:cNvSpPr/>
          <p:nvPr/>
        </p:nvSpPr>
        <p:spPr>
          <a:xfrm rot="5400000">
            <a:off x="-1449380" y="2139739"/>
            <a:ext cx="5934075" cy="2450704"/>
          </a:xfrm>
          <a:prstGeom prst="ellipse">
            <a:avLst/>
          </a:prstGeom>
          <a:solidFill>
            <a:schemeClr val="bg1">
              <a:alpha val="0"/>
            </a:schemeClr>
          </a:solid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1314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96FDFE6-C78B-4ACF-B4BF-991F3766ACF7}"/>
              </a:ext>
            </a:extLst>
          </p:cNvPr>
          <p:cNvSpPr>
            <a:spLocks noGrp="1"/>
          </p:cNvSpPr>
          <p:nvPr>
            <p:ph type="title"/>
          </p:nvPr>
        </p:nvSpPr>
        <p:spPr>
          <a:xfrm>
            <a:off x="838200" y="0"/>
            <a:ext cx="10515600" cy="1325563"/>
          </a:xfrm>
        </p:spPr>
        <p:txBody>
          <a:bodyPr/>
          <a:lstStyle/>
          <a:p>
            <a:pPr algn="ctr"/>
            <a:r>
              <a:rPr lang="en-US" dirty="0"/>
              <a:t>Stable Isotope Analysis</a:t>
            </a:r>
          </a:p>
        </p:txBody>
      </p:sp>
      <p:sp>
        <p:nvSpPr>
          <p:cNvPr id="10" name="TextBox 9"/>
          <p:cNvSpPr txBox="1"/>
          <p:nvPr/>
        </p:nvSpPr>
        <p:spPr>
          <a:xfrm>
            <a:off x="9791700" y="3427511"/>
            <a:ext cx="1230530" cy="400110"/>
          </a:xfrm>
          <a:prstGeom prst="rect">
            <a:avLst/>
          </a:prstGeom>
          <a:noFill/>
        </p:spPr>
        <p:txBody>
          <a:bodyPr wrap="none" rtlCol="0">
            <a:spAutoFit/>
          </a:bodyPr>
          <a:lstStyle/>
          <a:p>
            <a:r>
              <a:rPr lang="en-US" sz="2000" b="1" dirty="0" smtClean="0"/>
              <a:t>Penguins!</a:t>
            </a:r>
            <a:endParaRPr lang="en-US" sz="2000" b="1" dirty="0"/>
          </a:p>
        </p:txBody>
      </p:sp>
      <p:sp>
        <p:nvSpPr>
          <p:cNvPr id="12" name="TextBox 11"/>
          <p:cNvSpPr txBox="1"/>
          <p:nvPr/>
        </p:nvSpPr>
        <p:spPr>
          <a:xfrm>
            <a:off x="1215890" y="5348379"/>
            <a:ext cx="1019831" cy="400110"/>
          </a:xfrm>
          <a:prstGeom prst="rect">
            <a:avLst/>
          </a:prstGeom>
          <a:noFill/>
        </p:spPr>
        <p:txBody>
          <a:bodyPr wrap="none" rtlCol="0">
            <a:spAutoFit/>
          </a:bodyPr>
          <a:lstStyle/>
          <a:p>
            <a:r>
              <a:rPr lang="en-US" sz="2000" b="1" dirty="0" smtClean="0"/>
              <a:t>Berries!</a:t>
            </a:r>
            <a:endParaRPr lang="en-US" sz="2000" b="1" dirty="0"/>
          </a:p>
        </p:txBody>
      </p:sp>
      <p:sp>
        <p:nvSpPr>
          <p:cNvPr id="15" name="Rectangle 14"/>
          <p:cNvSpPr/>
          <p:nvPr/>
        </p:nvSpPr>
        <p:spPr>
          <a:xfrm>
            <a:off x="4813266" y="1964683"/>
            <a:ext cx="3943350" cy="13811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xmlns="" id="{08EC2960-A74A-43DF-9017-5690B9660EFB}"/>
              </a:ext>
            </a:extLst>
          </p:cNvPr>
          <p:cNvPicPr/>
          <p:nvPr/>
        </p:nvPicPr>
        <p:blipFill rotWithShape="1">
          <a:blip r:embed="rId3">
            <a:extLst>
              <a:ext uri="{28A0092B-C50C-407E-A947-70E740481C1C}">
                <a14:useLocalDpi xmlns:a14="http://schemas.microsoft.com/office/drawing/2010/main" val="0"/>
              </a:ext>
            </a:extLst>
          </a:blip>
          <a:srcRect t="1117" r="2089"/>
          <a:stretch/>
        </p:blipFill>
        <p:spPr bwMode="auto">
          <a:xfrm>
            <a:off x="2802938" y="1603429"/>
            <a:ext cx="5685155" cy="4948238"/>
          </a:xfrm>
          <a:prstGeom prst="rect">
            <a:avLst/>
          </a:prstGeom>
          <a:noFill/>
        </p:spPr>
      </p:pic>
      <p:sp>
        <p:nvSpPr>
          <p:cNvPr id="19" name="tx264">
            <a:extLst>
              <a:ext uri="{FF2B5EF4-FFF2-40B4-BE49-F238E27FC236}">
                <a16:creationId xmlns:a16="http://schemas.microsoft.com/office/drawing/2014/main" xmlns="" id="{8483806C-9A5B-4293-8DD1-26325266CD20}"/>
              </a:ext>
            </a:extLst>
          </p:cNvPr>
          <p:cNvSpPr/>
          <p:nvPr/>
        </p:nvSpPr>
        <p:spPr>
          <a:xfrm>
            <a:off x="5494114" y="5541308"/>
            <a:ext cx="1441708" cy="414363"/>
          </a:xfrm>
          <a:prstGeom prst="rect">
            <a:avLst/>
          </a:prstGeom>
          <a:solidFill>
            <a:schemeClr val="bg1"/>
          </a:solidFill>
        </p:spPr>
        <p:txBody>
          <a:bodyPr wrap="none" lIns="0" tIns="0" rIns="0" bIns="0" anchor="ctr" anchorCtr="1"/>
          <a:lstStyle/>
          <a:p>
            <a:pPr marL="0" marR="0" indent="0" algn="l">
              <a:lnSpc>
                <a:spcPts val="1080"/>
              </a:lnSpc>
              <a:spcBef>
                <a:spcPts val="0"/>
              </a:spcBef>
              <a:spcAft>
                <a:spcPts val="0"/>
              </a:spcAft>
            </a:pPr>
            <a:r>
              <a:rPr lang="en-US" sz="2000" dirty="0" smtClean="0">
                <a:solidFill>
                  <a:srgbClr val="000000">
                    <a:alpha val="100000"/>
                  </a:srgbClr>
                </a:solidFill>
                <a:latin typeface="Helvetica" panose="020B0604020202020204" pitchFamily="34" charset="0"/>
                <a:cs typeface="Helvetica" panose="020B0604020202020204" pitchFamily="34" charset="0"/>
                <a:sym typeface="Symbol" panose="05050102010706020507" pitchFamily="18" charset="2"/>
              </a:rPr>
              <a:t>Carbon</a:t>
            </a:r>
            <a:endParaRPr sz="2000" dirty="0">
              <a:solidFill>
                <a:srgbClr val="000000">
                  <a:alpha val="100000"/>
                </a:srgbClr>
              </a:solidFill>
              <a:latin typeface="Helvetica" panose="020B0604020202020204" pitchFamily="34" charset="0"/>
              <a:cs typeface="Helvetica" panose="020B0604020202020204" pitchFamily="34" charset="0"/>
            </a:endParaRPr>
          </a:p>
        </p:txBody>
      </p:sp>
      <p:sp>
        <p:nvSpPr>
          <p:cNvPr id="20" name="TextBox 19"/>
          <p:cNvSpPr txBox="1"/>
          <p:nvPr/>
        </p:nvSpPr>
        <p:spPr>
          <a:xfrm>
            <a:off x="4132229" y="5972089"/>
            <a:ext cx="1825166" cy="369332"/>
          </a:xfrm>
          <a:prstGeom prst="rect">
            <a:avLst/>
          </a:prstGeom>
          <a:solidFill>
            <a:schemeClr val="bg1"/>
          </a:solidFill>
        </p:spPr>
        <p:txBody>
          <a:bodyPr wrap="square" rtlCol="0">
            <a:spAutoFit/>
          </a:bodyPr>
          <a:lstStyle/>
          <a:p>
            <a:r>
              <a:rPr lang="en-US" dirty="0" smtClean="0">
                <a:solidFill>
                  <a:srgbClr val="0070C0"/>
                </a:solidFill>
              </a:rPr>
              <a:t>Terrestrial</a:t>
            </a:r>
            <a:endParaRPr lang="en-US" dirty="0">
              <a:solidFill>
                <a:srgbClr val="0070C0"/>
              </a:solidFill>
            </a:endParaRPr>
          </a:p>
        </p:txBody>
      </p:sp>
      <p:sp>
        <p:nvSpPr>
          <p:cNvPr id="21" name="TextBox 20"/>
          <p:cNvSpPr txBox="1"/>
          <p:nvPr/>
        </p:nvSpPr>
        <p:spPr>
          <a:xfrm>
            <a:off x="7489367" y="5921207"/>
            <a:ext cx="897490" cy="369332"/>
          </a:xfrm>
          <a:prstGeom prst="rect">
            <a:avLst/>
          </a:prstGeom>
          <a:solidFill>
            <a:schemeClr val="bg1"/>
          </a:solidFill>
        </p:spPr>
        <p:txBody>
          <a:bodyPr wrap="none" rtlCol="0">
            <a:spAutoFit/>
          </a:bodyPr>
          <a:lstStyle/>
          <a:p>
            <a:r>
              <a:rPr lang="en-US" dirty="0" smtClean="0">
                <a:solidFill>
                  <a:srgbClr val="0070C0"/>
                </a:solidFill>
              </a:rPr>
              <a:t>Aquatic</a:t>
            </a:r>
            <a:endParaRPr lang="en-US" dirty="0">
              <a:solidFill>
                <a:srgbClr val="0070C0"/>
              </a:solidFill>
            </a:endParaRPr>
          </a:p>
        </p:txBody>
      </p:sp>
      <p:sp>
        <p:nvSpPr>
          <p:cNvPr id="22" name="TextBox 21"/>
          <p:cNvSpPr txBox="1"/>
          <p:nvPr/>
        </p:nvSpPr>
        <p:spPr>
          <a:xfrm>
            <a:off x="5957395" y="5941864"/>
            <a:ext cx="1160498" cy="369332"/>
          </a:xfrm>
          <a:prstGeom prst="rect">
            <a:avLst/>
          </a:prstGeom>
          <a:solidFill>
            <a:schemeClr val="bg1"/>
          </a:solidFill>
        </p:spPr>
        <p:txBody>
          <a:bodyPr wrap="square" rtlCol="0">
            <a:spAutoFit/>
          </a:bodyPr>
          <a:lstStyle/>
          <a:p>
            <a:r>
              <a:rPr lang="en-US" dirty="0" smtClean="0">
                <a:solidFill>
                  <a:schemeClr val="bg1"/>
                </a:solidFill>
              </a:rPr>
              <a:t>Aquatic</a:t>
            </a:r>
            <a:endParaRPr lang="en-US" dirty="0">
              <a:solidFill>
                <a:schemeClr val="bg1"/>
              </a:solidFill>
            </a:endParaRPr>
          </a:p>
        </p:txBody>
      </p:sp>
      <p:sp>
        <p:nvSpPr>
          <p:cNvPr id="23" name="TextBox 22"/>
          <p:cNvSpPr txBox="1"/>
          <p:nvPr/>
        </p:nvSpPr>
        <p:spPr>
          <a:xfrm>
            <a:off x="2584935" y="4825159"/>
            <a:ext cx="1305041" cy="923330"/>
          </a:xfrm>
          <a:prstGeom prst="rect">
            <a:avLst/>
          </a:prstGeom>
          <a:solidFill>
            <a:schemeClr val="bg1"/>
          </a:solidFill>
        </p:spPr>
        <p:txBody>
          <a:bodyPr wrap="square" rtlCol="0">
            <a:spAutoFit/>
          </a:bodyPr>
          <a:lstStyle/>
          <a:p>
            <a:pPr algn="ctr"/>
            <a:r>
              <a:rPr lang="en-US" dirty="0" smtClean="0">
                <a:solidFill>
                  <a:srgbClr val="FF0000"/>
                </a:solidFill>
              </a:rPr>
              <a:t>Low </a:t>
            </a:r>
          </a:p>
          <a:p>
            <a:pPr algn="ctr"/>
            <a:r>
              <a:rPr lang="en-US" dirty="0" smtClean="0">
                <a:solidFill>
                  <a:srgbClr val="FF0000"/>
                </a:solidFill>
              </a:rPr>
              <a:t>Trophic</a:t>
            </a:r>
          </a:p>
          <a:p>
            <a:pPr algn="ctr"/>
            <a:r>
              <a:rPr lang="en-US" dirty="0" smtClean="0">
                <a:solidFill>
                  <a:srgbClr val="FF0000"/>
                </a:solidFill>
              </a:rPr>
              <a:t> Level</a:t>
            </a:r>
            <a:endParaRPr lang="en-US" dirty="0">
              <a:solidFill>
                <a:srgbClr val="FF0000"/>
              </a:solidFill>
            </a:endParaRPr>
          </a:p>
        </p:txBody>
      </p:sp>
      <p:sp>
        <p:nvSpPr>
          <p:cNvPr id="24" name="TextBox 23"/>
          <p:cNvSpPr txBox="1"/>
          <p:nvPr/>
        </p:nvSpPr>
        <p:spPr>
          <a:xfrm>
            <a:off x="2540495" y="1603429"/>
            <a:ext cx="1305041" cy="923330"/>
          </a:xfrm>
          <a:prstGeom prst="rect">
            <a:avLst/>
          </a:prstGeom>
          <a:solidFill>
            <a:schemeClr val="bg1"/>
          </a:solidFill>
        </p:spPr>
        <p:txBody>
          <a:bodyPr wrap="square" rtlCol="0">
            <a:spAutoFit/>
          </a:bodyPr>
          <a:lstStyle/>
          <a:p>
            <a:pPr algn="ctr"/>
            <a:r>
              <a:rPr lang="en-US" dirty="0" smtClean="0">
                <a:solidFill>
                  <a:srgbClr val="FF0000"/>
                </a:solidFill>
              </a:rPr>
              <a:t>High </a:t>
            </a:r>
          </a:p>
          <a:p>
            <a:pPr algn="ctr"/>
            <a:r>
              <a:rPr lang="en-US" dirty="0" smtClean="0">
                <a:solidFill>
                  <a:srgbClr val="FF0000"/>
                </a:solidFill>
              </a:rPr>
              <a:t>Trophic</a:t>
            </a:r>
          </a:p>
          <a:p>
            <a:pPr algn="ctr"/>
            <a:r>
              <a:rPr lang="en-US" dirty="0" smtClean="0">
                <a:solidFill>
                  <a:srgbClr val="FF0000"/>
                </a:solidFill>
              </a:rPr>
              <a:t> Level</a:t>
            </a:r>
            <a:endParaRPr lang="en-US" dirty="0">
              <a:solidFill>
                <a:srgbClr val="FF0000"/>
              </a:solidFill>
            </a:endParaRPr>
          </a:p>
        </p:txBody>
      </p:sp>
      <p:sp>
        <p:nvSpPr>
          <p:cNvPr id="25" name="tx264">
            <a:extLst>
              <a:ext uri="{FF2B5EF4-FFF2-40B4-BE49-F238E27FC236}">
                <a16:creationId xmlns:a16="http://schemas.microsoft.com/office/drawing/2014/main" xmlns="" id="{8483806C-9A5B-4293-8DD1-26325266CD20}"/>
              </a:ext>
            </a:extLst>
          </p:cNvPr>
          <p:cNvSpPr/>
          <p:nvPr/>
        </p:nvSpPr>
        <p:spPr>
          <a:xfrm rot="16200000">
            <a:off x="2995156" y="3620182"/>
            <a:ext cx="1441708" cy="414363"/>
          </a:xfrm>
          <a:prstGeom prst="rect">
            <a:avLst/>
          </a:prstGeom>
          <a:solidFill>
            <a:schemeClr val="bg1"/>
          </a:solidFill>
        </p:spPr>
        <p:txBody>
          <a:bodyPr wrap="none" lIns="0" tIns="0" rIns="0" bIns="0" anchor="ctr" anchorCtr="1"/>
          <a:lstStyle/>
          <a:p>
            <a:pPr marL="0" marR="0" indent="0" algn="l">
              <a:lnSpc>
                <a:spcPts val="1080"/>
              </a:lnSpc>
              <a:spcBef>
                <a:spcPts val="0"/>
              </a:spcBef>
              <a:spcAft>
                <a:spcPts val="0"/>
              </a:spcAft>
            </a:pPr>
            <a:r>
              <a:rPr lang="en-US" sz="2000" dirty="0" smtClean="0">
                <a:solidFill>
                  <a:srgbClr val="000000">
                    <a:alpha val="100000"/>
                  </a:srgbClr>
                </a:solidFill>
                <a:latin typeface="Helvetica" panose="020B0604020202020204" pitchFamily="34" charset="0"/>
                <a:cs typeface="Helvetica" panose="020B0604020202020204" pitchFamily="34" charset="0"/>
                <a:sym typeface="Symbol" panose="05050102010706020507" pitchFamily="18" charset="2"/>
              </a:rPr>
              <a:t>Nitrogen</a:t>
            </a:r>
            <a:endParaRPr sz="2000" dirty="0">
              <a:solidFill>
                <a:srgbClr val="000000">
                  <a:alpha val="100000"/>
                </a:srgbClr>
              </a:solidFill>
              <a:latin typeface="Helvetica" panose="020B0604020202020204" pitchFamily="34" charset="0"/>
              <a:cs typeface="Helvetica" panose="020B0604020202020204" pitchFamily="34" charset="0"/>
            </a:endParaRPr>
          </a:p>
        </p:txBody>
      </p:sp>
      <p:cxnSp>
        <p:nvCxnSpPr>
          <p:cNvPr id="9" name="Straight Arrow Connector 8"/>
          <p:cNvCxnSpPr/>
          <p:nvPr/>
        </p:nvCxnSpPr>
        <p:spPr>
          <a:xfrm flipH="1" flipV="1">
            <a:off x="7524750" y="2600325"/>
            <a:ext cx="2266950" cy="90487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2279351" y="5127968"/>
            <a:ext cx="1824980" cy="389096"/>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6738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96FDFE6-C78B-4ACF-B4BF-991F3766ACF7}"/>
              </a:ext>
            </a:extLst>
          </p:cNvPr>
          <p:cNvSpPr>
            <a:spLocks noGrp="1"/>
          </p:cNvSpPr>
          <p:nvPr>
            <p:ph type="title"/>
          </p:nvPr>
        </p:nvSpPr>
        <p:spPr>
          <a:xfrm>
            <a:off x="838200" y="0"/>
            <a:ext cx="10515600" cy="1325563"/>
          </a:xfrm>
        </p:spPr>
        <p:txBody>
          <a:bodyPr/>
          <a:lstStyle/>
          <a:p>
            <a:pPr algn="ctr"/>
            <a:r>
              <a:rPr lang="en-US" dirty="0"/>
              <a:t>Stable Isotope Analysis</a:t>
            </a:r>
          </a:p>
        </p:txBody>
      </p:sp>
      <p:pic>
        <p:nvPicPr>
          <p:cNvPr id="3" name="Picture 2">
            <a:extLst>
              <a:ext uri="{FF2B5EF4-FFF2-40B4-BE49-F238E27FC236}">
                <a16:creationId xmlns:a16="http://schemas.microsoft.com/office/drawing/2014/main" xmlns="" id="{08EC2960-A74A-43DF-9017-5690B9660EFB}"/>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992120" y="1325563"/>
            <a:ext cx="5806440" cy="5004117"/>
          </a:xfrm>
          <a:prstGeom prst="rect">
            <a:avLst/>
          </a:prstGeom>
          <a:noFill/>
        </p:spPr>
      </p:pic>
      <p:sp>
        <p:nvSpPr>
          <p:cNvPr id="4" name="Oval 3">
            <a:extLst>
              <a:ext uri="{FF2B5EF4-FFF2-40B4-BE49-F238E27FC236}">
                <a16:creationId xmlns:a16="http://schemas.microsoft.com/office/drawing/2014/main" xmlns="" id="{CB5A221D-A8ED-4623-A3DE-4E2DCDFDE5C9}"/>
              </a:ext>
            </a:extLst>
          </p:cNvPr>
          <p:cNvSpPr/>
          <p:nvPr/>
        </p:nvSpPr>
        <p:spPr>
          <a:xfrm>
            <a:off x="4358640" y="2547461"/>
            <a:ext cx="2788920" cy="2560320"/>
          </a:xfrm>
          <a:prstGeom prst="ellipse">
            <a:avLst/>
          </a:prstGeom>
          <a:solidFill>
            <a:schemeClr val="accent1">
              <a:alpha val="3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xmlns="" id="{98038829-55EA-4334-B6CA-E7A46BB9C01D}"/>
              </a:ext>
            </a:extLst>
          </p:cNvPr>
          <p:cNvSpPr/>
          <p:nvPr/>
        </p:nvSpPr>
        <p:spPr>
          <a:xfrm>
            <a:off x="6835140" y="1046480"/>
            <a:ext cx="2788920" cy="2560320"/>
          </a:xfrm>
          <a:prstGeom prst="ellipse">
            <a:avLst/>
          </a:prstGeom>
          <a:solidFill>
            <a:srgbClr val="FF0000">
              <a:alpha val="3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xmlns="" id="{039840F5-CDEC-4533-AD60-85B23B4D8F0D}"/>
              </a:ext>
            </a:extLst>
          </p:cNvPr>
          <p:cNvSpPr txBox="1"/>
          <p:nvPr/>
        </p:nvSpPr>
        <p:spPr>
          <a:xfrm>
            <a:off x="4898410" y="2796064"/>
            <a:ext cx="1709379" cy="646331"/>
          </a:xfrm>
          <a:prstGeom prst="rect">
            <a:avLst/>
          </a:prstGeom>
          <a:noFill/>
        </p:spPr>
        <p:txBody>
          <a:bodyPr wrap="none" rtlCol="0">
            <a:spAutoFit/>
          </a:bodyPr>
          <a:lstStyle/>
          <a:p>
            <a:pPr algn="ctr"/>
            <a:r>
              <a:rPr lang="en-US" b="1" dirty="0"/>
              <a:t>South American</a:t>
            </a:r>
          </a:p>
          <a:p>
            <a:pPr algn="ctr"/>
            <a:r>
              <a:rPr lang="en-US" b="1" dirty="0"/>
              <a:t>grey fox</a:t>
            </a:r>
          </a:p>
        </p:txBody>
      </p:sp>
      <p:sp>
        <p:nvSpPr>
          <p:cNvPr id="7" name="TextBox 6">
            <a:extLst>
              <a:ext uri="{FF2B5EF4-FFF2-40B4-BE49-F238E27FC236}">
                <a16:creationId xmlns:a16="http://schemas.microsoft.com/office/drawing/2014/main" xmlns="" id="{5970A8AA-64CF-495B-8B66-08B691FA0E27}"/>
              </a:ext>
            </a:extLst>
          </p:cNvPr>
          <p:cNvSpPr txBox="1"/>
          <p:nvPr/>
        </p:nvSpPr>
        <p:spPr>
          <a:xfrm>
            <a:off x="7382189" y="1242328"/>
            <a:ext cx="1694823" cy="646331"/>
          </a:xfrm>
          <a:prstGeom prst="rect">
            <a:avLst/>
          </a:prstGeom>
          <a:noFill/>
        </p:spPr>
        <p:txBody>
          <a:bodyPr wrap="none" rtlCol="0">
            <a:spAutoFit/>
          </a:bodyPr>
          <a:lstStyle/>
          <a:p>
            <a:pPr algn="ctr"/>
            <a:r>
              <a:rPr lang="en-US" b="1" dirty="0"/>
              <a:t>Falkland Islands</a:t>
            </a:r>
          </a:p>
          <a:p>
            <a:pPr algn="ctr"/>
            <a:r>
              <a:rPr lang="en-US" b="1" dirty="0"/>
              <a:t>wolf</a:t>
            </a:r>
          </a:p>
        </p:txBody>
      </p:sp>
    </p:spTree>
    <p:extLst>
      <p:ext uri="{BB962C8B-B14F-4D97-AF65-F5344CB8AC3E}">
        <p14:creationId xmlns:p14="http://schemas.microsoft.com/office/powerpoint/2010/main" val="2091891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96FDFE6-C78B-4ACF-B4BF-991F3766ACF7}"/>
              </a:ext>
            </a:extLst>
          </p:cNvPr>
          <p:cNvSpPr>
            <a:spLocks noGrp="1"/>
          </p:cNvSpPr>
          <p:nvPr>
            <p:ph type="title"/>
          </p:nvPr>
        </p:nvSpPr>
        <p:spPr>
          <a:xfrm>
            <a:off x="838200" y="0"/>
            <a:ext cx="10515600" cy="1325563"/>
          </a:xfrm>
        </p:spPr>
        <p:txBody>
          <a:bodyPr/>
          <a:lstStyle/>
          <a:p>
            <a:pPr algn="ctr"/>
            <a:r>
              <a:rPr lang="en-US" dirty="0"/>
              <a:t>Stable Isotope Analysis</a:t>
            </a:r>
          </a:p>
        </p:txBody>
      </p:sp>
      <p:pic>
        <p:nvPicPr>
          <p:cNvPr id="3" name="Picture 2">
            <a:extLst>
              <a:ext uri="{FF2B5EF4-FFF2-40B4-BE49-F238E27FC236}">
                <a16:creationId xmlns:a16="http://schemas.microsoft.com/office/drawing/2014/main" xmlns="" id="{08EC2960-A74A-43DF-9017-5690B9660EFB}"/>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992120" y="1325563"/>
            <a:ext cx="5806440" cy="5004117"/>
          </a:xfrm>
          <a:prstGeom prst="rect">
            <a:avLst/>
          </a:prstGeom>
          <a:noFill/>
        </p:spPr>
      </p:pic>
      <p:sp>
        <p:nvSpPr>
          <p:cNvPr id="4" name="Oval 3">
            <a:extLst>
              <a:ext uri="{FF2B5EF4-FFF2-40B4-BE49-F238E27FC236}">
                <a16:creationId xmlns:a16="http://schemas.microsoft.com/office/drawing/2014/main" xmlns="" id="{CB5A221D-A8ED-4623-A3DE-4E2DCDFDE5C9}"/>
              </a:ext>
            </a:extLst>
          </p:cNvPr>
          <p:cNvSpPr/>
          <p:nvPr/>
        </p:nvSpPr>
        <p:spPr>
          <a:xfrm>
            <a:off x="5496558" y="1839069"/>
            <a:ext cx="2788920" cy="2560320"/>
          </a:xfrm>
          <a:prstGeom prst="ellipse">
            <a:avLst/>
          </a:prstGeom>
          <a:solidFill>
            <a:schemeClr val="accent1">
              <a:alpha val="3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xmlns="" id="{98038829-55EA-4334-B6CA-E7A46BB9C01D}"/>
              </a:ext>
            </a:extLst>
          </p:cNvPr>
          <p:cNvSpPr/>
          <p:nvPr/>
        </p:nvSpPr>
        <p:spPr>
          <a:xfrm>
            <a:off x="5753099" y="1675130"/>
            <a:ext cx="2788920" cy="2560320"/>
          </a:xfrm>
          <a:prstGeom prst="ellipse">
            <a:avLst/>
          </a:prstGeom>
          <a:solidFill>
            <a:srgbClr val="FF0000">
              <a:alpha val="3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xmlns="" id="{039840F5-CDEC-4533-AD60-85B23B4D8F0D}"/>
              </a:ext>
            </a:extLst>
          </p:cNvPr>
          <p:cNvSpPr txBox="1"/>
          <p:nvPr/>
        </p:nvSpPr>
        <p:spPr>
          <a:xfrm>
            <a:off x="6036328" y="3119229"/>
            <a:ext cx="1709379" cy="646331"/>
          </a:xfrm>
          <a:prstGeom prst="rect">
            <a:avLst/>
          </a:prstGeom>
          <a:noFill/>
        </p:spPr>
        <p:txBody>
          <a:bodyPr wrap="none" rtlCol="0">
            <a:spAutoFit/>
          </a:bodyPr>
          <a:lstStyle/>
          <a:p>
            <a:pPr algn="ctr"/>
            <a:r>
              <a:rPr lang="en-US" b="1" dirty="0"/>
              <a:t>South American</a:t>
            </a:r>
          </a:p>
          <a:p>
            <a:pPr algn="ctr"/>
            <a:r>
              <a:rPr lang="en-US" b="1" dirty="0"/>
              <a:t>grey fox</a:t>
            </a:r>
          </a:p>
        </p:txBody>
      </p:sp>
      <p:sp>
        <p:nvSpPr>
          <p:cNvPr id="7" name="TextBox 6">
            <a:extLst>
              <a:ext uri="{FF2B5EF4-FFF2-40B4-BE49-F238E27FC236}">
                <a16:creationId xmlns:a16="http://schemas.microsoft.com/office/drawing/2014/main" xmlns="" id="{5970A8AA-64CF-495B-8B66-08B691FA0E27}"/>
              </a:ext>
            </a:extLst>
          </p:cNvPr>
          <p:cNvSpPr txBox="1"/>
          <p:nvPr/>
        </p:nvSpPr>
        <p:spPr>
          <a:xfrm>
            <a:off x="6300148" y="1870978"/>
            <a:ext cx="1694823" cy="646331"/>
          </a:xfrm>
          <a:prstGeom prst="rect">
            <a:avLst/>
          </a:prstGeom>
          <a:noFill/>
        </p:spPr>
        <p:txBody>
          <a:bodyPr wrap="none" rtlCol="0">
            <a:spAutoFit/>
          </a:bodyPr>
          <a:lstStyle/>
          <a:p>
            <a:pPr algn="ctr"/>
            <a:r>
              <a:rPr lang="en-US" b="1" dirty="0"/>
              <a:t>Falkland Islands</a:t>
            </a:r>
          </a:p>
          <a:p>
            <a:pPr algn="ctr"/>
            <a:r>
              <a:rPr lang="en-US" b="1" dirty="0"/>
              <a:t>wolf</a:t>
            </a:r>
          </a:p>
        </p:txBody>
      </p:sp>
    </p:spTree>
    <p:extLst>
      <p:ext uri="{BB962C8B-B14F-4D97-AF65-F5344CB8AC3E}">
        <p14:creationId xmlns:p14="http://schemas.microsoft.com/office/powerpoint/2010/main" val="533069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Image result for outline of worl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42925"/>
            <a:ext cx="12107392" cy="5924550"/>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Image result for british natural history museum 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05187" y="2160588"/>
            <a:ext cx="1236737" cy="649287"/>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Arrow Connector 3"/>
          <p:cNvCxnSpPr/>
          <p:nvPr/>
        </p:nvCxnSpPr>
        <p:spPr>
          <a:xfrm flipV="1">
            <a:off x="5241924" y="1714500"/>
            <a:ext cx="720726" cy="77073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7414" name="Picture 6" descr="Image result for naturalis biodiversity center 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46875" y="0"/>
            <a:ext cx="1262063" cy="1262063"/>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Arrow Connector 8"/>
          <p:cNvCxnSpPr>
            <a:stCxn id="17414" idx="1"/>
          </p:cNvCxnSpPr>
          <p:nvPr/>
        </p:nvCxnSpPr>
        <p:spPr>
          <a:xfrm flipH="1">
            <a:off x="6229350" y="631032"/>
            <a:ext cx="517525" cy="108346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7416" name="Picture 8" descr="Image result for academy of natural sciences 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9400" y="2686050"/>
            <a:ext cx="1473200" cy="1473200"/>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Arrow Connector 12"/>
          <p:cNvCxnSpPr/>
          <p:nvPr/>
        </p:nvCxnSpPr>
        <p:spPr>
          <a:xfrm flipV="1">
            <a:off x="1642231" y="2247900"/>
            <a:ext cx="1786769" cy="82351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7418" name="Picture 10" descr="Image result for swedish museum of natural history log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79158" y="2705257"/>
            <a:ext cx="1397000" cy="1159511"/>
          </a:xfrm>
          <a:prstGeom prst="rect">
            <a:avLst/>
          </a:prstGeom>
          <a:noFill/>
          <a:extLst>
            <a:ext uri="{909E8E84-426E-40DD-AFC4-6F175D3DCCD1}">
              <a14:hiddenFill xmlns:a14="http://schemas.microsoft.com/office/drawing/2010/main">
                <a:solidFill>
                  <a:srgbClr val="FFFFFF"/>
                </a:solidFill>
              </a14:hiddenFill>
            </a:ext>
          </a:extLst>
        </p:spPr>
      </p:pic>
      <p:cxnSp>
        <p:nvCxnSpPr>
          <p:cNvPr id="16" name="Straight Arrow Connector 15"/>
          <p:cNvCxnSpPr/>
          <p:nvPr/>
        </p:nvCxnSpPr>
        <p:spPr>
          <a:xfrm flipH="1" flipV="1">
            <a:off x="6488112" y="1504950"/>
            <a:ext cx="258764" cy="11811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7420" name="Picture 12" descr="Image result for otago museum of natural history logo"/>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434388" y="4723209"/>
            <a:ext cx="1206500" cy="1206500"/>
          </a:xfrm>
          <a:prstGeom prst="rect">
            <a:avLst/>
          </a:prstGeom>
          <a:noFill/>
          <a:extLst>
            <a:ext uri="{909E8E84-426E-40DD-AFC4-6F175D3DCCD1}">
              <a14:hiddenFill xmlns:a14="http://schemas.microsoft.com/office/drawing/2010/main">
                <a:solidFill>
                  <a:srgbClr val="FFFFFF"/>
                </a:solidFill>
              </a14:hiddenFill>
            </a:ext>
          </a:extLst>
        </p:spPr>
      </p:pic>
      <p:cxnSp>
        <p:nvCxnSpPr>
          <p:cNvPr id="20" name="Straight Arrow Connector 19"/>
          <p:cNvCxnSpPr/>
          <p:nvPr/>
        </p:nvCxnSpPr>
        <p:spPr>
          <a:xfrm>
            <a:off x="9640888" y="5326459"/>
            <a:ext cx="1855787" cy="69334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943404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xmlns="" id="{F24E7636-CEC5-4A92-AB53-CC26134B00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9800" y="0"/>
            <a:ext cx="103124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139020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a:extLst>
              <a:ext uri="{FF2B5EF4-FFF2-40B4-BE49-F238E27FC236}">
                <a16:creationId xmlns:a16="http://schemas.microsoft.com/office/drawing/2014/main" xmlns="" id="{D2129A90-FCAA-4409-82D4-E84DDC38A0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397841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a:extLst>
              <a:ext uri="{FF2B5EF4-FFF2-40B4-BE49-F238E27FC236}">
                <a16:creationId xmlns:a16="http://schemas.microsoft.com/office/drawing/2014/main" xmlns="" id="{F6A6CAEE-26B2-4F72-975F-133FAD82F0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9163" y="0"/>
            <a:ext cx="1035208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939987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a:extLst>
              <a:ext uri="{FF2B5EF4-FFF2-40B4-BE49-F238E27FC236}">
                <a16:creationId xmlns:a16="http://schemas.microsoft.com/office/drawing/2014/main" xmlns="" id="{2C5C2D99-A019-4F26-9AB0-87BF933035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9163" y="0"/>
            <a:ext cx="1035208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478136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209550"/>
            <a:ext cx="10515600" cy="1325563"/>
          </a:xfrm>
        </p:spPr>
        <p:txBody>
          <a:bodyPr>
            <a:normAutofit fontScale="90000"/>
          </a:bodyPr>
          <a:lstStyle/>
          <a:p>
            <a:pPr algn="ctr"/>
            <a:r>
              <a:rPr lang="en-US" sz="4800" b="1" dirty="0" smtClean="0"/>
              <a:t>Not all replacements need to be intentional…</a:t>
            </a:r>
            <a:endParaRPr lang="en-US" sz="4800" b="1" dirty="0"/>
          </a:p>
        </p:txBody>
      </p:sp>
      <p:sp>
        <p:nvSpPr>
          <p:cNvPr id="3" name="TextBox 2"/>
          <p:cNvSpPr txBox="1"/>
          <p:nvPr/>
        </p:nvSpPr>
        <p:spPr>
          <a:xfrm>
            <a:off x="1727811" y="1325563"/>
            <a:ext cx="8526821" cy="830997"/>
          </a:xfrm>
          <a:prstGeom prst="rect">
            <a:avLst/>
          </a:prstGeom>
          <a:noFill/>
        </p:spPr>
        <p:txBody>
          <a:bodyPr wrap="none" rtlCol="0">
            <a:spAutoFit/>
          </a:bodyPr>
          <a:lstStyle/>
          <a:p>
            <a:r>
              <a:rPr lang="en-US" sz="4800" b="1" dirty="0" smtClean="0">
                <a:solidFill>
                  <a:srgbClr val="FF0000"/>
                </a:solidFill>
              </a:rPr>
              <a:t>Replacement by Invasive Species</a:t>
            </a:r>
            <a:endParaRPr lang="en-US" sz="4800" b="1" dirty="0">
              <a:solidFill>
                <a:srgbClr val="FF0000"/>
              </a:solidFill>
            </a:endParaRPr>
          </a:p>
        </p:txBody>
      </p:sp>
      <p:pic>
        <p:nvPicPr>
          <p:cNvPr id="8" name="Picture 2" descr="Image result for patagonian fox">
            <a:extLst>
              <a:ext uri="{FF2B5EF4-FFF2-40B4-BE49-F238E27FC236}">
                <a16:creationId xmlns:a16="http://schemas.microsoft.com/office/drawing/2014/main" xmlns="" id="{67B22942-89E4-4CCD-9AA0-648DB6A5BA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160" y="2651126"/>
            <a:ext cx="5609658" cy="315543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Image result for warra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04074" y="2378593"/>
            <a:ext cx="4406901" cy="3726931"/>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Arrow Connector 9"/>
          <p:cNvCxnSpPr/>
          <p:nvPr/>
        </p:nvCxnSpPr>
        <p:spPr>
          <a:xfrm>
            <a:off x="6305550" y="4124325"/>
            <a:ext cx="723900" cy="0"/>
          </a:xfrm>
          <a:prstGeom prst="straightConnector1">
            <a:avLst/>
          </a:prstGeom>
          <a:ln w="857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104363" y="5806558"/>
            <a:ext cx="4278159" cy="369332"/>
          </a:xfrm>
          <a:prstGeom prst="rect">
            <a:avLst/>
          </a:prstGeom>
          <a:noFill/>
        </p:spPr>
        <p:txBody>
          <a:bodyPr wrap="none" rtlCol="0">
            <a:spAutoFit/>
          </a:bodyPr>
          <a:lstStyle/>
          <a:p>
            <a:r>
              <a:rPr lang="en-US" dirty="0" smtClean="0"/>
              <a:t>South American grey fox </a:t>
            </a:r>
            <a:r>
              <a:rPr lang="en-US" i="1" dirty="0" smtClean="0"/>
              <a:t>(</a:t>
            </a:r>
            <a:r>
              <a:rPr lang="en-US" i="1" dirty="0" err="1" smtClean="0"/>
              <a:t>Lycalopex</a:t>
            </a:r>
            <a:r>
              <a:rPr lang="en-US" i="1" dirty="0" smtClean="0"/>
              <a:t> </a:t>
            </a:r>
            <a:r>
              <a:rPr lang="en-US" i="1" dirty="0" err="1" smtClean="0"/>
              <a:t>griseus</a:t>
            </a:r>
            <a:r>
              <a:rPr lang="en-US" i="1" dirty="0" smtClean="0"/>
              <a:t>)</a:t>
            </a:r>
            <a:endParaRPr lang="en-US" i="1" dirty="0"/>
          </a:p>
        </p:txBody>
      </p:sp>
      <p:sp>
        <p:nvSpPr>
          <p:cNvPr id="12" name="TextBox 11"/>
          <p:cNvSpPr txBox="1"/>
          <p:nvPr/>
        </p:nvSpPr>
        <p:spPr>
          <a:xfrm>
            <a:off x="7408258" y="6105524"/>
            <a:ext cx="3998531" cy="369332"/>
          </a:xfrm>
          <a:prstGeom prst="rect">
            <a:avLst/>
          </a:prstGeom>
          <a:noFill/>
        </p:spPr>
        <p:txBody>
          <a:bodyPr wrap="none" rtlCol="0">
            <a:spAutoFit/>
          </a:bodyPr>
          <a:lstStyle/>
          <a:p>
            <a:r>
              <a:rPr lang="en-US" dirty="0" smtClean="0"/>
              <a:t>Falkland Islands wolf </a:t>
            </a:r>
            <a:r>
              <a:rPr lang="en-US" i="1" dirty="0" smtClean="0"/>
              <a:t>(</a:t>
            </a:r>
            <a:r>
              <a:rPr lang="en-US" i="1" dirty="0" err="1" smtClean="0"/>
              <a:t>Dusicyon</a:t>
            </a:r>
            <a:r>
              <a:rPr lang="en-US" i="1" dirty="0" smtClean="0"/>
              <a:t> </a:t>
            </a:r>
            <a:r>
              <a:rPr lang="en-US" i="1" dirty="0" err="1" smtClean="0"/>
              <a:t>australis</a:t>
            </a:r>
            <a:r>
              <a:rPr lang="en-US" i="1" dirty="0" smtClean="0"/>
              <a:t>)</a:t>
            </a:r>
            <a:endParaRPr lang="en-US" i="1" dirty="0"/>
          </a:p>
        </p:txBody>
      </p:sp>
    </p:spTree>
    <p:extLst>
      <p:ext uri="{BB962C8B-B14F-4D97-AF65-F5344CB8AC3E}">
        <p14:creationId xmlns:p14="http://schemas.microsoft.com/office/powerpoint/2010/main" val="3826596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pPr algn="ctr"/>
            <a:r>
              <a:rPr lang="en-US" dirty="0" smtClean="0"/>
              <a:t>Conservation Biology</a:t>
            </a:r>
            <a:endParaRPr lang="en-US" dirty="0"/>
          </a:p>
        </p:txBody>
      </p:sp>
      <p:pic>
        <p:nvPicPr>
          <p:cNvPr id="2050" name="Picture 2" descr="Image result for wolf reintroduc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7328" y="1186155"/>
            <a:ext cx="9683750" cy="5584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333549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3" name="rc444">
            <a:extLst>
              <a:ext uri="{FF2B5EF4-FFF2-40B4-BE49-F238E27FC236}">
                <a16:creationId xmlns:a16="http://schemas.microsoft.com/office/drawing/2014/main" xmlns="" id="{88207AA5-14CF-4740-8E7B-9A2AAEB72768}"/>
              </a:ext>
            </a:extLst>
          </p:cNvPr>
          <p:cNvSpPr/>
          <p:nvPr/>
        </p:nvSpPr>
        <p:spPr>
          <a:xfrm>
            <a:off x="5055173" y="637655"/>
            <a:ext cx="5415787" cy="5336086"/>
          </a:xfrm>
          <a:prstGeom prst="rect">
            <a:avLst/>
          </a:prstGeom>
          <a:ln w="25400" cap="rnd">
            <a:solidFill>
              <a:srgbClr val="333333">
                <a:alpha val="100000"/>
              </a:srgbClr>
            </a:solidFill>
            <a:prstDash val="solid"/>
            <a:round/>
          </a:ln>
        </p:spPr>
        <p:txBody>
          <a:bodyPr/>
          <a:lstStyle/>
          <a:p>
            <a:endParaRPr/>
          </a:p>
        </p:txBody>
      </p:sp>
      <p:sp>
        <p:nvSpPr>
          <p:cNvPr id="4494" name="pt79">
            <a:extLst>
              <a:ext uri="{FF2B5EF4-FFF2-40B4-BE49-F238E27FC236}">
                <a16:creationId xmlns:a16="http://schemas.microsoft.com/office/drawing/2014/main" xmlns="" id="{062D09C6-AA2E-47DA-8AB5-1F1B4EE18333}"/>
              </a:ext>
            </a:extLst>
          </p:cNvPr>
          <p:cNvSpPr/>
          <p:nvPr/>
        </p:nvSpPr>
        <p:spPr>
          <a:xfrm>
            <a:off x="6554610" y="3520353"/>
            <a:ext cx="91440" cy="91440"/>
          </a:xfrm>
          <a:prstGeom prst="ellipse">
            <a:avLst/>
          </a:prstGeom>
          <a:solidFill>
            <a:srgbClr val="0000FF">
              <a:alpha val="100000"/>
            </a:srgbClr>
          </a:solidFill>
        </p:spPr>
        <p:txBody>
          <a:bodyPr/>
          <a:lstStyle/>
          <a:p>
            <a:endParaRPr/>
          </a:p>
        </p:txBody>
      </p:sp>
      <p:sp>
        <p:nvSpPr>
          <p:cNvPr id="4495" name="pt79">
            <a:extLst>
              <a:ext uri="{FF2B5EF4-FFF2-40B4-BE49-F238E27FC236}">
                <a16:creationId xmlns:a16="http://schemas.microsoft.com/office/drawing/2014/main" xmlns="" id="{CAAFA7FD-1905-4037-B07C-9C27E4570EBF}"/>
              </a:ext>
            </a:extLst>
          </p:cNvPr>
          <p:cNvSpPr/>
          <p:nvPr/>
        </p:nvSpPr>
        <p:spPr>
          <a:xfrm>
            <a:off x="6554610" y="3860939"/>
            <a:ext cx="91440" cy="91440"/>
          </a:xfrm>
          <a:prstGeom prst="ellipse">
            <a:avLst/>
          </a:prstGeom>
          <a:solidFill>
            <a:srgbClr val="0000FF">
              <a:alpha val="100000"/>
            </a:srgbClr>
          </a:solidFill>
        </p:spPr>
        <p:txBody>
          <a:bodyPr/>
          <a:lstStyle/>
          <a:p>
            <a:endParaRPr/>
          </a:p>
        </p:txBody>
      </p:sp>
      <p:sp>
        <p:nvSpPr>
          <p:cNvPr id="4496" name="pt79">
            <a:extLst>
              <a:ext uri="{FF2B5EF4-FFF2-40B4-BE49-F238E27FC236}">
                <a16:creationId xmlns:a16="http://schemas.microsoft.com/office/drawing/2014/main" xmlns="" id="{CDE1D550-6D6F-4D8C-A90E-848D67F5DACF}"/>
              </a:ext>
            </a:extLst>
          </p:cNvPr>
          <p:cNvSpPr/>
          <p:nvPr/>
        </p:nvSpPr>
        <p:spPr>
          <a:xfrm>
            <a:off x="6862785" y="4223111"/>
            <a:ext cx="91440" cy="91440"/>
          </a:xfrm>
          <a:prstGeom prst="ellipse">
            <a:avLst/>
          </a:prstGeom>
          <a:solidFill>
            <a:srgbClr val="0000FF">
              <a:alpha val="100000"/>
            </a:srgbClr>
          </a:solidFill>
        </p:spPr>
        <p:txBody>
          <a:bodyPr/>
          <a:lstStyle/>
          <a:p>
            <a:endParaRPr/>
          </a:p>
        </p:txBody>
      </p:sp>
      <p:sp>
        <p:nvSpPr>
          <p:cNvPr id="4497" name="pt79">
            <a:extLst>
              <a:ext uri="{FF2B5EF4-FFF2-40B4-BE49-F238E27FC236}">
                <a16:creationId xmlns:a16="http://schemas.microsoft.com/office/drawing/2014/main" xmlns="" id="{4C926193-E9A3-45F9-953C-2030E5897D73}"/>
              </a:ext>
            </a:extLst>
          </p:cNvPr>
          <p:cNvSpPr/>
          <p:nvPr/>
        </p:nvSpPr>
        <p:spPr>
          <a:xfrm>
            <a:off x="6647134" y="4485314"/>
            <a:ext cx="91440" cy="91440"/>
          </a:xfrm>
          <a:prstGeom prst="ellipse">
            <a:avLst/>
          </a:prstGeom>
          <a:solidFill>
            <a:srgbClr val="0000FF">
              <a:alpha val="100000"/>
            </a:srgbClr>
          </a:solidFill>
        </p:spPr>
        <p:txBody>
          <a:bodyPr/>
          <a:lstStyle/>
          <a:p>
            <a:endParaRPr/>
          </a:p>
        </p:txBody>
      </p:sp>
      <p:sp>
        <p:nvSpPr>
          <p:cNvPr id="4498" name="pt79">
            <a:extLst>
              <a:ext uri="{FF2B5EF4-FFF2-40B4-BE49-F238E27FC236}">
                <a16:creationId xmlns:a16="http://schemas.microsoft.com/office/drawing/2014/main" xmlns="" id="{7B6E75EC-7A56-4E36-86DB-135FF8B2806F}"/>
              </a:ext>
            </a:extLst>
          </p:cNvPr>
          <p:cNvSpPr/>
          <p:nvPr/>
        </p:nvSpPr>
        <p:spPr>
          <a:xfrm>
            <a:off x="6604161" y="4594669"/>
            <a:ext cx="91440" cy="91440"/>
          </a:xfrm>
          <a:prstGeom prst="ellipse">
            <a:avLst/>
          </a:prstGeom>
          <a:solidFill>
            <a:srgbClr val="0000FF">
              <a:alpha val="100000"/>
            </a:srgbClr>
          </a:solidFill>
        </p:spPr>
        <p:txBody>
          <a:bodyPr/>
          <a:lstStyle/>
          <a:p>
            <a:endParaRPr/>
          </a:p>
        </p:txBody>
      </p:sp>
      <p:sp>
        <p:nvSpPr>
          <p:cNvPr id="4499" name="pt79">
            <a:extLst>
              <a:ext uri="{FF2B5EF4-FFF2-40B4-BE49-F238E27FC236}">
                <a16:creationId xmlns:a16="http://schemas.microsoft.com/office/drawing/2014/main" xmlns="" id="{E1925003-AE1E-4F0E-AE10-55664BAAC334}"/>
              </a:ext>
            </a:extLst>
          </p:cNvPr>
          <p:cNvSpPr/>
          <p:nvPr/>
        </p:nvSpPr>
        <p:spPr>
          <a:xfrm>
            <a:off x="7188773" y="4392786"/>
            <a:ext cx="91440" cy="91440"/>
          </a:xfrm>
          <a:prstGeom prst="ellipse">
            <a:avLst/>
          </a:prstGeom>
          <a:solidFill>
            <a:srgbClr val="0000FF">
              <a:alpha val="100000"/>
            </a:srgbClr>
          </a:solidFill>
        </p:spPr>
        <p:txBody>
          <a:bodyPr/>
          <a:lstStyle/>
          <a:p>
            <a:endParaRPr/>
          </a:p>
        </p:txBody>
      </p:sp>
      <p:sp>
        <p:nvSpPr>
          <p:cNvPr id="4500" name="pt79">
            <a:extLst>
              <a:ext uri="{FF2B5EF4-FFF2-40B4-BE49-F238E27FC236}">
                <a16:creationId xmlns:a16="http://schemas.microsoft.com/office/drawing/2014/main" xmlns="" id="{68561D0F-EE13-49E8-9587-CDF4C240DC99}"/>
              </a:ext>
            </a:extLst>
          </p:cNvPr>
          <p:cNvSpPr/>
          <p:nvPr/>
        </p:nvSpPr>
        <p:spPr>
          <a:xfrm>
            <a:off x="6899642" y="3820081"/>
            <a:ext cx="91440" cy="91440"/>
          </a:xfrm>
          <a:prstGeom prst="ellipse">
            <a:avLst/>
          </a:prstGeom>
          <a:solidFill>
            <a:srgbClr val="0000FF">
              <a:alpha val="100000"/>
            </a:srgbClr>
          </a:solidFill>
        </p:spPr>
        <p:txBody>
          <a:bodyPr/>
          <a:lstStyle/>
          <a:p>
            <a:endParaRPr/>
          </a:p>
        </p:txBody>
      </p:sp>
      <p:sp>
        <p:nvSpPr>
          <p:cNvPr id="4501" name="pt79">
            <a:extLst>
              <a:ext uri="{FF2B5EF4-FFF2-40B4-BE49-F238E27FC236}">
                <a16:creationId xmlns:a16="http://schemas.microsoft.com/office/drawing/2014/main" xmlns="" id="{9FA13BCC-3158-4297-95E5-02AD765900B7}"/>
              </a:ext>
            </a:extLst>
          </p:cNvPr>
          <p:cNvSpPr/>
          <p:nvPr/>
        </p:nvSpPr>
        <p:spPr>
          <a:xfrm>
            <a:off x="6875603" y="3657513"/>
            <a:ext cx="91440" cy="91440"/>
          </a:xfrm>
          <a:prstGeom prst="ellipse">
            <a:avLst/>
          </a:prstGeom>
          <a:solidFill>
            <a:srgbClr val="0000FF">
              <a:alpha val="100000"/>
            </a:srgbClr>
          </a:solidFill>
        </p:spPr>
        <p:txBody>
          <a:bodyPr/>
          <a:lstStyle/>
          <a:p>
            <a:endParaRPr/>
          </a:p>
        </p:txBody>
      </p:sp>
      <p:sp>
        <p:nvSpPr>
          <p:cNvPr id="4502" name="pt79">
            <a:extLst>
              <a:ext uri="{FF2B5EF4-FFF2-40B4-BE49-F238E27FC236}">
                <a16:creationId xmlns:a16="http://schemas.microsoft.com/office/drawing/2014/main" xmlns="" id="{F84C6FF7-3216-4B66-AC5C-58CCBA927698}"/>
              </a:ext>
            </a:extLst>
          </p:cNvPr>
          <p:cNvSpPr/>
          <p:nvPr/>
        </p:nvSpPr>
        <p:spPr>
          <a:xfrm>
            <a:off x="7402230" y="3611793"/>
            <a:ext cx="91440" cy="91440"/>
          </a:xfrm>
          <a:prstGeom prst="ellipse">
            <a:avLst/>
          </a:prstGeom>
          <a:solidFill>
            <a:srgbClr val="0000FF">
              <a:alpha val="100000"/>
            </a:srgbClr>
          </a:solidFill>
        </p:spPr>
        <p:txBody>
          <a:bodyPr/>
          <a:lstStyle/>
          <a:p>
            <a:endParaRPr/>
          </a:p>
        </p:txBody>
      </p:sp>
      <p:sp>
        <p:nvSpPr>
          <p:cNvPr id="4503" name="pt79">
            <a:extLst>
              <a:ext uri="{FF2B5EF4-FFF2-40B4-BE49-F238E27FC236}">
                <a16:creationId xmlns:a16="http://schemas.microsoft.com/office/drawing/2014/main" xmlns="" id="{CF805DEE-FC5D-4243-B27D-8A87D038DC79}"/>
              </a:ext>
            </a:extLst>
          </p:cNvPr>
          <p:cNvSpPr/>
          <p:nvPr/>
        </p:nvSpPr>
        <p:spPr>
          <a:xfrm>
            <a:off x="7543858" y="3461725"/>
            <a:ext cx="91440" cy="91440"/>
          </a:xfrm>
          <a:prstGeom prst="ellipse">
            <a:avLst/>
          </a:prstGeom>
          <a:solidFill>
            <a:srgbClr val="0000FF">
              <a:alpha val="100000"/>
            </a:srgbClr>
          </a:solidFill>
        </p:spPr>
        <p:txBody>
          <a:bodyPr/>
          <a:lstStyle/>
          <a:p>
            <a:endParaRPr/>
          </a:p>
        </p:txBody>
      </p:sp>
      <p:sp>
        <p:nvSpPr>
          <p:cNvPr id="4504" name="pt79">
            <a:extLst>
              <a:ext uri="{FF2B5EF4-FFF2-40B4-BE49-F238E27FC236}">
                <a16:creationId xmlns:a16="http://schemas.microsoft.com/office/drawing/2014/main" xmlns="" id="{992A45F7-F5A8-4055-855F-312C7A27ADB4}"/>
              </a:ext>
            </a:extLst>
          </p:cNvPr>
          <p:cNvSpPr/>
          <p:nvPr/>
        </p:nvSpPr>
        <p:spPr>
          <a:xfrm>
            <a:off x="8032055" y="3520353"/>
            <a:ext cx="91440" cy="91440"/>
          </a:xfrm>
          <a:prstGeom prst="ellipse">
            <a:avLst/>
          </a:prstGeom>
          <a:solidFill>
            <a:srgbClr val="0000FF">
              <a:alpha val="100000"/>
            </a:srgbClr>
          </a:solidFill>
        </p:spPr>
        <p:txBody>
          <a:bodyPr/>
          <a:lstStyle/>
          <a:p>
            <a:endParaRPr/>
          </a:p>
        </p:txBody>
      </p:sp>
      <p:sp>
        <p:nvSpPr>
          <p:cNvPr id="4505" name="pt79">
            <a:extLst>
              <a:ext uri="{FF2B5EF4-FFF2-40B4-BE49-F238E27FC236}">
                <a16:creationId xmlns:a16="http://schemas.microsoft.com/office/drawing/2014/main" xmlns="" id="{72CE813F-17BF-4C70-8B3E-587232D6D581}"/>
              </a:ext>
            </a:extLst>
          </p:cNvPr>
          <p:cNvSpPr/>
          <p:nvPr/>
        </p:nvSpPr>
        <p:spPr>
          <a:xfrm>
            <a:off x="7828096" y="3152569"/>
            <a:ext cx="91440" cy="91440"/>
          </a:xfrm>
          <a:prstGeom prst="ellipse">
            <a:avLst/>
          </a:prstGeom>
          <a:solidFill>
            <a:srgbClr val="0000FF">
              <a:alpha val="100000"/>
            </a:srgbClr>
          </a:solidFill>
        </p:spPr>
        <p:txBody>
          <a:bodyPr/>
          <a:lstStyle/>
          <a:p>
            <a:endParaRPr/>
          </a:p>
        </p:txBody>
      </p:sp>
      <p:sp>
        <p:nvSpPr>
          <p:cNvPr id="4506" name="pt79">
            <a:extLst>
              <a:ext uri="{FF2B5EF4-FFF2-40B4-BE49-F238E27FC236}">
                <a16:creationId xmlns:a16="http://schemas.microsoft.com/office/drawing/2014/main" xmlns="" id="{C9E1530B-4C81-4C23-B638-07E1FE4A4290}"/>
              </a:ext>
            </a:extLst>
          </p:cNvPr>
          <p:cNvSpPr/>
          <p:nvPr/>
        </p:nvSpPr>
        <p:spPr>
          <a:xfrm>
            <a:off x="6884073" y="2904656"/>
            <a:ext cx="91440" cy="91440"/>
          </a:xfrm>
          <a:prstGeom prst="ellipse">
            <a:avLst/>
          </a:prstGeom>
          <a:solidFill>
            <a:srgbClr val="0000FF">
              <a:alpha val="100000"/>
            </a:srgbClr>
          </a:solidFill>
        </p:spPr>
        <p:txBody>
          <a:bodyPr/>
          <a:lstStyle/>
          <a:p>
            <a:endParaRPr/>
          </a:p>
        </p:txBody>
      </p:sp>
      <p:sp>
        <p:nvSpPr>
          <p:cNvPr id="4507" name="pt79">
            <a:extLst>
              <a:ext uri="{FF2B5EF4-FFF2-40B4-BE49-F238E27FC236}">
                <a16:creationId xmlns:a16="http://schemas.microsoft.com/office/drawing/2014/main" xmlns="" id="{E85C4A64-E27C-40A7-B1E1-2096FB8CC7B5}"/>
              </a:ext>
            </a:extLst>
          </p:cNvPr>
          <p:cNvSpPr/>
          <p:nvPr/>
        </p:nvSpPr>
        <p:spPr>
          <a:xfrm>
            <a:off x="6464394" y="2422086"/>
            <a:ext cx="91440" cy="91440"/>
          </a:xfrm>
          <a:prstGeom prst="ellipse">
            <a:avLst/>
          </a:prstGeom>
          <a:solidFill>
            <a:srgbClr val="0000FF">
              <a:alpha val="100000"/>
            </a:srgbClr>
          </a:solidFill>
        </p:spPr>
        <p:txBody>
          <a:bodyPr/>
          <a:lstStyle/>
          <a:p>
            <a:endParaRPr/>
          </a:p>
        </p:txBody>
      </p:sp>
      <p:sp>
        <p:nvSpPr>
          <p:cNvPr id="4508" name="pt79">
            <a:extLst>
              <a:ext uri="{FF2B5EF4-FFF2-40B4-BE49-F238E27FC236}">
                <a16:creationId xmlns:a16="http://schemas.microsoft.com/office/drawing/2014/main" xmlns="" id="{FC1CC2A4-74EA-44BD-A312-AABC01ACD7C1}"/>
              </a:ext>
            </a:extLst>
          </p:cNvPr>
          <p:cNvSpPr/>
          <p:nvPr/>
        </p:nvSpPr>
        <p:spPr>
          <a:xfrm>
            <a:off x="7327567" y="4661059"/>
            <a:ext cx="91440" cy="91440"/>
          </a:xfrm>
          <a:prstGeom prst="ellipse">
            <a:avLst/>
          </a:prstGeom>
          <a:solidFill>
            <a:srgbClr val="0000FF">
              <a:alpha val="100000"/>
            </a:srgbClr>
          </a:solidFill>
        </p:spPr>
        <p:txBody>
          <a:bodyPr/>
          <a:lstStyle/>
          <a:p>
            <a:endParaRPr/>
          </a:p>
        </p:txBody>
      </p:sp>
      <p:sp>
        <p:nvSpPr>
          <p:cNvPr id="4509" name="pt79">
            <a:extLst>
              <a:ext uri="{FF2B5EF4-FFF2-40B4-BE49-F238E27FC236}">
                <a16:creationId xmlns:a16="http://schemas.microsoft.com/office/drawing/2014/main" xmlns="" id="{26BB4886-4DFA-43F6-A0A0-63F9587C335C}"/>
              </a:ext>
            </a:extLst>
          </p:cNvPr>
          <p:cNvSpPr/>
          <p:nvPr/>
        </p:nvSpPr>
        <p:spPr>
          <a:xfrm>
            <a:off x="8527828" y="2337671"/>
            <a:ext cx="91440" cy="91440"/>
          </a:xfrm>
          <a:prstGeom prst="ellipse">
            <a:avLst/>
          </a:prstGeom>
          <a:solidFill>
            <a:srgbClr val="0000FF">
              <a:alpha val="100000"/>
            </a:srgbClr>
          </a:solidFill>
        </p:spPr>
        <p:txBody>
          <a:bodyPr/>
          <a:lstStyle/>
          <a:p>
            <a:endParaRPr/>
          </a:p>
        </p:txBody>
      </p:sp>
      <p:sp>
        <p:nvSpPr>
          <p:cNvPr id="4510" name="pt79">
            <a:extLst>
              <a:ext uri="{FF2B5EF4-FFF2-40B4-BE49-F238E27FC236}">
                <a16:creationId xmlns:a16="http://schemas.microsoft.com/office/drawing/2014/main" xmlns="" id="{E9E2C8D4-96EA-4A1E-8829-FBF1CAC4A5A8}"/>
              </a:ext>
            </a:extLst>
          </p:cNvPr>
          <p:cNvSpPr/>
          <p:nvPr/>
        </p:nvSpPr>
        <p:spPr>
          <a:xfrm>
            <a:off x="8239809" y="2392140"/>
            <a:ext cx="91440" cy="91440"/>
          </a:xfrm>
          <a:prstGeom prst="ellipse">
            <a:avLst/>
          </a:prstGeom>
          <a:solidFill>
            <a:srgbClr val="0000FF">
              <a:alpha val="100000"/>
            </a:srgbClr>
          </a:solidFill>
        </p:spPr>
        <p:txBody>
          <a:bodyPr/>
          <a:lstStyle/>
          <a:p>
            <a:endParaRPr/>
          </a:p>
        </p:txBody>
      </p:sp>
      <p:sp>
        <p:nvSpPr>
          <p:cNvPr id="4511" name="pt79">
            <a:extLst>
              <a:ext uri="{FF2B5EF4-FFF2-40B4-BE49-F238E27FC236}">
                <a16:creationId xmlns:a16="http://schemas.microsoft.com/office/drawing/2014/main" xmlns="" id="{03D756AB-E2B4-4EBF-A91D-73402A68C199}"/>
              </a:ext>
            </a:extLst>
          </p:cNvPr>
          <p:cNvSpPr/>
          <p:nvPr/>
        </p:nvSpPr>
        <p:spPr>
          <a:xfrm>
            <a:off x="7543858" y="2985436"/>
            <a:ext cx="91440" cy="91440"/>
          </a:xfrm>
          <a:prstGeom prst="ellipse">
            <a:avLst/>
          </a:prstGeom>
          <a:solidFill>
            <a:srgbClr val="0000FF">
              <a:alpha val="100000"/>
            </a:srgbClr>
          </a:solidFill>
        </p:spPr>
        <p:txBody>
          <a:bodyPr/>
          <a:lstStyle/>
          <a:p>
            <a:endParaRPr/>
          </a:p>
        </p:txBody>
      </p:sp>
      <p:sp>
        <p:nvSpPr>
          <p:cNvPr id="4512" name="pt79">
            <a:extLst>
              <a:ext uri="{FF2B5EF4-FFF2-40B4-BE49-F238E27FC236}">
                <a16:creationId xmlns:a16="http://schemas.microsoft.com/office/drawing/2014/main" xmlns="" id="{505827FC-4641-42B6-AF11-AEBD97CC2340}"/>
              </a:ext>
            </a:extLst>
          </p:cNvPr>
          <p:cNvSpPr/>
          <p:nvPr/>
        </p:nvSpPr>
        <p:spPr>
          <a:xfrm>
            <a:off x="7440267" y="2985436"/>
            <a:ext cx="91440" cy="91440"/>
          </a:xfrm>
          <a:prstGeom prst="ellipse">
            <a:avLst/>
          </a:prstGeom>
          <a:solidFill>
            <a:srgbClr val="0000FF">
              <a:alpha val="100000"/>
            </a:srgbClr>
          </a:solidFill>
        </p:spPr>
        <p:txBody>
          <a:bodyPr/>
          <a:lstStyle/>
          <a:p>
            <a:endParaRPr/>
          </a:p>
        </p:txBody>
      </p:sp>
      <p:sp>
        <p:nvSpPr>
          <p:cNvPr id="4513" name="pt79">
            <a:extLst>
              <a:ext uri="{FF2B5EF4-FFF2-40B4-BE49-F238E27FC236}">
                <a16:creationId xmlns:a16="http://schemas.microsoft.com/office/drawing/2014/main" xmlns="" id="{B710BDB7-EE38-4F6B-8598-36FCA7CB5208}"/>
              </a:ext>
            </a:extLst>
          </p:cNvPr>
          <p:cNvSpPr/>
          <p:nvPr/>
        </p:nvSpPr>
        <p:spPr>
          <a:xfrm>
            <a:off x="6502427" y="4744258"/>
            <a:ext cx="91440" cy="91440"/>
          </a:xfrm>
          <a:prstGeom prst="ellipse">
            <a:avLst/>
          </a:prstGeom>
          <a:solidFill>
            <a:srgbClr val="0000FF">
              <a:alpha val="100000"/>
            </a:srgbClr>
          </a:solidFill>
        </p:spPr>
        <p:txBody>
          <a:bodyPr/>
          <a:lstStyle/>
          <a:p>
            <a:endParaRPr/>
          </a:p>
        </p:txBody>
      </p:sp>
      <p:sp>
        <p:nvSpPr>
          <p:cNvPr id="4514" name="pt79">
            <a:extLst>
              <a:ext uri="{FF2B5EF4-FFF2-40B4-BE49-F238E27FC236}">
                <a16:creationId xmlns:a16="http://schemas.microsoft.com/office/drawing/2014/main" xmlns="" id="{7DD6855B-2E07-4CDA-B8B4-B68826D431E0}"/>
              </a:ext>
            </a:extLst>
          </p:cNvPr>
          <p:cNvSpPr/>
          <p:nvPr/>
        </p:nvSpPr>
        <p:spPr>
          <a:xfrm>
            <a:off x="6365281" y="5228584"/>
            <a:ext cx="91440" cy="91440"/>
          </a:xfrm>
          <a:prstGeom prst="ellipse">
            <a:avLst/>
          </a:prstGeom>
          <a:solidFill>
            <a:srgbClr val="0000FF">
              <a:alpha val="100000"/>
            </a:srgbClr>
          </a:solidFill>
        </p:spPr>
        <p:txBody>
          <a:bodyPr/>
          <a:lstStyle/>
          <a:p>
            <a:endParaRPr/>
          </a:p>
        </p:txBody>
      </p:sp>
      <p:sp>
        <p:nvSpPr>
          <p:cNvPr id="4515" name="pt79">
            <a:extLst>
              <a:ext uri="{FF2B5EF4-FFF2-40B4-BE49-F238E27FC236}">
                <a16:creationId xmlns:a16="http://schemas.microsoft.com/office/drawing/2014/main" xmlns="" id="{2686E4F4-1F02-48FE-93FB-F6C969C97DB1}"/>
              </a:ext>
            </a:extLst>
          </p:cNvPr>
          <p:cNvSpPr/>
          <p:nvPr/>
        </p:nvSpPr>
        <p:spPr>
          <a:xfrm>
            <a:off x="6523719" y="5690420"/>
            <a:ext cx="91440" cy="91440"/>
          </a:xfrm>
          <a:prstGeom prst="ellipse">
            <a:avLst/>
          </a:prstGeom>
          <a:solidFill>
            <a:srgbClr val="0000FF">
              <a:alpha val="100000"/>
            </a:srgbClr>
          </a:solidFill>
        </p:spPr>
        <p:txBody>
          <a:bodyPr/>
          <a:lstStyle/>
          <a:p>
            <a:endParaRPr/>
          </a:p>
        </p:txBody>
      </p:sp>
      <p:sp>
        <p:nvSpPr>
          <p:cNvPr id="4516" name="pt79">
            <a:extLst>
              <a:ext uri="{FF2B5EF4-FFF2-40B4-BE49-F238E27FC236}">
                <a16:creationId xmlns:a16="http://schemas.microsoft.com/office/drawing/2014/main" xmlns="" id="{4E5C29CF-A310-4253-8DDC-953FF883CBDC}"/>
              </a:ext>
            </a:extLst>
          </p:cNvPr>
          <p:cNvSpPr/>
          <p:nvPr/>
        </p:nvSpPr>
        <p:spPr>
          <a:xfrm>
            <a:off x="6822688" y="4833861"/>
            <a:ext cx="91440" cy="91440"/>
          </a:xfrm>
          <a:prstGeom prst="ellipse">
            <a:avLst/>
          </a:prstGeom>
          <a:solidFill>
            <a:srgbClr val="0000FF">
              <a:alpha val="100000"/>
            </a:srgbClr>
          </a:solidFill>
        </p:spPr>
        <p:txBody>
          <a:bodyPr/>
          <a:lstStyle/>
          <a:p>
            <a:endParaRPr/>
          </a:p>
        </p:txBody>
      </p:sp>
      <p:sp>
        <p:nvSpPr>
          <p:cNvPr id="4517" name="pt79">
            <a:extLst>
              <a:ext uri="{FF2B5EF4-FFF2-40B4-BE49-F238E27FC236}">
                <a16:creationId xmlns:a16="http://schemas.microsoft.com/office/drawing/2014/main" xmlns="" id="{C96FCB98-0774-427C-BDA8-C2FC9966DFF5}"/>
              </a:ext>
            </a:extLst>
          </p:cNvPr>
          <p:cNvSpPr/>
          <p:nvPr/>
        </p:nvSpPr>
        <p:spPr>
          <a:xfrm>
            <a:off x="6853922" y="5129128"/>
            <a:ext cx="91440" cy="91440"/>
          </a:xfrm>
          <a:prstGeom prst="ellipse">
            <a:avLst/>
          </a:prstGeom>
          <a:solidFill>
            <a:srgbClr val="0000FF">
              <a:alpha val="100000"/>
            </a:srgbClr>
          </a:solidFill>
        </p:spPr>
        <p:txBody>
          <a:bodyPr/>
          <a:lstStyle/>
          <a:p>
            <a:endParaRPr/>
          </a:p>
        </p:txBody>
      </p:sp>
      <p:sp>
        <p:nvSpPr>
          <p:cNvPr id="4518" name="pt79">
            <a:extLst>
              <a:ext uri="{FF2B5EF4-FFF2-40B4-BE49-F238E27FC236}">
                <a16:creationId xmlns:a16="http://schemas.microsoft.com/office/drawing/2014/main" xmlns="" id="{73AA1829-4112-4122-B91D-A18A8EDBACCD}"/>
              </a:ext>
            </a:extLst>
          </p:cNvPr>
          <p:cNvSpPr/>
          <p:nvPr/>
        </p:nvSpPr>
        <p:spPr>
          <a:xfrm>
            <a:off x="6748457" y="5274812"/>
            <a:ext cx="91440" cy="91440"/>
          </a:xfrm>
          <a:prstGeom prst="ellipse">
            <a:avLst/>
          </a:prstGeom>
          <a:solidFill>
            <a:srgbClr val="0000FF">
              <a:alpha val="100000"/>
            </a:srgbClr>
          </a:solidFill>
        </p:spPr>
        <p:txBody>
          <a:bodyPr/>
          <a:lstStyle/>
          <a:p>
            <a:endParaRPr/>
          </a:p>
        </p:txBody>
      </p:sp>
      <p:sp>
        <p:nvSpPr>
          <p:cNvPr id="4519" name="pt79">
            <a:extLst>
              <a:ext uri="{FF2B5EF4-FFF2-40B4-BE49-F238E27FC236}">
                <a16:creationId xmlns:a16="http://schemas.microsoft.com/office/drawing/2014/main" xmlns="" id="{BD3C39BF-31C6-4FF9-ADEE-17997C75DEA2}"/>
              </a:ext>
            </a:extLst>
          </p:cNvPr>
          <p:cNvSpPr/>
          <p:nvPr/>
        </p:nvSpPr>
        <p:spPr>
          <a:xfrm>
            <a:off x="6657017" y="4900139"/>
            <a:ext cx="91440" cy="91440"/>
          </a:xfrm>
          <a:prstGeom prst="ellipse">
            <a:avLst/>
          </a:prstGeom>
          <a:solidFill>
            <a:srgbClr val="0000FF">
              <a:alpha val="100000"/>
            </a:srgbClr>
          </a:solidFill>
        </p:spPr>
        <p:txBody>
          <a:bodyPr/>
          <a:lstStyle/>
          <a:p>
            <a:endParaRPr/>
          </a:p>
        </p:txBody>
      </p:sp>
      <p:sp>
        <p:nvSpPr>
          <p:cNvPr id="4520" name="pt79">
            <a:extLst>
              <a:ext uri="{FF2B5EF4-FFF2-40B4-BE49-F238E27FC236}">
                <a16:creationId xmlns:a16="http://schemas.microsoft.com/office/drawing/2014/main" xmlns="" id="{6E97C1E3-265E-4774-ADF5-E33E0AE3D831}"/>
              </a:ext>
            </a:extLst>
          </p:cNvPr>
          <p:cNvSpPr/>
          <p:nvPr/>
        </p:nvSpPr>
        <p:spPr>
          <a:xfrm>
            <a:off x="6713491" y="4925301"/>
            <a:ext cx="91440" cy="91440"/>
          </a:xfrm>
          <a:prstGeom prst="ellipse">
            <a:avLst/>
          </a:prstGeom>
          <a:solidFill>
            <a:srgbClr val="0000FF">
              <a:alpha val="100000"/>
            </a:srgbClr>
          </a:solidFill>
        </p:spPr>
        <p:txBody>
          <a:bodyPr/>
          <a:lstStyle/>
          <a:p>
            <a:endParaRPr/>
          </a:p>
        </p:txBody>
      </p:sp>
      <p:sp>
        <p:nvSpPr>
          <p:cNvPr id="4521" name="pt79">
            <a:extLst>
              <a:ext uri="{FF2B5EF4-FFF2-40B4-BE49-F238E27FC236}">
                <a16:creationId xmlns:a16="http://schemas.microsoft.com/office/drawing/2014/main" xmlns="" id="{61375A2D-0A88-42B5-9CF0-91724BCBFF7A}"/>
              </a:ext>
            </a:extLst>
          </p:cNvPr>
          <p:cNvSpPr/>
          <p:nvPr/>
        </p:nvSpPr>
        <p:spPr>
          <a:xfrm>
            <a:off x="6657017" y="5041903"/>
            <a:ext cx="91440" cy="91440"/>
          </a:xfrm>
          <a:prstGeom prst="ellipse">
            <a:avLst/>
          </a:prstGeom>
          <a:solidFill>
            <a:srgbClr val="0000FF">
              <a:alpha val="100000"/>
            </a:srgbClr>
          </a:solidFill>
        </p:spPr>
        <p:txBody>
          <a:bodyPr/>
          <a:lstStyle/>
          <a:p>
            <a:endParaRPr/>
          </a:p>
        </p:txBody>
      </p:sp>
      <p:sp>
        <p:nvSpPr>
          <p:cNvPr id="4522" name="pt79">
            <a:extLst>
              <a:ext uri="{FF2B5EF4-FFF2-40B4-BE49-F238E27FC236}">
                <a16:creationId xmlns:a16="http://schemas.microsoft.com/office/drawing/2014/main" xmlns="" id="{46F7291D-B506-4BDC-AB4B-5D69635BE3D3}"/>
              </a:ext>
            </a:extLst>
          </p:cNvPr>
          <p:cNvSpPr/>
          <p:nvPr/>
        </p:nvSpPr>
        <p:spPr>
          <a:xfrm>
            <a:off x="6588118" y="5519239"/>
            <a:ext cx="91440" cy="91440"/>
          </a:xfrm>
          <a:prstGeom prst="ellipse">
            <a:avLst/>
          </a:prstGeom>
          <a:solidFill>
            <a:srgbClr val="0000FF">
              <a:alpha val="100000"/>
            </a:srgbClr>
          </a:solidFill>
        </p:spPr>
        <p:txBody>
          <a:bodyPr/>
          <a:lstStyle/>
          <a:p>
            <a:endParaRPr/>
          </a:p>
        </p:txBody>
      </p:sp>
      <p:sp>
        <p:nvSpPr>
          <p:cNvPr id="4523" name="pt79">
            <a:extLst>
              <a:ext uri="{FF2B5EF4-FFF2-40B4-BE49-F238E27FC236}">
                <a16:creationId xmlns:a16="http://schemas.microsoft.com/office/drawing/2014/main" xmlns="" id="{9BC26F4C-DC8E-4B99-9273-4AAF58179F67}"/>
              </a:ext>
            </a:extLst>
          </p:cNvPr>
          <p:cNvSpPr/>
          <p:nvPr/>
        </p:nvSpPr>
        <p:spPr>
          <a:xfrm>
            <a:off x="6589132" y="5544401"/>
            <a:ext cx="91440" cy="91440"/>
          </a:xfrm>
          <a:prstGeom prst="ellipse">
            <a:avLst/>
          </a:prstGeom>
          <a:solidFill>
            <a:srgbClr val="0000FF">
              <a:alpha val="100000"/>
            </a:srgbClr>
          </a:solidFill>
        </p:spPr>
        <p:txBody>
          <a:bodyPr/>
          <a:lstStyle/>
          <a:p>
            <a:endParaRPr/>
          </a:p>
        </p:txBody>
      </p:sp>
      <p:sp>
        <p:nvSpPr>
          <p:cNvPr id="4532" name="pt79">
            <a:extLst>
              <a:ext uri="{FF2B5EF4-FFF2-40B4-BE49-F238E27FC236}">
                <a16:creationId xmlns:a16="http://schemas.microsoft.com/office/drawing/2014/main" xmlns="" id="{4BFC38A7-61CA-470A-9DD0-7F51A2ECE05C}"/>
              </a:ext>
            </a:extLst>
          </p:cNvPr>
          <p:cNvSpPr/>
          <p:nvPr/>
        </p:nvSpPr>
        <p:spPr>
          <a:xfrm>
            <a:off x="7357401" y="4192430"/>
            <a:ext cx="91440" cy="91440"/>
          </a:xfrm>
          <a:prstGeom prst="ellipse">
            <a:avLst/>
          </a:prstGeom>
          <a:solidFill>
            <a:srgbClr val="0000FF">
              <a:alpha val="100000"/>
            </a:srgbClr>
          </a:solidFill>
        </p:spPr>
        <p:txBody>
          <a:bodyPr/>
          <a:lstStyle/>
          <a:p>
            <a:endParaRPr/>
          </a:p>
        </p:txBody>
      </p:sp>
      <p:sp>
        <p:nvSpPr>
          <p:cNvPr id="4533" name="pt79">
            <a:extLst>
              <a:ext uri="{FF2B5EF4-FFF2-40B4-BE49-F238E27FC236}">
                <a16:creationId xmlns:a16="http://schemas.microsoft.com/office/drawing/2014/main" xmlns="" id="{FE291F04-B32D-4C3E-B6A5-EAFCA87C68E6}"/>
              </a:ext>
            </a:extLst>
          </p:cNvPr>
          <p:cNvSpPr/>
          <p:nvPr/>
        </p:nvSpPr>
        <p:spPr>
          <a:xfrm>
            <a:off x="7319834" y="4227645"/>
            <a:ext cx="91440" cy="91440"/>
          </a:xfrm>
          <a:prstGeom prst="ellipse">
            <a:avLst/>
          </a:prstGeom>
          <a:solidFill>
            <a:srgbClr val="0000FF">
              <a:alpha val="100000"/>
            </a:srgbClr>
          </a:solidFill>
        </p:spPr>
        <p:txBody>
          <a:bodyPr/>
          <a:lstStyle/>
          <a:p>
            <a:endParaRPr/>
          </a:p>
        </p:txBody>
      </p:sp>
      <p:cxnSp>
        <p:nvCxnSpPr>
          <p:cNvPr id="4537" name="Straight Connector 4536">
            <a:extLst>
              <a:ext uri="{FF2B5EF4-FFF2-40B4-BE49-F238E27FC236}">
                <a16:creationId xmlns:a16="http://schemas.microsoft.com/office/drawing/2014/main" xmlns="" id="{0886B71D-6288-4BD2-BB7E-12DFB2D4FF0B}"/>
              </a:ext>
            </a:extLst>
          </p:cNvPr>
          <p:cNvCxnSpPr>
            <a:cxnSpLocks/>
          </p:cNvCxnSpPr>
          <p:nvPr/>
        </p:nvCxnSpPr>
        <p:spPr>
          <a:xfrm>
            <a:off x="6372389" y="2701602"/>
            <a:ext cx="87346" cy="112080"/>
          </a:xfrm>
          <a:prstGeom prst="line">
            <a:avLst/>
          </a:prstGeom>
          <a:ln w="25400">
            <a:solidFill>
              <a:srgbClr val="264653"/>
            </a:solidFill>
          </a:ln>
        </p:spPr>
        <p:style>
          <a:lnRef idx="1">
            <a:schemeClr val="accent1"/>
          </a:lnRef>
          <a:fillRef idx="0">
            <a:schemeClr val="accent1"/>
          </a:fillRef>
          <a:effectRef idx="0">
            <a:schemeClr val="accent1"/>
          </a:effectRef>
          <a:fontRef idx="minor">
            <a:schemeClr val="tx1"/>
          </a:fontRef>
        </p:style>
      </p:cxnSp>
      <p:cxnSp>
        <p:nvCxnSpPr>
          <p:cNvPr id="4538" name="Straight Connector 4537">
            <a:extLst>
              <a:ext uri="{FF2B5EF4-FFF2-40B4-BE49-F238E27FC236}">
                <a16:creationId xmlns:a16="http://schemas.microsoft.com/office/drawing/2014/main" xmlns="" id="{3BC50F87-94AB-4B7C-A111-24C3E1A6D28D}"/>
              </a:ext>
            </a:extLst>
          </p:cNvPr>
          <p:cNvCxnSpPr>
            <a:cxnSpLocks/>
          </p:cNvCxnSpPr>
          <p:nvPr/>
        </p:nvCxnSpPr>
        <p:spPr>
          <a:xfrm flipH="1">
            <a:off x="6364257" y="2701602"/>
            <a:ext cx="103182" cy="112080"/>
          </a:xfrm>
          <a:prstGeom prst="line">
            <a:avLst/>
          </a:prstGeom>
          <a:ln w="25400">
            <a:solidFill>
              <a:srgbClr val="264653"/>
            </a:solidFill>
          </a:ln>
        </p:spPr>
        <p:style>
          <a:lnRef idx="1">
            <a:schemeClr val="accent1"/>
          </a:lnRef>
          <a:fillRef idx="0">
            <a:schemeClr val="accent1"/>
          </a:fillRef>
          <a:effectRef idx="0">
            <a:schemeClr val="accent1"/>
          </a:effectRef>
          <a:fontRef idx="minor">
            <a:schemeClr val="tx1"/>
          </a:fontRef>
        </p:style>
      </p:cxnSp>
      <p:cxnSp>
        <p:nvCxnSpPr>
          <p:cNvPr id="4539" name="Straight Connector 4538">
            <a:extLst>
              <a:ext uri="{FF2B5EF4-FFF2-40B4-BE49-F238E27FC236}">
                <a16:creationId xmlns:a16="http://schemas.microsoft.com/office/drawing/2014/main" xmlns="" id="{70CEFC8F-9BA9-4031-BC74-73D2B5EB8A6D}"/>
              </a:ext>
            </a:extLst>
          </p:cNvPr>
          <p:cNvCxnSpPr>
            <a:cxnSpLocks/>
          </p:cNvCxnSpPr>
          <p:nvPr/>
        </p:nvCxnSpPr>
        <p:spPr>
          <a:xfrm>
            <a:off x="5970358" y="2752722"/>
            <a:ext cx="869539" cy="0"/>
          </a:xfrm>
          <a:prstGeom prst="line">
            <a:avLst/>
          </a:prstGeom>
          <a:ln w="12700">
            <a:solidFill>
              <a:srgbClr val="264653"/>
            </a:solidFill>
          </a:ln>
        </p:spPr>
        <p:style>
          <a:lnRef idx="1">
            <a:schemeClr val="accent1"/>
          </a:lnRef>
          <a:fillRef idx="0">
            <a:schemeClr val="accent1"/>
          </a:fillRef>
          <a:effectRef idx="0">
            <a:schemeClr val="accent1"/>
          </a:effectRef>
          <a:fontRef idx="minor">
            <a:schemeClr val="tx1"/>
          </a:fontRef>
        </p:style>
      </p:cxnSp>
      <p:cxnSp>
        <p:nvCxnSpPr>
          <p:cNvPr id="4540" name="Straight Connector 4539">
            <a:extLst>
              <a:ext uri="{FF2B5EF4-FFF2-40B4-BE49-F238E27FC236}">
                <a16:creationId xmlns:a16="http://schemas.microsoft.com/office/drawing/2014/main" xmlns="" id="{3970DDE0-2B03-477D-9E4A-A868CC16FB0A}"/>
              </a:ext>
            </a:extLst>
          </p:cNvPr>
          <p:cNvCxnSpPr>
            <a:cxnSpLocks/>
          </p:cNvCxnSpPr>
          <p:nvPr/>
        </p:nvCxnSpPr>
        <p:spPr>
          <a:xfrm>
            <a:off x="6417617" y="1272433"/>
            <a:ext cx="0" cy="2950678"/>
          </a:xfrm>
          <a:prstGeom prst="line">
            <a:avLst/>
          </a:prstGeom>
          <a:ln w="12700">
            <a:solidFill>
              <a:srgbClr val="264653"/>
            </a:solidFill>
          </a:ln>
        </p:spPr>
        <p:style>
          <a:lnRef idx="1">
            <a:schemeClr val="accent1"/>
          </a:lnRef>
          <a:fillRef idx="0">
            <a:schemeClr val="accent1"/>
          </a:fillRef>
          <a:effectRef idx="0">
            <a:schemeClr val="accent1"/>
          </a:effectRef>
          <a:fontRef idx="minor">
            <a:schemeClr val="tx1"/>
          </a:fontRef>
        </p:style>
      </p:cxnSp>
      <p:sp>
        <p:nvSpPr>
          <p:cNvPr id="4541" name="Rectangle 4540">
            <a:extLst>
              <a:ext uri="{FF2B5EF4-FFF2-40B4-BE49-F238E27FC236}">
                <a16:creationId xmlns:a16="http://schemas.microsoft.com/office/drawing/2014/main" xmlns="" id="{84BC5CF2-0B94-4FE2-AE34-6B14FDDE933C}"/>
              </a:ext>
            </a:extLst>
          </p:cNvPr>
          <p:cNvSpPr/>
          <p:nvPr/>
        </p:nvSpPr>
        <p:spPr>
          <a:xfrm rot="2700000">
            <a:off x="9484316" y="2564617"/>
            <a:ext cx="91440" cy="91440"/>
          </a:xfrm>
          <a:prstGeom prst="rect">
            <a:avLst/>
          </a:prstGeom>
          <a:noFill/>
          <a:ln w="25400">
            <a:solidFill>
              <a:srgbClr val="2A9D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42" name="Isosceles Triangle 4541">
            <a:extLst>
              <a:ext uri="{FF2B5EF4-FFF2-40B4-BE49-F238E27FC236}">
                <a16:creationId xmlns:a16="http://schemas.microsoft.com/office/drawing/2014/main" xmlns="" id="{2DF44DCE-1FC4-4EE0-84B3-BCC68E5D674E}"/>
              </a:ext>
            </a:extLst>
          </p:cNvPr>
          <p:cNvSpPr/>
          <p:nvPr/>
        </p:nvSpPr>
        <p:spPr>
          <a:xfrm rot="10800000">
            <a:off x="8868024" y="1899279"/>
            <a:ext cx="134891" cy="116910"/>
          </a:xfrm>
          <a:prstGeom prst="triangle">
            <a:avLst/>
          </a:prstGeom>
          <a:noFill/>
          <a:ln w="25400">
            <a:solidFill>
              <a:srgbClr val="E9C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543" name="Straight Connector 4542">
            <a:extLst>
              <a:ext uri="{FF2B5EF4-FFF2-40B4-BE49-F238E27FC236}">
                <a16:creationId xmlns:a16="http://schemas.microsoft.com/office/drawing/2014/main" xmlns="" id="{DA6740EB-ECA5-4D83-ACC9-F8F6F30B8356}"/>
              </a:ext>
            </a:extLst>
          </p:cNvPr>
          <p:cNvCxnSpPr>
            <a:cxnSpLocks/>
          </p:cNvCxnSpPr>
          <p:nvPr/>
        </p:nvCxnSpPr>
        <p:spPr>
          <a:xfrm>
            <a:off x="8189306" y="1945490"/>
            <a:ext cx="1475570" cy="0"/>
          </a:xfrm>
          <a:prstGeom prst="line">
            <a:avLst/>
          </a:prstGeom>
          <a:ln w="12700">
            <a:solidFill>
              <a:srgbClr val="E9C46A"/>
            </a:solidFill>
          </a:ln>
        </p:spPr>
        <p:style>
          <a:lnRef idx="1">
            <a:schemeClr val="accent1"/>
          </a:lnRef>
          <a:fillRef idx="0">
            <a:schemeClr val="accent1"/>
          </a:fillRef>
          <a:effectRef idx="0">
            <a:schemeClr val="accent1"/>
          </a:effectRef>
          <a:fontRef idx="minor">
            <a:schemeClr val="tx1"/>
          </a:fontRef>
        </p:style>
      </p:cxnSp>
      <p:cxnSp>
        <p:nvCxnSpPr>
          <p:cNvPr id="4544" name="Straight Connector 4543">
            <a:extLst>
              <a:ext uri="{FF2B5EF4-FFF2-40B4-BE49-F238E27FC236}">
                <a16:creationId xmlns:a16="http://schemas.microsoft.com/office/drawing/2014/main" xmlns="" id="{5DE7F54F-7D8A-48C9-8ED8-F89CEA5DD554}"/>
              </a:ext>
            </a:extLst>
          </p:cNvPr>
          <p:cNvCxnSpPr>
            <a:cxnSpLocks/>
          </p:cNvCxnSpPr>
          <p:nvPr/>
        </p:nvCxnSpPr>
        <p:spPr>
          <a:xfrm flipV="1">
            <a:off x="8935470" y="1195558"/>
            <a:ext cx="0" cy="1502166"/>
          </a:xfrm>
          <a:prstGeom prst="line">
            <a:avLst/>
          </a:prstGeom>
          <a:ln w="12700">
            <a:solidFill>
              <a:srgbClr val="E9C46A"/>
            </a:solidFill>
          </a:ln>
        </p:spPr>
        <p:style>
          <a:lnRef idx="1">
            <a:schemeClr val="accent1"/>
          </a:lnRef>
          <a:fillRef idx="0">
            <a:schemeClr val="accent1"/>
          </a:fillRef>
          <a:effectRef idx="0">
            <a:schemeClr val="accent1"/>
          </a:effectRef>
          <a:fontRef idx="minor">
            <a:schemeClr val="tx1"/>
          </a:fontRef>
        </p:style>
      </p:cxnSp>
      <p:sp>
        <p:nvSpPr>
          <p:cNvPr id="4545" name="Rectangle 4544">
            <a:extLst>
              <a:ext uri="{FF2B5EF4-FFF2-40B4-BE49-F238E27FC236}">
                <a16:creationId xmlns:a16="http://schemas.microsoft.com/office/drawing/2014/main" xmlns="" id="{B24590D9-4C53-451E-B965-1B714CEB996E}"/>
              </a:ext>
            </a:extLst>
          </p:cNvPr>
          <p:cNvSpPr/>
          <p:nvPr/>
        </p:nvSpPr>
        <p:spPr>
          <a:xfrm>
            <a:off x="5509178" y="3913251"/>
            <a:ext cx="104821" cy="104497"/>
          </a:xfrm>
          <a:prstGeom prst="rect">
            <a:avLst/>
          </a:prstGeom>
          <a:noFill/>
          <a:ln w="25400">
            <a:solidFill>
              <a:srgbClr val="F4A2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546" name="Straight Connector 4545">
            <a:extLst>
              <a:ext uri="{FF2B5EF4-FFF2-40B4-BE49-F238E27FC236}">
                <a16:creationId xmlns:a16="http://schemas.microsoft.com/office/drawing/2014/main" xmlns="" id="{3CD7EF4F-76DA-40C8-B1E3-82BAB40231C5}"/>
              </a:ext>
            </a:extLst>
          </p:cNvPr>
          <p:cNvCxnSpPr>
            <a:cxnSpLocks/>
          </p:cNvCxnSpPr>
          <p:nvPr/>
        </p:nvCxnSpPr>
        <p:spPr>
          <a:xfrm>
            <a:off x="5488117" y="3965500"/>
            <a:ext cx="146981" cy="0"/>
          </a:xfrm>
          <a:prstGeom prst="line">
            <a:avLst/>
          </a:prstGeom>
          <a:ln w="12700">
            <a:solidFill>
              <a:srgbClr val="F4A261"/>
            </a:solidFill>
          </a:ln>
        </p:spPr>
        <p:style>
          <a:lnRef idx="1">
            <a:schemeClr val="accent1"/>
          </a:lnRef>
          <a:fillRef idx="0">
            <a:schemeClr val="accent1"/>
          </a:fillRef>
          <a:effectRef idx="0">
            <a:schemeClr val="accent1"/>
          </a:effectRef>
          <a:fontRef idx="minor">
            <a:schemeClr val="tx1"/>
          </a:fontRef>
        </p:style>
      </p:cxnSp>
      <p:cxnSp>
        <p:nvCxnSpPr>
          <p:cNvPr id="4547" name="Straight Connector 4546">
            <a:extLst>
              <a:ext uri="{FF2B5EF4-FFF2-40B4-BE49-F238E27FC236}">
                <a16:creationId xmlns:a16="http://schemas.microsoft.com/office/drawing/2014/main" xmlns="" id="{395FF784-8353-437F-B651-6F0E17073918}"/>
              </a:ext>
            </a:extLst>
          </p:cNvPr>
          <p:cNvCxnSpPr>
            <a:cxnSpLocks/>
          </p:cNvCxnSpPr>
          <p:nvPr/>
        </p:nvCxnSpPr>
        <p:spPr>
          <a:xfrm flipV="1">
            <a:off x="5561608" y="3705532"/>
            <a:ext cx="0" cy="522112"/>
          </a:xfrm>
          <a:prstGeom prst="line">
            <a:avLst/>
          </a:prstGeom>
          <a:ln w="12700">
            <a:solidFill>
              <a:srgbClr val="F4A261"/>
            </a:solidFill>
          </a:ln>
        </p:spPr>
        <p:style>
          <a:lnRef idx="1">
            <a:schemeClr val="accent1"/>
          </a:lnRef>
          <a:fillRef idx="0">
            <a:schemeClr val="accent1"/>
          </a:fillRef>
          <a:effectRef idx="0">
            <a:schemeClr val="accent1"/>
          </a:effectRef>
          <a:fontRef idx="minor">
            <a:schemeClr val="tx1"/>
          </a:fontRef>
        </p:style>
      </p:cxnSp>
      <p:sp>
        <p:nvSpPr>
          <p:cNvPr id="4548" name="Star: 7 Points 4547">
            <a:extLst>
              <a:ext uri="{FF2B5EF4-FFF2-40B4-BE49-F238E27FC236}">
                <a16:creationId xmlns:a16="http://schemas.microsoft.com/office/drawing/2014/main" xmlns="" id="{86AF3E90-B94C-4113-B307-3EC669352A99}"/>
              </a:ext>
            </a:extLst>
          </p:cNvPr>
          <p:cNvSpPr/>
          <p:nvPr/>
        </p:nvSpPr>
        <p:spPr>
          <a:xfrm>
            <a:off x="5705776" y="4508374"/>
            <a:ext cx="145377" cy="140535"/>
          </a:xfrm>
          <a:prstGeom prst="star7">
            <a:avLst/>
          </a:prstGeom>
          <a:noFill/>
          <a:ln w="25400">
            <a:solidFill>
              <a:srgbClr val="E76F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549" name="Straight Connector 4548">
            <a:extLst>
              <a:ext uri="{FF2B5EF4-FFF2-40B4-BE49-F238E27FC236}">
                <a16:creationId xmlns:a16="http://schemas.microsoft.com/office/drawing/2014/main" xmlns="" id="{4139A271-3C74-45B7-8534-756FAD537463}"/>
              </a:ext>
            </a:extLst>
          </p:cNvPr>
          <p:cNvCxnSpPr>
            <a:cxnSpLocks/>
          </p:cNvCxnSpPr>
          <p:nvPr/>
        </p:nvCxnSpPr>
        <p:spPr>
          <a:xfrm flipV="1">
            <a:off x="5782736" y="3938918"/>
            <a:ext cx="0" cy="1335894"/>
          </a:xfrm>
          <a:prstGeom prst="line">
            <a:avLst/>
          </a:prstGeom>
          <a:ln w="12700">
            <a:solidFill>
              <a:srgbClr val="E76F51"/>
            </a:solidFill>
          </a:ln>
        </p:spPr>
        <p:style>
          <a:lnRef idx="1">
            <a:schemeClr val="accent1"/>
          </a:lnRef>
          <a:fillRef idx="0">
            <a:schemeClr val="accent1"/>
          </a:fillRef>
          <a:effectRef idx="0">
            <a:schemeClr val="accent1"/>
          </a:effectRef>
          <a:fontRef idx="minor">
            <a:schemeClr val="tx1"/>
          </a:fontRef>
        </p:style>
      </p:cxnSp>
      <p:cxnSp>
        <p:nvCxnSpPr>
          <p:cNvPr id="4550" name="Straight Connector 4549">
            <a:extLst>
              <a:ext uri="{FF2B5EF4-FFF2-40B4-BE49-F238E27FC236}">
                <a16:creationId xmlns:a16="http://schemas.microsoft.com/office/drawing/2014/main" xmlns="" id="{CBEFCD47-543E-4AFC-BBD8-915A64C5512F}"/>
              </a:ext>
            </a:extLst>
          </p:cNvPr>
          <p:cNvCxnSpPr>
            <a:cxnSpLocks/>
          </p:cNvCxnSpPr>
          <p:nvPr/>
        </p:nvCxnSpPr>
        <p:spPr>
          <a:xfrm flipV="1">
            <a:off x="5336366" y="4576754"/>
            <a:ext cx="860569" cy="5432"/>
          </a:xfrm>
          <a:prstGeom prst="line">
            <a:avLst/>
          </a:prstGeom>
          <a:ln w="12700">
            <a:solidFill>
              <a:srgbClr val="E76F51"/>
            </a:solidFill>
          </a:ln>
        </p:spPr>
        <p:style>
          <a:lnRef idx="1">
            <a:schemeClr val="accent1"/>
          </a:lnRef>
          <a:fillRef idx="0">
            <a:schemeClr val="accent1"/>
          </a:fillRef>
          <a:effectRef idx="0">
            <a:schemeClr val="accent1"/>
          </a:effectRef>
          <a:fontRef idx="minor">
            <a:schemeClr val="tx1"/>
          </a:fontRef>
        </p:style>
      </p:cxnSp>
      <p:cxnSp>
        <p:nvCxnSpPr>
          <p:cNvPr id="4551" name="Straight Connector 4550">
            <a:extLst>
              <a:ext uri="{FF2B5EF4-FFF2-40B4-BE49-F238E27FC236}">
                <a16:creationId xmlns:a16="http://schemas.microsoft.com/office/drawing/2014/main" xmlns="" id="{C8EFB259-E668-404B-88A5-2959204EFAFD}"/>
              </a:ext>
            </a:extLst>
          </p:cNvPr>
          <p:cNvCxnSpPr>
            <a:cxnSpLocks/>
          </p:cNvCxnSpPr>
          <p:nvPr/>
        </p:nvCxnSpPr>
        <p:spPr>
          <a:xfrm>
            <a:off x="8842453" y="2604166"/>
            <a:ext cx="1340997" cy="0"/>
          </a:xfrm>
          <a:prstGeom prst="line">
            <a:avLst/>
          </a:prstGeom>
          <a:ln w="12700">
            <a:solidFill>
              <a:srgbClr val="2A9D8F"/>
            </a:solidFill>
          </a:ln>
        </p:spPr>
        <p:style>
          <a:lnRef idx="1">
            <a:schemeClr val="accent1"/>
          </a:lnRef>
          <a:fillRef idx="0">
            <a:schemeClr val="accent1"/>
          </a:fillRef>
          <a:effectRef idx="0">
            <a:schemeClr val="accent1"/>
          </a:effectRef>
          <a:fontRef idx="minor">
            <a:schemeClr val="tx1"/>
          </a:fontRef>
        </p:style>
      </p:cxnSp>
      <p:cxnSp>
        <p:nvCxnSpPr>
          <p:cNvPr id="4552" name="Straight Connector 4551">
            <a:extLst>
              <a:ext uri="{FF2B5EF4-FFF2-40B4-BE49-F238E27FC236}">
                <a16:creationId xmlns:a16="http://schemas.microsoft.com/office/drawing/2014/main" xmlns="" id="{E9584910-BA27-4307-876F-03E1DDFBB08A}"/>
              </a:ext>
            </a:extLst>
          </p:cNvPr>
          <p:cNvCxnSpPr>
            <a:cxnSpLocks/>
          </p:cNvCxnSpPr>
          <p:nvPr/>
        </p:nvCxnSpPr>
        <p:spPr>
          <a:xfrm flipV="1">
            <a:off x="9530036" y="2307605"/>
            <a:ext cx="0" cy="588866"/>
          </a:xfrm>
          <a:prstGeom prst="line">
            <a:avLst/>
          </a:prstGeom>
          <a:ln w="12700">
            <a:solidFill>
              <a:srgbClr val="2A9D8F"/>
            </a:solidFill>
          </a:ln>
        </p:spPr>
        <p:style>
          <a:lnRef idx="1">
            <a:schemeClr val="accent1"/>
          </a:lnRef>
          <a:fillRef idx="0">
            <a:schemeClr val="accent1"/>
          </a:fillRef>
          <a:effectRef idx="0">
            <a:schemeClr val="accent1"/>
          </a:effectRef>
          <a:fontRef idx="minor">
            <a:schemeClr val="tx1"/>
          </a:fontRef>
        </p:style>
      </p:cxnSp>
      <p:sp>
        <p:nvSpPr>
          <p:cNvPr id="4553" name="pt79">
            <a:extLst>
              <a:ext uri="{FF2B5EF4-FFF2-40B4-BE49-F238E27FC236}">
                <a16:creationId xmlns:a16="http://schemas.microsoft.com/office/drawing/2014/main" xmlns="" id="{1E96E1F7-3BB9-47CA-A1DF-F9D209F87F27}"/>
              </a:ext>
            </a:extLst>
          </p:cNvPr>
          <p:cNvSpPr/>
          <p:nvPr/>
        </p:nvSpPr>
        <p:spPr>
          <a:xfrm>
            <a:off x="10558137" y="1857625"/>
            <a:ext cx="91440" cy="91440"/>
          </a:xfrm>
          <a:prstGeom prst="ellipse">
            <a:avLst/>
          </a:prstGeom>
          <a:solidFill>
            <a:srgbClr val="0000FF">
              <a:alpha val="100000"/>
            </a:srgbClr>
          </a:solidFill>
        </p:spPr>
        <p:txBody>
          <a:bodyPr/>
          <a:lstStyle/>
          <a:p>
            <a:endParaRPr/>
          </a:p>
        </p:txBody>
      </p:sp>
      <p:sp>
        <p:nvSpPr>
          <p:cNvPr id="4555" name="tx465">
            <a:extLst>
              <a:ext uri="{FF2B5EF4-FFF2-40B4-BE49-F238E27FC236}">
                <a16:creationId xmlns:a16="http://schemas.microsoft.com/office/drawing/2014/main" xmlns="" id="{8F5532A1-26C8-4DE1-A7E2-176DC0923072}"/>
              </a:ext>
            </a:extLst>
          </p:cNvPr>
          <p:cNvSpPr/>
          <p:nvPr/>
        </p:nvSpPr>
        <p:spPr>
          <a:xfrm>
            <a:off x="10748906" y="1816028"/>
            <a:ext cx="446370" cy="266073"/>
          </a:xfrm>
          <a:prstGeom prst="rect">
            <a:avLst/>
          </a:prstGeom>
          <a:noFill/>
        </p:spPr>
        <p:txBody>
          <a:bodyPr wrap="none" lIns="0" tIns="0" rIns="0" bIns="0" anchor="ctr" anchorCtr="1"/>
          <a:lstStyle/>
          <a:p>
            <a:pPr marL="0" marR="0" indent="0" algn="l">
              <a:lnSpc>
                <a:spcPts val="880"/>
              </a:lnSpc>
              <a:spcBef>
                <a:spcPts val="0"/>
              </a:spcBef>
              <a:spcAft>
                <a:spcPts val="0"/>
              </a:spcAft>
            </a:pPr>
            <a:r>
              <a:rPr lang="en-US" sz="1600" dirty="0">
                <a:latin typeface="Arial"/>
                <a:cs typeface="Arial"/>
              </a:rPr>
              <a:t>SAGF</a:t>
            </a:r>
            <a:endParaRPr sz="1600" dirty="0">
              <a:latin typeface="Arial"/>
              <a:cs typeface="Arial"/>
            </a:endParaRPr>
          </a:p>
        </p:txBody>
      </p:sp>
      <p:sp>
        <p:nvSpPr>
          <p:cNvPr id="4557" name="Isosceles Triangle 4556">
            <a:extLst>
              <a:ext uri="{FF2B5EF4-FFF2-40B4-BE49-F238E27FC236}">
                <a16:creationId xmlns:a16="http://schemas.microsoft.com/office/drawing/2014/main" xmlns="" id="{96748938-F5CA-4574-8AD8-222EDE4D4698}"/>
              </a:ext>
            </a:extLst>
          </p:cNvPr>
          <p:cNvSpPr/>
          <p:nvPr/>
        </p:nvSpPr>
        <p:spPr>
          <a:xfrm rot="10800000">
            <a:off x="10555215" y="3524613"/>
            <a:ext cx="134891" cy="116910"/>
          </a:xfrm>
          <a:prstGeom prst="triangle">
            <a:avLst/>
          </a:prstGeom>
          <a:noFill/>
          <a:ln w="25400">
            <a:solidFill>
              <a:srgbClr val="E9C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58" name="tx465">
            <a:extLst>
              <a:ext uri="{FF2B5EF4-FFF2-40B4-BE49-F238E27FC236}">
                <a16:creationId xmlns:a16="http://schemas.microsoft.com/office/drawing/2014/main" xmlns="" id="{3F21098F-3810-4F74-B6D2-9FA01F65B744}"/>
              </a:ext>
            </a:extLst>
          </p:cNvPr>
          <p:cNvSpPr/>
          <p:nvPr/>
        </p:nvSpPr>
        <p:spPr>
          <a:xfrm>
            <a:off x="10881857" y="3508486"/>
            <a:ext cx="1054239" cy="266073"/>
          </a:xfrm>
          <a:prstGeom prst="rect">
            <a:avLst/>
          </a:prstGeom>
          <a:noFill/>
        </p:spPr>
        <p:txBody>
          <a:bodyPr wrap="none" lIns="0" tIns="0" rIns="0" bIns="0" anchor="ctr" anchorCtr="1"/>
          <a:lstStyle/>
          <a:p>
            <a:pPr marL="0" marR="0" indent="0" algn="l">
              <a:lnSpc>
                <a:spcPts val="880"/>
              </a:lnSpc>
              <a:spcBef>
                <a:spcPts val="0"/>
              </a:spcBef>
              <a:spcAft>
                <a:spcPts val="0"/>
              </a:spcAft>
            </a:pPr>
            <a:r>
              <a:rPr lang="en-US" sz="1600" dirty="0">
                <a:latin typeface="Arial"/>
                <a:cs typeface="Arial"/>
              </a:rPr>
              <a:t>Higher Marine </a:t>
            </a:r>
          </a:p>
          <a:p>
            <a:pPr marL="0" marR="0" indent="0" algn="l">
              <a:lnSpc>
                <a:spcPts val="880"/>
              </a:lnSpc>
              <a:spcBef>
                <a:spcPts val="0"/>
              </a:spcBef>
              <a:spcAft>
                <a:spcPts val="0"/>
              </a:spcAft>
            </a:pPr>
            <a:endParaRPr lang="en-US" sz="1600" dirty="0">
              <a:latin typeface="Arial"/>
              <a:cs typeface="Arial"/>
            </a:endParaRPr>
          </a:p>
          <a:p>
            <a:pPr marL="0" marR="0" indent="0" algn="l">
              <a:lnSpc>
                <a:spcPts val="880"/>
              </a:lnSpc>
              <a:spcBef>
                <a:spcPts val="0"/>
              </a:spcBef>
              <a:spcAft>
                <a:spcPts val="0"/>
              </a:spcAft>
            </a:pPr>
            <a:r>
              <a:rPr lang="en-US" sz="1600" dirty="0">
                <a:latin typeface="Arial"/>
                <a:cs typeface="Arial"/>
              </a:rPr>
              <a:t>Predators</a:t>
            </a:r>
            <a:endParaRPr sz="1600" dirty="0">
              <a:latin typeface="Arial"/>
              <a:cs typeface="Arial"/>
            </a:endParaRPr>
          </a:p>
        </p:txBody>
      </p:sp>
      <p:sp>
        <p:nvSpPr>
          <p:cNvPr id="4559" name="Star: 7 Points 4558">
            <a:extLst>
              <a:ext uri="{FF2B5EF4-FFF2-40B4-BE49-F238E27FC236}">
                <a16:creationId xmlns:a16="http://schemas.microsoft.com/office/drawing/2014/main" xmlns="" id="{F2959D06-D50B-4ADF-8F90-8EC19AADA85D}"/>
              </a:ext>
            </a:extLst>
          </p:cNvPr>
          <p:cNvSpPr/>
          <p:nvPr/>
        </p:nvSpPr>
        <p:spPr>
          <a:xfrm>
            <a:off x="10536644" y="2626939"/>
            <a:ext cx="145377" cy="140535"/>
          </a:xfrm>
          <a:prstGeom prst="star7">
            <a:avLst/>
          </a:prstGeom>
          <a:noFill/>
          <a:ln w="25400">
            <a:solidFill>
              <a:srgbClr val="E76F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60" name="Rectangle 4559">
            <a:extLst>
              <a:ext uri="{FF2B5EF4-FFF2-40B4-BE49-F238E27FC236}">
                <a16:creationId xmlns:a16="http://schemas.microsoft.com/office/drawing/2014/main" xmlns="" id="{19EE6A15-9666-4699-B852-FAA7A0F08B99}"/>
              </a:ext>
            </a:extLst>
          </p:cNvPr>
          <p:cNvSpPr/>
          <p:nvPr/>
        </p:nvSpPr>
        <p:spPr>
          <a:xfrm rot="2700000">
            <a:off x="10583964" y="4009083"/>
            <a:ext cx="91440" cy="91440"/>
          </a:xfrm>
          <a:prstGeom prst="rect">
            <a:avLst/>
          </a:prstGeom>
          <a:noFill/>
          <a:ln w="25400">
            <a:solidFill>
              <a:srgbClr val="2A9D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561" name="Straight Connector 4560">
            <a:extLst>
              <a:ext uri="{FF2B5EF4-FFF2-40B4-BE49-F238E27FC236}">
                <a16:creationId xmlns:a16="http://schemas.microsoft.com/office/drawing/2014/main" xmlns="" id="{40113AE6-E621-4E9C-8F1A-86C7162ADD44}"/>
              </a:ext>
            </a:extLst>
          </p:cNvPr>
          <p:cNvCxnSpPr>
            <a:cxnSpLocks/>
          </p:cNvCxnSpPr>
          <p:nvPr/>
        </p:nvCxnSpPr>
        <p:spPr>
          <a:xfrm>
            <a:off x="10571349" y="4480333"/>
            <a:ext cx="87346" cy="112080"/>
          </a:xfrm>
          <a:prstGeom prst="line">
            <a:avLst/>
          </a:prstGeom>
          <a:ln w="25400">
            <a:solidFill>
              <a:srgbClr val="264653"/>
            </a:solidFill>
          </a:ln>
        </p:spPr>
        <p:style>
          <a:lnRef idx="1">
            <a:schemeClr val="accent1"/>
          </a:lnRef>
          <a:fillRef idx="0">
            <a:schemeClr val="accent1"/>
          </a:fillRef>
          <a:effectRef idx="0">
            <a:schemeClr val="accent1"/>
          </a:effectRef>
          <a:fontRef idx="minor">
            <a:schemeClr val="tx1"/>
          </a:fontRef>
        </p:style>
      </p:cxnSp>
      <p:cxnSp>
        <p:nvCxnSpPr>
          <p:cNvPr id="4562" name="Straight Connector 4561">
            <a:extLst>
              <a:ext uri="{FF2B5EF4-FFF2-40B4-BE49-F238E27FC236}">
                <a16:creationId xmlns:a16="http://schemas.microsoft.com/office/drawing/2014/main" xmlns="" id="{4C7AA5B3-33D9-4BA4-B684-96708F87FFB6}"/>
              </a:ext>
            </a:extLst>
          </p:cNvPr>
          <p:cNvCxnSpPr>
            <a:cxnSpLocks/>
          </p:cNvCxnSpPr>
          <p:nvPr/>
        </p:nvCxnSpPr>
        <p:spPr>
          <a:xfrm flipH="1">
            <a:off x="10563797" y="4480333"/>
            <a:ext cx="103182" cy="112080"/>
          </a:xfrm>
          <a:prstGeom prst="line">
            <a:avLst/>
          </a:prstGeom>
          <a:ln w="25400">
            <a:solidFill>
              <a:srgbClr val="264653"/>
            </a:solidFill>
          </a:ln>
        </p:spPr>
        <p:style>
          <a:lnRef idx="1">
            <a:schemeClr val="accent1"/>
          </a:lnRef>
          <a:fillRef idx="0">
            <a:schemeClr val="accent1"/>
          </a:fillRef>
          <a:effectRef idx="0">
            <a:schemeClr val="accent1"/>
          </a:effectRef>
          <a:fontRef idx="minor">
            <a:schemeClr val="tx1"/>
          </a:fontRef>
        </p:style>
      </p:cxnSp>
      <p:sp>
        <p:nvSpPr>
          <p:cNvPr id="4563" name="tx465">
            <a:extLst>
              <a:ext uri="{FF2B5EF4-FFF2-40B4-BE49-F238E27FC236}">
                <a16:creationId xmlns:a16="http://schemas.microsoft.com/office/drawing/2014/main" xmlns="" id="{985C9EFE-7554-4BA2-9440-9D2C4D5AE871}"/>
              </a:ext>
            </a:extLst>
          </p:cNvPr>
          <p:cNvSpPr/>
          <p:nvPr/>
        </p:nvSpPr>
        <p:spPr>
          <a:xfrm>
            <a:off x="10422422" y="2639073"/>
            <a:ext cx="1054239" cy="266073"/>
          </a:xfrm>
          <a:prstGeom prst="rect">
            <a:avLst/>
          </a:prstGeom>
          <a:noFill/>
        </p:spPr>
        <p:txBody>
          <a:bodyPr wrap="none" lIns="0" tIns="0" rIns="0" bIns="0" anchor="ctr" anchorCtr="1"/>
          <a:lstStyle/>
          <a:p>
            <a:pPr marL="0" marR="0" indent="0" algn="l">
              <a:lnSpc>
                <a:spcPts val="880"/>
              </a:lnSpc>
              <a:spcBef>
                <a:spcPts val="0"/>
              </a:spcBef>
              <a:spcAft>
                <a:spcPts val="0"/>
              </a:spcAft>
            </a:pPr>
            <a:r>
              <a:rPr lang="en-US" sz="1600" dirty="0">
                <a:latin typeface="Arial"/>
                <a:cs typeface="Arial"/>
              </a:rPr>
              <a:t>Fruit</a:t>
            </a:r>
            <a:endParaRPr sz="1600" dirty="0">
              <a:latin typeface="Arial"/>
              <a:cs typeface="Arial"/>
            </a:endParaRPr>
          </a:p>
        </p:txBody>
      </p:sp>
      <p:sp>
        <p:nvSpPr>
          <p:cNvPr id="4564" name="tx465">
            <a:extLst>
              <a:ext uri="{FF2B5EF4-FFF2-40B4-BE49-F238E27FC236}">
                <a16:creationId xmlns:a16="http://schemas.microsoft.com/office/drawing/2014/main" xmlns="" id="{59EE4754-4D9C-4C9B-812C-67604F7C667C}"/>
              </a:ext>
            </a:extLst>
          </p:cNvPr>
          <p:cNvSpPr/>
          <p:nvPr/>
        </p:nvSpPr>
        <p:spPr>
          <a:xfrm>
            <a:off x="10705223" y="3978451"/>
            <a:ext cx="1054239" cy="266073"/>
          </a:xfrm>
          <a:prstGeom prst="rect">
            <a:avLst/>
          </a:prstGeom>
          <a:noFill/>
        </p:spPr>
        <p:txBody>
          <a:bodyPr wrap="none" lIns="0" tIns="0" rIns="0" bIns="0" anchor="ctr" anchorCtr="1"/>
          <a:lstStyle/>
          <a:p>
            <a:pPr marL="0" marR="0" indent="0" algn="l">
              <a:lnSpc>
                <a:spcPts val="880"/>
              </a:lnSpc>
              <a:spcBef>
                <a:spcPts val="0"/>
              </a:spcBef>
              <a:spcAft>
                <a:spcPts val="0"/>
              </a:spcAft>
            </a:pPr>
            <a:r>
              <a:rPr lang="en-US" sz="1600" dirty="0">
                <a:latin typeface="Arial"/>
                <a:cs typeface="Arial"/>
              </a:rPr>
              <a:t>Marine </a:t>
            </a:r>
          </a:p>
          <a:p>
            <a:pPr marL="0" marR="0" indent="0" algn="l">
              <a:lnSpc>
                <a:spcPts val="880"/>
              </a:lnSpc>
              <a:spcBef>
                <a:spcPts val="0"/>
              </a:spcBef>
              <a:spcAft>
                <a:spcPts val="0"/>
              </a:spcAft>
            </a:pPr>
            <a:endParaRPr lang="en-US" sz="1600" dirty="0">
              <a:latin typeface="Arial"/>
              <a:cs typeface="Arial"/>
            </a:endParaRPr>
          </a:p>
          <a:p>
            <a:pPr marL="0" marR="0" indent="0" algn="l">
              <a:lnSpc>
                <a:spcPts val="880"/>
              </a:lnSpc>
              <a:spcBef>
                <a:spcPts val="0"/>
              </a:spcBef>
              <a:spcAft>
                <a:spcPts val="0"/>
              </a:spcAft>
            </a:pPr>
            <a:r>
              <a:rPr lang="en-US" sz="1600" dirty="0">
                <a:latin typeface="Arial"/>
                <a:cs typeface="Arial"/>
              </a:rPr>
              <a:t>Herbivores</a:t>
            </a:r>
            <a:endParaRPr sz="1600" dirty="0">
              <a:latin typeface="Arial"/>
              <a:cs typeface="Arial"/>
            </a:endParaRPr>
          </a:p>
        </p:txBody>
      </p:sp>
      <p:sp>
        <p:nvSpPr>
          <p:cNvPr id="4565" name="tx465">
            <a:extLst>
              <a:ext uri="{FF2B5EF4-FFF2-40B4-BE49-F238E27FC236}">
                <a16:creationId xmlns:a16="http://schemas.microsoft.com/office/drawing/2014/main" xmlns="" id="{C7966421-E675-48E5-B873-6688CAA5F9B5}"/>
              </a:ext>
            </a:extLst>
          </p:cNvPr>
          <p:cNvSpPr/>
          <p:nvPr/>
        </p:nvSpPr>
        <p:spPr>
          <a:xfrm>
            <a:off x="10716262" y="4460109"/>
            <a:ext cx="1054239" cy="266073"/>
          </a:xfrm>
          <a:prstGeom prst="rect">
            <a:avLst/>
          </a:prstGeom>
          <a:noFill/>
        </p:spPr>
        <p:txBody>
          <a:bodyPr wrap="none" lIns="0" tIns="0" rIns="0" bIns="0" anchor="ctr" anchorCtr="1"/>
          <a:lstStyle/>
          <a:p>
            <a:pPr marL="0" marR="0" indent="0" algn="l">
              <a:lnSpc>
                <a:spcPts val="880"/>
              </a:lnSpc>
              <a:spcBef>
                <a:spcPts val="0"/>
              </a:spcBef>
              <a:spcAft>
                <a:spcPts val="0"/>
              </a:spcAft>
            </a:pPr>
            <a:r>
              <a:rPr lang="en-US" sz="1600" dirty="0">
                <a:latin typeface="Arial"/>
                <a:cs typeface="Arial"/>
              </a:rPr>
              <a:t>Terrestrial</a:t>
            </a:r>
          </a:p>
          <a:p>
            <a:pPr marL="0" marR="0" indent="0" algn="l">
              <a:lnSpc>
                <a:spcPts val="880"/>
              </a:lnSpc>
              <a:spcBef>
                <a:spcPts val="0"/>
              </a:spcBef>
              <a:spcAft>
                <a:spcPts val="0"/>
              </a:spcAft>
            </a:pPr>
            <a:endParaRPr lang="en-US" sz="1600" dirty="0">
              <a:latin typeface="Arial"/>
              <a:cs typeface="Arial"/>
            </a:endParaRPr>
          </a:p>
          <a:p>
            <a:pPr marL="0" marR="0" indent="0" algn="l">
              <a:lnSpc>
                <a:spcPts val="880"/>
              </a:lnSpc>
              <a:spcBef>
                <a:spcPts val="0"/>
              </a:spcBef>
              <a:spcAft>
                <a:spcPts val="0"/>
              </a:spcAft>
            </a:pPr>
            <a:r>
              <a:rPr lang="en-US" sz="1600" dirty="0">
                <a:latin typeface="Arial"/>
                <a:cs typeface="Arial"/>
              </a:rPr>
              <a:t>Herbivores</a:t>
            </a:r>
            <a:endParaRPr sz="1600" dirty="0">
              <a:latin typeface="Arial"/>
              <a:cs typeface="Arial"/>
            </a:endParaRPr>
          </a:p>
        </p:txBody>
      </p:sp>
      <p:sp>
        <p:nvSpPr>
          <p:cNvPr id="4566" name="Rectangle 4565">
            <a:extLst>
              <a:ext uri="{FF2B5EF4-FFF2-40B4-BE49-F238E27FC236}">
                <a16:creationId xmlns:a16="http://schemas.microsoft.com/office/drawing/2014/main" xmlns="" id="{947CD204-E812-4E6E-9E62-7DCB40E2E9DE}"/>
              </a:ext>
            </a:extLst>
          </p:cNvPr>
          <p:cNvSpPr/>
          <p:nvPr/>
        </p:nvSpPr>
        <p:spPr>
          <a:xfrm>
            <a:off x="10552401" y="3034357"/>
            <a:ext cx="114673" cy="114548"/>
          </a:xfrm>
          <a:prstGeom prst="rect">
            <a:avLst/>
          </a:prstGeom>
          <a:noFill/>
          <a:ln w="25400">
            <a:solidFill>
              <a:srgbClr val="F4A2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67" name="tx465">
            <a:extLst>
              <a:ext uri="{FF2B5EF4-FFF2-40B4-BE49-F238E27FC236}">
                <a16:creationId xmlns:a16="http://schemas.microsoft.com/office/drawing/2014/main" xmlns="" id="{953C463E-3AA8-456B-87D3-11861FE8EE82}"/>
              </a:ext>
            </a:extLst>
          </p:cNvPr>
          <p:cNvSpPr/>
          <p:nvPr/>
        </p:nvSpPr>
        <p:spPr>
          <a:xfrm>
            <a:off x="10687737" y="2851286"/>
            <a:ext cx="1316963" cy="610439"/>
          </a:xfrm>
          <a:prstGeom prst="rect">
            <a:avLst/>
          </a:prstGeom>
          <a:noFill/>
        </p:spPr>
        <p:txBody>
          <a:bodyPr wrap="none" lIns="0" tIns="0" rIns="0" bIns="0" anchor="ctr" anchorCtr="1"/>
          <a:lstStyle/>
          <a:p>
            <a:pPr marL="0" marR="0" indent="0">
              <a:lnSpc>
                <a:spcPts val="880"/>
              </a:lnSpc>
              <a:spcBef>
                <a:spcPts val="0"/>
              </a:spcBef>
              <a:spcAft>
                <a:spcPts val="0"/>
              </a:spcAft>
            </a:pPr>
            <a:r>
              <a:rPr lang="en-US" sz="1600" dirty="0">
                <a:latin typeface="Arial"/>
                <a:cs typeface="Arial"/>
              </a:rPr>
              <a:t>Terrestrial</a:t>
            </a:r>
          </a:p>
          <a:p>
            <a:pPr marL="0" marR="0" indent="0">
              <a:lnSpc>
                <a:spcPts val="880"/>
              </a:lnSpc>
              <a:spcBef>
                <a:spcPts val="0"/>
              </a:spcBef>
              <a:spcAft>
                <a:spcPts val="0"/>
              </a:spcAft>
            </a:pPr>
            <a:endParaRPr lang="en-US" sz="1600" dirty="0">
              <a:latin typeface="Arial"/>
              <a:cs typeface="Arial"/>
            </a:endParaRPr>
          </a:p>
          <a:p>
            <a:pPr marL="0" marR="0" indent="0">
              <a:lnSpc>
                <a:spcPts val="880"/>
              </a:lnSpc>
              <a:spcBef>
                <a:spcPts val="0"/>
              </a:spcBef>
              <a:spcAft>
                <a:spcPts val="0"/>
              </a:spcAft>
            </a:pPr>
            <a:r>
              <a:rPr lang="en-US" sz="1600" dirty="0">
                <a:latin typeface="Arial"/>
                <a:cs typeface="Arial"/>
              </a:rPr>
              <a:t> Invertebrates</a:t>
            </a:r>
            <a:endParaRPr sz="1600" dirty="0">
              <a:latin typeface="Arial"/>
              <a:cs typeface="Arial"/>
            </a:endParaRPr>
          </a:p>
        </p:txBody>
      </p:sp>
      <p:sp>
        <p:nvSpPr>
          <p:cNvPr id="4570" name="tx465">
            <a:extLst>
              <a:ext uri="{FF2B5EF4-FFF2-40B4-BE49-F238E27FC236}">
                <a16:creationId xmlns:a16="http://schemas.microsoft.com/office/drawing/2014/main" xmlns="" id="{4CA75FE4-4159-4008-A14F-E4C07D9D0498}"/>
              </a:ext>
            </a:extLst>
          </p:cNvPr>
          <p:cNvSpPr/>
          <p:nvPr/>
        </p:nvSpPr>
        <p:spPr>
          <a:xfrm>
            <a:off x="5336366" y="6014857"/>
            <a:ext cx="446370" cy="266073"/>
          </a:xfrm>
          <a:prstGeom prst="rect">
            <a:avLst/>
          </a:prstGeom>
          <a:noFill/>
        </p:spPr>
        <p:txBody>
          <a:bodyPr wrap="none" lIns="0" tIns="0" rIns="0" bIns="0" anchor="ctr" anchorCtr="1"/>
          <a:lstStyle/>
          <a:p>
            <a:pPr marL="0" marR="0" indent="0" algn="l">
              <a:lnSpc>
                <a:spcPts val="880"/>
              </a:lnSpc>
              <a:spcBef>
                <a:spcPts val="0"/>
              </a:spcBef>
              <a:spcAft>
                <a:spcPts val="0"/>
              </a:spcAft>
            </a:pPr>
            <a:r>
              <a:rPr lang="en-US" sz="1600" dirty="0">
                <a:latin typeface="Arial"/>
                <a:cs typeface="Arial"/>
              </a:rPr>
              <a:t>-25</a:t>
            </a:r>
            <a:endParaRPr sz="1600" dirty="0">
              <a:latin typeface="Arial"/>
              <a:cs typeface="Arial"/>
            </a:endParaRPr>
          </a:p>
        </p:txBody>
      </p:sp>
      <p:sp>
        <p:nvSpPr>
          <p:cNvPr id="4571" name="tx465">
            <a:extLst>
              <a:ext uri="{FF2B5EF4-FFF2-40B4-BE49-F238E27FC236}">
                <a16:creationId xmlns:a16="http://schemas.microsoft.com/office/drawing/2014/main" xmlns="" id="{00C28901-676E-4AC8-B80A-66D848446D85}"/>
              </a:ext>
            </a:extLst>
          </p:cNvPr>
          <p:cNvSpPr/>
          <p:nvPr/>
        </p:nvSpPr>
        <p:spPr>
          <a:xfrm>
            <a:off x="6860127" y="6033891"/>
            <a:ext cx="446370" cy="266073"/>
          </a:xfrm>
          <a:prstGeom prst="rect">
            <a:avLst/>
          </a:prstGeom>
          <a:noFill/>
        </p:spPr>
        <p:txBody>
          <a:bodyPr wrap="none" lIns="0" tIns="0" rIns="0" bIns="0" anchor="ctr" anchorCtr="1"/>
          <a:lstStyle/>
          <a:p>
            <a:pPr marL="0" marR="0" indent="0" algn="l">
              <a:lnSpc>
                <a:spcPts val="880"/>
              </a:lnSpc>
              <a:spcBef>
                <a:spcPts val="0"/>
              </a:spcBef>
              <a:spcAft>
                <a:spcPts val="0"/>
              </a:spcAft>
            </a:pPr>
            <a:r>
              <a:rPr lang="en-US" sz="1600" dirty="0">
                <a:latin typeface="Arial"/>
                <a:cs typeface="Arial"/>
              </a:rPr>
              <a:t>-20</a:t>
            </a:r>
            <a:endParaRPr sz="1600" dirty="0">
              <a:latin typeface="Arial"/>
              <a:cs typeface="Arial"/>
            </a:endParaRPr>
          </a:p>
        </p:txBody>
      </p:sp>
      <p:sp>
        <p:nvSpPr>
          <p:cNvPr id="4572" name="tx465">
            <a:extLst>
              <a:ext uri="{FF2B5EF4-FFF2-40B4-BE49-F238E27FC236}">
                <a16:creationId xmlns:a16="http://schemas.microsoft.com/office/drawing/2014/main" xmlns="" id="{367560E5-CEFD-467C-A3D1-644B8F86BE5B}"/>
              </a:ext>
            </a:extLst>
          </p:cNvPr>
          <p:cNvSpPr/>
          <p:nvPr/>
        </p:nvSpPr>
        <p:spPr>
          <a:xfrm>
            <a:off x="8396083" y="6032228"/>
            <a:ext cx="446370" cy="266073"/>
          </a:xfrm>
          <a:prstGeom prst="rect">
            <a:avLst/>
          </a:prstGeom>
          <a:noFill/>
        </p:spPr>
        <p:txBody>
          <a:bodyPr wrap="none" lIns="0" tIns="0" rIns="0" bIns="0" anchor="ctr" anchorCtr="1"/>
          <a:lstStyle/>
          <a:p>
            <a:pPr marL="0" marR="0" indent="0" algn="l">
              <a:lnSpc>
                <a:spcPts val="880"/>
              </a:lnSpc>
              <a:spcBef>
                <a:spcPts val="0"/>
              </a:spcBef>
              <a:spcAft>
                <a:spcPts val="0"/>
              </a:spcAft>
            </a:pPr>
            <a:r>
              <a:rPr lang="en-US" sz="1600" dirty="0">
                <a:latin typeface="Arial"/>
                <a:cs typeface="Arial"/>
              </a:rPr>
              <a:t>-15</a:t>
            </a:r>
            <a:endParaRPr sz="1600" dirty="0">
              <a:latin typeface="Arial"/>
              <a:cs typeface="Arial"/>
            </a:endParaRPr>
          </a:p>
        </p:txBody>
      </p:sp>
      <p:sp>
        <p:nvSpPr>
          <p:cNvPr id="4573" name="tx465">
            <a:extLst>
              <a:ext uri="{FF2B5EF4-FFF2-40B4-BE49-F238E27FC236}">
                <a16:creationId xmlns:a16="http://schemas.microsoft.com/office/drawing/2014/main" xmlns="" id="{61B5B71C-0466-40C4-878D-470CE53EBFF5}"/>
              </a:ext>
            </a:extLst>
          </p:cNvPr>
          <p:cNvSpPr/>
          <p:nvPr/>
        </p:nvSpPr>
        <p:spPr>
          <a:xfrm>
            <a:off x="9928154" y="6032228"/>
            <a:ext cx="446370" cy="266073"/>
          </a:xfrm>
          <a:prstGeom prst="rect">
            <a:avLst/>
          </a:prstGeom>
          <a:noFill/>
        </p:spPr>
        <p:txBody>
          <a:bodyPr wrap="none" lIns="0" tIns="0" rIns="0" bIns="0" anchor="ctr" anchorCtr="1"/>
          <a:lstStyle/>
          <a:p>
            <a:pPr marL="0" marR="0" indent="0" algn="l">
              <a:lnSpc>
                <a:spcPts val="880"/>
              </a:lnSpc>
              <a:spcBef>
                <a:spcPts val="0"/>
              </a:spcBef>
              <a:spcAft>
                <a:spcPts val="0"/>
              </a:spcAft>
            </a:pPr>
            <a:r>
              <a:rPr lang="en-US" sz="1600" dirty="0">
                <a:latin typeface="Arial"/>
                <a:cs typeface="Arial"/>
              </a:rPr>
              <a:t>-10</a:t>
            </a:r>
            <a:endParaRPr sz="1600" dirty="0">
              <a:latin typeface="Arial"/>
              <a:cs typeface="Arial"/>
            </a:endParaRPr>
          </a:p>
        </p:txBody>
      </p:sp>
      <p:sp>
        <p:nvSpPr>
          <p:cNvPr id="4574" name="tx264">
            <a:extLst>
              <a:ext uri="{FF2B5EF4-FFF2-40B4-BE49-F238E27FC236}">
                <a16:creationId xmlns:a16="http://schemas.microsoft.com/office/drawing/2014/main" xmlns="" id="{8483806C-9A5B-4293-8DD1-26325266CD20}"/>
              </a:ext>
            </a:extLst>
          </p:cNvPr>
          <p:cNvSpPr/>
          <p:nvPr/>
        </p:nvSpPr>
        <p:spPr>
          <a:xfrm>
            <a:off x="7419007" y="6340460"/>
            <a:ext cx="808226" cy="125439"/>
          </a:xfrm>
          <a:prstGeom prst="rect">
            <a:avLst/>
          </a:prstGeom>
          <a:noFill/>
        </p:spPr>
        <p:txBody>
          <a:bodyPr wrap="none" lIns="0" tIns="0" rIns="0" bIns="0" anchor="ctr" anchorCtr="1"/>
          <a:lstStyle/>
          <a:p>
            <a:pPr marL="0" marR="0" indent="0" algn="l">
              <a:lnSpc>
                <a:spcPts val="1080"/>
              </a:lnSpc>
              <a:spcBef>
                <a:spcPts val="0"/>
              </a:spcBef>
              <a:spcAft>
                <a:spcPts val="0"/>
              </a:spcAft>
            </a:pPr>
            <a:r>
              <a:rPr lang="en-US" sz="2000" dirty="0" smtClean="0">
                <a:solidFill>
                  <a:srgbClr val="000000">
                    <a:alpha val="100000"/>
                  </a:srgbClr>
                </a:solidFill>
                <a:latin typeface="Helvetica" panose="020B0604020202020204" pitchFamily="34" charset="0"/>
                <a:cs typeface="Helvetica" panose="020B0604020202020204" pitchFamily="34" charset="0"/>
                <a:sym typeface="Symbol" panose="05050102010706020507" pitchFamily="18" charset="2"/>
              </a:rPr>
              <a:t>Carbon</a:t>
            </a:r>
            <a:endParaRPr sz="2000" dirty="0">
              <a:solidFill>
                <a:srgbClr val="000000">
                  <a:alpha val="100000"/>
                </a:srgbClr>
              </a:solidFill>
              <a:latin typeface="Helvetica" panose="020B0604020202020204" pitchFamily="34" charset="0"/>
              <a:cs typeface="Helvetica" panose="020B0604020202020204" pitchFamily="34" charset="0"/>
            </a:endParaRPr>
          </a:p>
        </p:txBody>
      </p:sp>
      <p:sp>
        <p:nvSpPr>
          <p:cNvPr id="4575" name="tx465">
            <a:extLst>
              <a:ext uri="{FF2B5EF4-FFF2-40B4-BE49-F238E27FC236}">
                <a16:creationId xmlns:a16="http://schemas.microsoft.com/office/drawing/2014/main" xmlns="" id="{356CC29A-702F-43A3-B645-46BD71422494}"/>
              </a:ext>
            </a:extLst>
          </p:cNvPr>
          <p:cNvSpPr/>
          <p:nvPr/>
        </p:nvSpPr>
        <p:spPr>
          <a:xfrm>
            <a:off x="4719272" y="5297465"/>
            <a:ext cx="446370" cy="266073"/>
          </a:xfrm>
          <a:prstGeom prst="rect">
            <a:avLst/>
          </a:prstGeom>
          <a:noFill/>
        </p:spPr>
        <p:txBody>
          <a:bodyPr wrap="none" lIns="0" tIns="0" rIns="0" bIns="0" anchor="ctr" anchorCtr="1"/>
          <a:lstStyle/>
          <a:p>
            <a:pPr marL="0" marR="0" indent="0" algn="l">
              <a:lnSpc>
                <a:spcPts val="880"/>
              </a:lnSpc>
              <a:spcBef>
                <a:spcPts val="0"/>
              </a:spcBef>
              <a:spcAft>
                <a:spcPts val="0"/>
              </a:spcAft>
            </a:pPr>
            <a:r>
              <a:rPr lang="en-US" sz="1600" dirty="0">
                <a:latin typeface="Arial"/>
                <a:cs typeface="Arial"/>
              </a:rPr>
              <a:t>5</a:t>
            </a:r>
            <a:endParaRPr sz="1600" dirty="0">
              <a:latin typeface="Arial"/>
              <a:cs typeface="Arial"/>
            </a:endParaRPr>
          </a:p>
        </p:txBody>
      </p:sp>
      <p:sp>
        <p:nvSpPr>
          <p:cNvPr id="4576" name="tx465">
            <a:extLst>
              <a:ext uri="{FF2B5EF4-FFF2-40B4-BE49-F238E27FC236}">
                <a16:creationId xmlns:a16="http://schemas.microsoft.com/office/drawing/2014/main" xmlns="" id="{16B8DD98-187D-40B7-A406-4AE6CD2B79B5}"/>
              </a:ext>
            </a:extLst>
          </p:cNvPr>
          <p:cNvSpPr/>
          <p:nvPr/>
        </p:nvSpPr>
        <p:spPr>
          <a:xfrm>
            <a:off x="4677232" y="3965500"/>
            <a:ext cx="446370" cy="266073"/>
          </a:xfrm>
          <a:prstGeom prst="rect">
            <a:avLst/>
          </a:prstGeom>
          <a:noFill/>
        </p:spPr>
        <p:txBody>
          <a:bodyPr wrap="none" lIns="0" tIns="0" rIns="0" bIns="0" anchor="ctr" anchorCtr="1"/>
          <a:lstStyle/>
          <a:p>
            <a:pPr marL="0" marR="0" indent="0" algn="l">
              <a:lnSpc>
                <a:spcPts val="880"/>
              </a:lnSpc>
              <a:spcBef>
                <a:spcPts val="0"/>
              </a:spcBef>
              <a:spcAft>
                <a:spcPts val="0"/>
              </a:spcAft>
            </a:pPr>
            <a:r>
              <a:rPr lang="en-US" sz="1600" dirty="0">
                <a:latin typeface="Arial"/>
                <a:cs typeface="Arial"/>
              </a:rPr>
              <a:t>10</a:t>
            </a:r>
            <a:endParaRPr sz="1600" dirty="0">
              <a:latin typeface="Arial"/>
              <a:cs typeface="Arial"/>
            </a:endParaRPr>
          </a:p>
        </p:txBody>
      </p:sp>
      <p:sp>
        <p:nvSpPr>
          <p:cNvPr id="4577" name="tx465">
            <a:extLst>
              <a:ext uri="{FF2B5EF4-FFF2-40B4-BE49-F238E27FC236}">
                <a16:creationId xmlns:a16="http://schemas.microsoft.com/office/drawing/2014/main" xmlns="" id="{675911AE-C647-4FC8-BC3C-A9DF77292F7C}"/>
              </a:ext>
            </a:extLst>
          </p:cNvPr>
          <p:cNvSpPr/>
          <p:nvPr/>
        </p:nvSpPr>
        <p:spPr>
          <a:xfrm>
            <a:off x="4683543" y="1369522"/>
            <a:ext cx="446370" cy="266073"/>
          </a:xfrm>
          <a:prstGeom prst="rect">
            <a:avLst/>
          </a:prstGeom>
          <a:noFill/>
        </p:spPr>
        <p:txBody>
          <a:bodyPr wrap="none" lIns="0" tIns="0" rIns="0" bIns="0" anchor="ctr" anchorCtr="1"/>
          <a:lstStyle/>
          <a:p>
            <a:pPr marL="0" marR="0" indent="0" algn="l">
              <a:lnSpc>
                <a:spcPts val="880"/>
              </a:lnSpc>
              <a:spcBef>
                <a:spcPts val="0"/>
              </a:spcBef>
              <a:spcAft>
                <a:spcPts val="0"/>
              </a:spcAft>
            </a:pPr>
            <a:r>
              <a:rPr lang="en-US" sz="1600" dirty="0">
                <a:latin typeface="Arial"/>
                <a:cs typeface="Arial"/>
              </a:rPr>
              <a:t>20</a:t>
            </a:r>
            <a:endParaRPr sz="1600" dirty="0">
              <a:latin typeface="Arial"/>
              <a:cs typeface="Arial"/>
            </a:endParaRPr>
          </a:p>
        </p:txBody>
      </p:sp>
      <p:sp>
        <p:nvSpPr>
          <p:cNvPr id="4578" name="Rectangle 4577">
            <a:extLst>
              <a:ext uri="{FF2B5EF4-FFF2-40B4-BE49-F238E27FC236}">
                <a16:creationId xmlns:a16="http://schemas.microsoft.com/office/drawing/2014/main" xmlns="" id="{AF82A045-687D-4D13-988A-D152D433D38F}"/>
              </a:ext>
            </a:extLst>
          </p:cNvPr>
          <p:cNvSpPr/>
          <p:nvPr/>
        </p:nvSpPr>
        <p:spPr>
          <a:xfrm rot="16200000">
            <a:off x="4038225" y="3329900"/>
            <a:ext cx="1154483" cy="233397"/>
          </a:xfrm>
          <a:prstGeom prst="rect">
            <a:avLst/>
          </a:prstGeom>
        </p:spPr>
        <p:txBody>
          <a:bodyPr wrap="none">
            <a:spAutoFit/>
          </a:bodyPr>
          <a:lstStyle/>
          <a:p>
            <a:pPr>
              <a:lnSpc>
                <a:spcPts val="1080"/>
              </a:lnSpc>
            </a:pPr>
            <a:r>
              <a:rPr lang="en-US" sz="2000" dirty="0" smtClean="0">
                <a:solidFill>
                  <a:srgbClr val="000000">
                    <a:alpha val="100000"/>
                  </a:srgbClr>
                </a:solidFill>
                <a:latin typeface="Helvetica" panose="020B0604020202020204" pitchFamily="34" charset="0"/>
                <a:cs typeface="Helvetica" panose="020B0604020202020204" pitchFamily="34" charset="0"/>
                <a:sym typeface="Symbol" panose="05050102010706020507" pitchFamily="18" charset="2"/>
              </a:rPr>
              <a:t>Nitrogen</a:t>
            </a:r>
            <a:endParaRPr lang="en-US" sz="2000" dirty="0">
              <a:solidFill>
                <a:srgbClr val="000000">
                  <a:alpha val="100000"/>
                </a:srgbClr>
              </a:solidFill>
              <a:latin typeface="Helvetica" panose="020B0604020202020204" pitchFamily="34" charset="0"/>
              <a:cs typeface="Helvetica" panose="020B0604020202020204" pitchFamily="34" charset="0"/>
            </a:endParaRPr>
          </a:p>
        </p:txBody>
      </p:sp>
      <p:sp>
        <p:nvSpPr>
          <p:cNvPr id="4585" name="tx465">
            <a:extLst>
              <a:ext uri="{FF2B5EF4-FFF2-40B4-BE49-F238E27FC236}">
                <a16:creationId xmlns:a16="http://schemas.microsoft.com/office/drawing/2014/main" xmlns="" id="{0DA70A19-9B2E-4E14-A46B-CC3EAD19EDC0}"/>
              </a:ext>
            </a:extLst>
          </p:cNvPr>
          <p:cNvSpPr/>
          <p:nvPr/>
        </p:nvSpPr>
        <p:spPr>
          <a:xfrm>
            <a:off x="4662014" y="2664779"/>
            <a:ext cx="446370" cy="266073"/>
          </a:xfrm>
          <a:prstGeom prst="rect">
            <a:avLst/>
          </a:prstGeom>
          <a:noFill/>
        </p:spPr>
        <p:txBody>
          <a:bodyPr wrap="none" lIns="0" tIns="0" rIns="0" bIns="0" anchor="ctr" anchorCtr="1"/>
          <a:lstStyle/>
          <a:p>
            <a:pPr marL="0" marR="0" indent="0" algn="l">
              <a:lnSpc>
                <a:spcPts val="880"/>
              </a:lnSpc>
              <a:spcBef>
                <a:spcPts val="0"/>
              </a:spcBef>
              <a:spcAft>
                <a:spcPts val="0"/>
              </a:spcAft>
            </a:pPr>
            <a:r>
              <a:rPr lang="en-US" sz="1600" dirty="0">
                <a:latin typeface="Arial"/>
                <a:cs typeface="Arial"/>
              </a:rPr>
              <a:t>15</a:t>
            </a:r>
            <a:endParaRPr sz="1600" dirty="0">
              <a:latin typeface="Arial"/>
              <a:cs typeface="Arial"/>
            </a:endParaRPr>
          </a:p>
        </p:txBody>
      </p:sp>
      <p:pic>
        <p:nvPicPr>
          <p:cNvPr id="1035" name="Picture 2" descr="Image result for patagonian fox">
            <a:extLst>
              <a:ext uri="{FF2B5EF4-FFF2-40B4-BE49-F238E27FC236}">
                <a16:creationId xmlns:a16="http://schemas.microsoft.com/office/drawing/2014/main" xmlns="" id="{67B22942-89E4-4CCD-9AA0-648DB6A5BA8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5531" y="1054073"/>
            <a:ext cx="3974501" cy="223565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055173" y="6176970"/>
            <a:ext cx="1125180" cy="369332"/>
          </a:xfrm>
          <a:prstGeom prst="rect">
            <a:avLst/>
          </a:prstGeom>
          <a:noFill/>
        </p:spPr>
        <p:txBody>
          <a:bodyPr wrap="none" rtlCol="0">
            <a:spAutoFit/>
          </a:bodyPr>
          <a:lstStyle/>
          <a:p>
            <a:r>
              <a:rPr lang="en-US" dirty="0" smtClean="0">
                <a:solidFill>
                  <a:srgbClr val="FF0000"/>
                </a:solidFill>
              </a:rPr>
              <a:t>Terrestrial</a:t>
            </a:r>
            <a:endParaRPr lang="en-US" dirty="0">
              <a:solidFill>
                <a:srgbClr val="FF0000"/>
              </a:solidFill>
            </a:endParaRPr>
          </a:p>
        </p:txBody>
      </p:sp>
      <p:sp>
        <p:nvSpPr>
          <p:cNvPr id="1037" name="TextBox 1036"/>
          <p:cNvSpPr txBox="1"/>
          <p:nvPr/>
        </p:nvSpPr>
        <p:spPr>
          <a:xfrm>
            <a:off x="9725170" y="6192385"/>
            <a:ext cx="897490" cy="369332"/>
          </a:xfrm>
          <a:prstGeom prst="rect">
            <a:avLst/>
          </a:prstGeom>
          <a:noFill/>
        </p:spPr>
        <p:txBody>
          <a:bodyPr wrap="none" rtlCol="0">
            <a:spAutoFit/>
          </a:bodyPr>
          <a:lstStyle/>
          <a:p>
            <a:r>
              <a:rPr lang="en-US" dirty="0" smtClean="0">
                <a:solidFill>
                  <a:srgbClr val="FF0000"/>
                </a:solidFill>
              </a:rPr>
              <a:t>Aquatic</a:t>
            </a:r>
            <a:endParaRPr lang="en-US" dirty="0">
              <a:solidFill>
                <a:srgbClr val="FF0000"/>
              </a:solidFill>
            </a:endParaRPr>
          </a:p>
        </p:txBody>
      </p:sp>
      <p:sp>
        <p:nvSpPr>
          <p:cNvPr id="1038" name="TextBox 1037"/>
          <p:cNvSpPr txBox="1"/>
          <p:nvPr/>
        </p:nvSpPr>
        <p:spPr>
          <a:xfrm>
            <a:off x="4159643" y="5453721"/>
            <a:ext cx="928075" cy="923330"/>
          </a:xfrm>
          <a:prstGeom prst="rect">
            <a:avLst/>
          </a:prstGeom>
          <a:noFill/>
        </p:spPr>
        <p:txBody>
          <a:bodyPr wrap="none" rtlCol="0">
            <a:spAutoFit/>
          </a:bodyPr>
          <a:lstStyle/>
          <a:p>
            <a:pPr algn="ctr"/>
            <a:r>
              <a:rPr lang="en-US" dirty="0" smtClean="0">
                <a:solidFill>
                  <a:srgbClr val="FF0000"/>
                </a:solidFill>
              </a:rPr>
              <a:t>Low </a:t>
            </a:r>
          </a:p>
          <a:p>
            <a:pPr algn="ctr"/>
            <a:r>
              <a:rPr lang="en-US" dirty="0" smtClean="0">
                <a:solidFill>
                  <a:srgbClr val="FF0000"/>
                </a:solidFill>
              </a:rPr>
              <a:t>Trophic </a:t>
            </a:r>
          </a:p>
          <a:p>
            <a:pPr algn="ctr"/>
            <a:r>
              <a:rPr lang="en-US" dirty="0" smtClean="0">
                <a:solidFill>
                  <a:srgbClr val="FF0000"/>
                </a:solidFill>
              </a:rPr>
              <a:t>Level</a:t>
            </a:r>
            <a:endParaRPr lang="en-US" dirty="0">
              <a:solidFill>
                <a:srgbClr val="FF0000"/>
              </a:solidFill>
            </a:endParaRPr>
          </a:p>
        </p:txBody>
      </p:sp>
      <p:sp>
        <p:nvSpPr>
          <p:cNvPr id="1039" name="TextBox 1038"/>
          <p:cNvSpPr txBox="1"/>
          <p:nvPr/>
        </p:nvSpPr>
        <p:spPr>
          <a:xfrm>
            <a:off x="4116392" y="202228"/>
            <a:ext cx="928075" cy="923330"/>
          </a:xfrm>
          <a:prstGeom prst="rect">
            <a:avLst/>
          </a:prstGeom>
          <a:noFill/>
        </p:spPr>
        <p:txBody>
          <a:bodyPr wrap="none" rtlCol="0">
            <a:spAutoFit/>
          </a:bodyPr>
          <a:lstStyle/>
          <a:p>
            <a:pPr algn="ctr"/>
            <a:r>
              <a:rPr lang="en-US" dirty="0" smtClean="0">
                <a:solidFill>
                  <a:srgbClr val="FF0000"/>
                </a:solidFill>
              </a:rPr>
              <a:t>High</a:t>
            </a:r>
          </a:p>
          <a:p>
            <a:pPr algn="ctr"/>
            <a:r>
              <a:rPr lang="en-US" dirty="0" smtClean="0">
                <a:solidFill>
                  <a:srgbClr val="FF0000"/>
                </a:solidFill>
              </a:rPr>
              <a:t> Trophic</a:t>
            </a:r>
          </a:p>
          <a:p>
            <a:pPr algn="ctr"/>
            <a:r>
              <a:rPr lang="en-US" dirty="0" smtClean="0">
                <a:solidFill>
                  <a:srgbClr val="FF0000"/>
                </a:solidFill>
              </a:rPr>
              <a:t> Level</a:t>
            </a:r>
            <a:endParaRPr lang="en-US" dirty="0">
              <a:solidFill>
                <a:srgbClr val="FF0000"/>
              </a:solidFill>
            </a:endParaRPr>
          </a:p>
        </p:txBody>
      </p:sp>
    </p:spTree>
    <p:extLst>
      <p:ext uri="{BB962C8B-B14F-4D97-AF65-F5344CB8AC3E}">
        <p14:creationId xmlns:p14="http://schemas.microsoft.com/office/powerpoint/2010/main" val="2511665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0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50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5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50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5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5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50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50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50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50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50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50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49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49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49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49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53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53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50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49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49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51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520"/>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519"/>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513"/>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521"/>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517"/>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518"/>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514"/>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4522"/>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4523"/>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45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94" grpId="0" animBg="1"/>
      <p:bldP spid="4495" grpId="0" animBg="1"/>
      <p:bldP spid="4496" grpId="0" animBg="1"/>
      <p:bldP spid="4497" grpId="0" animBg="1"/>
      <p:bldP spid="4498" grpId="0" animBg="1"/>
      <p:bldP spid="4499" grpId="0" animBg="1"/>
      <p:bldP spid="4500" grpId="0" animBg="1"/>
      <p:bldP spid="4501" grpId="0" animBg="1"/>
      <p:bldP spid="4502" grpId="0" animBg="1"/>
      <p:bldP spid="4503" grpId="0" animBg="1"/>
      <p:bldP spid="4504" grpId="0" animBg="1"/>
      <p:bldP spid="4505" grpId="0" animBg="1"/>
      <p:bldP spid="4506" grpId="0" animBg="1"/>
      <p:bldP spid="4507" grpId="0" animBg="1"/>
      <p:bldP spid="4508" grpId="0" animBg="1"/>
      <p:bldP spid="4509" grpId="0" animBg="1"/>
      <p:bldP spid="4510" grpId="0" animBg="1"/>
      <p:bldP spid="4511" grpId="0" animBg="1"/>
      <p:bldP spid="4512" grpId="0" animBg="1"/>
      <p:bldP spid="4513" grpId="0" animBg="1"/>
      <p:bldP spid="4514" grpId="0" animBg="1"/>
      <p:bldP spid="4515" grpId="0" animBg="1"/>
      <p:bldP spid="4516" grpId="0" animBg="1"/>
      <p:bldP spid="4517" grpId="0" animBg="1"/>
      <p:bldP spid="4518" grpId="0" animBg="1"/>
      <p:bldP spid="4519" grpId="0" animBg="1"/>
      <p:bldP spid="4520" grpId="0" animBg="1"/>
      <p:bldP spid="4521" grpId="0" animBg="1"/>
      <p:bldP spid="4522" grpId="0" animBg="1"/>
      <p:bldP spid="4523" grpId="0" animBg="1"/>
      <p:bldP spid="4532" grpId="0" animBg="1"/>
      <p:bldP spid="453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3" name="rc444">
            <a:extLst>
              <a:ext uri="{FF2B5EF4-FFF2-40B4-BE49-F238E27FC236}">
                <a16:creationId xmlns:a16="http://schemas.microsoft.com/office/drawing/2014/main" xmlns="" id="{88207AA5-14CF-4740-8E7B-9A2AAEB72768}"/>
              </a:ext>
            </a:extLst>
          </p:cNvPr>
          <p:cNvSpPr/>
          <p:nvPr/>
        </p:nvSpPr>
        <p:spPr>
          <a:xfrm>
            <a:off x="5055173" y="637655"/>
            <a:ext cx="5415787" cy="5336086"/>
          </a:xfrm>
          <a:prstGeom prst="rect">
            <a:avLst/>
          </a:prstGeom>
          <a:ln w="25400" cap="rnd">
            <a:solidFill>
              <a:srgbClr val="333333">
                <a:alpha val="100000"/>
              </a:srgbClr>
            </a:solidFill>
            <a:prstDash val="solid"/>
            <a:round/>
          </a:ln>
        </p:spPr>
        <p:txBody>
          <a:bodyPr/>
          <a:lstStyle/>
          <a:p>
            <a:endParaRPr/>
          </a:p>
        </p:txBody>
      </p:sp>
      <p:sp>
        <p:nvSpPr>
          <p:cNvPr id="4494" name="pt79">
            <a:extLst>
              <a:ext uri="{FF2B5EF4-FFF2-40B4-BE49-F238E27FC236}">
                <a16:creationId xmlns:a16="http://schemas.microsoft.com/office/drawing/2014/main" xmlns="" id="{062D09C6-AA2E-47DA-8AB5-1F1B4EE18333}"/>
              </a:ext>
            </a:extLst>
          </p:cNvPr>
          <p:cNvSpPr/>
          <p:nvPr/>
        </p:nvSpPr>
        <p:spPr>
          <a:xfrm>
            <a:off x="6554610" y="3520353"/>
            <a:ext cx="91440" cy="91440"/>
          </a:xfrm>
          <a:prstGeom prst="ellipse">
            <a:avLst/>
          </a:prstGeom>
          <a:solidFill>
            <a:srgbClr val="0000FF">
              <a:alpha val="100000"/>
            </a:srgbClr>
          </a:solidFill>
        </p:spPr>
        <p:txBody>
          <a:bodyPr/>
          <a:lstStyle/>
          <a:p>
            <a:endParaRPr/>
          </a:p>
        </p:txBody>
      </p:sp>
      <p:sp>
        <p:nvSpPr>
          <p:cNvPr id="4495" name="pt79">
            <a:extLst>
              <a:ext uri="{FF2B5EF4-FFF2-40B4-BE49-F238E27FC236}">
                <a16:creationId xmlns:a16="http://schemas.microsoft.com/office/drawing/2014/main" xmlns="" id="{CAAFA7FD-1905-4037-B07C-9C27E4570EBF}"/>
              </a:ext>
            </a:extLst>
          </p:cNvPr>
          <p:cNvSpPr/>
          <p:nvPr/>
        </p:nvSpPr>
        <p:spPr>
          <a:xfrm>
            <a:off x="6554610" y="3860939"/>
            <a:ext cx="91440" cy="91440"/>
          </a:xfrm>
          <a:prstGeom prst="ellipse">
            <a:avLst/>
          </a:prstGeom>
          <a:solidFill>
            <a:srgbClr val="0000FF">
              <a:alpha val="100000"/>
            </a:srgbClr>
          </a:solidFill>
        </p:spPr>
        <p:txBody>
          <a:bodyPr/>
          <a:lstStyle/>
          <a:p>
            <a:endParaRPr/>
          </a:p>
        </p:txBody>
      </p:sp>
      <p:sp>
        <p:nvSpPr>
          <p:cNvPr id="4496" name="pt79">
            <a:extLst>
              <a:ext uri="{FF2B5EF4-FFF2-40B4-BE49-F238E27FC236}">
                <a16:creationId xmlns:a16="http://schemas.microsoft.com/office/drawing/2014/main" xmlns="" id="{CDE1D550-6D6F-4D8C-A90E-848D67F5DACF}"/>
              </a:ext>
            </a:extLst>
          </p:cNvPr>
          <p:cNvSpPr/>
          <p:nvPr/>
        </p:nvSpPr>
        <p:spPr>
          <a:xfrm>
            <a:off x="6862785" y="4223111"/>
            <a:ext cx="91440" cy="91440"/>
          </a:xfrm>
          <a:prstGeom prst="ellipse">
            <a:avLst/>
          </a:prstGeom>
          <a:solidFill>
            <a:srgbClr val="0000FF">
              <a:alpha val="100000"/>
            </a:srgbClr>
          </a:solidFill>
        </p:spPr>
        <p:txBody>
          <a:bodyPr/>
          <a:lstStyle/>
          <a:p>
            <a:endParaRPr/>
          </a:p>
        </p:txBody>
      </p:sp>
      <p:sp>
        <p:nvSpPr>
          <p:cNvPr id="4497" name="pt79">
            <a:extLst>
              <a:ext uri="{FF2B5EF4-FFF2-40B4-BE49-F238E27FC236}">
                <a16:creationId xmlns:a16="http://schemas.microsoft.com/office/drawing/2014/main" xmlns="" id="{4C926193-E9A3-45F9-953C-2030E5897D73}"/>
              </a:ext>
            </a:extLst>
          </p:cNvPr>
          <p:cNvSpPr/>
          <p:nvPr/>
        </p:nvSpPr>
        <p:spPr>
          <a:xfrm>
            <a:off x="6647134" y="4485314"/>
            <a:ext cx="91440" cy="91440"/>
          </a:xfrm>
          <a:prstGeom prst="ellipse">
            <a:avLst/>
          </a:prstGeom>
          <a:solidFill>
            <a:srgbClr val="0000FF">
              <a:alpha val="100000"/>
            </a:srgbClr>
          </a:solidFill>
        </p:spPr>
        <p:txBody>
          <a:bodyPr/>
          <a:lstStyle/>
          <a:p>
            <a:endParaRPr/>
          </a:p>
        </p:txBody>
      </p:sp>
      <p:sp>
        <p:nvSpPr>
          <p:cNvPr id="4498" name="pt79">
            <a:extLst>
              <a:ext uri="{FF2B5EF4-FFF2-40B4-BE49-F238E27FC236}">
                <a16:creationId xmlns:a16="http://schemas.microsoft.com/office/drawing/2014/main" xmlns="" id="{7B6E75EC-7A56-4E36-86DB-135FF8B2806F}"/>
              </a:ext>
            </a:extLst>
          </p:cNvPr>
          <p:cNvSpPr/>
          <p:nvPr/>
        </p:nvSpPr>
        <p:spPr>
          <a:xfrm>
            <a:off x="6604161" y="4594669"/>
            <a:ext cx="91440" cy="91440"/>
          </a:xfrm>
          <a:prstGeom prst="ellipse">
            <a:avLst/>
          </a:prstGeom>
          <a:solidFill>
            <a:srgbClr val="0000FF">
              <a:alpha val="100000"/>
            </a:srgbClr>
          </a:solidFill>
        </p:spPr>
        <p:txBody>
          <a:bodyPr/>
          <a:lstStyle/>
          <a:p>
            <a:endParaRPr/>
          </a:p>
        </p:txBody>
      </p:sp>
      <p:sp>
        <p:nvSpPr>
          <p:cNvPr id="4499" name="pt79">
            <a:extLst>
              <a:ext uri="{FF2B5EF4-FFF2-40B4-BE49-F238E27FC236}">
                <a16:creationId xmlns:a16="http://schemas.microsoft.com/office/drawing/2014/main" xmlns="" id="{E1925003-AE1E-4F0E-AE10-55664BAAC334}"/>
              </a:ext>
            </a:extLst>
          </p:cNvPr>
          <p:cNvSpPr/>
          <p:nvPr/>
        </p:nvSpPr>
        <p:spPr>
          <a:xfrm>
            <a:off x="7188773" y="4392786"/>
            <a:ext cx="91440" cy="91440"/>
          </a:xfrm>
          <a:prstGeom prst="ellipse">
            <a:avLst/>
          </a:prstGeom>
          <a:solidFill>
            <a:srgbClr val="0000FF">
              <a:alpha val="100000"/>
            </a:srgbClr>
          </a:solidFill>
        </p:spPr>
        <p:txBody>
          <a:bodyPr/>
          <a:lstStyle/>
          <a:p>
            <a:endParaRPr/>
          </a:p>
        </p:txBody>
      </p:sp>
      <p:sp>
        <p:nvSpPr>
          <p:cNvPr id="4500" name="pt79">
            <a:extLst>
              <a:ext uri="{FF2B5EF4-FFF2-40B4-BE49-F238E27FC236}">
                <a16:creationId xmlns:a16="http://schemas.microsoft.com/office/drawing/2014/main" xmlns="" id="{68561D0F-EE13-49E8-9587-CDF4C240DC99}"/>
              </a:ext>
            </a:extLst>
          </p:cNvPr>
          <p:cNvSpPr/>
          <p:nvPr/>
        </p:nvSpPr>
        <p:spPr>
          <a:xfrm>
            <a:off x="6899642" y="3820081"/>
            <a:ext cx="91440" cy="91440"/>
          </a:xfrm>
          <a:prstGeom prst="ellipse">
            <a:avLst/>
          </a:prstGeom>
          <a:solidFill>
            <a:srgbClr val="0000FF">
              <a:alpha val="100000"/>
            </a:srgbClr>
          </a:solidFill>
        </p:spPr>
        <p:txBody>
          <a:bodyPr/>
          <a:lstStyle/>
          <a:p>
            <a:endParaRPr/>
          </a:p>
        </p:txBody>
      </p:sp>
      <p:sp>
        <p:nvSpPr>
          <p:cNvPr id="4501" name="pt79">
            <a:extLst>
              <a:ext uri="{FF2B5EF4-FFF2-40B4-BE49-F238E27FC236}">
                <a16:creationId xmlns:a16="http://schemas.microsoft.com/office/drawing/2014/main" xmlns="" id="{9FA13BCC-3158-4297-95E5-02AD765900B7}"/>
              </a:ext>
            </a:extLst>
          </p:cNvPr>
          <p:cNvSpPr/>
          <p:nvPr/>
        </p:nvSpPr>
        <p:spPr>
          <a:xfrm>
            <a:off x="6875603" y="3657513"/>
            <a:ext cx="91440" cy="91440"/>
          </a:xfrm>
          <a:prstGeom prst="ellipse">
            <a:avLst/>
          </a:prstGeom>
          <a:solidFill>
            <a:srgbClr val="0000FF">
              <a:alpha val="100000"/>
            </a:srgbClr>
          </a:solidFill>
        </p:spPr>
        <p:txBody>
          <a:bodyPr/>
          <a:lstStyle/>
          <a:p>
            <a:endParaRPr/>
          </a:p>
        </p:txBody>
      </p:sp>
      <p:sp>
        <p:nvSpPr>
          <p:cNvPr id="4502" name="pt79">
            <a:extLst>
              <a:ext uri="{FF2B5EF4-FFF2-40B4-BE49-F238E27FC236}">
                <a16:creationId xmlns:a16="http://schemas.microsoft.com/office/drawing/2014/main" xmlns="" id="{F84C6FF7-3216-4B66-AC5C-58CCBA927698}"/>
              </a:ext>
            </a:extLst>
          </p:cNvPr>
          <p:cNvSpPr/>
          <p:nvPr/>
        </p:nvSpPr>
        <p:spPr>
          <a:xfrm>
            <a:off x="7402230" y="3611793"/>
            <a:ext cx="91440" cy="91440"/>
          </a:xfrm>
          <a:prstGeom prst="ellipse">
            <a:avLst/>
          </a:prstGeom>
          <a:solidFill>
            <a:srgbClr val="0000FF">
              <a:alpha val="100000"/>
            </a:srgbClr>
          </a:solidFill>
        </p:spPr>
        <p:txBody>
          <a:bodyPr/>
          <a:lstStyle/>
          <a:p>
            <a:endParaRPr/>
          </a:p>
        </p:txBody>
      </p:sp>
      <p:sp>
        <p:nvSpPr>
          <p:cNvPr id="4503" name="pt79">
            <a:extLst>
              <a:ext uri="{FF2B5EF4-FFF2-40B4-BE49-F238E27FC236}">
                <a16:creationId xmlns:a16="http://schemas.microsoft.com/office/drawing/2014/main" xmlns="" id="{CF805DEE-FC5D-4243-B27D-8A87D038DC79}"/>
              </a:ext>
            </a:extLst>
          </p:cNvPr>
          <p:cNvSpPr/>
          <p:nvPr/>
        </p:nvSpPr>
        <p:spPr>
          <a:xfrm>
            <a:off x="7543858" y="3461725"/>
            <a:ext cx="91440" cy="91440"/>
          </a:xfrm>
          <a:prstGeom prst="ellipse">
            <a:avLst/>
          </a:prstGeom>
          <a:solidFill>
            <a:srgbClr val="0000FF">
              <a:alpha val="100000"/>
            </a:srgbClr>
          </a:solidFill>
        </p:spPr>
        <p:txBody>
          <a:bodyPr/>
          <a:lstStyle/>
          <a:p>
            <a:endParaRPr/>
          </a:p>
        </p:txBody>
      </p:sp>
      <p:sp>
        <p:nvSpPr>
          <p:cNvPr id="4504" name="pt79">
            <a:extLst>
              <a:ext uri="{FF2B5EF4-FFF2-40B4-BE49-F238E27FC236}">
                <a16:creationId xmlns:a16="http://schemas.microsoft.com/office/drawing/2014/main" xmlns="" id="{992A45F7-F5A8-4055-855F-312C7A27ADB4}"/>
              </a:ext>
            </a:extLst>
          </p:cNvPr>
          <p:cNvSpPr/>
          <p:nvPr/>
        </p:nvSpPr>
        <p:spPr>
          <a:xfrm>
            <a:off x="8032055" y="3520353"/>
            <a:ext cx="91440" cy="91440"/>
          </a:xfrm>
          <a:prstGeom prst="ellipse">
            <a:avLst/>
          </a:prstGeom>
          <a:solidFill>
            <a:srgbClr val="0000FF">
              <a:alpha val="100000"/>
            </a:srgbClr>
          </a:solidFill>
        </p:spPr>
        <p:txBody>
          <a:bodyPr/>
          <a:lstStyle/>
          <a:p>
            <a:endParaRPr/>
          </a:p>
        </p:txBody>
      </p:sp>
      <p:sp>
        <p:nvSpPr>
          <p:cNvPr id="4505" name="pt79">
            <a:extLst>
              <a:ext uri="{FF2B5EF4-FFF2-40B4-BE49-F238E27FC236}">
                <a16:creationId xmlns:a16="http://schemas.microsoft.com/office/drawing/2014/main" xmlns="" id="{72CE813F-17BF-4C70-8B3E-587232D6D581}"/>
              </a:ext>
            </a:extLst>
          </p:cNvPr>
          <p:cNvSpPr/>
          <p:nvPr/>
        </p:nvSpPr>
        <p:spPr>
          <a:xfrm>
            <a:off x="7828096" y="3152569"/>
            <a:ext cx="91440" cy="91440"/>
          </a:xfrm>
          <a:prstGeom prst="ellipse">
            <a:avLst/>
          </a:prstGeom>
          <a:solidFill>
            <a:srgbClr val="0000FF">
              <a:alpha val="100000"/>
            </a:srgbClr>
          </a:solidFill>
        </p:spPr>
        <p:txBody>
          <a:bodyPr/>
          <a:lstStyle/>
          <a:p>
            <a:endParaRPr/>
          </a:p>
        </p:txBody>
      </p:sp>
      <p:sp>
        <p:nvSpPr>
          <p:cNvPr id="4506" name="pt79">
            <a:extLst>
              <a:ext uri="{FF2B5EF4-FFF2-40B4-BE49-F238E27FC236}">
                <a16:creationId xmlns:a16="http://schemas.microsoft.com/office/drawing/2014/main" xmlns="" id="{C9E1530B-4C81-4C23-B638-07E1FE4A4290}"/>
              </a:ext>
            </a:extLst>
          </p:cNvPr>
          <p:cNvSpPr/>
          <p:nvPr/>
        </p:nvSpPr>
        <p:spPr>
          <a:xfrm>
            <a:off x="6884073" y="2904656"/>
            <a:ext cx="91440" cy="91440"/>
          </a:xfrm>
          <a:prstGeom prst="ellipse">
            <a:avLst/>
          </a:prstGeom>
          <a:solidFill>
            <a:srgbClr val="0000FF">
              <a:alpha val="100000"/>
            </a:srgbClr>
          </a:solidFill>
        </p:spPr>
        <p:txBody>
          <a:bodyPr/>
          <a:lstStyle/>
          <a:p>
            <a:endParaRPr/>
          </a:p>
        </p:txBody>
      </p:sp>
      <p:sp>
        <p:nvSpPr>
          <p:cNvPr id="4507" name="pt79">
            <a:extLst>
              <a:ext uri="{FF2B5EF4-FFF2-40B4-BE49-F238E27FC236}">
                <a16:creationId xmlns:a16="http://schemas.microsoft.com/office/drawing/2014/main" xmlns="" id="{E85C4A64-E27C-40A7-B1E1-2096FB8CC7B5}"/>
              </a:ext>
            </a:extLst>
          </p:cNvPr>
          <p:cNvSpPr/>
          <p:nvPr/>
        </p:nvSpPr>
        <p:spPr>
          <a:xfrm>
            <a:off x="6464394" y="2422086"/>
            <a:ext cx="91440" cy="91440"/>
          </a:xfrm>
          <a:prstGeom prst="ellipse">
            <a:avLst/>
          </a:prstGeom>
          <a:solidFill>
            <a:srgbClr val="0000FF">
              <a:alpha val="100000"/>
            </a:srgbClr>
          </a:solidFill>
        </p:spPr>
        <p:txBody>
          <a:bodyPr/>
          <a:lstStyle/>
          <a:p>
            <a:endParaRPr/>
          </a:p>
        </p:txBody>
      </p:sp>
      <p:sp>
        <p:nvSpPr>
          <p:cNvPr id="4508" name="pt79">
            <a:extLst>
              <a:ext uri="{FF2B5EF4-FFF2-40B4-BE49-F238E27FC236}">
                <a16:creationId xmlns:a16="http://schemas.microsoft.com/office/drawing/2014/main" xmlns="" id="{FC1CC2A4-74EA-44BD-A312-AABC01ACD7C1}"/>
              </a:ext>
            </a:extLst>
          </p:cNvPr>
          <p:cNvSpPr/>
          <p:nvPr/>
        </p:nvSpPr>
        <p:spPr>
          <a:xfrm>
            <a:off x="7327567" y="4661059"/>
            <a:ext cx="91440" cy="91440"/>
          </a:xfrm>
          <a:prstGeom prst="ellipse">
            <a:avLst/>
          </a:prstGeom>
          <a:solidFill>
            <a:srgbClr val="0000FF">
              <a:alpha val="100000"/>
            </a:srgbClr>
          </a:solidFill>
        </p:spPr>
        <p:txBody>
          <a:bodyPr/>
          <a:lstStyle/>
          <a:p>
            <a:endParaRPr/>
          </a:p>
        </p:txBody>
      </p:sp>
      <p:sp>
        <p:nvSpPr>
          <p:cNvPr id="4509" name="pt79">
            <a:extLst>
              <a:ext uri="{FF2B5EF4-FFF2-40B4-BE49-F238E27FC236}">
                <a16:creationId xmlns:a16="http://schemas.microsoft.com/office/drawing/2014/main" xmlns="" id="{26BB4886-4DFA-43F6-A0A0-63F9587C335C}"/>
              </a:ext>
            </a:extLst>
          </p:cNvPr>
          <p:cNvSpPr/>
          <p:nvPr/>
        </p:nvSpPr>
        <p:spPr>
          <a:xfrm>
            <a:off x="8527828" y="2337671"/>
            <a:ext cx="91440" cy="91440"/>
          </a:xfrm>
          <a:prstGeom prst="ellipse">
            <a:avLst/>
          </a:prstGeom>
          <a:solidFill>
            <a:srgbClr val="0000FF">
              <a:alpha val="100000"/>
            </a:srgbClr>
          </a:solidFill>
        </p:spPr>
        <p:txBody>
          <a:bodyPr/>
          <a:lstStyle/>
          <a:p>
            <a:endParaRPr/>
          </a:p>
        </p:txBody>
      </p:sp>
      <p:sp>
        <p:nvSpPr>
          <p:cNvPr id="4510" name="pt79">
            <a:extLst>
              <a:ext uri="{FF2B5EF4-FFF2-40B4-BE49-F238E27FC236}">
                <a16:creationId xmlns:a16="http://schemas.microsoft.com/office/drawing/2014/main" xmlns="" id="{E9E2C8D4-96EA-4A1E-8829-FBF1CAC4A5A8}"/>
              </a:ext>
            </a:extLst>
          </p:cNvPr>
          <p:cNvSpPr/>
          <p:nvPr/>
        </p:nvSpPr>
        <p:spPr>
          <a:xfrm>
            <a:off x="8239809" y="2392140"/>
            <a:ext cx="91440" cy="91440"/>
          </a:xfrm>
          <a:prstGeom prst="ellipse">
            <a:avLst/>
          </a:prstGeom>
          <a:solidFill>
            <a:srgbClr val="0000FF">
              <a:alpha val="100000"/>
            </a:srgbClr>
          </a:solidFill>
        </p:spPr>
        <p:txBody>
          <a:bodyPr/>
          <a:lstStyle/>
          <a:p>
            <a:endParaRPr/>
          </a:p>
        </p:txBody>
      </p:sp>
      <p:sp>
        <p:nvSpPr>
          <p:cNvPr id="4511" name="pt79">
            <a:extLst>
              <a:ext uri="{FF2B5EF4-FFF2-40B4-BE49-F238E27FC236}">
                <a16:creationId xmlns:a16="http://schemas.microsoft.com/office/drawing/2014/main" xmlns="" id="{03D756AB-E2B4-4EBF-A91D-73402A68C199}"/>
              </a:ext>
            </a:extLst>
          </p:cNvPr>
          <p:cNvSpPr/>
          <p:nvPr/>
        </p:nvSpPr>
        <p:spPr>
          <a:xfrm>
            <a:off x="7543858" y="2985436"/>
            <a:ext cx="91440" cy="91440"/>
          </a:xfrm>
          <a:prstGeom prst="ellipse">
            <a:avLst/>
          </a:prstGeom>
          <a:solidFill>
            <a:srgbClr val="0000FF">
              <a:alpha val="100000"/>
            </a:srgbClr>
          </a:solidFill>
        </p:spPr>
        <p:txBody>
          <a:bodyPr/>
          <a:lstStyle/>
          <a:p>
            <a:endParaRPr/>
          </a:p>
        </p:txBody>
      </p:sp>
      <p:sp>
        <p:nvSpPr>
          <p:cNvPr id="4512" name="pt79">
            <a:extLst>
              <a:ext uri="{FF2B5EF4-FFF2-40B4-BE49-F238E27FC236}">
                <a16:creationId xmlns:a16="http://schemas.microsoft.com/office/drawing/2014/main" xmlns="" id="{505827FC-4641-42B6-AF11-AEBD97CC2340}"/>
              </a:ext>
            </a:extLst>
          </p:cNvPr>
          <p:cNvSpPr/>
          <p:nvPr/>
        </p:nvSpPr>
        <p:spPr>
          <a:xfrm>
            <a:off x="7440267" y="2985436"/>
            <a:ext cx="91440" cy="91440"/>
          </a:xfrm>
          <a:prstGeom prst="ellipse">
            <a:avLst/>
          </a:prstGeom>
          <a:solidFill>
            <a:srgbClr val="0000FF">
              <a:alpha val="100000"/>
            </a:srgbClr>
          </a:solidFill>
        </p:spPr>
        <p:txBody>
          <a:bodyPr/>
          <a:lstStyle/>
          <a:p>
            <a:endParaRPr/>
          </a:p>
        </p:txBody>
      </p:sp>
      <p:sp>
        <p:nvSpPr>
          <p:cNvPr id="4513" name="pt79">
            <a:extLst>
              <a:ext uri="{FF2B5EF4-FFF2-40B4-BE49-F238E27FC236}">
                <a16:creationId xmlns:a16="http://schemas.microsoft.com/office/drawing/2014/main" xmlns="" id="{B710BDB7-EE38-4F6B-8598-36FCA7CB5208}"/>
              </a:ext>
            </a:extLst>
          </p:cNvPr>
          <p:cNvSpPr/>
          <p:nvPr/>
        </p:nvSpPr>
        <p:spPr>
          <a:xfrm>
            <a:off x="6502427" y="4744258"/>
            <a:ext cx="91440" cy="91440"/>
          </a:xfrm>
          <a:prstGeom prst="ellipse">
            <a:avLst/>
          </a:prstGeom>
          <a:solidFill>
            <a:srgbClr val="0000FF">
              <a:alpha val="100000"/>
            </a:srgbClr>
          </a:solidFill>
        </p:spPr>
        <p:txBody>
          <a:bodyPr/>
          <a:lstStyle/>
          <a:p>
            <a:endParaRPr/>
          </a:p>
        </p:txBody>
      </p:sp>
      <p:sp>
        <p:nvSpPr>
          <p:cNvPr id="4514" name="pt79">
            <a:extLst>
              <a:ext uri="{FF2B5EF4-FFF2-40B4-BE49-F238E27FC236}">
                <a16:creationId xmlns:a16="http://schemas.microsoft.com/office/drawing/2014/main" xmlns="" id="{7DD6855B-2E07-4CDA-B8B4-B68826D431E0}"/>
              </a:ext>
            </a:extLst>
          </p:cNvPr>
          <p:cNvSpPr/>
          <p:nvPr/>
        </p:nvSpPr>
        <p:spPr>
          <a:xfrm>
            <a:off x="6365281" y="5228584"/>
            <a:ext cx="91440" cy="91440"/>
          </a:xfrm>
          <a:prstGeom prst="ellipse">
            <a:avLst/>
          </a:prstGeom>
          <a:solidFill>
            <a:srgbClr val="0000FF">
              <a:alpha val="100000"/>
            </a:srgbClr>
          </a:solidFill>
        </p:spPr>
        <p:txBody>
          <a:bodyPr/>
          <a:lstStyle/>
          <a:p>
            <a:endParaRPr/>
          </a:p>
        </p:txBody>
      </p:sp>
      <p:sp>
        <p:nvSpPr>
          <p:cNvPr id="4515" name="pt79">
            <a:extLst>
              <a:ext uri="{FF2B5EF4-FFF2-40B4-BE49-F238E27FC236}">
                <a16:creationId xmlns:a16="http://schemas.microsoft.com/office/drawing/2014/main" xmlns="" id="{2686E4F4-1F02-48FE-93FB-F6C969C97DB1}"/>
              </a:ext>
            </a:extLst>
          </p:cNvPr>
          <p:cNvSpPr/>
          <p:nvPr/>
        </p:nvSpPr>
        <p:spPr>
          <a:xfrm>
            <a:off x="6523719" y="5690420"/>
            <a:ext cx="91440" cy="91440"/>
          </a:xfrm>
          <a:prstGeom prst="ellipse">
            <a:avLst/>
          </a:prstGeom>
          <a:solidFill>
            <a:srgbClr val="0000FF">
              <a:alpha val="100000"/>
            </a:srgbClr>
          </a:solidFill>
        </p:spPr>
        <p:txBody>
          <a:bodyPr/>
          <a:lstStyle/>
          <a:p>
            <a:endParaRPr/>
          </a:p>
        </p:txBody>
      </p:sp>
      <p:sp>
        <p:nvSpPr>
          <p:cNvPr id="4516" name="pt79">
            <a:extLst>
              <a:ext uri="{FF2B5EF4-FFF2-40B4-BE49-F238E27FC236}">
                <a16:creationId xmlns:a16="http://schemas.microsoft.com/office/drawing/2014/main" xmlns="" id="{4E5C29CF-A310-4253-8DDC-953FF883CBDC}"/>
              </a:ext>
            </a:extLst>
          </p:cNvPr>
          <p:cNvSpPr/>
          <p:nvPr/>
        </p:nvSpPr>
        <p:spPr>
          <a:xfrm>
            <a:off x="6822688" y="4833861"/>
            <a:ext cx="91440" cy="91440"/>
          </a:xfrm>
          <a:prstGeom prst="ellipse">
            <a:avLst/>
          </a:prstGeom>
          <a:solidFill>
            <a:srgbClr val="0000FF">
              <a:alpha val="100000"/>
            </a:srgbClr>
          </a:solidFill>
        </p:spPr>
        <p:txBody>
          <a:bodyPr/>
          <a:lstStyle/>
          <a:p>
            <a:endParaRPr/>
          </a:p>
        </p:txBody>
      </p:sp>
      <p:sp>
        <p:nvSpPr>
          <p:cNvPr id="4517" name="pt79">
            <a:extLst>
              <a:ext uri="{FF2B5EF4-FFF2-40B4-BE49-F238E27FC236}">
                <a16:creationId xmlns:a16="http://schemas.microsoft.com/office/drawing/2014/main" xmlns="" id="{C96FCB98-0774-427C-BDA8-C2FC9966DFF5}"/>
              </a:ext>
            </a:extLst>
          </p:cNvPr>
          <p:cNvSpPr/>
          <p:nvPr/>
        </p:nvSpPr>
        <p:spPr>
          <a:xfrm>
            <a:off x="6853922" y="5129128"/>
            <a:ext cx="91440" cy="91440"/>
          </a:xfrm>
          <a:prstGeom prst="ellipse">
            <a:avLst/>
          </a:prstGeom>
          <a:solidFill>
            <a:srgbClr val="0000FF">
              <a:alpha val="100000"/>
            </a:srgbClr>
          </a:solidFill>
        </p:spPr>
        <p:txBody>
          <a:bodyPr/>
          <a:lstStyle/>
          <a:p>
            <a:endParaRPr/>
          </a:p>
        </p:txBody>
      </p:sp>
      <p:sp>
        <p:nvSpPr>
          <p:cNvPr id="4518" name="pt79">
            <a:extLst>
              <a:ext uri="{FF2B5EF4-FFF2-40B4-BE49-F238E27FC236}">
                <a16:creationId xmlns:a16="http://schemas.microsoft.com/office/drawing/2014/main" xmlns="" id="{73AA1829-4112-4122-B91D-A18A8EDBACCD}"/>
              </a:ext>
            </a:extLst>
          </p:cNvPr>
          <p:cNvSpPr/>
          <p:nvPr/>
        </p:nvSpPr>
        <p:spPr>
          <a:xfrm>
            <a:off x="6748457" y="5274812"/>
            <a:ext cx="91440" cy="91440"/>
          </a:xfrm>
          <a:prstGeom prst="ellipse">
            <a:avLst/>
          </a:prstGeom>
          <a:solidFill>
            <a:srgbClr val="0000FF">
              <a:alpha val="100000"/>
            </a:srgbClr>
          </a:solidFill>
        </p:spPr>
        <p:txBody>
          <a:bodyPr/>
          <a:lstStyle/>
          <a:p>
            <a:endParaRPr/>
          </a:p>
        </p:txBody>
      </p:sp>
      <p:sp>
        <p:nvSpPr>
          <p:cNvPr id="4519" name="pt79">
            <a:extLst>
              <a:ext uri="{FF2B5EF4-FFF2-40B4-BE49-F238E27FC236}">
                <a16:creationId xmlns:a16="http://schemas.microsoft.com/office/drawing/2014/main" xmlns="" id="{BD3C39BF-31C6-4FF9-ADEE-17997C75DEA2}"/>
              </a:ext>
            </a:extLst>
          </p:cNvPr>
          <p:cNvSpPr/>
          <p:nvPr/>
        </p:nvSpPr>
        <p:spPr>
          <a:xfrm>
            <a:off x="6657017" y="4900139"/>
            <a:ext cx="91440" cy="91440"/>
          </a:xfrm>
          <a:prstGeom prst="ellipse">
            <a:avLst/>
          </a:prstGeom>
          <a:solidFill>
            <a:srgbClr val="0000FF">
              <a:alpha val="100000"/>
            </a:srgbClr>
          </a:solidFill>
        </p:spPr>
        <p:txBody>
          <a:bodyPr/>
          <a:lstStyle/>
          <a:p>
            <a:endParaRPr/>
          </a:p>
        </p:txBody>
      </p:sp>
      <p:sp>
        <p:nvSpPr>
          <p:cNvPr id="4520" name="pt79">
            <a:extLst>
              <a:ext uri="{FF2B5EF4-FFF2-40B4-BE49-F238E27FC236}">
                <a16:creationId xmlns:a16="http://schemas.microsoft.com/office/drawing/2014/main" xmlns="" id="{6E97C1E3-265E-4774-ADF5-E33E0AE3D831}"/>
              </a:ext>
            </a:extLst>
          </p:cNvPr>
          <p:cNvSpPr/>
          <p:nvPr/>
        </p:nvSpPr>
        <p:spPr>
          <a:xfrm>
            <a:off x="6713491" y="4925301"/>
            <a:ext cx="91440" cy="91440"/>
          </a:xfrm>
          <a:prstGeom prst="ellipse">
            <a:avLst/>
          </a:prstGeom>
          <a:solidFill>
            <a:srgbClr val="0000FF">
              <a:alpha val="100000"/>
            </a:srgbClr>
          </a:solidFill>
        </p:spPr>
        <p:txBody>
          <a:bodyPr/>
          <a:lstStyle/>
          <a:p>
            <a:endParaRPr/>
          </a:p>
        </p:txBody>
      </p:sp>
      <p:sp>
        <p:nvSpPr>
          <p:cNvPr id="4521" name="pt79">
            <a:extLst>
              <a:ext uri="{FF2B5EF4-FFF2-40B4-BE49-F238E27FC236}">
                <a16:creationId xmlns:a16="http://schemas.microsoft.com/office/drawing/2014/main" xmlns="" id="{61375A2D-0A88-42B5-9CF0-91724BCBFF7A}"/>
              </a:ext>
            </a:extLst>
          </p:cNvPr>
          <p:cNvSpPr/>
          <p:nvPr/>
        </p:nvSpPr>
        <p:spPr>
          <a:xfrm>
            <a:off x="6657017" y="5041903"/>
            <a:ext cx="91440" cy="91440"/>
          </a:xfrm>
          <a:prstGeom prst="ellipse">
            <a:avLst/>
          </a:prstGeom>
          <a:solidFill>
            <a:srgbClr val="0000FF">
              <a:alpha val="100000"/>
            </a:srgbClr>
          </a:solidFill>
        </p:spPr>
        <p:txBody>
          <a:bodyPr/>
          <a:lstStyle/>
          <a:p>
            <a:endParaRPr/>
          </a:p>
        </p:txBody>
      </p:sp>
      <p:sp>
        <p:nvSpPr>
          <p:cNvPr id="4522" name="pt79">
            <a:extLst>
              <a:ext uri="{FF2B5EF4-FFF2-40B4-BE49-F238E27FC236}">
                <a16:creationId xmlns:a16="http://schemas.microsoft.com/office/drawing/2014/main" xmlns="" id="{46F7291D-B506-4BDC-AB4B-5D69635BE3D3}"/>
              </a:ext>
            </a:extLst>
          </p:cNvPr>
          <p:cNvSpPr/>
          <p:nvPr/>
        </p:nvSpPr>
        <p:spPr>
          <a:xfrm>
            <a:off x="6588118" y="5519239"/>
            <a:ext cx="91440" cy="91440"/>
          </a:xfrm>
          <a:prstGeom prst="ellipse">
            <a:avLst/>
          </a:prstGeom>
          <a:solidFill>
            <a:srgbClr val="0000FF">
              <a:alpha val="100000"/>
            </a:srgbClr>
          </a:solidFill>
        </p:spPr>
        <p:txBody>
          <a:bodyPr/>
          <a:lstStyle/>
          <a:p>
            <a:endParaRPr/>
          </a:p>
        </p:txBody>
      </p:sp>
      <p:sp>
        <p:nvSpPr>
          <p:cNvPr id="4523" name="pt79">
            <a:extLst>
              <a:ext uri="{FF2B5EF4-FFF2-40B4-BE49-F238E27FC236}">
                <a16:creationId xmlns:a16="http://schemas.microsoft.com/office/drawing/2014/main" xmlns="" id="{9BC26F4C-DC8E-4B99-9273-4AAF58179F67}"/>
              </a:ext>
            </a:extLst>
          </p:cNvPr>
          <p:cNvSpPr/>
          <p:nvPr/>
        </p:nvSpPr>
        <p:spPr>
          <a:xfrm>
            <a:off x="6589132" y="5544401"/>
            <a:ext cx="91440" cy="91440"/>
          </a:xfrm>
          <a:prstGeom prst="ellipse">
            <a:avLst/>
          </a:prstGeom>
          <a:solidFill>
            <a:srgbClr val="0000FF">
              <a:alpha val="100000"/>
            </a:srgbClr>
          </a:solidFill>
        </p:spPr>
        <p:txBody>
          <a:bodyPr/>
          <a:lstStyle/>
          <a:p>
            <a:endParaRPr/>
          </a:p>
        </p:txBody>
      </p:sp>
      <p:sp>
        <p:nvSpPr>
          <p:cNvPr id="4524" name="pt70">
            <a:extLst>
              <a:ext uri="{FF2B5EF4-FFF2-40B4-BE49-F238E27FC236}">
                <a16:creationId xmlns:a16="http://schemas.microsoft.com/office/drawing/2014/main" xmlns="" id="{7E04BB10-5779-4B98-A9DB-EBB17F0E2B77}"/>
              </a:ext>
            </a:extLst>
          </p:cNvPr>
          <p:cNvSpPr/>
          <p:nvPr/>
        </p:nvSpPr>
        <p:spPr>
          <a:xfrm>
            <a:off x="6531078" y="3953308"/>
            <a:ext cx="91440" cy="91440"/>
          </a:xfrm>
          <a:prstGeom prst="ellipse">
            <a:avLst/>
          </a:prstGeom>
          <a:solidFill>
            <a:srgbClr val="FF0000">
              <a:alpha val="100000"/>
            </a:srgbClr>
          </a:solidFill>
        </p:spPr>
        <p:txBody>
          <a:bodyPr/>
          <a:lstStyle/>
          <a:p>
            <a:endParaRPr/>
          </a:p>
        </p:txBody>
      </p:sp>
      <p:sp>
        <p:nvSpPr>
          <p:cNvPr id="4525" name="pt70">
            <a:extLst>
              <a:ext uri="{FF2B5EF4-FFF2-40B4-BE49-F238E27FC236}">
                <a16:creationId xmlns:a16="http://schemas.microsoft.com/office/drawing/2014/main" xmlns="" id="{043344A5-BCFF-454A-91DF-29C1CE0F6AB7}"/>
              </a:ext>
            </a:extLst>
          </p:cNvPr>
          <p:cNvSpPr/>
          <p:nvPr/>
        </p:nvSpPr>
        <p:spPr>
          <a:xfrm>
            <a:off x="7236127" y="3198289"/>
            <a:ext cx="91440" cy="91440"/>
          </a:xfrm>
          <a:prstGeom prst="ellipse">
            <a:avLst/>
          </a:prstGeom>
          <a:solidFill>
            <a:srgbClr val="FF0000">
              <a:alpha val="100000"/>
            </a:srgbClr>
          </a:solidFill>
        </p:spPr>
        <p:txBody>
          <a:bodyPr/>
          <a:lstStyle/>
          <a:p>
            <a:endParaRPr/>
          </a:p>
        </p:txBody>
      </p:sp>
      <p:sp>
        <p:nvSpPr>
          <p:cNvPr id="4526" name="pt70">
            <a:extLst>
              <a:ext uri="{FF2B5EF4-FFF2-40B4-BE49-F238E27FC236}">
                <a16:creationId xmlns:a16="http://schemas.microsoft.com/office/drawing/2014/main" xmlns="" id="{067A2828-7E38-4B7A-BDCE-68F065653C46}"/>
              </a:ext>
            </a:extLst>
          </p:cNvPr>
          <p:cNvSpPr/>
          <p:nvPr/>
        </p:nvSpPr>
        <p:spPr>
          <a:xfrm>
            <a:off x="5711280" y="3952379"/>
            <a:ext cx="91440" cy="91440"/>
          </a:xfrm>
          <a:prstGeom prst="ellipse">
            <a:avLst/>
          </a:prstGeom>
          <a:solidFill>
            <a:srgbClr val="FF0000">
              <a:alpha val="100000"/>
            </a:srgbClr>
          </a:solidFill>
        </p:spPr>
        <p:txBody>
          <a:bodyPr/>
          <a:lstStyle/>
          <a:p>
            <a:endParaRPr/>
          </a:p>
        </p:txBody>
      </p:sp>
      <p:sp>
        <p:nvSpPr>
          <p:cNvPr id="4527" name="pt70">
            <a:extLst>
              <a:ext uri="{FF2B5EF4-FFF2-40B4-BE49-F238E27FC236}">
                <a16:creationId xmlns:a16="http://schemas.microsoft.com/office/drawing/2014/main" xmlns="" id="{82BAF5EC-BD8D-4E31-885E-AB35C0DBE0D4}"/>
              </a:ext>
            </a:extLst>
          </p:cNvPr>
          <p:cNvSpPr/>
          <p:nvPr/>
        </p:nvSpPr>
        <p:spPr>
          <a:xfrm>
            <a:off x="7635573" y="3015749"/>
            <a:ext cx="91440" cy="91440"/>
          </a:xfrm>
          <a:prstGeom prst="ellipse">
            <a:avLst/>
          </a:prstGeom>
          <a:solidFill>
            <a:srgbClr val="FF0000">
              <a:alpha val="100000"/>
            </a:srgbClr>
          </a:solidFill>
        </p:spPr>
        <p:txBody>
          <a:bodyPr/>
          <a:lstStyle/>
          <a:p>
            <a:endParaRPr/>
          </a:p>
        </p:txBody>
      </p:sp>
      <p:sp>
        <p:nvSpPr>
          <p:cNvPr id="4528" name="pt70">
            <a:extLst>
              <a:ext uri="{FF2B5EF4-FFF2-40B4-BE49-F238E27FC236}">
                <a16:creationId xmlns:a16="http://schemas.microsoft.com/office/drawing/2014/main" xmlns="" id="{682E9E94-3C22-471F-9F52-392140A898CD}"/>
              </a:ext>
            </a:extLst>
          </p:cNvPr>
          <p:cNvSpPr/>
          <p:nvPr/>
        </p:nvSpPr>
        <p:spPr>
          <a:xfrm>
            <a:off x="7574158" y="2676754"/>
            <a:ext cx="91440" cy="91440"/>
          </a:xfrm>
          <a:prstGeom prst="ellipse">
            <a:avLst/>
          </a:prstGeom>
          <a:solidFill>
            <a:srgbClr val="FF0000">
              <a:alpha val="100000"/>
            </a:srgbClr>
          </a:solidFill>
        </p:spPr>
        <p:txBody>
          <a:bodyPr/>
          <a:lstStyle/>
          <a:p>
            <a:endParaRPr/>
          </a:p>
        </p:txBody>
      </p:sp>
      <p:sp>
        <p:nvSpPr>
          <p:cNvPr id="4529" name="pt70">
            <a:extLst>
              <a:ext uri="{FF2B5EF4-FFF2-40B4-BE49-F238E27FC236}">
                <a16:creationId xmlns:a16="http://schemas.microsoft.com/office/drawing/2014/main" xmlns="" id="{1AB276EF-C381-440E-8B80-649081167B1A}"/>
              </a:ext>
            </a:extLst>
          </p:cNvPr>
          <p:cNvSpPr/>
          <p:nvPr/>
        </p:nvSpPr>
        <p:spPr>
          <a:xfrm>
            <a:off x="7671626" y="2670736"/>
            <a:ext cx="91440" cy="91440"/>
          </a:xfrm>
          <a:prstGeom prst="ellipse">
            <a:avLst/>
          </a:prstGeom>
          <a:solidFill>
            <a:srgbClr val="FF0000">
              <a:alpha val="100000"/>
            </a:srgbClr>
          </a:solidFill>
        </p:spPr>
        <p:txBody>
          <a:bodyPr/>
          <a:lstStyle/>
          <a:p>
            <a:endParaRPr/>
          </a:p>
        </p:txBody>
      </p:sp>
      <p:sp>
        <p:nvSpPr>
          <p:cNvPr id="4530" name="pt70">
            <a:extLst>
              <a:ext uri="{FF2B5EF4-FFF2-40B4-BE49-F238E27FC236}">
                <a16:creationId xmlns:a16="http://schemas.microsoft.com/office/drawing/2014/main" xmlns="" id="{6F3BF5D3-7BC9-4F99-A5BF-E5A46C317D22}"/>
              </a:ext>
            </a:extLst>
          </p:cNvPr>
          <p:cNvSpPr/>
          <p:nvPr/>
        </p:nvSpPr>
        <p:spPr>
          <a:xfrm>
            <a:off x="8292867" y="2498010"/>
            <a:ext cx="91440" cy="91440"/>
          </a:xfrm>
          <a:prstGeom prst="ellipse">
            <a:avLst/>
          </a:prstGeom>
          <a:solidFill>
            <a:srgbClr val="FF0000">
              <a:alpha val="100000"/>
            </a:srgbClr>
          </a:solidFill>
        </p:spPr>
        <p:txBody>
          <a:bodyPr/>
          <a:lstStyle/>
          <a:p>
            <a:endParaRPr/>
          </a:p>
        </p:txBody>
      </p:sp>
      <p:sp>
        <p:nvSpPr>
          <p:cNvPr id="4531" name="pt70">
            <a:extLst>
              <a:ext uri="{FF2B5EF4-FFF2-40B4-BE49-F238E27FC236}">
                <a16:creationId xmlns:a16="http://schemas.microsoft.com/office/drawing/2014/main" xmlns="" id="{4C760B87-76B0-4CED-84F5-EC8FC2CF9215}"/>
              </a:ext>
            </a:extLst>
          </p:cNvPr>
          <p:cNvSpPr/>
          <p:nvPr/>
        </p:nvSpPr>
        <p:spPr>
          <a:xfrm>
            <a:off x="7919536" y="2647052"/>
            <a:ext cx="91440" cy="91440"/>
          </a:xfrm>
          <a:prstGeom prst="ellipse">
            <a:avLst/>
          </a:prstGeom>
          <a:solidFill>
            <a:srgbClr val="FF0000">
              <a:alpha val="100000"/>
            </a:srgbClr>
          </a:solidFill>
        </p:spPr>
        <p:txBody>
          <a:bodyPr/>
          <a:lstStyle/>
          <a:p>
            <a:endParaRPr/>
          </a:p>
        </p:txBody>
      </p:sp>
      <p:sp>
        <p:nvSpPr>
          <p:cNvPr id="4532" name="pt79">
            <a:extLst>
              <a:ext uri="{FF2B5EF4-FFF2-40B4-BE49-F238E27FC236}">
                <a16:creationId xmlns:a16="http://schemas.microsoft.com/office/drawing/2014/main" xmlns="" id="{4BFC38A7-61CA-470A-9DD0-7F51A2ECE05C}"/>
              </a:ext>
            </a:extLst>
          </p:cNvPr>
          <p:cNvSpPr/>
          <p:nvPr/>
        </p:nvSpPr>
        <p:spPr>
          <a:xfrm>
            <a:off x="7357401" y="4192430"/>
            <a:ext cx="91440" cy="91440"/>
          </a:xfrm>
          <a:prstGeom prst="ellipse">
            <a:avLst/>
          </a:prstGeom>
          <a:solidFill>
            <a:srgbClr val="0000FF">
              <a:alpha val="100000"/>
            </a:srgbClr>
          </a:solidFill>
        </p:spPr>
        <p:txBody>
          <a:bodyPr/>
          <a:lstStyle/>
          <a:p>
            <a:endParaRPr/>
          </a:p>
        </p:txBody>
      </p:sp>
      <p:sp>
        <p:nvSpPr>
          <p:cNvPr id="4533" name="pt79">
            <a:extLst>
              <a:ext uri="{FF2B5EF4-FFF2-40B4-BE49-F238E27FC236}">
                <a16:creationId xmlns:a16="http://schemas.microsoft.com/office/drawing/2014/main" xmlns="" id="{FE291F04-B32D-4C3E-B6A5-EAFCA87C68E6}"/>
              </a:ext>
            </a:extLst>
          </p:cNvPr>
          <p:cNvSpPr/>
          <p:nvPr/>
        </p:nvSpPr>
        <p:spPr>
          <a:xfrm>
            <a:off x="7319834" y="4227645"/>
            <a:ext cx="91440" cy="91440"/>
          </a:xfrm>
          <a:prstGeom prst="ellipse">
            <a:avLst/>
          </a:prstGeom>
          <a:solidFill>
            <a:srgbClr val="0000FF">
              <a:alpha val="100000"/>
            </a:srgbClr>
          </a:solidFill>
        </p:spPr>
        <p:txBody>
          <a:bodyPr/>
          <a:lstStyle/>
          <a:p>
            <a:endParaRPr/>
          </a:p>
        </p:txBody>
      </p:sp>
      <p:cxnSp>
        <p:nvCxnSpPr>
          <p:cNvPr id="4537" name="Straight Connector 4536">
            <a:extLst>
              <a:ext uri="{FF2B5EF4-FFF2-40B4-BE49-F238E27FC236}">
                <a16:creationId xmlns:a16="http://schemas.microsoft.com/office/drawing/2014/main" xmlns="" id="{0886B71D-6288-4BD2-BB7E-12DFB2D4FF0B}"/>
              </a:ext>
            </a:extLst>
          </p:cNvPr>
          <p:cNvCxnSpPr>
            <a:cxnSpLocks/>
          </p:cNvCxnSpPr>
          <p:nvPr/>
        </p:nvCxnSpPr>
        <p:spPr>
          <a:xfrm>
            <a:off x="6372389" y="2701602"/>
            <a:ext cx="87346" cy="112080"/>
          </a:xfrm>
          <a:prstGeom prst="line">
            <a:avLst/>
          </a:prstGeom>
          <a:ln w="25400">
            <a:solidFill>
              <a:srgbClr val="264653"/>
            </a:solidFill>
          </a:ln>
        </p:spPr>
        <p:style>
          <a:lnRef idx="1">
            <a:schemeClr val="accent1"/>
          </a:lnRef>
          <a:fillRef idx="0">
            <a:schemeClr val="accent1"/>
          </a:fillRef>
          <a:effectRef idx="0">
            <a:schemeClr val="accent1"/>
          </a:effectRef>
          <a:fontRef idx="minor">
            <a:schemeClr val="tx1"/>
          </a:fontRef>
        </p:style>
      </p:cxnSp>
      <p:cxnSp>
        <p:nvCxnSpPr>
          <p:cNvPr id="4538" name="Straight Connector 4537">
            <a:extLst>
              <a:ext uri="{FF2B5EF4-FFF2-40B4-BE49-F238E27FC236}">
                <a16:creationId xmlns:a16="http://schemas.microsoft.com/office/drawing/2014/main" xmlns="" id="{3BC50F87-94AB-4B7C-A111-24C3E1A6D28D}"/>
              </a:ext>
            </a:extLst>
          </p:cNvPr>
          <p:cNvCxnSpPr>
            <a:cxnSpLocks/>
          </p:cNvCxnSpPr>
          <p:nvPr/>
        </p:nvCxnSpPr>
        <p:spPr>
          <a:xfrm flipH="1">
            <a:off x="6364257" y="2701602"/>
            <a:ext cx="103182" cy="112080"/>
          </a:xfrm>
          <a:prstGeom prst="line">
            <a:avLst/>
          </a:prstGeom>
          <a:ln w="25400">
            <a:solidFill>
              <a:srgbClr val="264653"/>
            </a:solidFill>
          </a:ln>
        </p:spPr>
        <p:style>
          <a:lnRef idx="1">
            <a:schemeClr val="accent1"/>
          </a:lnRef>
          <a:fillRef idx="0">
            <a:schemeClr val="accent1"/>
          </a:fillRef>
          <a:effectRef idx="0">
            <a:schemeClr val="accent1"/>
          </a:effectRef>
          <a:fontRef idx="minor">
            <a:schemeClr val="tx1"/>
          </a:fontRef>
        </p:style>
      </p:cxnSp>
      <p:cxnSp>
        <p:nvCxnSpPr>
          <p:cNvPr id="4539" name="Straight Connector 4538">
            <a:extLst>
              <a:ext uri="{FF2B5EF4-FFF2-40B4-BE49-F238E27FC236}">
                <a16:creationId xmlns:a16="http://schemas.microsoft.com/office/drawing/2014/main" xmlns="" id="{70CEFC8F-9BA9-4031-BC74-73D2B5EB8A6D}"/>
              </a:ext>
            </a:extLst>
          </p:cNvPr>
          <p:cNvCxnSpPr>
            <a:cxnSpLocks/>
          </p:cNvCxnSpPr>
          <p:nvPr/>
        </p:nvCxnSpPr>
        <p:spPr>
          <a:xfrm>
            <a:off x="5970358" y="2752722"/>
            <a:ext cx="869539" cy="0"/>
          </a:xfrm>
          <a:prstGeom prst="line">
            <a:avLst/>
          </a:prstGeom>
          <a:ln w="12700">
            <a:solidFill>
              <a:srgbClr val="264653"/>
            </a:solidFill>
          </a:ln>
        </p:spPr>
        <p:style>
          <a:lnRef idx="1">
            <a:schemeClr val="accent1"/>
          </a:lnRef>
          <a:fillRef idx="0">
            <a:schemeClr val="accent1"/>
          </a:fillRef>
          <a:effectRef idx="0">
            <a:schemeClr val="accent1"/>
          </a:effectRef>
          <a:fontRef idx="minor">
            <a:schemeClr val="tx1"/>
          </a:fontRef>
        </p:style>
      </p:cxnSp>
      <p:cxnSp>
        <p:nvCxnSpPr>
          <p:cNvPr id="4540" name="Straight Connector 4539">
            <a:extLst>
              <a:ext uri="{FF2B5EF4-FFF2-40B4-BE49-F238E27FC236}">
                <a16:creationId xmlns:a16="http://schemas.microsoft.com/office/drawing/2014/main" xmlns="" id="{3970DDE0-2B03-477D-9E4A-A868CC16FB0A}"/>
              </a:ext>
            </a:extLst>
          </p:cNvPr>
          <p:cNvCxnSpPr>
            <a:cxnSpLocks/>
          </p:cNvCxnSpPr>
          <p:nvPr/>
        </p:nvCxnSpPr>
        <p:spPr>
          <a:xfrm>
            <a:off x="6417617" y="1272433"/>
            <a:ext cx="0" cy="2950678"/>
          </a:xfrm>
          <a:prstGeom prst="line">
            <a:avLst/>
          </a:prstGeom>
          <a:ln w="12700">
            <a:solidFill>
              <a:srgbClr val="264653"/>
            </a:solidFill>
          </a:ln>
        </p:spPr>
        <p:style>
          <a:lnRef idx="1">
            <a:schemeClr val="accent1"/>
          </a:lnRef>
          <a:fillRef idx="0">
            <a:schemeClr val="accent1"/>
          </a:fillRef>
          <a:effectRef idx="0">
            <a:schemeClr val="accent1"/>
          </a:effectRef>
          <a:fontRef idx="minor">
            <a:schemeClr val="tx1"/>
          </a:fontRef>
        </p:style>
      </p:cxnSp>
      <p:sp>
        <p:nvSpPr>
          <p:cNvPr id="4541" name="Rectangle 4540">
            <a:extLst>
              <a:ext uri="{FF2B5EF4-FFF2-40B4-BE49-F238E27FC236}">
                <a16:creationId xmlns:a16="http://schemas.microsoft.com/office/drawing/2014/main" xmlns="" id="{84BC5CF2-0B94-4FE2-AE34-6B14FDDE933C}"/>
              </a:ext>
            </a:extLst>
          </p:cNvPr>
          <p:cNvSpPr/>
          <p:nvPr/>
        </p:nvSpPr>
        <p:spPr>
          <a:xfrm rot="2700000">
            <a:off x="9484316" y="2564617"/>
            <a:ext cx="91440" cy="91440"/>
          </a:xfrm>
          <a:prstGeom prst="rect">
            <a:avLst/>
          </a:prstGeom>
          <a:noFill/>
          <a:ln w="25400">
            <a:solidFill>
              <a:srgbClr val="2A9D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42" name="Isosceles Triangle 4541">
            <a:extLst>
              <a:ext uri="{FF2B5EF4-FFF2-40B4-BE49-F238E27FC236}">
                <a16:creationId xmlns:a16="http://schemas.microsoft.com/office/drawing/2014/main" xmlns="" id="{2DF44DCE-1FC4-4EE0-84B3-BCC68E5D674E}"/>
              </a:ext>
            </a:extLst>
          </p:cNvPr>
          <p:cNvSpPr/>
          <p:nvPr/>
        </p:nvSpPr>
        <p:spPr>
          <a:xfrm rot="10800000">
            <a:off x="8868024" y="1899279"/>
            <a:ext cx="134891" cy="116910"/>
          </a:xfrm>
          <a:prstGeom prst="triangle">
            <a:avLst/>
          </a:prstGeom>
          <a:noFill/>
          <a:ln w="25400">
            <a:solidFill>
              <a:srgbClr val="E9C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543" name="Straight Connector 4542">
            <a:extLst>
              <a:ext uri="{FF2B5EF4-FFF2-40B4-BE49-F238E27FC236}">
                <a16:creationId xmlns:a16="http://schemas.microsoft.com/office/drawing/2014/main" xmlns="" id="{DA6740EB-ECA5-4D83-ACC9-F8F6F30B8356}"/>
              </a:ext>
            </a:extLst>
          </p:cNvPr>
          <p:cNvCxnSpPr>
            <a:cxnSpLocks/>
          </p:cNvCxnSpPr>
          <p:nvPr/>
        </p:nvCxnSpPr>
        <p:spPr>
          <a:xfrm>
            <a:off x="8189306" y="1945490"/>
            <a:ext cx="1475570" cy="0"/>
          </a:xfrm>
          <a:prstGeom prst="line">
            <a:avLst/>
          </a:prstGeom>
          <a:ln w="12700">
            <a:solidFill>
              <a:srgbClr val="E9C46A"/>
            </a:solidFill>
          </a:ln>
        </p:spPr>
        <p:style>
          <a:lnRef idx="1">
            <a:schemeClr val="accent1"/>
          </a:lnRef>
          <a:fillRef idx="0">
            <a:schemeClr val="accent1"/>
          </a:fillRef>
          <a:effectRef idx="0">
            <a:schemeClr val="accent1"/>
          </a:effectRef>
          <a:fontRef idx="minor">
            <a:schemeClr val="tx1"/>
          </a:fontRef>
        </p:style>
      </p:cxnSp>
      <p:cxnSp>
        <p:nvCxnSpPr>
          <p:cNvPr id="4544" name="Straight Connector 4543">
            <a:extLst>
              <a:ext uri="{FF2B5EF4-FFF2-40B4-BE49-F238E27FC236}">
                <a16:creationId xmlns:a16="http://schemas.microsoft.com/office/drawing/2014/main" xmlns="" id="{5DE7F54F-7D8A-48C9-8ED8-F89CEA5DD554}"/>
              </a:ext>
            </a:extLst>
          </p:cNvPr>
          <p:cNvCxnSpPr>
            <a:cxnSpLocks/>
          </p:cNvCxnSpPr>
          <p:nvPr/>
        </p:nvCxnSpPr>
        <p:spPr>
          <a:xfrm flipV="1">
            <a:off x="8935470" y="1195558"/>
            <a:ext cx="0" cy="1502166"/>
          </a:xfrm>
          <a:prstGeom prst="line">
            <a:avLst/>
          </a:prstGeom>
          <a:ln w="12700">
            <a:solidFill>
              <a:srgbClr val="E9C46A"/>
            </a:solidFill>
          </a:ln>
        </p:spPr>
        <p:style>
          <a:lnRef idx="1">
            <a:schemeClr val="accent1"/>
          </a:lnRef>
          <a:fillRef idx="0">
            <a:schemeClr val="accent1"/>
          </a:fillRef>
          <a:effectRef idx="0">
            <a:schemeClr val="accent1"/>
          </a:effectRef>
          <a:fontRef idx="minor">
            <a:schemeClr val="tx1"/>
          </a:fontRef>
        </p:style>
      </p:cxnSp>
      <p:sp>
        <p:nvSpPr>
          <p:cNvPr id="4545" name="Rectangle 4544">
            <a:extLst>
              <a:ext uri="{FF2B5EF4-FFF2-40B4-BE49-F238E27FC236}">
                <a16:creationId xmlns:a16="http://schemas.microsoft.com/office/drawing/2014/main" xmlns="" id="{B24590D9-4C53-451E-B965-1B714CEB996E}"/>
              </a:ext>
            </a:extLst>
          </p:cNvPr>
          <p:cNvSpPr/>
          <p:nvPr/>
        </p:nvSpPr>
        <p:spPr>
          <a:xfrm>
            <a:off x="5509178" y="3913251"/>
            <a:ext cx="104821" cy="104497"/>
          </a:xfrm>
          <a:prstGeom prst="rect">
            <a:avLst/>
          </a:prstGeom>
          <a:noFill/>
          <a:ln w="25400">
            <a:solidFill>
              <a:srgbClr val="F4A2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546" name="Straight Connector 4545">
            <a:extLst>
              <a:ext uri="{FF2B5EF4-FFF2-40B4-BE49-F238E27FC236}">
                <a16:creationId xmlns:a16="http://schemas.microsoft.com/office/drawing/2014/main" xmlns="" id="{3CD7EF4F-76DA-40C8-B1E3-82BAB40231C5}"/>
              </a:ext>
            </a:extLst>
          </p:cNvPr>
          <p:cNvCxnSpPr>
            <a:cxnSpLocks/>
          </p:cNvCxnSpPr>
          <p:nvPr/>
        </p:nvCxnSpPr>
        <p:spPr>
          <a:xfrm>
            <a:off x="5488117" y="3965500"/>
            <a:ext cx="146981" cy="0"/>
          </a:xfrm>
          <a:prstGeom prst="line">
            <a:avLst/>
          </a:prstGeom>
          <a:ln w="12700">
            <a:solidFill>
              <a:srgbClr val="F4A261"/>
            </a:solidFill>
          </a:ln>
        </p:spPr>
        <p:style>
          <a:lnRef idx="1">
            <a:schemeClr val="accent1"/>
          </a:lnRef>
          <a:fillRef idx="0">
            <a:schemeClr val="accent1"/>
          </a:fillRef>
          <a:effectRef idx="0">
            <a:schemeClr val="accent1"/>
          </a:effectRef>
          <a:fontRef idx="minor">
            <a:schemeClr val="tx1"/>
          </a:fontRef>
        </p:style>
      </p:cxnSp>
      <p:cxnSp>
        <p:nvCxnSpPr>
          <p:cNvPr id="4547" name="Straight Connector 4546">
            <a:extLst>
              <a:ext uri="{FF2B5EF4-FFF2-40B4-BE49-F238E27FC236}">
                <a16:creationId xmlns:a16="http://schemas.microsoft.com/office/drawing/2014/main" xmlns="" id="{395FF784-8353-437F-B651-6F0E17073918}"/>
              </a:ext>
            </a:extLst>
          </p:cNvPr>
          <p:cNvCxnSpPr>
            <a:cxnSpLocks/>
          </p:cNvCxnSpPr>
          <p:nvPr/>
        </p:nvCxnSpPr>
        <p:spPr>
          <a:xfrm flipV="1">
            <a:off x="5561608" y="3705532"/>
            <a:ext cx="0" cy="522112"/>
          </a:xfrm>
          <a:prstGeom prst="line">
            <a:avLst/>
          </a:prstGeom>
          <a:ln w="12700">
            <a:solidFill>
              <a:srgbClr val="F4A261"/>
            </a:solidFill>
          </a:ln>
        </p:spPr>
        <p:style>
          <a:lnRef idx="1">
            <a:schemeClr val="accent1"/>
          </a:lnRef>
          <a:fillRef idx="0">
            <a:schemeClr val="accent1"/>
          </a:fillRef>
          <a:effectRef idx="0">
            <a:schemeClr val="accent1"/>
          </a:effectRef>
          <a:fontRef idx="minor">
            <a:schemeClr val="tx1"/>
          </a:fontRef>
        </p:style>
      </p:cxnSp>
      <p:sp>
        <p:nvSpPr>
          <p:cNvPr id="4548" name="Star: 7 Points 4547">
            <a:extLst>
              <a:ext uri="{FF2B5EF4-FFF2-40B4-BE49-F238E27FC236}">
                <a16:creationId xmlns:a16="http://schemas.microsoft.com/office/drawing/2014/main" xmlns="" id="{86AF3E90-B94C-4113-B307-3EC669352A99}"/>
              </a:ext>
            </a:extLst>
          </p:cNvPr>
          <p:cNvSpPr/>
          <p:nvPr/>
        </p:nvSpPr>
        <p:spPr>
          <a:xfrm>
            <a:off x="5705776" y="4508374"/>
            <a:ext cx="145377" cy="140535"/>
          </a:xfrm>
          <a:prstGeom prst="star7">
            <a:avLst/>
          </a:prstGeom>
          <a:noFill/>
          <a:ln w="25400">
            <a:solidFill>
              <a:srgbClr val="E76F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549" name="Straight Connector 4548">
            <a:extLst>
              <a:ext uri="{FF2B5EF4-FFF2-40B4-BE49-F238E27FC236}">
                <a16:creationId xmlns:a16="http://schemas.microsoft.com/office/drawing/2014/main" xmlns="" id="{4139A271-3C74-45B7-8534-756FAD537463}"/>
              </a:ext>
            </a:extLst>
          </p:cNvPr>
          <p:cNvCxnSpPr>
            <a:cxnSpLocks/>
          </p:cNvCxnSpPr>
          <p:nvPr/>
        </p:nvCxnSpPr>
        <p:spPr>
          <a:xfrm flipV="1">
            <a:off x="5778465" y="3903048"/>
            <a:ext cx="0" cy="1335894"/>
          </a:xfrm>
          <a:prstGeom prst="line">
            <a:avLst/>
          </a:prstGeom>
          <a:ln w="12700">
            <a:solidFill>
              <a:srgbClr val="E76F51"/>
            </a:solidFill>
          </a:ln>
        </p:spPr>
        <p:style>
          <a:lnRef idx="1">
            <a:schemeClr val="accent1"/>
          </a:lnRef>
          <a:fillRef idx="0">
            <a:schemeClr val="accent1"/>
          </a:fillRef>
          <a:effectRef idx="0">
            <a:schemeClr val="accent1"/>
          </a:effectRef>
          <a:fontRef idx="minor">
            <a:schemeClr val="tx1"/>
          </a:fontRef>
        </p:style>
      </p:cxnSp>
      <p:cxnSp>
        <p:nvCxnSpPr>
          <p:cNvPr id="4550" name="Straight Connector 4549">
            <a:extLst>
              <a:ext uri="{FF2B5EF4-FFF2-40B4-BE49-F238E27FC236}">
                <a16:creationId xmlns:a16="http://schemas.microsoft.com/office/drawing/2014/main" xmlns="" id="{CBEFCD47-543E-4AFC-BBD8-915A64C5512F}"/>
              </a:ext>
            </a:extLst>
          </p:cNvPr>
          <p:cNvCxnSpPr>
            <a:cxnSpLocks/>
          </p:cNvCxnSpPr>
          <p:nvPr/>
        </p:nvCxnSpPr>
        <p:spPr>
          <a:xfrm flipV="1">
            <a:off x="5336366" y="4576754"/>
            <a:ext cx="860569" cy="5432"/>
          </a:xfrm>
          <a:prstGeom prst="line">
            <a:avLst/>
          </a:prstGeom>
          <a:ln w="12700">
            <a:solidFill>
              <a:srgbClr val="E76F51"/>
            </a:solidFill>
          </a:ln>
        </p:spPr>
        <p:style>
          <a:lnRef idx="1">
            <a:schemeClr val="accent1"/>
          </a:lnRef>
          <a:fillRef idx="0">
            <a:schemeClr val="accent1"/>
          </a:fillRef>
          <a:effectRef idx="0">
            <a:schemeClr val="accent1"/>
          </a:effectRef>
          <a:fontRef idx="minor">
            <a:schemeClr val="tx1"/>
          </a:fontRef>
        </p:style>
      </p:cxnSp>
      <p:cxnSp>
        <p:nvCxnSpPr>
          <p:cNvPr id="4551" name="Straight Connector 4550">
            <a:extLst>
              <a:ext uri="{FF2B5EF4-FFF2-40B4-BE49-F238E27FC236}">
                <a16:creationId xmlns:a16="http://schemas.microsoft.com/office/drawing/2014/main" xmlns="" id="{C8EFB259-E668-404B-88A5-2959204EFAFD}"/>
              </a:ext>
            </a:extLst>
          </p:cNvPr>
          <p:cNvCxnSpPr>
            <a:cxnSpLocks/>
          </p:cNvCxnSpPr>
          <p:nvPr/>
        </p:nvCxnSpPr>
        <p:spPr>
          <a:xfrm>
            <a:off x="8842453" y="2604166"/>
            <a:ext cx="1340997" cy="0"/>
          </a:xfrm>
          <a:prstGeom prst="line">
            <a:avLst/>
          </a:prstGeom>
          <a:ln w="12700">
            <a:solidFill>
              <a:srgbClr val="2A9D8F"/>
            </a:solidFill>
          </a:ln>
        </p:spPr>
        <p:style>
          <a:lnRef idx="1">
            <a:schemeClr val="accent1"/>
          </a:lnRef>
          <a:fillRef idx="0">
            <a:schemeClr val="accent1"/>
          </a:fillRef>
          <a:effectRef idx="0">
            <a:schemeClr val="accent1"/>
          </a:effectRef>
          <a:fontRef idx="minor">
            <a:schemeClr val="tx1"/>
          </a:fontRef>
        </p:style>
      </p:cxnSp>
      <p:cxnSp>
        <p:nvCxnSpPr>
          <p:cNvPr id="4552" name="Straight Connector 4551">
            <a:extLst>
              <a:ext uri="{FF2B5EF4-FFF2-40B4-BE49-F238E27FC236}">
                <a16:creationId xmlns:a16="http://schemas.microsoft.com/office/drawing/2014/main" xmlns="" id="{E9584910-BA27-4307-876F-03E1DDFBB08A}"/>
              </a:ext>
            </a:extLst>
          </p:cNvPr>
          <p:cNvCxnSpPr>
            <a:cxnSpLocks/>
          </p:cNvCxnSpPr>
          <p:nvPr/>
        </p:nvCxnSpPr>
        <p:spPr>
          <a:xfrm flipV="1">
            <a:off x="9530036" y="2307605"/>
            <a:ext cx="0" cy="588866"/>
          </a:xfrm>
          <a:prstGeom prst="line">
            <a:avLst/>
          </a:prstGeom>
          <a:ln w="12700">
            <a:solidFill>
              <a:srgbClr val="2A9D8F"/>
            </a:solidFill>
          </a:ln>
        </p:spPr>
        <p:style>
          <a:lnRef idx="1">
            <a:schemeClr val="accent1"/>
          </a:lnRef>
          <a:fillRef idx="0">
            <a:schemeClr val="accent1"/>
          </a:fillRef>
          <a:effectRef idx="0">
            <a:schemeClr val="accent1"/>
          </a:effectRef>
          <a:fontRef idx="minor">
            <a:schemeClr val="tx1"/>
          </a:fontRef>
        </p:style>
      </p:cxnSp>
      <p:sp>
        <p:nvSpPr>
          <p:cNvPr id="4553" name="pt79">
            <a:extLst>
              <a:ext uri="{FF2B5EF4-FFF2-40B4-BE49-F238E27FC236}">
                <a16:creationId xmlns:a16="http://schemas.microsoft.com/office/drawing/2014/main" xmlns="" id="{1E96E1F7-3BB9-47CA-A1DF-F9D209F87F27}"/>
              </a:ext>
            </a:extLst>
          </p:cNvPr>
          <p:cNvSpPr/>
          <p:nvPr/>
        </p:nvSpPr>
        <p:spPr>
          <a:xfrm>
            <a:off x="10558137" y="1857625"/>
            <a:ext cx="91440" cy="91440"/>
          </a:xfrm>
          <a:prstGeom prst="ellipse">
            <a:avLst/>
          </a:prstGeom>
          <a:solidFill>
            <a:srgbClr val="0000FF">
              <a:alpha val="100000"/>
            </a:srgbClr>
          </a:solidFill>
        </p:spPr>
        <p:txBody>
          <a:bodyPr/>
          <a:lstStyle/>
          <a:p>
            <a:endParaRPr/>
          </a:p>
        </p:txBody>
      </p:sp>
      <p:sp>
        <p:nvSpPr>
          <p:cNvPr id="4554" name="pt70">
            <a:extLst>
              <a:ext uri="{FF2B5EF4-FFF2-40B4-BE49-F238E27FC236}">
                <a16:creationId xmlns:a16="http://schemas.microsoft.com/office/drawing/2014/main" xmlns="" id="{E5EACDC9-201D-4C7E-84D9-C3789B3A39D8}"/>
              </a:ext>
            </a:extLst>
          </p:cNvPr>
          <p:cNvSpPr/>
          <p:nvPr/>
        </p:nvSpPr>
        <p:spPr>
          <a:xfrm>
            <a:off x="10560042" y="2125950"/>
            <a:ext cx="91440" cy="91440"/>
          </a:xfrm>
          <a:prstGeom prst="ellipse">
            <a:avLst/>
          </a:prstGeom>
          <a:solidFill>
            <a:srgbClr val="FF0000">
              <a:alpha val="100000"/>
            </a:srgbClr>
          </a:solidFill>
        </p:spPr>
        <p:txBody>
          <a:bodyPr/>
          <a:lstStyle/>
          <a:p>
            <a:endParaRPr/>
          </a:p>
        </p:txBody>
      </p:sp>
      <p:sp>
        <p:nvSpPr>
          <p:cNvPr id="4555" name="tx465">
            <a:extLst>
              <a:ext uri="{FF2B5EF4-FFF2-40B4-BE49-F238E27FC236}">
                <a16:creationId xmlns:a16="http://schemas.microsoft.com/office/drawing/2014/main" xmlns="" id="{8F5532A1-26C8-4DE1-A7E2-176DC0923072}"/>
              </a:ext>
            </a:extLst>
          </p:cNvPr>
          <p:cNvSpPr/>
          <p:nvPr/>
        </p:nvSpPr>
        <p:spPr>
          <a:xfrm>
            <a:off x="10748906" y="1816028"/>
            <a:ext cx="446370" cy="266073"/>
          </a:xfrm>
          <a:prstGeom prst="rect">
            <a:avLst/>
          </a:prstGeom>
          <a:noFill/>
        </p:spPr>
        <p:txBody>
          <a:bodyPr wrap="none" lIns="0" tIns="0" rIns="0" bIns="0" anchor="ctr" anchorCtr="1"/>
          <a:lstStyle/>
          <a:p>
            <a:pPr marL="0" marR="0" indent="0" algn="l">
              <a:lnSpc>
                <a:spcPts val="880"/>
              </a:lnSpc>
              <a:spcBef>
                <a:spcPts val="0"/>
              </a:spcBef>
              <a:spcAft>
                <a:spcPts val="0"/>
              </a:spcAft>
            </a:pPr>
            <a:r>
              <a:rPr lang="en-US" sz="1600" dirty="0">
                <a:latin typeface="Arial"/>
                <a:cs typeface="Arial"/>
              </a:rPr>
              <a:t>SAGF</a:t>
            </a:r>
            <a:endParaRPr sz="1600" dirty="0">
              <a:latin typeface="Arial"/>
              <a:cs typeface="Arial"/>
            </a:endParaRPr>
          </a:p>
        </p:txBody>
      </p:sp>
      <p:sp>
        <p:nvSpPr>
          <p:cNvPr id="4556" name="tx465">
            <a:extLst>
              <a:ext uri="{FF2B5EF4-FFF2-40B4-BE49-F238E27FC236}">
                <a16:creationId xmlns:a16="http://schemas.microsoft.com/office/drawing/2014/main" xmlns="" id="{A430387D-3352-4BEA-BB0C-4F26AD593F67}"/>
              </a:ext>
            </a:extLst>
          </p:cNvPr>
          <p:cNvSpPr/>
          <p:nvPr/>
        </p:nvSpPr>
        <p:spPr>
          <a:xfrm>
            <a:off x="10866518" y="2095117"/>
            <a:ext cx="619361" cy="266073"/>
          </a:xfrm>
          <a:prstGeom prst="rect">
            <a:avLst/>
          </a:prstGeom>
          <a:noFill/>
        </p:spPr>
        <p:txBody>
          <a:bodyPr wrap="none" lIns="0" tIns="0" rIns="0" bIns="0" anchor="ctr" anchorCtr="1"/>
          <a:lstStyle/>
          <a:p>
            <a:pPr marL="0" marR="0" indent="0" algn="l">
              <a:lnSpc>
                <a:spcPts val="880"/>
              </a:lnSpc>
              <a:spcBef>
                <a:spcPts val="0"/>
              </a:spcBef>
              <a:spcAft>
                <a:spcPts val="0"/>
              </a:spcAft>
            </a:pPr>
            <a:r>
              <a:rPr lang="en-US" sz="1600" dirty="0">
                <a:latin typeface="Arial"/>
                <a:cs typeface="Arial"/>
              </a:rPr>
              <a:t>19</a:t>
            </a:r>
            <a:r>
              <a:rPr lang="en-US" sz="1600" baseline="30000" dirty="0">
                <a:latin typeface="Arial"/>
                <a:cs typeface="Arial"/>
              </a:rPr>
              <a:t>th</a:t>
            </a:r>
            <a:r>
              <a:rPr lang="en-US" sz="1600" dirty="0">
                <a:latin typeface="Arial"/>
                <a:cs typeface="Arial"/>
              </a:rPr>
              <a:t> c. FIW</a:t>
            </a:r>
            <a:endParaRPr sz="1600" dirty="0">
              <a:latin typeface="Arial"/>
              <a:cs typeface="Arial"/>
            </a:endParaRPr>
          </a:p>
        </p:txBody>
      </p:sp>
      <p:sp>
        <p:nvSpPr>
          <p:cNvPr id="4557" name="Isosceles Triangle 4556">
            <a:extLst>
              <a:ext uri="{FF2B5EF4-FFF2-40B4-BE49-F238E27FC236}">
                <a16:creationId xmlns:a16="http://schemas.microsoft.com/office/drawing/2014/main" xmlns="" id="{96748938-F5CA-4574-8AD8-222EDE4D4698}"/>
              </a:ext>
            </a:extLst>
          </p:cNvPr>
          <p:cNvSpPr/>
          <p:nvPr/>
        </p:nvSpPr>
        <p:spPr>
          <a:xfrm rot="10800000">
            <a:off x="10555215" y="3524613"/>
            <a:ext cx="134891" cy="116910"/>
          </a:xfrm>
          <a:prstGeom prst="triangle">
            <a:avLst/>
          </a:prstGeom>
          <a:noFill/>
          <a:ln w="25400">
            <a:solidFill>
              <a:srgbClr val="E9C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58" name="tx465">
            <a:extLst>
              <a:ext uri="{FF2B5EF4-FFF2-40B4-BE49-F238E27FC236}">
                <a16:creationId xmlns:a16="http://schemas.microsoft.com/office/drawing/2014/main" xmlns="" id="{3F21098F-3810-4F74-B6D2-9FA01F65B744}"/>
              </a:ext>
            </a:extLst>
          </p:cNvPr>
          <p:cNvSpPr/>
          <p:nvPr/>
        </p:nvSpPr>
        <p:spPr>
          <a:xfrm>
            <a:off x="10881857" y="3508486"/>
            <a:ext cx="1054239" cy="266073"/>
          </a:xfrm>
          <a:prstGeom prst="rect">
            <a:avLst/>
          </a:prstGeom>
          <a:noFill/>
        </p:spPr>
        <p:txBody>
          <a:bodyPr wrap="none" lIns="0" tIns="0" rIns="0" bIns="0" anchor="ctr" anchorCtr="1"/>
          <a:lstStyle/>
          <a:p>
            <a:pPr marL="0" marR="0" indent="0" algn="l">
              <a:lnSpc>
                <a:spcPts val="880"/>
              </a:lnSpc>
              <a:spcBef>
                <a:spcPts val="0"/>
              </a:spcBef>
              <a:spcAft>
                <a:spcPts val="0"/>
              </a:spcAft>
            </a:pPr>
            <a:r>
              <a:rPr lang="en-US" sz="1600" dirty="0">
                <a:latin typeface="Arial"/>
                <a:cs typeface="Arial"/>
              </a:rPr>
              <a:t>Higher Marine </a:t>
            </a:r>
          </a:p>
          <a:p>
            <a:pPr marL="0" marR="0" indent="0" algn="l">
              <a:lnSpc>
                <a:spcPts val="880"/>
              </a:lnSpc>
              <a:spcBef>
                <a:spcPts val="0"/>
              </a:spcBef>
              <a:spcAft>
                <a:spcPts val="0"/>
              </a:spcAft>
            </a:pPr>
            <a:endParaRPr lang="en-US" sz="1600" dirty="0">
              <a:latin typeface="Arial"/>
              <a:cs typeface="Arial"/>
            </a:endParaRPr>
          </a:p>
          <a:p>
            <a:pPr marL="0" marR="0" indent="0" algn="l">
              <a:lnSpc>
                <a:spcPts val="880"/>
              </a:lnSpc>
              <a:spcBef>
                <a:spcPts val="0"/>
              </a:spcBef>
              <a:spcAft>
                <a:spcPts val="0"/>
              </a:spcAft>
            </a:pPr>
            <a:r>
              <a:rPr lang="en-US" sz="1600" dirty="0">
                <a:latin typeface="Arial"/>
                <a:cs typeface="Arial"/>
              </a:rPr>
              <a:t>Predators</a:t>
            </a:r>
            <a:endParaRPr sz="1600" dirty="0">
              <a:latin typeface="Arial"/>
              <a:cs typeface="Arial"/>
            </a:endParaRPr>
          </a:p>
        </p:txBody>
      </p:sp>
      <p:sp>
        <p:nvSpPr>
          <p:cNvPr id="4559" name="Star: 7 Points 4558">
            <a:extLst>
              <a:ext uri="{FF2B5EF4-FFF2-40B4-BE49-F238E27FC236}">
                <a16:creationId xmlns:a16="http://schemas.microsoft.com/office/drawing/2014/main" xmlns="" id="{F2959D06-D50B-4ADF-8F90-8EC19AADA85D}"/>
              </a:ext>
            </a:extLst>
          </p:cNvPr>
          <p:cNvSpPr/>
          <p:nvPr/>
        </p:nvSpPr>
        <p:spPr>
          <a:xfrm>
            <a:off x="10536644" y="2626939"/>
            <a:ext cx="145377" cy="140535"/>
          </a:xfrm>
          <a:prstGeom prst="star7">
            <a:avLst/>
          </a:prstGeom>
          <a:noFill/>
          <a:ln w="25400">
            <a:solidFill>
              <a:srgbClr val="E76F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60" name="Rectangle 4559">
            <a:extLst>
              <a:ext uri="{FF2B5EF4-FFF2-40B4-BE49-F238E27FC236}">
                <a16:creationId xmlns:a16="http://schemas.microsoft.com/office/drawing/2014/main" xmlns="" id="{19EE6A15-9666-4699-B852-FAA7A0F08B99}"/>
              </a:ext>
            </a:extLst>
          </p:cNvPr>
          <p:cNvSpPr/>
          <p:nvPr/>
        </p:nvSpPr>
        <p:spPr>
          <a:xfrm rot="2700000">
            <a:off x="10583964" y="4009083"/>
            <a:ext cx="91440" cy="91440"/>
          </a:xfrm>
          <a:prstGeom prst="rect">
            <a:avLst/>
          </a:prstGeom>
          <a:noFill/>
          <a:ln w="25400">
            <a:solidFill>
              <a:srgbClr val="2A9D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561" name="Straight Connector 4560">
            <a:extLst>
              <a:ext uri="{FF2B5EF4-FFF2-40B4-BE49-F238E27FC236}">
                <a16:creationId xmlns:a16="http://schemas.microsoft.com/office/drawing/2014/main" xmlns="" id="{40113AE6-E621-4E9C-8F1A-86C7162ADD44}"/>
              </a:ext>
            </a:extLst>
          </p:cNvPr>
          <p:cNvCxnSpPr>
            <a:cxnSpLocks/>
          </p:cNvCxnSpPr>
          <p:nvPr/>
        </p:nvCxnSpPr>
        <p:spPr>
          <a:xfrm>
            <a:off x="10571349" y="4480333"/>
            <a:ext cx="87346" cy="112080"/>
          </a:xfrm>
          <a:prstGeom prst="line">
            <a:avLst/>
          </a:prstGeom>
          <a:ln w="25400">
            <a:solidFill>
              <a:srgbClr val="264653"/>
            </a:solidFill>
          </a:ln>
        </p:spPr>
        <p:style>
          <a:lnRef idx="1">
            <a:schemeClr val="accent1"/>
          </a:lnRef>
          <a:fillRef idx="0">
            <a:schemeClr val="accent1"/>
          </a:fillRef>
          <a:effectRef idx="0">
            <a:schemeClr val="accent1"/>
          </a:effectRef>
          <a:fontRef idx="minor">
            <a:schemeClr val="tx1"/>
          </a:fontRef>
        </p:style>
      </p:cxnSp>
      <p:cxnSp>
        <p:nvCxnSpPr>
          <p:cNvPr id="4562" name="Straight Connector 4561">
            <a:extLst>
              <a:ext uri="{FF2B5EF4-FFF2-40B4-BE49-F238E27FC236}">
                <a16:creationId xmlns:a16="http://schemas.microsoft.com/office/drawing/2014/main" xmlns="" id="{4C7AA5B3-33D9-4BA4-B684-96708F87FFB6}"/>
              </a:ext>
            </a:extLst>
          </p:cNvPr>
          <p:cNvCxnSpPr>
            <a:cxnSpLocks/>
          </p:cNvCxnSpPr>
          <p:nvPr/>
        </p:nvCxnSpPr>
        <p:spPr>
          <a:xfrm flipH="1">
            <a:off x="10563797" y="4480333"/>
            <a:ext cx="103182" cy="112080"/>
          </a:xfrm>
          <a:prstGeom prst="line">
            <a:avLst/>
          </a:prstGeom>
          <a:ln w="25400">
            <a:solidFill>
              <a:srgbClr val="264653"/>
            </a:solidFill>
          </a:ln>
        </p:spPr>
        <p:style>
          <a:lnRef idx="1">
            <a:schemeClr val="accent1"/>
          </a:lnRef>
          <a:fillRef idx="0">
            <a:schemeClr val="accent1"/>
          </a:fillRef>
          <a:effectRef idx="0">
            <a:schemeClr val="accent1"/>
          </a:effectRef>
          <a:fontRef idx="minor">
            <a:schemeClr val="tx1"/>
          </a:fontRef>
        </p:style>
      </p:cxnSp>
      <p:sp>
        <p:nvSpPr>
          <p:cNvPr id="4563" name="tx465">
            <a:extLst>
              <a:ext uri="{FF2B5EF4-FFF2-40B4-BE49-F238E27FC236}">
                <a16:creationId xmlns:a16="http://schemas.microsoft.com/office/drawing/2014/main" xmlns="" id="{985C9EFE-7554-4BA2-9440-9D2C4D5AE871}"/>
              </a:ext>
            </a:extLst>
          </p:cNvPr>
          <p:cNvSpPr/>
          <p:nvPr/>
        </p:nvSpPr>
        <p:spPr>
          <a:xfrm>
            <a:off x="10422422" y="2639073"/>
            <a:ext cx="1054239" cy="266073"/>
          </a:xfrm>
          <a:prstGeom prst="rect">
            <a:avLst/>
          </a:prstGeom>
          <a:noFill/>
        </p:spPr>
        <p:txBody>
          <a:bodyPr wrap="none" lIns="0" tIns="0" rIns="0" bIns="0" anchor="ctr" anchorCtr="1"/>
          <a:lstStyle/>
          <a:p>
            <a:pPr marL="0" marR="0" indent="0" algn="l">
              <a:lnSpc>
                <a:spcPts val="880"/>
              </a:lnSpc>
              <a:spcBef>
                <a:spcPts val="0"/>
              </a:spcBef>
              <a:spcAft>
                <a:spcPts val="0"/>
              </a:spcAft>
            </a:pPr>
            <a:r>
              <a:rPr lang="en-US" sz="1600" dirty="0">
                <a:latin typeface="Arial"/>
                <a:cs typeface="Arial"/>
              </a:rPr>
              <a:t>Fruit</a:t>
            </a:r>
            <a:endParaRPr sz="1600" dirty="0">
              <a:latin typeface="Arial"/>
              <a:cs typeface="Arial"/>
            </a:endParaRPr>
          </a:p>
        </p:txBody>
      </p:sp>
      <p:sp>
        <p:nvSpPr>
          <p:cNvPr id="4564" name="tx465">
            <a:extLst>
              <a:ext uri="{FF2B5EF4-FFF2-40B4-BE49-F238E27FC236}">
                <a16:creationId xmlns:a16="http://schemas.microsoft.com/office/drawing/2014/main" xmlns="" id="{59EE4754-4D9C-4C9B-812C-67604F7C667C}"/>
              </a:ext>
            </a:extLst>
          </p:cNvPr>
          <p:cNvSpPr/>
          <p:nvPr/>
        </p:nvSpPr>
        <p:spPr>
          <a:xfrm>
            <a:off x="10705223" y="3978451"/>
            <a:ext cx="1054239" cy="266073"/>
          </a:xfrm>
          <a:prstGeom prst="rect">
            <a:avLst/>
          </a:prstGeom>
          <a:noFill/>
        </p:spPr>
        <p:txBody>
          <a:bodyPr wrap="none" lIns="0" tIns="0" rIns="0" bIns="0" anchor="ctr" anchorCtr="1"/>
          <a:lstStyle/>
          <a:p>
            <a:pPr marL="0" marR="0" indent="0" algn="l">
              <a:lnSpc>
                <a:spcPts val="880"/>
              </a:lnSpc>
              <a:spcBef>
                <a:spcPts val="0"/>
              </a:spcBef>
              <a:spcAft>
                <a:spcPts val="0"/>
              </a:spcAft>
            </a:pPr>
            <a:r>
              <a:rPr lang="en-US" sz="1600" dirty="0">
                <a:latin typeface="Arial"/>
                <a:cs typeface="Arial"/>
              </a:rPr>
              <a:t>Marine </a:t>
            </a:r>
          </a:p>
          <a:p>
            <a:pPr marL="0" marR="0" indent="0" algn="l">
              <a:lnSpc>
                <a:spcPts val="880"/>
              </a:lnSpc>
              <a:spcBef>
                <a:spcPts val="0"/>
              </a:spcBef>
              <a:spcAft>
                <a:spcPts val="0"/>
              </a:spcAft>
            </a:pPr>
            <a:endParaRPr lang="en-US" sz="1600" dirty="0">
              <a:latin typeface="Arial"/>
              <a:cs typeface="Arial"/>
            </a:endParaRPr>
          </a:p>
          <a:p>
            <a:pPr marL="0" marR="0" indent="0" algn="l">
              <a:lnSpc>
                <a:spcPts val="880"/>
              </a:lnSpc>
              <a:spcBef>
                <a:spcPts val="0"/>
              </a:spcBef>
              <a:spcAft>
                <a:spcPts val="0"/>
              </a:spcAft>
            </a:pPr>
            <a:r>
              <a:rPr lang="en-US" sz="1600" dirty="0">
                <a:latin typeface="Arial"/>
                <a:cs typeface="Arial"/>
              </a:rPr>
              <a:t>Herbivores</a:t>
            </a:r>
            <a:endParaRPr sz="1600" dirty="0">
              <a:latin typeface="Arial"/>
              <a:cs typeface="Arial"/>
            </a:endParaRPr>
          </a:p>
        </p:txBody>
      </p:sp>
      <p:sp>
        <p:nvSpPr>
          <p:cNvPr id="4565" name="tx465">
            <a:extLst>
              <a:ext uri="{FF2B5EF4-FFF2-40B4-BE49-F238E27FC236}">
                <a16:creationId xmlns:a16="http://schemas.microsoft.com/office/drawing/2014/main" xmlns="" id="{C7966421-E675-48E5-B873-6688CAA5F9B5}"/>
              </a:ext>
            </a:extLst>
          </p:cNvPr>
          <p:cNvSpPr/>
          <p:nvPr/>
        </p:nvSpPr>
        <p:spPr>
          <a:xfrm>
            <a:off x="10716262" y="4460109"/>
            <a:ext cx="1054239" cy="266073"/>
          </a:xfrm>
          <a:prstGeom prst="rect">
            <a:avLst/>
          </a:prstGeom>
          <a:noFill/>
        </p:spPr>
        <p:txBody>
          <a:bodyPr wrap="none" lIns="0" tIns="0" rIns="0" bIns="0" anchor="ctr" anchorCtr="1"/>
          <a:lstStyle/>
          <a:p>
            <a:pPr marL="0" marR="0" indent="0" algn="l">
              <a:lnSpc>
                <a:spcPts val="880"/>
              </a:lnSpc>
              <a:spcBef>
                <a:spcPts val="0"/>
              </a:spcBef>
              <a:spcAft>
                <a:spcPts val="0"/>
              </a:spcAft>
            </a:pPr>
            <a:r>
              <a:rPr lang="en-US" sz="1600" dirty="0">
                <a:latin typeface="Arial"/>
                <a:cs typeface="Arial"/>
              </a:rPr>
              <a:t>Terrestrial</a:t>
            </a:r>
          </a:p>
          <a:p>
            <a:pPr marL="0" marR="0" indent="0" algn="l">
              <a:lnSpc>
                <a:spcPts val="880"/>
              </a:lnSpc>
              <a:spcBef>
                <a:spcPts val="0"/>
              </a:spcBef>
              <a:spcAft>
                <a:spcPts val="0"/>
              </a:spcAft>
            </a:pPr>
            <a:endParaRPr lang="en-US" sz="1600" dirty="0">
              <a:latin typeface="Arial"/>
              <a:cs typeface="Arial"/>
            </a:endParaRPr>
          </a:p>
          <a:p>
            <a:pPr marL="0" marR="0" indent="0" algn="l">
              <a:lnSpc>
                <a:spcPts val="880"/>
              </a:lnSpc>
              <a:spcBef>
                <a:spcPts val="0"/>
              </a:spcBef>
              <a:spcAft>
                <a:spcPts val="0"/>
              </a:spcAft>
            </a:pPr>
            <a:r>
              <a:rPr lang="en-US" sz="1600" dirty="0">
                <a:latin typeface="Arial"/>
                <a:cs typeface="Arial"/>
              </a:rPr>
              <a:t>Herbivores</a:t>
            </a:r>
            <a:endParaRPr sz="1600" dirty="0">
              <a:latin typeface="Arial"/>
              <a:cs typeface="Arial"/>
            </a:endParaRPr>
          </a:p>
        </p:txBody>
      </p:sp>
      <p:sp>
        <p:nvSpPr>
          <p:cNvPr id="4566" name="Rectangle 4565">
            <a:extLst>
              <a:ext uri="{FF2B5EF4-FFF2-40B4-BE49-F238E27FC236}">
                <a16:creationId xmlns:a16="http://schemas.microsoft.com/office/drawing/2014/main" xmlns="" id="{947CD204-E812-4E6E-9E62-7DCB40E2E9DE}"/>
              </a:ext>
            </a:extLst>
          </p:cNvPr>
          <p:cNvSpPr/>
          <p:nvPr/>
        </p:nvSpPr>
        <p:spPr>
          <a:xfrm>
            <a:off x="10552401" y="3034357"/>
            <a:ext cx="114673" cy="114548"/>
          </a:xfrm>
          <a:prstGeom prst="rect">
            <a:avLst/>
          </a:prstGeom>
          <a:noFill/>
          <a:ln w="25400">
            <a:solidFill>
              <a:srgbClr val="F4A2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67" name="tx465">
            <a:extLst>
              <a:ext uri="{FF2B5EF4-FFF2-40B4-BE49-F238E27FC236}">
                <a16:creationId xmlns:a16="http://schemas.microsoft.com/office/drawing/2014/main" xmlns="" id="{953C463E-3AA8-456B-87D3-11861FE8EE82}"/>
              </a:ext>
            </a:extLst>
          </p:cNvPr>
          <p:cNvSpPr/>
          <p:nvPr/>
        </p:nvSpPr>
        <p:spPr>
          <a:xfrm>
            <a:off x="10687737" y="2851286"/>
            <a:ext cx="1316963" cy="610439"/>
          </a:xfrm>
          <a:prstGeom prst="rect">
            <a:avLst/>
          </a:prstGeom>
          <a:noFill/>
        </p:spPr>
        <p:txBody>
          <a:bodyPr wrap="none" lIns="0" tIns="0" rIns="0" bIns="0" anchor="ctr" anchorCtr="1"/>
          <a:lstStyle/>
          <a:p>
            <a:pPr marL="0" marR="0" indent="0">
              <a:lnSpc>
                <a:spcPts val="880"/>
              </a:lnSpc>
              <a:spcBef>
                <a:spcPts val="0"/>
              </a:spcBef>
              <a:spcAft>
                <a:spcPts val="0"/>
              </a:spcAft>
            </a:pPr>
            <a:r>
              <a:rPr lang="en-US" sz="1600" dirty="0">
                <a:latin typeface="Arial"/>
                <a:cs typeface="Arial"/>
              </a:rPr>
              <a:t>Terrestrial</a:t>
            </a:r>
          </a:p>
          <a:p>
            <a:pPr marL="0" marR="0" indent="0">
              <a:lnSpc>
                <a:spcPts val="880"/>
              </a:lnSpc>
              <a:spcBef>
                <a:spcPts val="0"/>
              </a:spcBef>
              <a:spcAft>
                <a:spcPts val="0"/>
              </a:spcAft>
            </a:pPr>
            <a:endParaRPr lang="en-US" sz="1600" dirty="0">
              <a:latin typeface="Arial"/>
              <a:cs typeface="Arial"/>
            </a:endParaRPr>
          </a:p>
          <a:p>
            <a:pPr marL="0" marR="0" indent="0">
              <a:lnSpc>
                <a:spcPts val="880"/>
              </a:lnSpc>
              <a:spcBef>
                <a:spcPts val="0"/>
              </a:spcBef>
              <a:spcAft>
                <a:spcPts val="0"/>
              </a:spcAft>
            </a:pPr>
            <a:r>
              <a:rPr lang="en-US" sz="1600" dirty="0">
                <a:latin typeface="Arial"/>
                <a:cs typeface="Arial"/>
              </a:rPr>
              <a:t> Invertebrates</a:t>
            </a:r>
            <a:endParaRPr sz="1600" dirty="0">
              <a:latin typeface="Arial"/>
              <a:cs typeface="Arial"/>
            </a:endParaRPr>
          </a:p>
        </p:txBody>
      </p:sp>
      <p:sp>
        <p:nvSpPr>
          <p:cNvPr id="4570" name="tx465">
            <a:extLst>
              <a:ext uri="{FF2B5EF4-FFF2-40B4-BE49-F238E27FC236}">
                <a16:creationId xmlns:a16="http://schemas.microsoft.com/office/drawing/2014/main" xmlns="" id="{4CA75FE4-4159-4008-A14F-E4C07D9D0498}"/>
              </a:ext>
            </a:extLst>
          </p:cNvPr>
          <p:cNvSpPr/>
          <p:nvPr/>
        </p:nvSpPr>
        <p:spPr>
          <a:xfrm>
            <a:off x="5336366" y="6014857"/>
            <a:ext cx="446370" cy="266073"/>
          </a:xfrm>
          <a:prstGeom prst="rect">
            <a:avLst/>
          </a:prstGeom>
          <a:noFill/>
        </p:spPr>
        <p:txBody>
          <a:bodyPr wrap="none" lIns="0" tIns="0" rIns="0" bIns="0" anchor="ctr" anchorCtr="1"/>
          <a:lstStyle/>
          <a:p>
            <a:pPr marL="0" marR="0" indent="0" algn="l">
              <a:lnSpc>
                <a:spcPts val="880"/>
              </a:lnSpc>
              <a:spcBef>
                <a:spcPts val="0"/>
              </a:spcBef>
              <a:spcAft>
                <a:spcPts val="0"/>
              </a:spcAft>
            </a:pPr>
            <a:r>
              <a:rPr lang="en-US" sz="1600" dirty="0">
                <a:latin typeface="Arial"/>
                <a:cs typeface="Arial"/>
              </a:rPr>
              <a:t>-25</a:t>
            </a:r>
            <a:endParaRPr sz="1600" dirty="0">
              <a:latin typeface="Arial"/>
              <a:cs typeface="Arial"/>
            </a:endParaRPr>
          </a:p>
        </p:txBody>
      </p:sp>
      <p:sp>
        <p:nvSpPr>
          <p:cNvPr id="4571" name="tx465">
            <a:extLst>
              <a:ext uri="{FF2B5EF4-FFF2-40B4-BE49-F238E27FC236}">
                <a16:creationId xmlns:a16="http://schemas.microsoft.com/office/drawing/2014/main" xmlns="" id="{00C28901-676E-4AC8-B80A-66D848446D85}"/>
              </a:ext>
            </a:extLst>
          </p:cNvPr>
          <p:cNvSpPr/>
          <p:nvPr/>
        </p:nvSpPr>
        <p:spPr>
          <a:xfrm>
            <a:off x="6860127" y="6033891"/>
            <a:ext cx="446370" cy="266073"/>
          </a:xfrm>
          <a:prstGeom prst="rect">
            <a:avLst/>
          </a:prstGeom>
          <a:noFill/>
        </p:spPr>
        <p:txBody>
          <a:bodyPr wrap="none" lIns="0" tIns="0" rIns="0" bIns="0" anchor="ctr" anchorCtr="1"/>
          <a:lstStyle/>
          <a:p>
            <a:pPr marL="0" marR="0" indent="0" algn="l">
              <a:lnSpc>
                <a:spcPts val="880"/>
              </a:lnSpc>
              <a:spcBef>
                <a:spcPts val="0"/>
              </a:spcBef>
              <a:spcAft>
                <a:spcPts val="0"/>
              </a:spcAft>
            </a:pPr>
            <a:r>
              <a:rPr lang="en-US" sz="1600" dirty="0">
                <a:latin typeface="Arial"/>
                <a:cs typeface="Arial"/>
              </a:rPr>
              <a:t>-20</a:t>
            </a:r>
            <a:endParaRPr sz="1600" dirty="0">
              <a:latin typeface="Arial"/>
              <a:cs typeface="Arial"/>
            </a:endParaRPr>
          </a:p>
        </p:txBody>
      </p:sp>
      <p:sp>
        <p:nvSpPr>
          <p:cNvPr id="4572" name="tx465">
            <a:extLst>
              <a:ext uri="{FF2B5EF4-FFF2-40B4-BE49-F238E27FC236}">
                <a16:creationId xmlns:a16="http://schemas.microsoft.com/office/drawing/2014/main" xmlns="" id="{367560E5-CEFD-467C-A3D1-644B8F86BE5B}"/>
              </a:ext>
            </a:extLst>
          </p:cNvPr>
          <p:cNvSpPr/>
          <p:nvPr/>
        </p:nvSpPr>
        <p:spPr>
          <a:xfrm>
            <a:off x="8396083" y="6032228"/>
            <a:ext cx="446370" cy="266073"/>
          </a:xfrm>
          <a:prstGeom prst="rect">
            <a:avLst/>
          </a:prstGeom>
          <a:noFill/>
        </p:spPr>
        <p:txBody>
          <a:bodyPr wrap="none" lIns="0" tIns="0" rIns="0" bIns="0" anchor="ctr" anchorCtr="1"/>
          <a:lstStyle/>
          <a:p>
            <a:pPr marL="0" marR="0" indent="0" algn="l">
              <a:lnSpc>
                <a:spcPts val="880"/>
              </a:lnSpc>
              <a:spcBef>
                <a:spcPts val="0"/>
              </a:spcBef>
              <a:spcAft>
                <a:spcPts val="0"/>
              </a:spcAft>
            </a:pPr>
            <a:r>
              <a:rPr lang="en-US" sz="1600" dirty="0">
                <a:latin typeface="Arial"/>
                <a:cs typeface="Arial"/>
              </a:rPr>
              <a:t>-15</a:t>
            </a:r>
            <a:endParaRPr sz="1600" dirty="0">
              <a:latin typeface="Arial"/>
              <a:cs typeface="Arial"/>
            </a:endParaRPr>
          </a:p>
        </p:txBody>
      </p:sp>
      <p:sp>
        <p:nvSpPr>
          <p:cNvPr id="4573" name="tx465">
            <a:extLst>
              <a:ext uri="{FF2B5EF4-FFF2-40B4-BE49-F238E27FC236}">
                <a16:creationId xmlns:a16="http://schemas.microsoft.com/office/drawing/2014/main" xmlns="" id="{61B5B71C-0466-40C4-878D-470CE53EBFF5}"/>
              </a:ext>
            </a:extLst>
          </p:cNvPr>
          <p:cNvSpPr/>
          <p:nvPr/>
        </p:nvSpPr>
        <p:spPr>
          <a:xfrm>
            <a:off x="9928154" y="6032228"/>
            <a:ext cx="446370" cy="266073"/>
          </a:xfrm>
          <a:prstGeom prst="rect">
            <a:avLst/>
          </a:prstGeom>
          <a:noFill/>
        </p:spPr>
        <p:txBody>
          <a:bodyPr wrap="none" lIns="0" tIns="0" rIns="0" bIns="0" anchor="ctr" anchorCtr="1"/>
          <a:lstStyle/>
          <a:p>
            <a:pPr marL="0" marR="0" indent="0" algn="l">
              <a:lnSpc>
                <a:spcPts val="880"/>
              </a:lnSpc>
              <a:spcBef>
                <a:spcPts val="0"/>
              </a:spcBef>
              <a:spcAft>
                <a:spcPts val="0"/>
              </a:spcAft>
            </a:pPr>
            <a:r>
              <a:rPr lang="en-US" sz="1600" dirty="0">
                <a:latin typeface="Arial"/>
                <a:cs typeface="Arial"/>
              </a:rPr>
              <a:t>-10</a:t>
            </a:r>
            <a:endParaRPr sz="1600" dirty="0">
              <a:latin typeface="Arial"/>
              <a:cs typeface="Arial"/>
            </a:endParaRPr>
          </a:p>
        </p:txBody>
      </p:sp>
      <p:sp>
        <p:nvSpPr>
          <p:cNvPr id="4574" name="tx264">
            <a:extLst>
              <a:ext uri="{FF2B5EF4-FFF2-40B4-BE49-F238E27FC236}">
                <a16:creationId xmlns:a16="http://schemas.microsoft.com/office/drawing/2014/main" xmlns="" id="{8483806C-9A5B-4293-8DD1-26325266CD20}"/>
              </a:ext>
            </a:extLst>
          </p:cNvPr>
          <p:cNvSpPr/>
          <p:nvPr/>
        </p:nvSpPr>
        <p:spPr>
          <a:xfrm>
            <a:off x="7419007" y="6340460"/>
            <a:ext cx="808226" cy="125439"/>
          </a:xfrm>
          <a:prstGeom prst="rect">
            <a:avLst/>
          </a:prstGeom>
          <a:noFill/>
        </p:spPr>
        <p:txBody>
          <a:bodyPr wrap="none" lIns="0" tIns="0" rIns="0" bIns="0" anchor="ctr" anchorCtr="1"/>
          <a:lstStyle/>
          <a:p>
            <a:pPr marL="0" marR="0" indent="0" algn="l">
              <a:lnSpc>
                <a:spcPts val="1080"/>
              </a:lnSpc>
              <a:spcBef>
                <a:spcPts val="0"/>
              </a:spcBef>
              <a:spcAft>
                <a:spcPts val="0"/>
              </a:spcAft>
            </a:pPr>
            <a:r>
              <a:rPr lang="en-US" sz="2000" dirty="0" smtClean="0">
                <a:solidFill>
                  <a:srgbClr val="000000">
                    <a:alpha val="100000"/>
                  </a:srgbClr>
                </a:solidFill>
                <a:latin typeface="Helvetica" panose="020B0604020202020204" pitchFamily="34" charset="0"/>
                <a:cs typeface="Helvetica" panose="020B0604020202020204" pitchFamily="34" charset="0"/>
                <a:sym typeface="Symbol" panose="05050102010706020507" pitchFamily="18" charset="2"/>
              </a:rPr>
              <a:t>Carbon</a:t>
            </a:r>
            <a:endParaRPr sz="2000" dirty="0">
              <a:solidFill>
                <a:srgbClr val="000000">
                  <a:alpha val="100000"/>
                </a:srgbClr>
              </a:solidFill>
              <a:latin typeface="Helvetica" panose="020B0604020202020204" pitchFamily="34" charset="0"/>
              <a:cs typeface="Helvetica" panose="020B0604020202020204" pitchFamily="34" charset="0"/>
            </a:endParaRPr>
          </a:p>
        </p:txBody>
      </p:sp>
      <p:sp>
        <p:nvSpPr>
          <p:cNvPr id="4575" name="tx465">
            <a:extLst>
              <a:ext uri="{FF2B5EF4-FFF2-40B4-BE49-F238E27FC236}">
                <a16:creationId xmlns:a16="http://schemas.microsoft.com/office/drawing/2014/main" xmlns="" id="{356CC29A-702F-43A3-B645-46BD71422494}"/>
              </a:ext>
            </a:extLst>
          </p:cNvPr>
          <p:cNvSpPr/>
          <p:nvPr/>
        </p:nvSpPr>
        <p:spPr>
          <a:xfrm>
            <a:off x="4719272" y="5297465"/>
            <a:ext cx="446370" cy="266073"/>
          </a:xfrm>
          <a:prstGeom prst="rect">
            <a:avLst/>
          </a:prstGeom>
          <a:noFill/>
        </p:spPr>
        <p:txBody>
          <a:bodyPr wrap="none" lIns="0" tIns="0" rIns="0" bIns="0" anchor="ctr" anchorCtr="1"/>
          <a:lstStyle/>
          <a:p>
            <a:pPr marL="0" marR="0" indent="0" algn="l">
              <a:lnSpc>
                <a:spcPts val="880"/>
              </a:lnSpc>
              <a:spcBef>
                <a:spcPts val="0"/>
              </a:spcBef>
              <a:spcAft>
                <a:spcPts val="0"/>
              </a:spcAft>
            </a:pPr>
            <a:r>
              <a:rPr lang="en-US" sz="1600" dirty="0">
                <a:latin typeface="Arial"/>
                <a:cs typeface="Arial"/>
              </a:rPr>
              <a:t>5</a:t>
            </a:r>
            <a:endParaRPr sz="1600" dirty="0">
              <a:latin typeface="Arial"/>
              <a:cs typeface="Arial"/>
            </a:endParaRPr>
          </a:p>
        </p:txBody>
      </p:sp>
      <p:sp>
        <p:nvSpPr>
          <p:cNvPr id="4576" name="tx465">
            <a:extLst>
              <a:ext uri="{FF2B5EF4-FFF2-40B4-BE49-F238E27FC236}">
                <a16:creationId xmlns:a16="http://schemas.microsoft.com/office/drawing/2014/main" xmlns="" id="{16B8DD98-187D-40B7-A406-4AE6CD2B79B5}"/>
              </a:ext>
            </a:extLst>
          </p:cNvPr>
          <p:cNvSpPr/>
          <p:nvPr/>
        </p:nvSpPr>
        <p:spPr>
          <a:xfrm>
            <a:off x="4677232" y="3965500"/>
            <a:ext cx="446370" cy="266073"/>
          </a:xfrm>
          <a:prstGeom prst="rect">
            <a:avLst/>
          </a:prstGeom>
          <a:noFill/>
        </p:spPr>
        <p:txBody>
          <a:bodyPr wrap="none" lIns="0" tIns="0" rIns="0" bIns="0" anchor="ctr" anchorCtr="1"/>
          <a:lstStyle/>
          <a:p>
            <a:pPr marL="0" marR="0" indent="0" algn="l">
              <a:lnSpc>
                <a:spcPts val="880"/>
              </a:lnSpc>
              <a:spcBef>
                <a:spcPts val="0"/>
              </a:spcBef>
              <a:spcAft>
                <a:spcPts val="0"/>
              </a:spcAft>
            </a:pPr>
            <a:r>
              <a:rPr lang="en-US" sz="1600" dirty="0">
                <a:latin typeface="Arial"/>
                <a:cs typeface="Arial"/>
              </a:rPr>
              <a:t>10</a:t>
            </a:r>
            <a:endParaRPr sz="1600" dirty="0">
              <a:latin typeface="Arial"/>
              <a:cs typeface="Arial"/>
            </a:endParaRPr>
          </a:p>
        </p:txBody>
      </p:sp>
      <p:sp>
        <p:nvSpPr>
          <p:cNvPr id="4577" name="tx465">
            <a:extLst>
              <a:ext uri="{FF2B5EF4-FFF2-40B4-BE49-F238E27FC236}">
                <a16:creationId xmlns:a16="http://schemas.microsoft.com/office/drawing/2014/main" xmlns="" id="{675911AE-C647-4FC8-BC3C-A9DF77292F7C}"/>
              </a:ext>
            </a:extLst>
          </p:cNvPr>
          <p:cNvSpPr/>
          <p:nvPr/>
        </p:nvSpPr>
        <p:spPr>
          <a:xfrm>
            <a:off x="4683543" y="1369522"/>
            <a:ext cx="446370" cy="266073"/>
          </a:xfrm>
          <a:prstGeom prst="rect">
            <a:avLst/>
          </a:prstGeom>
          <a:noFill/>
        </p:spPr>
        <p:txBody>
          <a:bodyPr wrap="none" lIns="0" tIns="0" rIns="0" bIns="0" anchor="ctr" anchorCtr="1"/>
          <a:lstStyle/>
          <a:p>
            <a:pPr marL="0" marR="0" indent="0" algn="l">
              <a:lnSpc>
                <a:spcPts val="880"/>
              </a:lnSpc>
              <a:spcBef>
                <a:spcPts val="0"/>
              </a:spcBef>
              <a:spcAft>
                <a:spcPts val="0"/>
              </a:spcAft>
            </a:pPr>
            <a:r>
              <a:rPr lang="en-US" sz="1600" dirty="0">
                <a:latin typeface="Arial"/>
                <a:cs typeface="Arial"/>
              </a:rPr>
              <a:t>20</a:t>
            </a:r>
            <a:endParaRPr sz="1600" dirty="0">
              <a:latin typeface="Arial"/>
              <a:cs typeface="Arial"/>
            </a:endParaRPr>
          </a:p>
        </p:txBody>
      </p:sp>
      <p:sp>
        <p:nvSpPr>
          <p:cNvPr id="4578" name="Rectangle 4577">
            <a:extLst>
              <a:ext uri="{FF2B5EF4-FFF2-40B4-BE49-F238E27FC236}">
                <a16:creationId xmlns:a16="http://schemas.microsoft.com/office/drawing/2014/main" xmlns="" id="{AF82A045-687D-4D13-988A-D152D433D38F}"/>
              </a:ext>
            </a:extLst>
          </p:cNvPr>
          <p:cNvSpPr/>
          <p:nvPr/>
        </p:nvSpPr>
        <p:spPr>
          <a:xfrm rot="16200000">
            <a:off x="4038225" y="3329900"/>
            <a:ext cx="1154483" cy="233397"/>
          </a:xfrm>
          <a:prstGeom prst="rect">
            <a:avLst/>
          </a:prstGeom>
        </p:spPr>
        <p:txBody>
          <a:bodyPr wrap="none">
            <a:spAutoFit/>
          </a:bodyPr>
          <a:lstStyle/>
          <a:p>
            <a:pPr>
              <a:lnSpc>
                <a:spcPts val="1080"/>
              </a:lnSpc>
            </a:pPr>
            <a:r>
              <a:rPr lang="en-US" sz="2000" dirty="0" smtClean="0">
                <a:solidFill>
                  <a:srgbClr val="000000">
                    <a:alpha val="100000"/>
                  </a:srgbClr>
                </a:solidFill>
                <a:latin typeface="Helvetica" panose="020B0604020202020204" pitchFamily="34" charset="0"/>
                <a:cs typeface="Helvetica" panose="020B0604020202020204" pitchFamily="34" charset="0"/>
                <a:sym typeface="Symbol" panose="05050102010706020507" pitchFamily="18" charset="2"/>
              </a:rPr>
              <a:t>Nitrogen</a:t>
            </a:r>
            <a:endParaRPr lang="en-US" sz="2000" dirty="0">
              <a:solidFill>
                <a:srgbClr val="000000">
                  <a:alpha val="100000"/>
                </a:srgbClr>
              </a:solidFill>
              <a:latin typeface="Helvetica" panose="020B0604020202020204" pitchFamily="34" charset="0"/>
              <a:cs typeface="Helvetica" panose="020B0604020202020204" pitchFamily="34" charset="0"/>
            </a:endParaRPr>
          </a:p>
        </p:txBody>
      </p:sp>
      <p:sp>
        <p:nvSpPr>
          <p:cNvPr id="4585" name="tx465">
            <a:extLst>
              <a:ext uri="{FF2B5EF4-FFF2-40B4-BE49-F238E27FC236}">
                <a16:creationId xmlns:a16="http://schemas.microsoft.com/office/drawing/2014/main" xmlns="" id="{0DA70A19-9B2E-4E14-A46B-CC3EAD19EDC0}"/>
              </a:ext>
            </a:extLst>
          </p:cNvPr>
          <p:cNvSpPr/>
          <p:nvPr/>
        </p:nvSpPr>
        <p:spPr>
          <a:xfrm>
            <a:off x="4662014" y="2664779"/>
            <a:ext cx="446370" cy="266073"/>
          </a:xfrm>
          <a:prstGeom prst="rect">
            <a:avLst/>
          </a:prstGeom>
          <a:noFill/>
        </p:spPr>
        <p:txBody>
          <a:bodyPr wrap="none" lIns="0" tIns="0" rIns="0" bIns="0" anchor="ctr" anchorCtr="1"/>
          <a:lstStyle/>
          <a:p>
            <a:pPr marL="0" marR="0" indent="0" algn="l">
              <a:lnSpc>
                <a:spcPts val="880"/>
              </a:lnSpc>
              <a:spcBef>
                <a:spcPts val="0"/>
              </a:spcBef>
              <a:spcAft>
                <a:spcPts val="0"/>
              </a:spcAft>
            </a:pPr>
            <a:r>
              <a:rPr lang="en-US" sz="1600" dirty="0">
                <a:latin typeface="Arial"/>
                <a:cs typeface="Arial"/>
              </a:rPr>
              <a:t>15</a:t>
            </a:r>
            <a:endParaRPr sz="1600" dirty="0">
              <a:latin typeface="Arial"/>
              <a:cs typeface="Arial"/>
            </a:endParaRPr>
          </a:p>
        </p:txBody>
      </p:sp>
      <p:pic>
        <p:nvPicPr>
          <p:cNvPr id="1035" name="Picture 2" descr="Image result for patagonian fox">
            <a:extLst>
              <a:ext uri="{FF2B5EF4-FFF2-40B4-BE49-F238E27FC236}">
                <a16:creationId xmlns:a16="http://schemas.microsoft.com/office/drawing/2014/main" xmlns="" id="{67B22942-89E4-4CCD-9AA0-648DB6A5BA8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5531" y="1054073"/>
            <a:ext cx="3974501" cy="2235656"/>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2" descr="Image result for warra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344" y="3553165"/>
            <a:ext cx="3321420" cy="2808936"/>
          </a:xfrm>
          <a:prstGeom prst="rect">
            <a:avLst/>
          </a:prstGeom>
          <a:noFill/>
          <a:extLst>
            <a:ext uri="{909E8E84-426E-40DD-AFC4-6F175D3DCCD1}">
              <a14:hiddenFill xmlns:a14="http://schemas.microsoft.com/office/drawing/2010/main">
                <a:solidFill>
                  <a:srgbClr val="FFFFFF"/>
                </a:solidFill>
              </a14:hiddenFill>
            </a:ext>
          </a:extLst>
        </p:spPr>
      </p:pic>
      <p:sp>
        <p:nvSpPr>
          <p:cNvPr id="91" name="TextBox 90"/>
          <p:cNvSpPr txBox="1"/>
          <p:nvPr/>
        </p:nvSpPr>
        <p:spPr>
          <a:xfrm>
            <a:off x="5055173" y="6176970"/>
            <a:ext cx="1125180" cy="369332"/>
          </a:xfrm>
          <a:prstGeom prst="rect">
            <a:avLst/>
          </a:prstGeom>
          <a:noFill/>
        </p:spPr>
        <p:txBody>
          <a:bodyPr wrap="none" rtlCol="0">
            <a:spAutoFit/>
          </a:bodyPr>
          <a:lstStyle/>
          <a:p>
            <a:r>
              <a:rPr lang="en-US" dirty="0" smtClean="0">
                <a:solidFill>
                  <a:srgbClr val="FF0000"/>
                </a:solidFill>
              </a:rPr>
              <a:t>Terrestrial</a:t>
            </a:r>
            <a:endParaRPr lang="en-US" dirty="0">
              <a:solidFill>
                <a:srgbClr val="FF0000"/>
              </a:solidFill>
            </a:endParaRPr>
          </a:p>
        </p:txBody>
      </p:sp>
      <p:sp>
        <p:nvSpPr>
          <p:cNvPr id="92" name="TextBox 91"/>
          <p:cNvSpPr txBox="1"/>
          <p:nvPr/>
        </p:nvSpPr>
        <p:spPr>
          <a:xfrm>
            <a:off x="9725170" y="6192385"/>
            <a:ext cx="897490" cy="369332"/>
          </a:xfrm>
          <a:prstGeom prst="rect">
            <a:avLst/>
          </a:prstGeom>
          <a:noFill/>
        </p:spPr>
        <p:txBody>
          <a:bodyPr wrap="none" rtlCol="0">
            <a:spAutoFit/>
          </a:bodyPr>
          <a:lstStyle/>
          <a:p>
            <a:r>
              <a:rPr lang="en-US" dirty="0" smtClean="0">
                <a:solidFill>
                  <a:srgbClr val="FF0000"/>
                </a:solidFill>
              </a:rPr>
              <a:t>Aquatic</a:t>
            </a:r>
            <a:endParaRPr lang="en-US" dirty="0">
              <a:solidFill>
                <a:srgbClr val="FF0000"/>
              </a:solidFill>
            </a:endParaRPr>
          </a:p>
        </p:txBody>
      </p:sp>
      <p:sp>
        <p:nvSpPr>
          <p:cNvPr id="93" name="TextBox 92"/>
          <p:cNvSpPr txBox="1"/>
          <p:nvPr/>
        </p:nvSpPr>
        <p:spPr>
          <a:xfrm>
            <a:off x="4159643" y="5453721"/>
            <a:ext cx="928075" cy="923330"/>
          </a:xfrm>
          <a:prstGeom prst="rect">
            <a:avLst/>
          </a:prstGeom>
          <a:noFill/>
        </p:spPr>
        <p:txBody>
          <a:bodyPr wrap="none" rtlCol="0">
            <a:spAutoFit/>
          </a:bodyPr>
          <a:lstStyle/>
          <a:p>
            <a:pPr algn="ctr"/>
            <a:r>
              <a:rPr lang="en-US" dirty="0" smtClean="0">
                <a:solidFill>
                  <a:srgbClr val="FF0000"/>
                </a:solidFill>
              </a:rPr>
              <a:t>Low </a:t>
            </a:r>
          </a:p>
          <a:p>
            <a:pPr algn="ctr"/>
            <a:r>
              <a:rPr lang="en-US" dirty="0" smtClean="0">
                <a:solidFill>
                  <a:srgbClr val="FF0000"/>
                </a:solidFill>
              </a:rPr>
              <a:t>Trophic </a:t>
            </a:r>
          </a:p>
          <a:p>
            <a:pPr algn="ctr"/>
            <a:r>
              <a:rPr lang="en-US" dirty="0" smtClean="0">
                <a:solidFill>
                  <a:srgbClr val="FF0000"/>
                </a:solidFill>
              </a:rPr>
              <a:t>Level</a:t>
            </a:r>
            <a:endParaRPr lang="en-US" dirty="0">
              <a:solidFill>
                <a:srgbClr val="FF0000"/>
              </a:solidFill>
            </a:endParaRPr>
          </a:p>
        </p:txBody>
      </p:sp>
      <p:sp>
        <p:nvSpPr>
          <p:cNvPr id="94" name="TextBox 93"/>
          <p:cNvSpPr txBox="1"/>
          <p:nvPr/>
        </p:nvSpPr>
        <p:spPr>
          <a:xfrm>
            <a:off x="4116392" y="202228"/>
            <a:ext cx="928075" cy="923330"/>
          </a:xfrm>
          <a:prstGeom prst="rect">
            <a:avLst/>
          </a:prstGeom>
          <a:noFill/>
        </p:spPr>
        <p:txBody>
          <a:bodyPr wrap="none" rtlCol="0">
            <a:spAutoFit/>
          </a:bodyPr>
          <a:lstStyle/>
          <a:p>
            <a:pPr algn="ctr"/>
            <a:r>
              <a:rPr lang="en-US" dirty="0" smtClean="0">
                <a:solidFill>
                  <a:srgbClr val="FF0000"/>
                </a:solidFill>
              </a:rPr>
              <a:t>High</a:t>
            </a:r>
          </a:p>
          <a:p>
            <a:pPr algn="ctr"/>
            <a:r>
              <a:rPr lang="en-US" dirty="0" smtClean="0">
                <a:solidFill>
                  <a:srgbClr val="FF0000"/>
                </a:solidFill>
              </a:rPr>
              <a:t> Trophic</a:t>
            </a:r>
          </a:p>
          <a:p>
            <a:pPr algn="ctr"/>
            <a:r>
              <a:rPr lang="en-US" dirty="0" smtClean="0">
                <a:solidFill>
                  <a:srgbClr val="FF0000"/>
                </a:solidFill>
              </a:rPr>
              <a:t> Level</a:t>
            </a:r>
            <a:endParaRPr lang="en-US" dirty="0">
              <a:solidFill>
                <a:srgbClr val="FF0000"/>
              </a:solidFill>
            </a:endParaRPr>
          </a:p>
        </p:txBody>
      </p:sp>
    </p:spTree>
    <p:extLst>
      <p:ext uri="{BB962C8B-B14F-4D97-AF65-F5344CB8AC3E}">
        <p14:creationId xmlns:p14="http://schemas.microsoft.com/office/powerpoint/2010/main" val="120750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52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52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52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52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52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53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5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24" grpId="0" animBg="1"/>
      <p:bldP spid="4525" grpId="0" animBg="1"/>
      <p:bldP spid="4526" grpId="0" animBg="1"/>
      <p:bldP spid="4527" grpId="0" animBg="1"/>
      <p:bldP spid="4528" grpId="0" animBg="1"/>
      <p:bldP spid="4529" grpId="0" animBg="1"/>
      <p:bldP spid="4530" grpId="0" animBg="1"/>
      <p:bldP spid="453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209550"/>
            <a:ext cx="10515600" cy="1325563"/>
          </a:xfrm>
        </p:spPr>
        <p:txBody>
          <a:bodyPr>
            <a:normAutofit fontScale="90000"/>
          </a:bodyPr>
          <a:lstStyle/>
          <a:p>
            <a:pPr algn="ctr"/>
            <a:r>
              <a:rPr lang="en-US" sz="4800" b="1" dirty="0" smtClean="0"/>
              <a:t>Not all replacements need to be intentional…</a:t>
            </a:r>
            <a:endParaRPr lang="en-US" sz="4800" b="1" dirty="0"/>
          </a:p>
        </p:txBody>
      </p:sp>
      <p:sp>
        <p:nvSpPr>
          <p:cNvPr id="3" name="TextBox 2"/>
          <p:cNvSpPr txBox="1"/>
          <p:nvPr/>
        </p:nvSpPr>
        <p:spPr>
          <a:xfrm>
            <a:off x="1727811" y="1325563"/>
            <a:ext cx="8526821" cy="830997"/>
          </a:xfrm>
          <a:prstGeom prst="rect">
            <a:avLst/>
          </a:prstGeom>
          <a:noFill/>
        </p:spPr>
        <p:txBody>
          <a:bodyPr wrap="none" rtlCol="0">
            <a:spAutoFit/>
          </a:bodyPr>
          <a:lstStyle/>
          <a:p>
            <a:r>
              <a:rPr lang="en-US" sz="4800" b="1" dirty="0" smtClean="0">
                <a:solidFill>
                  <a:srgbClr val="FF0000"/>
                </a:solidFill>
              </a:rPr>
              <a:t>Replacement by Invasive Species</a:t>
            </a:r>
            <a:endParaRPr lang="en-US" sz="4800" b="1" dirty="0">
              <a:solidFill>
                <a:srgbClr val="FF0000"/>
              </a:solidFill>
            </a:endParaRPr>
          </a:p>
        </p:txBody>
      </p:sp>
      <p:pic>
        <p:nvPicPr>
          <p:cNvPr id="6" name="Picture 2" descr="Image result for patagonian fox">
            <a:extLst>
              <a:ext uri="{FF2B5EF4-FFF2-40B4-BE49-F238E27FC236}">
                <a16:creationId xmlns:a16="http://schemas.microsoft.com/office/drawing/2014/main" xmlns="" id="{67B22942-89E4-4CCD-9AA0-648DB6A5BA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160" y="2651126"/>
            <a:ext cx="5609658" cy="315543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Image result for warra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04074" y="2378593"/>
            <a:ext cx="4406901" cy="3726931"/>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Arrow Connector 6"/>
          <p:cNvCxnSpPr/>
          <p:nvPr/>
        </p:nvCxnSpPr>
        <p:spPr>
          <a:xfrm>
            <a:off x="6305550" y="4124325"/>
            <a:ext cx="723900" cy="0"/>
          </a:xfrm>
          <a:prstGeom prst="straightConnector1">
            <a:avLst/>
          </a:prstGeom>
          <a:ln w="857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104363" y="5806558"/>
            <a:ext cx="4278159" cy="369332"/>
          </a:xfrm>
          <a:prstGeom prst="rect">
            <a:avLst/>
          </a:prstGeom>
          <a:noFill/>
        </p:spPr>
        <p:txBody>
          <a:bodyPr wrap="none" rtlCol="0">
            <a:spAutoFit/>
          </a:bodyPr>
          <a:lstStyle/>
          <a:p>
            <a:r>
              <a:rPr lang="en-US" dirty="0" smtClean="0"/>
              <a:t>South American grey fox </a:t>
            </a:r>
            <a:r>
              <a:rPr lang="en-US" i="1" dirty="0" smtClean="0"/>
              <a:t>(</a:t>
            </a:r>
            <a:r>
              <a:rPr lang="en-US" i="1" dirty="0" err="1" smtClean="0"/>
              <a:t>Lycalopex</a:t>
            </a:r>
            <a:r>
              <a:rPr lang="en-US" i="1" dirty="0" smtClean="0"/>
              <a:t> </a:t>
            </a:r>
            <a:r>
              <a:rPr lang="en-US" i="1" dirty="0" err="1" smtClean="0"/>
              <a:t>griseus</a:t>
            </a:r>
            <a:r>
              <a:rPr lang="en-US" i="1" dirty="0" smtClean="0"/>
              <a:t>)</a:t>
            </a:r>
            <a:endParaRPr lang="en-US" i="1" dirty="0"/>
          </a:p>
        </p:txBody>
      </p:sp>
      <p:sp>
        <p:nvSpPr>
          <p:cNvPr id="9" name="TextBox 8"/>
          <p:cNvSpPr txBox="1"/>
          <p:nvPr/>
        </p:nvSpPr>
        <p:spPr>
          <a:xfrm>
            <a:off x="7408258" y="6105524"/>
            <a:ext cx="3998531" cy="369332"/>
          </a:xfrm>
          <a:prstGeom prst="rect">
            <a:avLst/>
          </a:prstGeom>
          <a:noFill/>
        </p:spPr>
        <p:txBody>
          <a:bodyPr wrap="none" rtlCol="0">
            <a:spAutoFit/>
          </a:bodyPr>
          <a:lstStyle/>
          <a:p>
            <a:r>
              <a:rPr lang="en-US" dirty="0" smtClean="0"/>
              <a:t>Falkland Islands wolf </a:t>
            </a:r>
            <a:r>
              <a:rPr lang="en-US" i="1" dirty="0" smtClean="0"/>
              <a:t>(</a:t>
            </a:r>
            <a:r>
              <a:rPr lang="en-US" i="1" dirty="0" err="1" smtClean="0"/>
              <a:t>Dusicyon</a:t>
            </a:r>
            <a:r>
              <a:rPr lang="en-US" i="1" dirty="0" smtClean="0"/>
              <a:t> </a:t>
            </a:r>
            <a:r>
              <a:rPr lang="en-US" i="1" dirty="0" err="1" smtClean="0"/>
              <a:t>australis</a:t>
            </a:r>
            <a:r>
              <a:rPr lang="en-US" i="1" dirty="0" smtClean="0"/>
              <a:t>)</a:t>
            </a:r>
            <a:endParaRPr lang="en-US" i="1" dirty="0"/>
          </a:p>
        </p:txBody>
      </p:sp>
    </p:spTree>
    <p:extLst>
      <p:ext uri="{BB962C8B-B14F-4D97-AF65-F5344CB8AC3E}">
        <p14:creationId xmlns:p14="http://schemas.microsoft.com/office/powerpoint/2010/main" val="207487917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209550"/>
            <a:ext cx="10515600" cy="1325563"/>
          </a:xfrm>
        </p:spPr>
        <p:txBody>
          <a:bodyPr>
            <a:normAutofit/>
          </a:bodyPr>
          <a:lstStyle/>
          <a:p>
            <a:pPr algn="ctr"/>
            <a:r>
              <a:rPr lang="en-US" sz="4800" b="1" dirty="0" smtClean="0"/>
              <a:t>What do we do when species go extinct?</a:t>
            </a:r>
            <a:endParaRPr lang="en-US" sz="4800" b="1" dirty="0"/>
          </a:p>
        </p:txBody>
      </p:sp>
      <p:sp>
        <p:nvSpPr>
          <p:cNvPr id="3" name="TextBox 2"/>
          <p:cNvSpPr txBox="1"/>
          <p:nvPr/>
        </p:nvSpPr>
        <p:spPr>
          <a:xfrm>
            <a:off x="2238375" y="1990725"/>
            <a:ext cx="7305654" cy="830997"/>
          </a:xfrm>
          <a:prstGeom prst="rect">
            <a:avLst/>
          </a:prstGeom>
          <a:noFill/>
        </p:spPr>
        <p:txBody>
          <a:bodyPr wrap="none" rtlCol="0">
            <a:spAutoFit/>
          </a:bodyPr>
          <a:lstStyle/>
          <a:p>
            <a:r>
              <a:rPr lang="en-US" sz="4800" b="1" dirty="0" smtClean="0">
                <a:solidFill>
                  <a:srgbClr val="FF0000"/>
                </a:solidFill>
              </a:rPr>
              <a:t>ECOLOGICAL REPLACEMENT</a:t>
            </a:r>
            <a:endParaRPr lang="en-US" sz="4800" b="1" dirty="0">
              <a:solidFill>
                <a:srgbClr val="FF0000"/>
              </a:solidFill>
            </a:endParaRPr>
          </a:p>
        </p:txBody>
      </p:sp>
      <p:sp>
        <p:nvSpPr>
          <p:cNvPr id="5" name="TextBox 4"/>
          <p:cNvSpPr txBox="1"/>
          <p:nvPr/>
        </p:nvSpPr>
        <p:spPr>
          <a:xfrm>
            <a:off x="147637" y="3486884"/>
            <a:ext cx="11896725" cy="2308324"/>
          </a:xfrm>
          <a:prstGeom prst="rect">
            <a:avLst/>
          </a:prstGeom>
          <a:noFill/>
        </p:spPr>
        <p:txBody>
          <a:bodyPr wrap="square" rtlCol="0">
            <a:spAutoFit/>
          </a:bodyPr>
          <a:lstStyle/>
          <a:p>
            <a:pPr algn="ctr"/>
            <a:r>
              <a:rPr lang="en-US" sz="4800" i="1" dirty="0" smtClean="0">
                <a:solidFill>
                  <a:srgbClr val="FF0000"/>
                </a:solidFill>
              </a:rPr>
              <a:t>The replacement of an extinct species by a functionally similar substitute to restore ecological processes.</a:t>
            </a:r>
            <a:endParaRPr lang="en-US" sz="4800" i="1" dirty="0">
              <a:solidFill>
                <a:srgbClr val="FF0000"/>
              </a:solidFill>
            </a:endParaRPr>
          </a:p>
        </p:txBody>
      </p:sp>
    </p:spTree>
    <p:extLst>
      <p:ext uri="{BB962C8B-B14F-4D97-AF65-F5344CB8AC3E}">
        <p14:creationId xmlns:p14="http://schemas.microsoft.com/office/powerpoint/2010/main" val="410011100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608026" y="0"/>
            <a:ext cx="7305654" cy="830997"/>
          </a:xfrm>
          <a:prstGeom prst="rect">
            <a:avLst/>
          </a:prstGeom>
          <a:noFill/>
        </p:spPr>
        <p:txBody>
          <a:bodyPr wrap="none" rtlCol="0">
            <a:spAutoFit/>
          </a:bodyPr>
          <a:lstStyle/>
          <a:p>
            <a:r>
              <a:rPr lang="en-US" sz="4800" b="1" dirty="0" smtClean="0">
                <a:solidFill>
                  <a:srgbClr val="FF0000"/>
                </a:solidFill>
              </a:rPr>
              <a:t>ECOLOGICAL REPLACEMENT</a:t>
            </a:r>
            <a:endParaRPr lang="en-US" sz="4800" b="1" dirty="0">
              <a:solidFill>
                <a:srgbClr val="FF0000"/>
              </a:solidFill>
            </a:endParaRPr>
          </a:p>
        </p:txBody>
      </p:sp>
      <p:pic>
        <p:nvPicPr>
          <p:cNvPr id="20484" name="Picture 4" descr="Two Nokota horses standing in open grassland with rolling hills and trees visible in the 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750" y="1821978"/>
            <a:ext cx="5038725" cy="3467100"/>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Arrow Connector 8"/>
          <p:cNvCxnSpPr/>
          <p:nvPr/>
        </p:nvCxnSpPr>
        <p:spPr>
          <a:xfrm>
            <a:off x="5916444" y="3355841"/>
            <a:ext cx="723900" cy="0"/>
          </a:xfrm>
          <a:prstGeom prst="straightConnector1">
            <a:avLst/>
          </a:prstGeom>
          <a:ln w="857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821402" y="5379396"/>
            <a:ext cx="4762073" cy="369332"/>
          </a:xfrm>
          <a:prstGeom prst="rect">
            <a:avLst/>
          </a:prstGeom>
          <a:noFill/>
        </p:spPr>
        <p:txBody>
          <a:bodyPr wrap="none" rtlCol="0">
            <a:spAutoFit/>
          </a:bodyPr>
          <a:lstStyle/>
          <a:p>
            <a:r>
              <a:rPr lang="en-US" dirty="0" smtClean="0"/>
              <a:t>Domesticated, feral horses (</a:t>
            </a:r>
            <a:r>
              <a:rPr lang="en-US" i="1" dirty="0" err="1" smtClean="0"/>
              <a:t>Equus</a:t>
            </a:r>
            <a:r>
              <a:rPr lang="en-US" i="1" dirty="0" smtClean="0"/>
              <a:t> </a:t>
            </a:r>
            <a:r>
              <a:rPr lang="en-US" i="1" dirty="0" err="1" smtClean="0"/>
              <a:t>ferus</a:t>
            </a:r>
            <a:r>
              <a:rPr lang="en-US" i="1" dirty="0" smtClean="0"/>
              <a:t> </a:t>
            </a:r>
            <a:r>
              <a:rPr lang="en-US" i="1" dirty="0" err="1" smtClean="0"/>
              <a:t>caballus</a:t>
            </a:r>
            <a:r>
              <a:rPr lang="en-US" dirty="0"/>
              <a:t>)</a:t>
            </a:r>
          </a:p>
        </p:txBody>
      </p:sp>
      <p:pic>
        <p:nvPicPr>
          <p:cNvPr id="20486" name="Picture 6" descr="Image result for equus feru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73313" y="1263377"/>
            <a:ext cx="4551215" cy="448535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7973827" y="5752771"/>
            <a:ext cx="2550185" cy="369332"/>
          </a:xfrm>
          <a:prstGeom prst="rect">
            <a:avLst/>
          </a:prstGeom>
          <a:noFill/>
        </p:spPr>
        <p:txBody>
          <a:bodyPr wrap="none" rtlCol="0">
            <a:spAutoFit/>
          </a:bodyPr>
          <a:lstStyle/>
          <a:p>
            <a:r>
              <a:rPr lang="en-US" dirty="0" smtClean="0"/>
              <a:t>Wild horses (</a:t>
            </a:r>
            <a:r>
              <a:rPr lang="en-US" i="1" dirty="0" err="1" smtClean="0"/>
              <a:t>Equus</a:t>
            </a:r>
            <a:r>
              <a:rPr lang="en-US" i="1" dirty="0" smtClean="0"/>
              <a:t> </a:t>
            </a:r>
            <a:r>
              <a:rPr lang="en-US" i="1" dirty="0" err="1" smtClean="0"/>
              <a:t>ferus</a:t>
            </a:r>
            <a:r>
              <a:rPr lang="en-US" dirty="0" smtClean="0"/>
              <a:t>)</a:t>
            </a:r>
            <a:endParaRPr lang="en-US" dirty="0"/>
          </a:p>
        </p:txBody>
      </p:sp>
    </p:spTree>
    <p:extLst>
      <p:ext uri="{BB962C8B-B14F-4D97-AF65-F5344CB8AC3E}">
        <p14:creationId xmlns:p14="http://schemas.microsoft.com/office/powerpoint/2010/main" val="171695758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4E38EB9-EDE4-4E03-BB8F-BF182AAA32A5}"/>
              </a:ext>
            </a:extLst>
          </p:cNvPr>
          <p:cNvSpPr>
            <a:spLocks noGrp="1"/>
          </p:cNvSpPr>
          <p:nvPr>
            <p:ph type="title"/>
          </p:nvPr>
        </p:nvSpPr>
        <p:spPr>
          <a:xfrm>
            <a:off x="838200" y="5534025"/>
            <a:ext cx="10515600" cy="822326"/>
          </a:xfrm>
        </p:spPr>
        <p:txBody>
          <a:bodyPr>
            <a:normAutofit/>
          </a:bodyPr>
          <a:lstStyle/>
          <a:p>
            <a:pPr algn="ctr"/>
            <a:r>
              <a:rPr lang="en-US"/>
              <a:t>The End!</a:t>
            </a:r>
            <a:endParaRPr lang="en-US" dirty="0"/>
          </a:p>
        </p:txBody>
      </p:sp>
      <p:pic>
        <p:nvPicPr>
          <p:cNvPr id="17410" name="Picture 2" descr="A close up of a hillside next to a body of water&#10;&#10;Description automatically generated">
            <a:extLst>
              <a:ext uri="{FF2B5EF4-FFF2-40B4-BE49-F238E27FC236}">
                <a16:creationId xmlns:a16="http://schemas.microsoft.com/office/drawing/2014/main" xmlns="" id="{C962C7CC-C85B-4AB4-A3A1-F83B84A370B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3447"/>
          <a:stretch/>
        </p:blipFill>
        <p:spPr bwMode="auto">
          <a:xfrm>
            <a:off x="20" y="10"/>
            <a:ext cx="12191980" cy="539590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stretch>
            <a:fillRect/>
          </a:stretch>
        </p:blipFill>
        <p:spPr>
          <a:xfrm>
            <a:off x="0" y="416961"/>
            <a:ext cx="12192000" cy="4389831"/>
          </a:xfrm>
          <a:prstGeom prst="rect">
            <a:avLst/>
          </a:prstGeom>
        </p:spPr>
      </p:pic>
    </p:spTree>
    <p:extLst>
      <p:ext uri="{BB962C8B-B14F-4D97-AF65-F5344CB8AC3E}">
        <p14:creationId xmlns:p14="http://schemas.microsoft.com/office/powerpoint/2010/main" val="2304525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beavers helicopters idah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142" y="-12573"/>
            <a:ext cx="6777383" cy="6870573"/>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mage result for beavers parachute idah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03850" y="1447812"/>
            <a:ext cx="6788150" cy="447515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xmlns="" id="{3D29B888-3E6C-4D9B-B5A7-9FB44F3CE0AD}"/>
              </a:ext>
            </a:extLst>
          </p:cNvPr>
          <p:cNvSpPr txBox="1"/>
          <p:nvPr/>
        </p:nvSpPr>
        <p:spPr>
          <a:xfrm>
            <a:off x="10287824" y="6488668"/>
            <a:ext cx="1904176" cy="369332"/>
          </a:xfrm>
          <a:prstGeom prst="rect">
            <a:avLst/>
          </a:prstGeom>
          <a:noFill/>
        </p:spPr>
        <p:txBody>
          <a:bodyPr wrap="none" rtlCol="0">
            <a:spAutoFit/>
          </a:bodyPr>
          <a:lstStyle/>
          <a:p>
            <a:r>
              <a:rPr lang="en-US" dirty="0" err="1" smtClean="0"/>
              <a:t>Heter</a:t>
            </a:r>
            <a:r>
              <a:rPr lang="en-US" dirty="0" smtClean="0"/>
              <a:t> (1950) JWM</a:t>
            </a:r>
            <a:endParaRPr lang="en-US" dirty="0"/>
          </a:p>
        </p:txBody>
      </p:sp>
    </p:spTree>
    <p:extLst>
      <p:ext uri="{BB962C8B-B14F-4D97-AF65-F5344CB8AC3E}">
        <p14:creationId xmlns:p14="http://schemas.microsoft.com/office/powerpoint/2010/main" val="67396272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209550"/>
            <a:ext cx="10515600" cy="1325563"/>
          </a:xfrm>
        </p:spPr>
        <p:txBody>
          <a:bodyPr>
            <a:normAutofit/>
          </a:bodyPr>
          <a:lstStyle/>
          <a:p>
            <a:pPr algn="ctr"/>
            <a:r>
              <a:rPr lang="en-US" sz="4800" b="1" dirty="0" smtClean="0"/>
              <a:t>What do we do when species go extinct?</a:t>
            </a:r>
            <a:endParaRPr lang="en-US" sz="4800" b="1" dirty="0"/>
          </a:p>
        </p:txBody>
      </p:sp>
      <p:sp>
        <p:nvSpPr>
          <p:cNvPr id="3" name="TextBox 2"/>
          <p:cNvSpPr txBox="1"/>
          <p:nvPr/>
        </p:nvSpPr>
        <p:spPr>
          <a:xfrm>
            <a:off x="2238375" y="1990725"/>
            <a:ext cx="7305654" cy="830997"/>
          </a:xfrm>
          <a:prstGeom prst="rect">
            <a:avLst/>
          </a:prstGeom>
          <a:noFill/>
        </p:spPr>
        <p:txBody>
          <a:bodyPr wrap="none" rtlCol="0">
            <a:spAutoFit/>
          </a:bodyPr>
          <a:lstStyle/>
          <a:p>
            <a:r>
              <a:rPr lang="en-US" sz="4800" b="1" dirty="0" smtClean="0">
                <a:solidFill>
                  <a:srgbClr val="FF0000"/>
                </a:solidFill>
              </a:rPr>
              <a:t>ECOLOGICAL REPLACEMENT</a:t>
            </a:r>
            <a:endParaRPr lang="en-US" sz="4800" b="1" dirty="0">
              <a:solidFill>
                <a:srgbClr val="FF0000"/>
              </a:solidFill>
            </a:endParaRPr>
          </a:p>
        </p:txBody>
      </p:sp>
      <p:sp>
        <p:nvSpPr>
          <p:cNvPr id="5" name="TextBox 4"/>
          <p:cNvSpPr txBox="1"/>
          <p:nvPr/>
        </p:nvSpPr>
        <p:spPr>
          <a:xfrm>
            <a:off x="147637" y="3486884"/>
            <a:ext cx="11896725" cy="2308324"/>
          </a:xfrm>
          <a:prstGeom prst="rect">
            <a:avLst/>
          </a:prstGeom>
          <a:noFill/>
        </p:spPr>
        <p:txBody>
          <a:bodyPr wrap="square" rtlCol="0">
            <a:spAutoFit/>
          </a:bodyPr>
          <a:lstStyle/>
          <a:p>
            <a:pPr algn="ctr"/>
            <a:r>
              <a:rPr lang="en-US" sz="4800" i="1" dirty="0" smtClean="0">
                <a:solidFill>
                  <a:srgbClr val="FF0000"/>
                </a:solidFill>
              </a:rPr>
              <a:t>The replacement of an extinct species by a functionally similar substitute to restore ecological processes.</a:t>
            </a:r>
            <a:endParaRPr lang="en-US" sz="4800" i="1" dirty="0">
              <a:solidFill>
                <a:srgbClr val="FF0000"/>
              </a:solidFill>
            </a:endParaRPr>
          </a:p>
        </p:txBody>
      </p:sp>
    </p:spTree>
    <p:extLst>
      <p:ext uri="{BB962C8B-B14F-4D97-AF65-F5344CB8AC3E}">
        <p14:creationId xmlns:p14="http://schemas.microsoft.com/office/powerpoint/2010/main" val="4009029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Image result for aldabra giant tortoise">
            <a:extLst>
              <a:ext uri="{FF2B5EF4-FFF2-40B4-BE49-F238E27FC236}">
                <a16:creationId xmlns:a16="http://schemas.microsoft.com/office/drawing/2014/main" xmlns="" id="{EA663399-C6C0-49A9-83F7-10A083C091C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050" r="-1" b="11397"/>
          <a:stretch/>
        </p:blipFill>
        <p:spPr bwMode="auto">
          <a:xfrm>
            <a:off x="20" y="10"/>
            <a:ext cx="7534636" cy="685799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534656" y="2505075"/>
            <a:ext cx="4629150" cy="1754326"/>
          </a:xfrm>
          <a:prstGeom prst="rect">
            <a:avLst/>
          </a:prstGeom>
          <a:noFill/>
        </p:spPr>
        <p:txBody>
          <a:bodyPr wrap="square" rtlCol="0">
            <a:spAutoFit/>
          </a:bodyPr>
          <a:lstStyle/>
          <a:p>
            <a:pPr algn="ctr"/>
            <a:r>
              <a:rPr lang="en-US" sz="3600" b="1" dirty="0" smtClean="0"/>
              <a:t>Ecological Replacement with Giant Tortoises!</a:t>
            </a:r>
            <a:endParaRPr lang="en-US" sz="3600" b="1" dirty="0"/>
          </a:p>
        </p:txBody>
      </p:sp>
    </p:spTree>
    <p:extLst>
      <p:ext uri="{BB962C8B-B14F-4D97-AF65-F5344CB8AC3E}">
        <p14:creationId xmlns:p14="http://schemas.microsoft.com/office/powerpoint/2010/main" val="241031370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ile aux aigrettes map">
            <a:extLst>
              <a:ext uri="{FF2B5EF4-FFF2-40B4-BE49-F238E27FC236}">
                <a16:creationId xmlns:a16="http://schemas.microsoft.com/office/drawing/2014/main" xmlns="" id="{3A0EAD17-2BBE-4494-9D53-0D2D4B27EC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3183" y="400456"/>
            <a:ext cx="6096000" cy="6096000"/>
          </a:xfrm>
          <a:prstGeom prst="rect">
            <a:avLst/>
          </a:prstGeom>
          <a:noFill/>
          <a:extLst>
            <a:ext uri="{909E8E84-426E-40DD-AFC4-6F175D3DCCD1}">
              <a14:hiddenFill xmlns:a14="http://schemas.microsoft.com/office/drawing/2010/main">
                <a:solidFill>
                  <a:srgbClr val="FFFFFF"/>
                </a:solidFill>
              </a14:hiddenFill>
            </a:ext>
          </a:extLst>
        </p:spPr>
      </p:pic>
      <p:pic>
        <p:nvPicPr>
          <p:cNvPr id="27650" name="Picture 2" descr="Image result for cylindraspi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4758" y="2457213"/>
            <a:ext cx="5086350" cy="23241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143828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3D29B888-3E6C-4D9B-B5A7-9FB44F3CE0AD}"/>
              </a:ext>
            </a:extLst>
          </p:cNvPr>
          <p:cNvSpPr txBox="1"/>
          <p:nvPr/>
        </p:nvSpPr>
        <p:spPr>
          <a:xfrm>
            <a:off x="0" y="6488668"/>
            <a:ext cx="2861874" cy="369332"/>
          </a:xfrm>
          <a:prstGeom prst="rect">
            <a:avLst/>
          </a:prstGeom>
          <a:noFill/>
        </p:spPr>
        <p:txBody>
          <a:bodyPr wrap="none" rtlCol="0">
            <a:spAutoFit/>
          </a:bodyPr>
          <a:lstStyle/>
          <a:p>
            <a:r>
              <a:rPr lang="en-US" dirty="0" smtClean="0"/>
              <a:t>Falcon et al. (2020) Biol. Rev.</a:t>
            </a:r>
            <a:endParaRPr lang="en-US" dirty="0"/>
          </a:p>
        </p:txBody>
      </p:sp>
      <p:pic>
        <p:nvPicPr>
          <p:cNvPr id="11" name="Picture 10"/>
          <p:cNvPicPr>
            <a:picLocks noChangeAspect="1"/>
          </p:cNvPicPr>
          <p:nvPr/>
        </p:nvPicPr>
        <p:blipFill>
          <a:blip r:embed="rId3"/>
          <a:stretch>
            <a:fillRect/>
          </a:stretch>
        </p:blipFill>
        <p:spPr>
          <a:xfrm>
            <a:off x="6669481" y="27432"/>
            <a:ext cx="4410075" cy="2952750"/>
          </a:xfrm>
          <a:prstGeom prst="rect">
            <a:avLst/>
          </a:prstGeom>
        </p:spPr>
      </p:pic>
      <p:pic>
        <p:nvPicPr>
          <p:cNvPr id="12" name="Picture 2" descr="A tree in a forest&#10;&#10;Description automatically generated">
            <a:extLst>
              <a:ext uri="{FF2B5EF4-FFF2-40B4-BE49-F238E27FC236}">
                <a16:creationId xmlns:a16="http://schemas.microsoft.com/office/drawing/2014/main" xmlns="" id="{26E181EA-5124-431E-B8F2-ADDACF8755A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301" b="34463"/>
          <a:stretch/>
        </p:blipFill>
        <p:spPr bwMode="auto">
          <a:xfrm>
            <a:off x="918974" y="27432"/>
            <a:ext cx="4118953" cy="3318392"/>
          </a:xfrm>
          <a:prstGeom prst="rect">
            <a:avLst/>
          </a:prstGeom>
          <a:noFill/>
          <a:extLst>
            <a:ext uri="{909E8E84-426E-40DD-AFC4-6F175D3DCCD1}">
              <a14:hiddenFill xmlns:a14="http://schemas.microsoft.com/office/drawing/2010/main">
                <a:solidFill>
                  <a:srgbClr val="FFFFFF"/>
                </a:solidFill>
              </a14:hiddenFill>
            </a:ext>
          </a:extLst>
        </p:spPr>
      </p:pic>
      <p:sp>
        <p:nvSpPr>
          <p:cNvPr id="2" name="Right Arrow 1"/>
          <p:cNvSpPr/>
          <p:nvPr/>
        </p:nvSpPr>
        <p:spPr>
          <a:xfrm>
            <a:off x="5364500" y="1479423"/>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p:cNvSpPr/>
          <p:nvPr/>
        </p:nvSpPr>
        <p:spPr>
          <a:xfrm rot="5400000">
            <a:off x="8579731" y="3143113"/>
            <a:ext cx="627673"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5"/>
          <a:stretch>
            <a:fillRect/>
          </a:stretch>
        </p:blipFill>
        <p:spPr>
          <a:xfrm>
            <a:off x="6707581" y="3790675"/>
            <a:ext cx="4371975" cy="2924175"/>
          </a:xfrm>
          <a:prstGeom prst="rect">
            <a:avLst/>
          </a:prstGeom>
        </p:spPr>
      </p:pic>
      <p:sp>
        <p:nvSpPr>
          <p:cNvPr id="9" name="Right Arrow 8"/>
          <p:cNvSpPr/>
          <p:nvPr/>
        </p:nvSpPr>
        <p:spPr>
          <a:xfrm rot="10800000">
            <a:off x="5364500" y="5010446"/>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6"/>
          <a:stretch>
            <a:fillRect/>
          </a:stretch>
        </p:blipFill>
        <p:spPr>
          <a:xfrm>
            <a:off x="762563" y="3529308"/>
            <a:ext cx="4419600" cy="2962275"/>
          </a:xfrm>
          <a:prstGeom prst="rect">
            <a:avLst/>
          </a:prstGeom>
        </p:spPr>
      </p:pic>
    </p:spTree>
    <p:extLst>
      <p:ext uri="{BB962C8B-B14F-4D97-AF65-F5344CB8AC3E}">
        <p14:creationId xmlns:p14="http://schemas.microsoft.com/office/powerpoint/2010/main" val="3066301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14312" y="104774"/>
            <a:ext cx="4075892" cy="3419475"/>
          </a:xfrm>
          <a:prstGeom prst="rect">
            <a:avLst/>
          </a:prstGeom>
        </p:spPr>
      </p:pic>
      <p:pic>
        <p:nvPicPr>
          <p:cNvPr id="5" name="Picture 4"/>
          <p:cNvPicPr>
            <a:picLocks noChangeAspect="1"/>
          </p:cNvPicPr>
          <p:nvPr/>
        </p:nvPicPr>
        <p:blipFill>
          <a:blip r:embed="rId4"/>
          <a:stretch>
            <a:fillRect/>
          </a:stretch>
        </p:blipFill>
        <p:spPr>
          <a:xfrm>
            <a:off x="3776662" y="1809747"/>
            <a:ext cx="4100275" cy="3419475"/>
          </a:xfrm>
          <a:prstGeom prst="rect">
            <a:avLst/>
          </a:prstGeom>
        </p:spPr>
      </p:pic>
      <p:pic>
        <p:nvPicPr>
          <p:cNvPr id="6" name="Picture 5"/>
          <p:cNvPicPr>
            <a:picLocks noChangeAspect="1"/>
          </p:cNvPicPr>
          <p:nvPr/>
        </p:nvPicPr>
        <p:blipFill>
          <a:blip r:embed="rId5"/>
          <a:stretch>
            <a:fillRect/>
          </a:stretch>
        </p:blipFill>
        <p:spPr>
          <a:xfrm>
            <a:off x="7796212" y="3357561"/>
            <a:ext cx="4100275" cy="3368627"/>
          </a:xfrm>
          <a:prstGeom prst="rect">
            <a:avLst/>
          </a:prstGeom>
        </p:spPr>
      </p:pic>
      <p:sp>
        <p:nvSpPr>
          <p:cNvPr id="8" name="TextBox 7">
            <a:extLst>
              <a:ext uri="{FF2B5EF4-FFF2-40B4-BE49-F238E27FC236}">
                <a16:creationId xmlns:a16="http://schemas.microsoft.com/office/drawing/2014/main" xmlns="" id="{3D29B888-3E6C-4D9B-B5A7-9FB44F3CE0AD}"/>
              </a:ext>
            </a:extLst>
          </p:cNvPr>
          <p:cNvSpPr txBox="1"/>
          <p:nvPr/>
        </p:nvSpPr>
        <p:spPr>
          <a:xfrm>
            <a:off x="0" y="6488668"/>
            <a:ext cx="2833211" cy="369332"/>
          </a:xfrm>
          <a:prstGeom prst="rect">
            <a:avLst/>
          </a:prstGeom>
          <a:noFill/>
        </p:spPr>
        <p:txBody>
          <a:bodyPr wrap="none" rtlCol="0">
            <a:spAutoFit/>
          </a:bodyPr>
          <a:lstStyle/>
          <a:p>
            <a:r>
              <a:rPr lang="en-US" dirty="0" smtClean="0"/>
              <a:t>Seddon et al. (2014) Science</a:t>
            </a:r>
            <a:endParaRPr lang="en-US" dirty="0"/>
          </a:p>
        </p:txBody>
      </p:sp>
      <p:sp>
        <p:nvSpPr>
          <p:cNvPr id="11" name="Curved Down Arrow 10"/>
          <p:cNvSpPr/>
          <p:nvPr/>
        </p:nvSpPr>
        <p:spPr>
          <a:xfrm rot="1185163">
            <a:off x="4726647" y="-40285"/>
            <a:ext cx="2345697" cy="1549036"/>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Curved Down Arrow 11"/>
          <p:cNvSpPr/>
          <p:nvPr/>
        </p:nvSpPr>
        <p:spPr>
          <a:xfrm rot="2036572">
            <a:off x="8231847" y="1359890"/>
            <a:ext cx="2345697" cy="1549036"/>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269500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10105</TotalTime>
  <Words>2638</Words>
  <Application>Microsoft Office PowerPoint</Application>
  <PresentationFormat>Widescreen</PresentationFormat>
  <Paragraphs>278</Paragraphs>
  <Slides>35</Slides>
  <Notes>35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35</vt:i4>
      </vt:variant>
    </vt:vector>
  </HeadingPairs>
  <TitlesOfParts>
    <vt:vector size="42" baseType="lpstr">
      <vt:lpstr>Arial</vt:lpstr>
      <vt:lpstr>Calibri</vt:lpstr>
      <vt:lpstr>Calibri Light</vt:lpstr>
      <vt:lpstr>Gill Sans MT</vt:lpstr>
      <vt:lpstr>Helvetica</vt:lpstr>
      <vt:lpstr>Symbol</vt:lpstr>
      <vt:lpstr>Office Theme</vt:lpstr>
      <vt:lpstr>A wolf in fox’s clothing? Using stable isotopes to quantify ecological replacement</vt:lpstr>
      <vt:lpstr>The Sixth Extinction</vt:lpstr>
      <vt:lpstr>Conservation Biology</vt:lpstr>
      <vt:lpstr>PowerPoint Presentation</vt:lpstr>
      <vt:lpstr>What do we do when species go extinct?</vt:lpstr>
      <vt:lpstr>PowerPoint Presentation</vt:lpstr>
      <vt:lpstr>PowerPoint Presentation</vt:lpstr>
      <vt:lpstr>PowerPoint Presentation</vt:lpstr>
      <vt:lpstr>PowerPoint Presentation</vt:lpstr>
      <vt:lpstr>Not all replacements need to be intentional…</vt:lpstr>
      <vt:lpstr>PowerPoint Presentation</vt:lpstr>
      <vt:lpstr>Charles Darwin &amp; the Voyage of the Beagle</vt:lpstr>
      <vt:lpstr>PowerPoint Presentation</vt:lpstr>
      <vt:lpstr>Charles Darwin &amp; the Warrah</vt:lpstr>
      <vt:lpstr>John Hamilton and South American Grey Foxes</vt:lpstr>
      <vt:lpstr>John Hamilton and South American Grey Foxes</vt:lpstr>
      <vt:lpstr>Not all replacements need to be intentional…</vt:lpstr>
      <vt:lpstr>Stable Isotopes!</vt:lpstr>
      <vt:lpstr>Stable Isotopes!</vt:lpstr>
      <vt:lpstr>Stable Isotopes!</vt:lpstr>
      <vt:lpstr>Stable Isotope Analysis</vt:lpstr>
      <vt:lpstr>Stable Isotope Analysis</vt:lpstr>
      <vt:lpstr>Stable Isotope Analysis</vt:lpstr>
      <vt:lpstr>PowerPoint Presentation</vt:lpstr>
      <vt:lpstr>PowerPoint Presentation</vt:lpstr>
      <vt:lpstr>PowerPoint Presentation</vt:lpstr>
      <vt:lpstr>PowerPoint Presentation</vt:lpstr>
      <vt:lpstr>PowerPoint Presentation</vt:lpstr>
      <vt:lpstr>Not all replacements need to be intentional…</vt:lpstr>
      <vt:lpstr>PowerPoint Presentation</vt:lpstr>
      <vt:lpstr>PowerPoint Presentation</vt:lpstr>
      <vt:lpstr>Not all replacements need to be intentional…</vt:lpstr>
      <vt:lpstr>What do we do when species go extinct?</vt:lpstr>
      <vt:lpstr>PowerPoint Presentation</vt:lpstr>
      <vt:lpstr>The End!</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Past and Present Canids of the Falkland Islands</dc:title>
  <dc:creator>Clark, Tyler</dc:creator>
  <cp:lastModifiedBy>Clark, Tyler</cp:lastModifiedBy>
  <cp:revision>131</cp:revision>
  <dcterms:created xsi:type="dcterms:W3CDTF">2020-04-21T15:57:08Z</dcterms:created>
  <dcterms:modified xsi:type="dcterms:W3CDTF">2021-02-16T18:36:22Z</dcterms:modified>
</cp:coreProperties>
</file>