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73" r:id="rId5"/>
    <p:sldId id="274" r:id="rId6"/>
    <p:sldId id="258" r:id="rId7"/>
    <p:sldId id="260" r:id="rId8"/>
    <p:sldId id="261" r:id="rId9"/>
    <p:sldId id="263" r:id="rId10"/>
    <p:sldId id="266" r:id="rId11"/>
    <p:sldId id="268" r:id="rId12"/>
    <p:sldId id="288" r:id="rId13"/>
    <p:sldId id="262" r:id="rId14"/>
    <p:sldId id="270" r:id="rId15"/>
    <p:sldId id="271" r:id="rId16"/>
    <p:sldId id="264" r:id="rId17"/>
    <p:sldId id="285" r:id="rId18"/>
    <p:sldId id="284" r:id="rId19"/>
    <p:sldId id="272" r:id="rId20"/>
    <p:sldId id="290" r:id="rId21"/>
    <p:sldId id="286" r:id="rId22"/>
    <p:sldId id="289" r:id="rId23"/>
    <p:sldId id="265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66" autoAdjust="0"/>
  </p:normalViewPr>
  <p:slideViewPr>
    <p:cSldViewPr snapToGrid="0" showGuides="1">
      <p:cViewPr varScale="1">
        <p:scale>
          <a:sx n="71" d="100"/>
          <a:sy n="71" d="100"/>
        </p:scale>
        <p:origin x="2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 Identity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0F0-4B12-ADB9-34084273361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0F0-4B12-ADB9-34084273361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0F0-4B12-ADB9-340842733610}"/>
              </c:ext>
            </c:extLst>
          </c:dPt>
          <c:dLbls>
            <c:dLbl>
              <c:idx val="0"/>
              <c:layout>
                <c:manualLayout>
                  <c:x val="7.0373729411979278E-8"/>
                  <c:y val="5.9259332166812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47937177090137"/>
                      <c:h val="6.2203703703703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F0-4B12-ADB9-340842733610}"/>
                </c:ext>
              </c:extLst>
            </c:dLbl>
            <c:dLbl>
              <c:idx val="1"/>
              <c:layout>
                <c:manualLayout>
                  <c:x val="-6.0774752833387118E-2"/>
                  <c:y val="-7.9629629629629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F0-4B12-ADB9-340842733610}"/>
                </c:ext>
              </c:extLst>
            </c:dLbl>
            <c:dLbl>
              <c:idx val="2"/>
              <c:layout>
                <c:manualLayout>
                  <c:x val="0.1072495638236243"/>
                  <c:y val="-7.7777777777777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1777223795779"/>
                      <c:h val="6.2203703703703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0F0-4B12-ADB9-34084273361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Females </c:v>
                </c:pt>
                <c:pt idx="1">
                  <c:v>Males</c:v>
                </c:pt>
                <c:pt idx="2">
                  <c:v>Non-Binary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124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F0-4B12-ADB9-3408427336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Sexual Orientation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CEB-4737-9936-9EFD8C6EF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CEB-4737-9936-9EFD8C6EF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CEB-4737-9936-9EFD8C6EF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CEB-4737-9936-9EFD8C6EF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3CEB-4737-9936-9EFD8C6EFD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CEB-4737-9936-9EFD8C6EFD5D}"/>
              </c:ext>
            </c:extLst>
          </c:dPt>
          <c:dLbls>
            <c:dLbl>
              <c:idx val="0"/>
              <c:layout>
                <c:manualLayout>
                  <c:x val="-3.4622461144465919E-2"/>
                  <c:y val="7.22222432844102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13818642096165"/>
                      <c:h val="9.0527877085995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CEB-4737-9936-9EFD8C6EFD5D}"/>
                </c:ext>
              </c:extLst>
            </c:dLbl>
            <c:dLbl>
              <c:idx val="1"/>
              <c:layout>
                <c:manualLayout>
                  <c:x val="-1.7311230572233029E-3"/>
                  <c:y val="-4.2592605013883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EB-4737-9936-9EFD8C6EFD5D}"/>
                </c:ext>
              </c:extLst>
            </c:dLbl>
            <c:dLbl>
              <c:idx val="2"/>
              <c:layout>
                <c:manualLayout>
                  <c:x val="-2.7697968915572718E-2"/>
                  <c:y val="-2.5925933486711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EB-4737-9936-9EFD8C6EFD5D}"/>
                </c:ext>
              </c:extLst>
            </c:dLbl>
            <c:dLbl>
              <c:idx val="3"/>
              <c:layout>
                <c:manualLayout>
                  <c:x val="-2.9429091972795952E-2"/>
                  <c:y val="-3.7037047838159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EB-4737-9936-9EFD8C6EFD5D}"/>
                </c:ext>
              </c:extLst>
            </c:dLbl>
            <c:dLbl>
              <c:idx val="4"/>
              <c:layout>
                <c:manualLayout>
                  <c:x val="2.2504599743902835E-2"/>
                  <c:y val="-4.0740752621975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EB-4737-9936-9EFD8C6EFD5D}"/>
                </c:ext>
              </c:extLst>
            </c:dLbl>
            <c:dLbl>
              <c:idx val="5"/>
              <c:layout>
                <c:manualLayout>
                  <c:x val="8.6556152861164623E-2"/>
                  <c:y val="-7.40740956763183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EB-4737-9936-9EFD8C6EFD5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Straight/Heterosexual</c:v>
                </c:pt>
                <c:pt idx="1">
                  <c:v>Bisexual</c:v>
                </c:pt>
                <c:pt idx="2">
                  <c:v>Lesbian</c:v>
                </c:pt>
                <c:pt idx="3">
                  <c:v>Gay</c:v>
                </c:pt>
                <c:pt idx="4">
                  <c:v>Pansexual</c:v>
                </c:pt>
                <c:pt idx="5">
                  <c:v>Self-Identify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123</c:v>
                </c:pt>
                <c:pt idx="1">
                  <c:v>26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B-4737-9936-9EFD8C6EFD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CEB-4737-9936-9EFD8C6EFD5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63E-4700-96C1-E338B9C0338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63E-4700-96C1-E338B9C0338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63E-4700-96C1-E338B9C0338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63E-4700-96C1-E338B9C0338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63E-4700-96C1-E338B9C033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315-437B-AA63-E06D1E14081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CEB-4737-9936-9EFD8C6EFD5D}"/>
                </c:ext>
              </c:extLst>
            </c:dLbl>
            <c:dLbl>
              <c:idx val="1"/>
              <c:layout>
                <c:manualLayout>
                  <c:x val="-3.2764888320104185E-2"/>
                  <c:y val="4.9787746183215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E-4700-96C1-E338B9C0338D}"/>
                </c:ext>
              </c:extLst>
            </c:dLbl>
            <c:dLbl>
              <c:idx val="2"/>
              <c:layout>
                <c:manualLayout>
                  <c:x val="-9.3379931712296929E-2"/>
                  <c:y val="-1.91491331473907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E-4700-96C1-E338B9C0338D}"/>
                </c:ext>
              </c:extLst>
            </c:dLbl>
            <c:dLbl>
              <c:idx val="3"/>
              <c:layout>
                <c:manualLayout>
                  <c:x val="-0.1228683312003907"/>
                  <c:y val="-3.25535263505642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5C0F02-1207-4F23-A198-A260DAFFEB77}" type="CATEGORYNAME">
                      <a:rPr lang="en-US" b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E07EB3E7-F537-4B1F-BDBC-F051754FF78A}" type="PERCENTAG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3E-4700-96C1-E338B9C0338D}"/>
                </c:ext>
              </c:extLst>
            </c:dLbl>
            <c:dLbl>
              <c:idx val="4"/>
              <c:layout>
                <c:manualLayout>
                  <c:x val="-4.9147332480156312E-2"/>
                  <c:y val="-8.0426359219041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E-4700-96C1-E338B9C0338D}"/>
                </c:ext>
              </c:extLst>
            </c:dLbl>
            <c:dLbl>
              <c:idx val="5"/>
              <c:layout>
                <c:manualLayout>
                  <c:x val="9.6656420544307356E-2"/>
                  <c:y val="-6.8936879330606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E-4700-96C1-E338B9C0338D}"/>
                </c:ext>
              </c:extLst>
            </c:dLbl>
            <c:dLbl>
              <c:idx val="6"/>
              <c:layout>
                <c:manualLayout>
                  <c:x val="9.174168729629173E-2"/>
                  <c:y val="-4.4043006238998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15-437B-AA63-E06D1E14081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Hispanic or Latino/Latina</c:v>
                </c:pt>
                <c:pt idx="2">
                  <c:v>Asian</c:v>
                </c:pt>
                <c:pt idx="3">
                  <c:v>American Indian or Alaskan Native</c:v>
                </c:pt>
                <c:pt idx="4">
                  <c:v>Black or African Americans</c:v>
                </c:pt>
                <c:pt idx="5">
                  <c:v>Native Hawaiian or other Pacific Islander</c:v>
                </c:pt>
                <c:pt idx="6">
                  <c:v>Self-Identify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122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B-4737-9936-9EFD8C6EFD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Impacts of COVID-19 on Dating</a:t>
            </a:r>
          </a:p>
        </c:rich>
      </c:tx>
      <c:layout>
        <c:manualLayout>
          <c:xMode val="edge"/>
          <c:yMode val="edge"/>
          <c:x val="0.15376187888746393"/>
          <c:y val="1.6557182529993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87542965265027E-2"/>
          <c:y val="6.3141043446773945E-2"/>
          <c:w val="0.92541245703473496"/>
          <c:h val="0.47876081153507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Impact of COVID-19 on Dating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Decrease of Physical Intimacy</c:v>
                </c:pt>
                <c:pt idx="1">
                  <c:v>Increases Difficulty with Dating</c:v>
                </c:pt>
                <c:pt idx="2">
                  <c:v>Little to No Desire to Date</c:v>
                </c:pt>
                <c:pt idx="3">
                  <c:v>Worried About Risk to Exposure to COVID-19</c:v>
                </c:pt>
                <c:pt idx="4">
                  <c:v>Elimination of Alternative Options</c:v>
                </c:pt>
                <c:pt idx="5">
                  <c:v>Increased Pressure to Date Online</c:v>
                </c:pt>
                <c:pt idx="6">
                  <c:v>Fewer Dating Options/Logistics</c:v>
                </c:pt>
                <c:pt idx="7">
                  <c:v>High Level of COVID-19 Related Disclosure</c:v>
                </c:pt>
                <c:pt idx="8">
                  <c:v>Higher Levels of Interpersonal Disclosure</c:v>
                </c:pt>
                <c:pt idx="9">
                  <c:v>Miscellaneous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5</c:v>
                </c:pt>
                <c:pt idx="1">
                  <c:v>18</c:v>
                </c:pt>
                <c:pt idx="2">
                  <c:v>4</c:v>
                </c:pt>
                <c:pt idx="3">
                  <c:v>12</c:v>
                </c:pt>
                <c:pt idx="4">
                  <c:v>11</c:v>
                </c:pt>
                <c:pt idx="5">
                  <c:v>7</c:v>
                </c:pt>
                <c:pt idx="6">
                  <c:v>20</c:v>
                </c:pt>
                <c:pt idx="7">
                  <c:v>9</c:v>
                </c:pt>
                <c:pt idx="8">
                  <c:v>12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4-42CB-BA5B-A0DDDD954994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Column1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Decrease of Physical Intimacy</c:v>
                </c:pt>
                <c:pt idx="1">
                  <c:v>Increases Difficulty with Dating</c:v>
                </c:pt>
                <c:pt idx="2">
                  <c:v>Little to No Desire to Date</c:v>
                </c:pt>
                <c:pt idx="3">
                  <c:v>Worried About Risk to Exposure to COVID-19</c:v>
                </c:pt>
                <c:pt idx="4">
                  <c:v>Elimination of Alternative Options</c:v>
                </c:pt>
                <c:pt idx="5">
                  <c:v>Increased Pressure to Date Online</c:v>
                </c:pt>
                <c:pt idx="6">
                  <c:v>Fewer Dating Options/Logistics</c:v>
                </c:pt>
                <c:pt idx="7">
                  <c:v>High Level of COVID-19 Related Disclosure</c:v>
                </c:pt>
                <c:pt idx="8">
                  <c:v>Higher Levels of Interpersonal Disclosure</c:v>
                </c:pt>
                <c:pt idx="9">
                  <c:v>Miscellaneous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6654-42CB-BA5B-A0DDDD954994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Column2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Decrease of Physical Intimacy</c:v>
                </c:pt>
                <c:pt idx="1">
                  <c:v>Increases Difficulty with Dating</c:v>
                </c:pt>
                <c:pt idx="2">
                  <c:v>Little to No Desire to Date</c:v>
                </c:pt>
                <c:pt idx="3">
                  <c:v>Worried About Risk to Exposure to COVID-19</c:v>
                </c:pt>
                <c:pt idx="4">
                  <c:v>Elimination of Alternative Options</c:v>
                </c:pt>
                <c:pt idx="5">
                  <c:v>Increased Pressure to Date Online</c:v>
                </c:pt>
                <c:pt idx="6">
                  <c:v>Fewer Dating Options/Logistics</c:v>
                </c:pt>
                <c:pt idx="7">
                  <c:v>High Level of COVID-19 Related Disclosure</c:v>
                </c:pt>
                <c:pt idx="8">
                  <c:v>Higher Levels of Interpersonal Disclosure</c:v>
                </c:pt>
                <c:pt idx="9">
                  <c:v>Miscellaneous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6654-42CB-BA5B-A0DDDD9549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"/>
        <c:gapDepth val="0"/>
        <c:shape val="box"/>
        <c:axId val="670218767"/>
        <c:axId val="345092303"/>
        <c:axId val="0"/>
      </c:bar3DChart>
      <c:catAx>
        <c:axId val="67021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092303"/>
        <c:crosses val="autoZero"/>
        <c:auto val="1"/>
        <c:lblAlgn val="ctr"/>
        <c:lblOffset val="100"/>
        <c:noMultiLvlLbl val="0"/>
      </c:catAx>
      <c:valAx>
        <c:axId val="345092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21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51694-4363-47C2-A2EC-BD77937B5B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43B65B9-406C-494F-A6DF-91B5305692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Self-Uncertainty: doubts experienced regarding an individual’s own interest or involvement in a relationship</a:t>
          </a:r>
        </a:p>
      </dgm:t>
    </dgm:pt>
    <dgm:pt modelId="{3EDF6417-1C14-4DD1-B7BE-F5B1D7E72202}" type="parTrans" cxnId="{88AF5401-B387-4D2E-BF94-031CC6FEEAA4}">
      <dgm:prSet/>
      <dgm:spPr/>
      <dgm:t>
        <a:bodyPr/>
        <a:lstStyle/>
        <a:p>
          <a:endParaRPr lang="en-US"/>
        </a:p>
      </dgm:t>
    </dgm:pt>
    <dgm:pt modelId="{015ED057-D635-43A0-85A9-7CDF8D02757A}" type="sibTrans" cxnId="{88AF5401-B387-4D2E-BF94-031CC6FEEAA4}">
      <dgm:prSet/>
      <dgm:spPr/>
      <dgm:t>
        <a:bodyPr/>
        <a:lstStyle/>
        <a:p>
          <a:endParaRPr lang="en-US"/>
        </a:p>
      </dgm:t>
    </dgm:pt>
    <dgm:pt modelId="{1C4FD9B7-A92A-47DD-A9A5-D700961D19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Partner Uncertainty: concerns partner has about their significant other’s involvement in the relationship</a:t>
          </a:r>
        </a:p>
      </dgm:t>
    </dgm:pt>
    <dgm:pt modelId="{0CF2502A-E716-4CE5-9674-C6520026C757}" type="parTrans" cxnId="{EF2EA07A-C588-4A87-B330-F269C8EF14B0}">
      <dgm:prSet/>
      <dgm:spPr/>
      <dgm:t>
        <a:bodyPr/>
        <a:lstStyle/>
        <a:p>
          <a:endParaRPr lang="en-US"/>
        </a:p>
      </dgm:t>
    </dgm:pt>
    <dgm:pt modelId="{37C5CA68-E38F-4086-8073-55A60823FE90}" type="sibTrans" cxnId="{EF2EA07A-C588-4A87-B330-F269C8EF14B0}">
      <dgm:prSet/>
      <dgm:spPr/>
      <dgm:t>
        <a:bodyPr/>
        <a:lstStyle/>
        <a:p>
          <a:endParaRPr lang="en-US"/>
        </a:p>
      </dgm:t>
    </dgm:pt>
    <dgm:pt modelId="{8DD7AD7E-3165-4C55-9FE4-C2A5F642BB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Relationship Uncertainty: abstract concept of the status of the relationship </a:t>
          </a:r>
        </a:p>
      </dgm:t>
    </dgm:pt>
    <dgm:pt modelId="{45C6A7D4-2DF6-4ABE-A7CF-798CF5FFE263}" type="parTrans" cxnId="{D9208EA5-9E4B-4967-9FB9-1CA1AB98A26F}">
      <dgm:prSet/>
      <dgm:spPr/>
      <dgm:t>
        <a:bodyPr/>
        <a:lstStyle/>
        <a:p>
          <a:endParaRPr lang="en-US"/>
        </a:p>
      </dgm:t>
    </dgm:pt>
    <dgm:pt modelId="{9ED5D2DA-066C-4F14-BCAF-9E2DB86E1D30}" type="sibTrans" cxnId="{D9208EA5-9E4B-4967-9FB9-1CA1AB98A26F}">
      <dgm:prSet/>
      <dgm:spPr/>
      <dgm:t>
        <a:bodyPr/>
        <a:lstStyle/>
        <a:p>
          <a:endParaRPr lang="en-US"/>
        </a:p>
      </dgm:t>
    </dgm:pt>
    <dgm:pt modelId="{0612CDC4-8103-4AF9-BB4C-D4765B847F7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3755CA1-B594-40F4-97F6-B54B2EE15632}" type="sibTrans" cxnId="{C32C41E7-4727-4E06-9DCE-A7FACCFEA9C8}">
      <dgm:prSet/>
      <dgm:spPr/>
      <dgm:t>
        <a:bodyPr/>
        <a:lstStyle/>
        <a:p>
          <a:endParaRPr lang="en-US"/>
        </a:p>
      </dgm:t>
    </dgm:pt>
    <dgm:pt modelId="{2E0510FF-976C-4594-A6F6-A824C9A287A0}" type="parTrans" cxnId="{C32C41E7-4727-4E06-9DCE-A7FACCFEA9C8}">
      <dgm:prSet/>
      <dgm:spPr/>
      <dgm:t>
        <a:bodyPr/>
        <a:lstStyle/>
        <a:p>
          <a:endParaRPr lang="en-US"/>
        </a:p>
      </dgm:t>
    </dgm:pt>
    <dgm:pt modelId="{A751B1AE-BC09-440C-BD05-8F40E89669CD}" type="pres">
      <dgm:prSet presAssocID="{8A351694-4363-47C2-A2EC-BD77937B5BA1}" presName="root" presStyleCnt="0">
        <dgm:presLayoutVars>
          <dgm:dir/>
          <dgm:resizeHandles val="exact"/>
        </dgm:presLayoutVars>
      </dgm:prSet>
      <dgm:spPr/>
    </dgm:pt>
    <dgm:pt modelId="{6EF2018A-21BB-442B-8D0F-D2D8EE37F187}" type="pres">
      <dgm:prSet presAssocID="{C43B65B9-406C-494F-A6DF-91B53056927E}" presName="compNode" presStyleCnt="0"/>
      <dgm:spPr/>
    </dgm:pt>
    <dgm:pt modelId="{F6D52B44-FDA9-4FC4-860E-94709DDDB61C}" type="pres">
      <dgm:prSet presAssocID="{C43B65B9-406C-494F-A6DF-91B53056927E}" presName="bgRect" presStyleLbl="bgShp" presStyleIdx="0" presStyleCnt="3"/>
      <dgm:spPr/>
    </dgm:pt>
    <dgm:pt modelId="{6893BC00-9FC5-421E-A131-72E658AC2BFF}" type="pres">
      <dgm:prSet presAssocID="{C43B65B9-406C-494F-A6DF-91B5305692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216F7C35-0375-4653-AA22-611EEC1A71DD}" type="pres">
      <dgm:prSet presAssocID="{C43B65B9-406C-494F-A6DF-91B53056927E}" presName="spaceRect" presStyleCnt="0"/>
      <dgm:spPr/>
    </dgm:pt>
    <dgm:pt modelId="{461C8A78-9054-4C58-9735-F3EF616F8F3F}" type="pres">
      <dgm:prSet presAssocID="{C43B65B9-406C-494F-A6DF-91B53056927E}" presName="parTx" presStyleLbl="revTx" presStyleIdx="0" presStyleCnt="4">
        <dgm:presLayoutVars>
          <dgm:chMax val="0"/>
          <dgm:chPref val="0"/>
        </dgm:presLayoutVars>
      </dgm:prSet>
      <dgm:spPr/>
    </dgm:pt>
    <dgm:pt modelId="{EE2F6C94-0A94-49BD-9128-5C27EADAA781}" type="pres">
      <dgm:prSet presAssocID="{015ED057-D635-43A0-85A9-7CDF8D02757A}" presName="sibTrans" presStyleCnt="0"/>
      <dgm:spPr/>
    </dgm:pt>
    <dgm:pt modelId="{09A04C1E-6955-4889-A0EB-5C36CB39162D}" type="pres">
      <dgm:prSet presAssocID="{1C4FD9B7-A92A-47DD-A9A5-D700961D1983}" presName="compNode" presStyleCnt="0"/>
      <dgm:spPr/>
    </dgm:pt>
    <dgm:pt modelId="{96691AD3-CE85-44F2-A01F-C6B873FEF193}" type="pres">
      <dgm:prSet presAssocID="{1C4FD9B7-A92A-47DD-A9A5-D700961D1983}" presName="bgRect" presStyleLbl="bgShp" presStyleIdx="1" presStyleCnt="3"/>
      <dgm:spPr/>
    </dgm:pt>
    <dgm:pt modelId="{A2249002-2192-4BF5-A73A-C33903FF64BB}" type="pres">
      <dgm:prSet presAssocID="{1C4FD9B7-A92A-47DD-A9A5-D700961D19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F970D13-D769-4545-B9E0-9E4AB84F3360}" type="pres">
      <dgm:prSet presAssocID="{1C4FD9B7-A92A-47DD-A9A5-D700961D1983}" presName="spaceRect" presStyleCnt="0"/>
      <dgm:spPr/>
    </dgm:pt>
    <dgm:pt modelId="{3F8108C4-2810-4DD6-B66E-1093EF31B46A}" type="pres">
      <dgm:prSet presAssocID="{1C4FD9B7-A92A-47DD-A9A5-D700961D1983}" presName="parTx" presStyleLbl="revTx" presStyleIdx="1" presStyleCnt="4">
        <dgm:presLayoutVars>
          <dgm:chMax val="0"/>
          <dgm:chPref val="0"/>
        </dgm:presLayoutVars>
      </dgm:prSet>
      <dgm:spPr/>
    </dgm:pt>
    <dgm:pt modelId="{DD7347BC-D7C6-46A7-B72A-271497BF05F6}" type="pres">
      <dgm:prSet presAssocID="{37C5CA68-E38F-4086-8073-55A60823FE90}" presName="sibTrans" presStyleCnt="0"/>
      <dgm:spPr/>
    </dgm:pt>
    <dgm:pt modelId="{8C01B9FE-E9B5-4277-94B4-D664DD11C461}" type="pres">
      <dgm:prSet presAssocID="{8DD7AD7E-3165-4C55-9FE4-C2A5F642BB22}" presName="compNode" presStyleCnt="0"/>
      <dgm:spPr/>
    </dgm:pt>
    <dgm:pt modelId="{63FC8F90-3E52-44A5-BF85-39520BD076B0}" type="pres">
      <dgm:prSet presAssocID="{8DD7AD7E-3165-4C55-9FE4-C2A5F642BB22}" presName="bgRect" presStyleLbl="bgShp" presStyleIdx="2" presStyleCnt="3"/>
      <dgm:spPr/>
    </dgm:pt>
    <dgm:pt modelId="{93F8644D-DAFF-4916-87CD-5155AA048C1B}" type="pres">
      <dgm:prSet presAssocID="{8DD7AD7E-3165-4C55-9FE4-C2A5F642BB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1DCD1B98-922F-4073-93B4-E4D74AB4DEA4}" type="pres">
      <dgm:prSet presAssocID="{8DD7AD7E-3165-4C55-9FE4-C2A5F642BB22}" presName="spaceRect" presStyleCnt="0"/>
      <dgm:spPr/>
    </dgm:pt>
    <dgm:pt modelId="{2E5F6D7E-9E1E-44E9-8560-837D3DCD1DB9}" type="pres">
      <dgm:prSet presAssocID="{8DD7AD7E-3165-4C55-9FE4-C2A5F642BB22}" presName="parTx" presStyleLbl="revTx" presStyleIdx="2" presStyleCnt="4" custScaleX="98533">
        <dgm:presLayoutVars>
          <dgm:chMax val="0"/>
          <dgm:chPref val="0"/>
        </dgm:presLayoutVars>
      </dgm:prSet>
      <dgm:spPr/>
    </dgm:pt>
    <dgm:pt modelId="{90DD0CB3-489E-41F8-83A3-EC6AC0B6C9F0}" type="pres">
      <dgm:prSet presAssocID="{8DD7AD7E-3165-4C55-9FE4-C2A5F642BB22}" presName="desTx" presStyleLbl="revTx" presStyleIdx="3" presStyleCnt="4">
        <dgm:presLayoutVars/>
      </dgm:prSet>
      <dgm:spPr/>
    </dgm:pt>
  </dgm:ptLst>
  <dgm:cxnLst>
    <dgm:cxn modelId="{88AF5401-B387-4D2E-BF94-031CC6FEEAA4}" srcId="{8A351694-4363-47C2-A2EC-BD77937B5BA1}" destId="{C43B65B9-406C-494F-A6DF-91B53056927E}" srcOrd="0" destOrd="0" parTransId="{3EDF6417-1C14-4DD1-B7BE-F5B1D7E72202}" sibTransId="{015ED057-D635-43A0-85A9-7CDF8D02757A}"/>
    <dgm:cxn modelId="{50BC623D-1A24-4429-B029-4C2C5523E02B}" type="presOf" srcId="{8A351694-4363-47C2-A2EC-BD77937B5BA1}" destId="{A751B1AE-BC09-440C-BD05-8F40E89669CD}" srcOrd="0" destOrd="0" presId="urn:microsoft.com/office/officeart/2018/2/layout/IconVerticalSolidList"/>
    <dgm:cxn modelId="{BC842775-BF5A-4FC9-BB46-856EABC3FB5C}" type="presOf" srcId="{C43B65B9-406C-494F-A6DF-91B53056927E}" destId="{461C8A78-9054-4C58-9735-F3EF616F8F3F}" srcOrd="0" destOrd="0" presId="urn:microsoft.com/office/officeart/2018/2/layout/IconVerticalSolidList"/>
    <dgm:cxn modelId="{EF2EA07A-C588-4A87-B330-F269C8EF14B0}" srcId="{8A351694-4363-47C2-A2EC-BD77937B5BA1}" destId="{1C4FD9B7-A92A-47DD-A9A5-D700961D1983}" srcOrd="1" destOrd="0" parTransId="{0CF2502A-E716-4CE5-9674-C6520026C757}" sibTransId="{37C5CA68-E38F-4086-8073-55A60823FE90}"/>
    <dgm:cxn modelId="{D9208EA5-9E4B-4967-9FB9-1CA1AB98A26F}" srcId="{8A351694-4363-47C2-A2EC-BD77937B5BA1}" destId="{8DD7AD7E-3165-4C55-9FE4-C2A5F642BB22}" srcOrd="2" destOrd="0" parTransId="{45C6A7D4-2DF6-4ABE-A7CF-798CF5FFE263}" sibTransId="{9ED5D2DA-066C-4F14-BCAF-9E2DB86E1D30}"/>
    <dgm:cxn modelId="{5A28FECB-61D5-4E2C-B248-BA7DE83E751B}" type="presOf" srcId="{0612CDC4-8103-4AF9-BB4C-D4765B847F78}" destId="{90DD0CB3-489E-41F8-83A3-EC6AC0B6C9F0}" srcOrd="0" destOrd="0" presId="urn:microsoft.com/office/officeart/2018/2/layout/IconVerticalSolidList"/>
    <dgm:cxn modelId="{D5B271D5-0D97-4289-ABA3-112377BFE3F1}" type="presOf" srcId="{1C4FD9B7-A92A-47DD-A9A5-D700961D1983}" destId="{3F8108C4-2810-4DD6-B66E-1093EF31B46A}" srcOrd="0" destOrd="0" presId="urn:microsoft.com/office/officeart/2018/2/layout/IconVerticalSolidList"/>
    <dgm:cxn modelId="{C32C41E7-4727-4E06-9DCE-A7FACCFEA9C8}" srcId="{8DD7AD7E-3165-4C55-9FE4-C2A5F642BB22}" destId="{0612CDC4-8103-4AF9-BB4C-D4765B847F78}" srcOrd="0" destOrd="0" parTransId="{2E0510FF-976C-4594-A6F6-A824C9A287A0}" sibTransId="{D3755CA1-B594-40F4-97F6-B54B2EE15632}"/>
    <dgm:cxn modelId="{4B70A5FE-1AE7-45E5-B113-98A99D3FE5FB}" type="presOf" srcId="{8DD7AD7E-3165-4C55-9FE4-C2A5F642BB22}" destId="{2E5F6D7E-9E1E-44E9-8560-837D3DCD1DB9}" srcOrd="0" destOrd="0" presId="urn:microsoft.com/office/officeart/2018/2/layout/IconVerticalSolidList"/>
    <dgm:cxn modelId="{C8F8CC23-5790-4F5A-8F8D-7FFC8F10DFFE}" type="presParOf" srcId="{A751B1AE-BC09-440C-BD05-8F40E89669CD}" destId="{6EF2018A-21BB-442B-8D0F-D2D8EE37F187}" srcOrd="0" destOrd="0" presId="urn:microsoft.com/office/officeart/2018/2/layout/IconVerticalSolidList"/>
    <dgm:cxn modelId="{7F29351C-6507-4EBA-B3D9-03EC2AD583E3}" type="presParOf" srcId="{6EF2018A-21BB-442B-8D0F-D2D8EE37F187}" destId="{F6D52B44-FDA9-4FC4-860E-94709DDDB61C}" srcOrd="0" destOrd="0" presId="urn:microsoft.com/office/officeart/2018/2/layout/IconVerticalSolidList"/>
    <dgm:cxn modelId="{2943FBA7-3A19-4C3B-B7EE-B85E27CE38A8}" type="presParOf" srcId="{6EF2018A-21BB-442B-8D0F-D2D8EE37F187}" destId="{6893BC00-9FC5-421E-A131-72E658AC2BFF}" srcOrd="1" destOrd="0" presId="urn:microsoft.com/office/officeart/2018/2/layout/IconVerticalSolidList"/>
    <dgm:cxn modelId="{98ED9875-3DE0-4056-9B24-3388AA857068}" type="presParOf" srcId="{6EF2018A-21BB-442B-8D0F-D2D8EE37F187}" destId="{216F7C35-0375-4653-AA22-611EEC1A71DD}" srcOrd="2" destOrd="0" presId="urn:microsoft.com/office/officeart/2018/2/layout/IconVerticalSolidList"/>
    <dgm:cxn modelId="{31DB4B73-FBFB-4F59-84ED-5066827F7575}" type="presParOf" srcId="{6EF2018A-21BB-442B-8D0F-D2D8EE37F187}" destId="{461C8A78-9054-4C58-9735-F3EF616F8F3F}" srcOrd="3" destOrd="0" presId="urn:microsoft.com/office/officeart/2018/2/layout/IconVerticalSolidList"/>
    <dgm:cxn modelId="{4BFEB19C-3A53-461C-BFA5-86BA0718E99B}" type="presParOf" srcId="{A751B1AE-BC09-440C-BD05-8F40E89669CD}" destId="{EE2F6C94-0A94-49BD-9128-5C27EADAA781}" srcOrd="1" destOrd="0" presId="urn:microsoft.com/office/officeart/2018/2/layout/IconVerticalSolidList"/>
    <dgm:cxn modelId="{13023361-DE3F-4DE0-9907-25CAD4143E5F}" type="presParOf" srcId="{A751B1AE-BC09-440C-BD05-8F40E89669CD}" destId="{09A04C1E-6955-4889-A0EB-5C36CB39162D}" srcOrd="2" destOrd="0" presId="urn:microsoft.com/office/officeart/2018/2/layout/IconVerticalSolidList"/>
    <dgm:cxn modelId="{13B09951-FF11-4A95-B446-A3945F4B1101}" type="presParOf" srcId="{09A04C1E-6955-4889-A0EB-5C36CB39162D}" destId="{96691AD3-CE85-44F2-A01F-C6B873FEF193}" srcOrd="0" destOrd="0" presId="urn:microsoft.com/office/officeart/2018/2/layout/IconVerticalSolidList"/>
    <dgm:cxn modelId="{546F9243-1253-4B53-B95D-0315B9003DB3}" type="presParOf" srcId="{09A04C1E-6955-4889-A0EB-5C36CB39162D}" destId="{A2249002-2192-4BF5-A73A-C33903FF64BB}" srcOrd="1" destOrd="0" presId="urn:microsoft.com/office/officeart/2018/2/layout/IconVerticalSolidList"/>
    <dgm:cxn modelId="{3612DDD7-73FE-4E25-8B2E-9607C61ACC95}" type="presParOf" srcId="{09A04C1E-6955-4889-A0EB-5C36CB39162D}" destId="{1F970D13-D769-4545-B9E0-9E4AB84F3360}" srcOrd="2" destOrd="0" presId="urn:microsoft.com/office/officeart/2018/2/layout/IconVerticalSolidList"/>
    <dgm:cxn modelId="{BE986074-E982-4FDD-AA6F-81F4C7EA4543}" type="presParOf" srcId="{09A04C1E-6955-4889-A0EB-5C36CB39162D}" destId="{3F8108C4-2810-4DD6-B66E-1093EF31B46A}" srcOrd="3" destOrd="0" presId="urn:microsoft.com/office/officeart/2018/2/layout/IconVerticalSolidList"/>
    <dgm:cxn modelId="{619057A5-91A1-4C6F-B534-B818B100E04C}" type="presParOf" srcId="{A751B1AE-BC09-440C-BD05-8F40E89669CD}" destId="{DD7347BC-D7C6-46A7-B72A-271497BF05F6}" srcOrd="3" destOrd="0" presId="urn:microsoft.com/office/officeart/2018/2/layout/IconVerticalSolidList"/>
    <dgm:cxn modelId="{1452ED05-99AA-4A0B-8ED0-56959AC203B2}" type="presParOf" srcId="{A751B1AE-BC09-440C-BD05-8F40E89669CD}" destId="{8C01B9FE-E9B5-4277-94B4-D664DD11C461}" srcOrd="4" destOrd="0" presId="urn:microsoft.com/office/officeart/2018/2/layout/IconVerticalSolidList"/>
    <dgm:cxn modelId="{2F1DB806-C762-452D-A954-700F2D28932A}" type="presParOf" srcId="{8C01B9FE-E9B5-4277-94B4-D664DD11C461}" destId="{63FC8F90-3E52-44A5-BF85-39520BD076B0}" srcOrd="0" destOrd="0" presId="urn:microsoft.com/office/officeart/2018/2/layout/IconVerticalSolidList"/>
    <dgm:cxn modelId="{46E9B70A-3469-4D75-BFB1-01C700C78B67}" type="presParOf" srcId="{8C01B9FE-E9B5-4277-94B4-D664DD11C461}" destId="{93F8644D-DAFF-4916-87CD-5155AA048C1B}" srcOrd="1" destOrd="0" presId="urn:microsoft.com/office/officeart/2018/2/layout/IconVerticalSolidList"/>
    <dgm:cxn modelId="{71D0F3E7-D6E9-4F68-AD58-23873EF64208}" type="presParOf" srcId="{8C01B9FE-E9B5-4277-94B4-D664DD11C461}" destId="{1DCD1B98-922F-4073-93B4-E4D74AB4DEA4}" srcOrd="2" destOrd="0" presId="urn:microsoft.com/office/officeart/2018/2/layout/IconVerticalSolidList"/>
    <dgm:cxn modelId="{108531D9-E831-4AA5-8908-B74A38FC29C2}" type="presParOf" srcId="{8C01B9FE-E9B5-4277-94B4-D664DD11C461}" destId="{2E5F6D7E-9E1E-44E9-8560-837D3DCD1DB9}" srcOrd="3" destOrd="0" presId="urn:microsoft.com/office/officeart/2018/2/layout/IconVerticalSolidList"/>
    <dgm:cxn modelId="{F88C8CF1-CF30-4A20-8818-90F94B5ED896}" type="presParOf" srcId="{8C01B9FE-E9B5-4277-94B4-D664DD11C461}" destId="{90DD0CB3-489E-41F8-83A3-EC6AC0B6C9F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52B44-FDA9-4FC4-860E-94709DDDB61C}">
      <dsp:nvSpPr>
        <dsp:cNvPr id="0" name=""/>
        <dsp:cNvSpPr/>
      </dsp:nvSpPr>
      <dsp:spPr>
        <a:xfrm>
          <a:off x="0" y="392"/>
          <a:ext cx="10912475" cy="9173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3BC00-9FC5-421E-A131-72E658AC2BFF}">
      <dsp:nvSpPr>
        <dsp:cNvPr id="0" name=""/>
        <dsp:cNvSpPr/>
      </dsp:nvSpPr>
      <dsp:spPr>
        <a:xfrm>
          <a:off x="277498" y="206795"/>
          <a:ext cx="504542" cy="504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C8A78-9054-4C58-9735-F3EF616F8F3F}">
      <dsp:nvSpPr>
        <dsp:cNvPr id="0" name=""/>
        <dsp:cNvSpPr/>
      </dsp:nvSpPr>
      <dsp:spPr>
        <a:xfrm>
          <a:off x="1059540" y="392"/>
          <a:ext cx="9852934" cy="91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6" tIns="97086" rIns="97086" bIns="9708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Self-Uncertainty: doubts experienced regarding an individual’s own interest or involvement in a relationship</a:t>
          </a:r>
        </a:p>
      </dsp:txBody>
      <dsp:txXfrm>
        <a:off x="1059540" y="392"/>
        <a:ext cx="9852934" cy="917350"/>
      </dsp:txXfrm>
    </dsp:sp>
    <dsp:sp modelId="{96691AD3-CE85-44F2-A01F-C6B873FEF193}">
      <dsp:nvSpPr>
        <dsp:cNvPr id="0" name=""/>
        <dsp:cNvSpPr/>
      </dsp:nvSpPr>
      <dsp:spPr>
        <a:xfrm>
          <a:off x="0" y="1147080"/>
          <a:ext cx="10912475" cy="9173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49002-2192-4BF5-A73A-C33903FF64BB}">
      <dsp:nvSpPr>
        <dsp:cNvPr id="0" name=""/>
        <dsp:cNvSpPr/>
      </dsp:nvSpPr>
      <dsp:spPr>
        <a:xfrm>
          <a:off x="277498" y="1353484"/>
          <a:ext cx="504542" cy="504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108C4-2810-4DD6-B66E-1093EF31B46A}">
      <dsp:nvSpPr>
        <dsp:cNvPr id="0" name=""/>
        <dsp:cNvSpPr/>
      </dsp:nvSpPr>
      <dsp:spPr>
        <a:xfrm>
          <a:off x="1059540" y="1147080"/>
          <a:ext cx="9852934" cy="91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6" tIns="97086" rIns="97086" bIns="9708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Partner Uncertainty: concerns partner has about their significant other’s involvement in the relationship</a:t>
          </a:r>
        </a:p>
      </dsp:txBody>
      <dsp:txXfrm>
        <a:off x="1059540" y="1147080"/>
        <a:ext cx="9852934" cy="917350"/>
      </dsp:txXfrm>
    </dsp:sp>
    <dsp:sp modelId="{63FC8F90-3E52-44A5-BF85-39520BD076B0}">
      <dsp:nvSpPr>
        <dsp:cNvPr id="0" name=""/>
        <dsp:cNvSpPr/>
      </dsp:nvSpPr>
      <dsp:spPr>
        <a:xfrm>
          <a:off x="0" y="2293769"/>
          <a:ext cx="10912475" cy="917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8644D-DAFF-4916-87CD-5155AA048C1B}">
      <dsp:nvSpPr>
        <dsp:cNvPr id="0" name=""/>
        <dsp:cNvSpPr/>
      </dsp:nvSpPr>
      <dsp:spPr>
        <a:xfrm>
          <a:off x="277498" y="2500173"/>
          <a:ext cx="504542" cy="5045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F6D7E-9E1E-44E9-8560-837D3DCD1DB9}">
      <dsp:nvSpPr>
        <dsp:cNvPr id="0" name=""/>
        <dsp:cNvSpPr/>
      </dsp:nvSpPr>
      <dsp:spPr>
        <a:xfrm>
          <a:off x="1095559" y="2293769"/>
          <a:ext cx="4838575" cy="91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6" tIns="97086" rIns="97086" bIns="9708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Relationship Uncertainty: abstract concept of the status of the relationship </a:t>
          </a:r>
        </a:p>
      </dsp:txBody>
      <dsp:txXfrm>
        <a:off x="1095559" y="2293769"/>
        <a:ext cx="4838575" cy="917350"/>
      </dsp:txXfrm>
    </dsp:sp>
    <dsp:sp modelId="{90DD0CB3-489E-41F8-83A3-EC6AC0B6C9F0}">
      <dsp:nvSpPr>
        <dsp:cNvPr id="0" name=""/>
        <dsp:cNvSpPr/>
      </dsp:nvSpPr>
      <dsp:spPr>
        <a:xfrm>
          <a:off x="5970153" y="2293769"/>
          <a:ext cx="4942321" cy="91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86" tIns="97086" rIns="97086" bIns="970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970153" y="2293769"/>
        <a:ext cx="4942321" cy="9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3322-359C-4A76-BE8E-F5EE1F3E0D27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59DE-FA3E-47BA-8AF2-B74A8689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1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 of the 9 measures are 5-Point or 6-Point Likert-type Scales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of the 9 measures is a 7-point Semantic Differential Scale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COVID-19 Interference 4 items, Relational Turbulence 4 items, Relational Uncertainty 15 items total, Self-Disclosure to Friends and Family 6 items, Self-Disclosure to Dating Partner 5 items, Confidence in Partner Disclosure 5 items, Comfort in Self-Disclosure 5 items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5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Jeremy: Answered through the demographics section of our survey, not through the measurements…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4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Maggie: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predicted that any type of uncertainty would predict relationship turbulence; we conducted a linear regression analysis with all three types of uncertainty as the independent variables and relationship turbulence as the dependent variable. The results indicated an overall effect (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.51,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11.81,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.001), but self-uncertainty was the only significant predictor of relationship turbulence (ß = 2.40,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2.09,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.05).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4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3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Maggie: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First, self-uncertainty impacts confidence in partner disclosure. If a person doubts their own commitment to a relationship, then they might have lower confidence in their partner’s willingness to discuss pertinent information. Second, relational turbulence impacts a person’s confidence in their partner’s willingness to disclose. If a person has uncertainty about themselves or if the relationship is turbulent, then the participants showed lower levels of confidence in their dating partner’s disclosure.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8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Maggie</a:t>
            </a:r>
          </a:p>
          <a:p>
            <a:r>
              <a:rPr lang="en-US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Higher levels of COVID-19 and interpersonal disclosure is how newly established romantic interests are negotiating physical closeness in the beginning dating phase of their relationship during the COVID-19 pandemic.</a:t>
            </a:r>
            <a:endParaRPr lang="en-US" sz="1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9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Ashley: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Being able to trust that a dating partner will disclose information about their COVID-19 exposure that potentially puts those around them at risk is vital since it deals with the health of their social networks. These correlations are significant for two reasons. First, self-uncertainty impacts confidence in partner disclosure. If a person doubts their own commitment to a relationship, then they might have lower confidence in their partner’s willingness to discuss pertinent information. Second, relational turbulence impacts a person’s confidence in their partner’s willingness to disclose. If a person has uncertainty about themselves or if the relationship is turbulent, then the participants showed lower levels of confidence in their dating partner’s disclosure.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Times New Roman" panose="02020603050405020304" pitchFamily="18" charset="0"/>
                <a:cs typeface="+mn-cs"/>
              </a:rPr>
              <a:t>newly formed relationships have been unable to participate in mundane novel experiences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Times New Roman" panose="02020603050405020304" pitchFamily="18" charset="0"/>
                <a:cs typeface="+mn-cs"/>
              </a:rPr>
              <a:t>According to Aron et al. (2000), “shared participation in novel and around activities was consistently associated with higher levels of experienced and behaviorally expressed relationship quality” (p. 281).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Times New Roman" panose="02020603050405020304" pitchFamily="18" charset="0"/>
                <a:cs typeface="+mn-cs"/>
              </a:rPr>
              <a:t>Such activities are inhibited and/or frowned upon which has the potential to negatively impact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“shared participation in novel and around activities was consistently associated with higher levels of experienced and behaviorally expressed relationship quality” (p. 281).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4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Ashley: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Self-uncertainty as a part of relational uncertainty brings into question the amount that individuals are certain about their own involvement in a relationship (Harvey-Knowles &amp;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Faw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2016).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We were hoping for a direct correlation between COVID-19 as an interference as an explanation for participants' self-uncertainty scores.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However, no viable correlation was found within our quantitative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findings indicate that COVID-19 is a turbulence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0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Ashley: Qualitative data: Comm is a moderator of the turbulence COVID-19 creates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8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0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Lizzy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does the relationship change when the partners are 	examined as a unit and not individually?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Jeremy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COVID-19 adds another turbulence to relationships which may make increasing intimacy more difficult than it would be under normal circumstances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959DE-FA3E-47BA-8AF2-B74A868961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9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0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3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49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3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00D34D1-1BD9-4CFC-9FB8-E5BF8372FFE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BC5DD1C-332D-4B7F-97A7-03A2BBED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5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D5631-8BE1-4C58-98B2-60866E17C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164" y="1197428"/>
            <a:ext cx="5955127" cy="4463144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Dating During COVID-19: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Initiating and Negotiating Romantic Relationships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3215640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4CCBB-935D-4310-B3D4-8D9204CBC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7704" y="914882"/>
            <a:ext cx="3199889" cy="5028235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Ashley Arsenault, Maggie Brock, Sheena Brown, Jeremy Miner, and Elizabeth </a:t>
            </a:r>
            <a:r>
              <a:rPr lang="en-US" sz="2800" dirty="0" err="1"/>
              <a:t>Sholey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18816-C01D-462E-B0B0-777C21EF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026" name="Picture 2" descr="University of Montana - YouTube">
            <a:extLst>
              <a:ext uri="{FF2B5EF4-FFF2-40B4-BE49-F238E27FC236}">
                <a16:creationId xmlns:a16="http://schemas.microsoft.com/office/drawing/2014/main" id="{60B040F6-7184-4832-8915-E3F5A4EA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4" y="4941243"/>
            <a:ext cx="1438656" cy="1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43967D72-361D-4066-AA85-15EF85A5D82B}"/>
              </a:ext>
            </a:extLst>
          </p:cNvPr>
          <p:cNvSpPr/>
          <p:nvPr/>
        </p:nvSpPr>
        <p:spPr>
          <a:xfrm>
            <a:off x="11705422" y="6415137"/>
            <a:ext cx="407624" cy="407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2BAB-17F3-42E5-8E99-94673882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Methods - Participants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333BC3-BBB2-46B6-AFBA-94C7C484F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47447"/>
              </p:ext>
            </p:extLst>
          </p:nvPr>
        </p:nvGraphicFramePr>
        <p:xfrm>
          <a:off x="4639057" y="1"/>
          <a:ext cx="7336278" cy="685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82CFA034-38C5-4101-B548-617740E4449B}"/>
              </a:ext>
            </a:extLst>
          </p:cNvPr>
          <p:cNvSpPr/>
          <p:nvPr/>
        </p:nvSpPr>
        <p:spPr>
          <a:xfrm>
            <a:off x="11633812" y="6444867"/>
            <a:ext cx="558188" cy="4131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2BAB-17F3-42E5-8E99-94673882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Methods - Participants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333BC3-BBB2-46B6-AFBA-94C7C484F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639138"/>
              </p:ext>
            </p:extLst>
          </p:nvPr>
        </p:nvGraphicFramePr>
        <p:xfrm>
          <a:off x="4506138" y="429658"/>
          <a:ext cx="7818780" cy="694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DA89EE12-4761-46E6-A7C6-DEEFB30EADC7}"/>
              </a:ext>
            </a:extLst>
          </p:cNvPr>
          <p:cNvSpPr/>
          <p:nvPr/>
        </p:nvSpPr>
        <p:spPr>
          <a:xfrm>
            <a:off x="11633812" y="6444867"/>
            <a:ext cx="558188" cy="4131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769EE-5D17-4DAE-BD7A-4D2694A7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5" y="963506"/>
            <a:ext cx="4333046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Methods - Instruments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E8D7-3BE1-43FC-84BD-498DB486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6562670" cy="4827694"/>
          </a:xfrm>
          <a:effectLst/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COVID-19 Interference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Relational Turbulence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Relational Uncertainty (Self, Partner, Relationship)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Self-Disclosure to Friends and Family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Self-Disclosure to Dating Partner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Confidence in Partner Disclosure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Comfort in Self-Disclosure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9B865030-7906-4C05-BFB5-595CCE377F52}"/>
              </a:ext>
            </a:extLst>
          </p:cNvPr>
          <p:cNvSpPr/>
          <p:nvPr/>
        </p:nvSpPr>
        <p:spPr>
          <a:xfrm>
            <a:off x="11777029" y="6400800"/>
            <a:ext cx="302725" cy="43516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DA755-875B-4232-89D2-80E8E25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3506"/>
            <a:ext cx="4654610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Methods - Procedures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3DB27-801B-4466-A326-642D4DFDB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6700620" cy="4827694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Asked Family &amp; Friends to Post on Social Media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Qualtrics Survey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33 Questions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Under 20 Minutes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Mainly Forced-Answer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1 Open-Ended </a:t>
            </a:r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1A7D4A94-A087-4281-92A3-3C6999B43072}"/>
              </a:ext>
            </a:extLst>
          </p:cNvPr>
          <p:cNvSpPr/>
          <p:nvPr/>
        </p:nvSpPr>
        <p:spPr>
          <a:xfrm>
            <a:off x="11777029" y="6400800"/>
            <a:ext cx="302725" cy="43516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DA755-875B-4232-89D2-80E8E25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3" y="963506"/>
            <a:ext cx="4412238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Methods - Procedures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3DB27-801B-4466-A326-642D4DFDB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175" y="963506"/>
            <a:ext cx="7374204" cy="4827694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Informed Consent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Inclusion Criteria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18 and Older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Began Dating Relationship March 2020 – Present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Face-to-Face Interaction with Partner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CFF46B6-15F6-4057-BE82-0C6C185CDFFB}"/>
              </a:ext>
            </a:extLst>
          </p:cNvPr>
          <p:cNvSpPr/>
          <p:nvPr/>
        </p:nvSpPr>
        <p:spPr>
          <a:xfrm>
            <a:off x="11705422" y="6415137"/>
            <a:ext cx="407624" cy="407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C3AD8-F63C-45CD-9479-BA515A83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3506"/>
            <a:ext cx="4654610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Results – RQ1 Quantitative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A3F9C4-735E-4632-8112-819AAABB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777" y="963507"/>
            <a:ext cx="7006726" cy="4827694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Participants that disclosed how they met their romantic partner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46 met in-person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</a:rPr>
              <a:t>	8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 met online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Tinder (25 participants; 30%)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Bumble (18 participants; 21%)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Hinge (14 participants; 16%)</a:t>
            </a:r>
            <a:endParaRPr lang="en-US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0AD9DC5-06C5-4931-88D4-1D76A3071DC5}"/>
              </a:ext>
            </a:extLst>
          </p:cNvPr>
          <p:cNvSpPr/>
          <p:nvPr/>
        </p:nvSpPr>
        <p:spPr>
          <a:xfrm>
            <a:off x="11564039" y="6398447"/>
            <a:ext cx="627961" cy="34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33B3F-7703-4F03-9C51-60C6352D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1" y="963506"/>
            <a:ext cx="4533420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Results – H1 Quantitative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E30F6-344D-4AA0-92C9-0BF2BD96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6"/>
            <a:ext cx="6562670" cy="5574453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Support for H1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Predicted that any type of uncertainty would predict relationship turbulence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Conducted a linear regression analysis with all three types of uncertainty as the independent variables and relationship turbulence as the dependent variable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 indicated an overall effect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self-uncertainty was the only significant predictor of relationship turbulence 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36D2B488-0AEE-4E77-B351-6E7869E5FB08}"/>
              </a:ext>
            </a:extLst>
          </p:cNvPr>
          <p:cNvSpPr/>
          <p:nvPr/>
        </p:nvSpPr>
        <p:spPr>
          <a:xfrm>
            <a:off x="11666863" y="6356733"/>
            <a:ext cx="508372" cy="46725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A5815-29D7-4A5A-9364-8DCE4863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9" y="963506"/>
            <a:ext cx="4478341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Results – H2 Quantitative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5A65-C76F-4116-8E6C-C197A2DD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28" y="963506"/>
            <a:ext cx="6692508" cy="5574453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H2 Unsupported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Predicted that relational turbulence would negatively impact the disclosure of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analysis found that this correlation was not statistically significant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 find that turbulence predicted lower levels of confidence in partner disclosure through descriptive analysis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this was not a part of our original research questions or hypotheses.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D435A623-AEC0-4236-BCAF-7F2399617C00}"/>
              </a:ext>
            </a:extLst>
          </p:cNvPr>
          <p:cNvSpPr/>
          <p:nvPr/>
        </p:nvSpPr>
        <p:spPr>
          <a:xfrm>
            <a:off x="11666863" y="6356733"/>
            <a:ext cx="508372" cy="46725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1853-4623-47BA-9FBF-57597C93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154" y="965196"/>
            <a:ext cx="4764846" cy="4308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Quantitative 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46EEB-10AB-4E52-AF22-A848AE92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631A1-EAD6-4232-B67C-248C0443A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139"/>
          <a:stretch/>
        </p:blipFill>
        <p:spPr>
          <a:xfrm>
            <a:off x="950614" y="1247667"/>
            <a:ext cx="6500651" cy="4482542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248A3D29-18A7-4AB1-8408-CD20A66EF308}"/>
              </a:ext>
            </a:extLst>
          </p:cNvPr>
          <p:cNvSpPr/>
          <p:nvPr/>
        </p:nvSpPr>
        <p:spPr>
          <a:xfrm>
            <a:off x="11666863" y="6356733"/>
            <a:ext cx="508372" cy="46725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4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3463-3007-421D-A784-B8C7B377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Qualitative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B5CC794-73F5-43EB-8DC8-383B4406E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7461"/>
              </p:ext>
            </p:extLst>
          </p:nvPr>
        </p:nvGraphicFramePr>
        <p:xfrm>
          <a:off x="49400" y="1488728"/>
          <a:ext cx="12093199" cy="536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un 2">
            <a:extLst>
              <a:ext uri="{FF2B5EF4-FFF2-40B4-BE49-F238E27FC236}">
                <a16:creationId xmlns:a16="http://schemas.microsoft.com/office/drawing/2014/main" id="{2092773A-62A1-4430-8E67-B74A1C6DD945}"/>
              </a:ext>
            </a:extLst>
          </p:cNvPr>
          <p:cNvSpPr/>
          <p:nvPr/>
        </p:nvSpPr>
        <p:spPr>
          <a:xfrm>
            <a:off x="11666863" y="6356733"/>
            <a:ext cx="508372" cy="46725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388CF-0B2F-46EC-9EC3-898D4078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Main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</a:rPr>
              <a:t>Problem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5BBF-D450-40EB-9F80-0C7E3FDE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721" y="1410241"/>
            <a:ext cx="6562664" cy="5767799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Initiating and Negotiating Romantic Relationships During a Pandemic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7305438-2CC9-4B67-ABE4-37BABF4999D7}"/>
              </a:ext>
            </a:extLst>
          </p:cNvPr>
          <p:cNvSpPr/>
          <p:nvPr/>
        </p:nvSpPr>
        <p:spPr>
          <a:xfrm>
            <a:off x="11705422" y="6415137"/>
            <a:ext cx="407624" cy="407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8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A5815-29D7-4A5A-9364-8DCE4863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69" y="963506"/>
            <a:ext cx="4804911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Results – RQ2 Qualitative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5A65-C76F-4116-8E6C-C197A2DD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298" y="258310"/>
            <a:ext cx="6692508" cy="5574453"/>
          </a:xfrm>
          <a:effectLst/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Newly established romantic couples are negotiating physical closeness by communicating 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igher levels of COVID-19 and interpersonal disclosure 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D435A623-AEC0-4236-BCAF-7F2399617C00}"/>
              </a:ext>
            </a:extLst>
          </p:cNvPr>
          <p:cNvSpPr/>
          <p:nvPr/>
        </p:nvSpPr>
        <p:spPr>
          <a:xfrm>
            <a:off x="11666863" y="6356733"/>
            <a:ext cx="508372" cy="46725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2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8DDA6-FD86-41A0-8359-451DA705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Discussion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27C3-15AA-43F9-9F61-97635B1C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6381129" cy="4827694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Relationships unable to participate in mundane novel experiences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Shared new experiences are associated with high levels of relationship quality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Aron et al. (2000)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Activities are inhibited and/or frowned upon which has the potential to negatively impact relationships</a:t>
            </a:r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B8037EB0-08CA-4AE9-89A1-E6D751F63281}"/>
              </a:ext>
            </a:extLst>
          </p:cNvPr>
          <p:cNvSpPr/>
          <p:nvPr/>
        </p:nvSpPr>
        <p:spPr>
          <a:xfrm>
            <a:off x="11777029" y="6400800"/>
            <a:ext cx="302725" cy="43516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8DDA6-FD86-41A0-8359-451DA705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Discussion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27C3-15AA-43F9-9F61-97635B1C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752" y="481752"/>
            <a:ext cx="6381129" cy="5894493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If self-uncertainty is high, then relationship turbulence is high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Both partners’ attitudes can contribute to the well-being of </a:t>
            </a:r>
            <a:r>
              <a:rPr lang="en-US" sz="2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relationship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If one person is feeling uncertain it will add turbulence to the relationship as a whole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COVID-19 turbulence? </a:t>
            </a:r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B8037EB0-08CA-4AE9-89A1-E6D751F63281}"/>
              </a:ext>
            </a:extLst>
          </p:cNvPr>
          <p:cNvSpPr/>
          <p:nvPr/>
        </p:nvSpPr>
        <p:spPr>
          <a:xfrm>
            <a:off x="11777029" y="6400800"/>
            <a:ext cx="302725" cy="43516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BEDC2-0285-4122-B5AF-D0BD6B6A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21" y="963506"/>
            <a:ext cx="4471190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Conclusions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95D9-DC68-42C0-81F9-2690B492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335" y="1782083"/>
            <a:ext cx="7627176" cy="3293831"/>
          </a:xfrm>
          <a:effectLst/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Limitations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Inconclusive Quantitative Data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Not all Preexisting Measurements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Disclosure is Key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Moderator of Turbulence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Increase Intimacy</a:t>
            </a:r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B6346D46-3F35-46FA-97DD-44B6AE5C7146}"/>
              </a:ext>
            </a:extLst>
          </p:cNvPr>
          <p:cNvSpPr/>
          <p:nvPr/>
        </p:nvSpPr>
        <p:spPr>
          <a:xfrm>
            <a:off x="11777029" y="6400800"/>
            <a:ext cx="302725" cy="43516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5429E-88A8-4330-BA42-20E06070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73" y="1169718"/>
            <a:ext cx="9157636" cy="4676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3215640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18816-C01D-462E-B0B0-777C21EF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05766E1-0FFA-41B8-9B19-08CEA2AD77DB}"/>
              </a:ext>
            </a:extLst>
          </p:cNvPr>
          <p:cNvSpPr/>
          <p:nvPr/>
        </p:nvSpPr>
        <p:spPr>
          <a:xfrm>
            <a:off x="11633812" y="6444867"/>
            <a:ext cx="558188" cy="4131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646D3-A127-41A9-B708-203A9C0DEB3B}"/>
              </a:ext>
            </a:extLst>
          </p:cNvPr>
          <p:cNvSpPr txBox="1"/>
          <p:nvPr/>
        </p:nvSpPr>
        <p:spPr>
          <a:xfrm>
            <a:off x="7472218" y="5451104"/>
            <a:ext cx="32811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additional comments or questions contact:</a:t>
            </a:r>
            <a:br>
              <a:rPr lang="en-US" sz="1600" dirty="0"/>
            </a:br>
            <a:r>
              <a:rPr lang="en-US" sz="300" dirty="0"/>
              <a:t> </a:t>
            </a:r>
            <a:endParaRPr lang="en-US" sz="1600" dirty="0"/>
          </a:p>
          <a:p>
            <a:r>
              <a:rPr lang="en-US" sz="1600" dirty="0"/>
              <a:t>Jeremy.Miner@umconnect.umt.edu</a:t>
            </a:r>
          </a:p>
        </p:txBody>
      </p:sp>
    </p:spTree>
    <p:extLst>
      <p:ext uri="{BB962C8B-B14F-4D97-AF65-F5344CB8AC3E}">
        <p14:creationId xmlns:p14="http://schemas.microsoft.com/office/powerpoint/2010/main" val="9041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9562C-6989-49D3-8F2B-933A39D8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39" y="963506"/>
            <a:ext cx="3982572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Relational Turbulence Theory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2453-0010-409A-88B0-C1A3C6C7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18" y="1188800"/>
            <a:ext cx="5959791" cy="4827694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Developed by Solomon and Knobloch </a:t>
            </a:r>
            <a:b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How partners negotiate and manage turbulent events have important repercussions for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Developing Intimacy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Managing Relational Uncertainty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Establishing Interdependence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Theiss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2005 p. 54).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9DC4496-2E5C-4428-B8A8-69D72A26C453}"/>
              </a:ext>
            </a:extLst>
          </p:cNvPr>
          <p:cNvSpPr/>
          <p:nvPr/>
        </p:nvSpPr>
        <p:spPr>
          <a:xfrm>
            <a:off x="11705422" y="6415137"/>
            <a:ext cx="407624" cy="407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17DD-CABC-4A66-BD49-42736451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48314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Relational Turbulence Theory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83F375A-73CA-4B17-99AA-E9B357965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34090"/>
              </p:ext>
            </p:extLst>
          </p:nvPr>
        </p:nvGraphicFramePr>
        <p:xfrm>
          <a:off x="642938" y="642938"/>
          <a:ext cx="10912475" cy="321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82704566-6E9B-4A53-9D7A-36B8A45B4489}"/>
              </a:ext>
            </a:extLst>
          </p:cNvPr>
          <p:cNvSpPr/>
          <p:nvPr/>
        </p:nvSpPr>
        <p:spPr>
          <a:xfrm>
            <a:off x="11705422" y="6415137"/>
            <a:ext cx="407624" cy="407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F0742-4B12-4541-A4AD-4A8D0699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5" y="963506"/>
            <a:ext cx="4544436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Practical Implications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1CC0-91A5-425E-9734-2825DF0C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6774060" cy="4827692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 relationships increase in intimacy, the amount of turbulence experienced in the relationship will increase as well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B650FD8-7B05-4165-AB79-2A298FC17EF1}"/>
              </a:ext>
            </a:extLst>
          </p:cNvPr>
          <p:cNvSpPr/>
          <p:nvPr/>
        </p:nvSpPr>
        <p:spPr>
          <a:xfrm>
            <a:off x="11564039" y="6398447"/>
            <a:ext cx="627961" cy="34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EC7BE-D038-4AA2-B2F6-CA1C1B2E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19" y="963506"/>
            <a:ext cx="4191892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Research 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E3DB-24F9-42BC-9EB3-488CCCA18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6421513" cy="4827694"/>
          </a:xfrm>
          <a:effectLst/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RQ1: 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have individuals initiated romantic relationships during the course of the COVID-19 pandemic?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RQ2: 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are newly established romantic interests negotiating physical closeness in the beginning dating phase of their relationship during the COVID-19 pandemic?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FE61879-0338-4C5F-9F71-F29E1EE1C378}"/>
              </a:ext>
            </a:extLst>
          </p:cNvPr>
          <p:cNvSpPr/>
          <p:nvPr/>
        </p:nvSpPr>
        <p:spPr>
          <a:xfrm>
            <a:off x="11564039" y="6398447"/>
            <a:ext cx="627961" cy="34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EC04B-79FE-4F21-8EB7-8C2E8325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73" y="963506"/>
            <a:ext cx="4026638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Hypotheses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DBFC-9900-4F0D-A15C-62ED0150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6"/>
            <a:ext cx="6469266" cy="5574453"/>
          </a:xfrm>
          <a:effectLst/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increase of any of three types of relational uncertainty (self, partner, and relationship) will result in relational turbulence. 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H2: 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increase of perceived relational turbulence in dating relationships since the onset of COVID-19 will negatively impact disclosure of information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(specifically surrounding physical distancing practices, potential exposure to COVID-19, symptoms of illness, and general worries about COVID-19) 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social networks.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AEECCD6-B05A-4BFF-A8C4-548A72AC0D5C}"/>
              </a:ext>
            </a:extLst>
          </p:cNvPr>
          <p:cNvSpPr/>
          <p:nvPr/>
        </p:nvSpPr>
        <p:spPr>
          <a:xfrm>
            <a:off x="11564039" y="6398447"/>
            <a:ext cx="627961" cy="34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DFA69-B441-4613-97F9-74728EE1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61" y="963506"/>
            <a:ext cx="4423250" cy="482769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Methods - Participants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C085-2E5B-44EB-81B1-27CB5D83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147 Participants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Ages 19 – 59; Average 28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Most in U.S.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4C12923-3DC9-41D1-B3B2-FC8757F689B6}"/>
              </a:ext>
            </a:extLst>
          </p:cNvPr>
          <p:cNvSpPr/>
          <p:nvPr/>
        </p:nvSpPr>
        <p:spPr>
          <a:xfrm>
            <a:off x="11633812" y="6444867"/>
            <a:ext cx="558188" cy="4131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FA80-A9E6-47D3-8A49-442038E5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7" y="609599"/>
            <a:ext cx="4451768" cy="52736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Methods - Participants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65E11DD-82DB-42AA-8E81-CFFC7E860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300882"/>
              </p:ext>
            </p:extLst>
          </p:nvPr>
        </p:nvGraphicFramePr>
        <p:xfrm>
          <a:off x="4639057" y="1"/>
          <a:ext cx="710492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loud 3">
            <a:extLst>
              <a:ext uri="{FF2B5EF4-FFF2-40B4-BE49-F238E27FC236}">
                <a16:creationId xmlns:a16="http://schemas.microsoft.com/office/drawing/2014/main" id="{71EF806A-97DD-4672-9777-A08F06CA072C}"/>
              </a:ext>
            </a:extLst>
          </p:cNvPr>
          <p:cNvSpPr/>
          <p:nvPr/>
        </p:nvSpPr>
        <p:spPr>
          <a:xfrm>
            <a:off x="11633812" y="6444867"/>
            <a:ext cx="558188" cy="4131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0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1392</Words>
  <Application>Microsoft Office PowerPoint</Application>
  <PresentationFormat>Widescreen</PresentationFormat>
  <Paragraphs>184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Bahnschrift Light</vt:lpstr>
      <vt:lpstr>Calibri</vt:lpstr>
      <vt:lpstr>Calisto MT</vt:lpstr>
      <vt:lpstr>Times New Roman</vt:lpstr>
      <vt:lpstr>Wingdings 2</vt:lpstr>
      <vt:lpstr>Slate</vt:lpstr>
      <vt:lpstr>Dating During COVID-19:  Initiating and Negotiating Romantic Relationships</vt:lpstr>
      <vt:lpstr>Main Problem</vt:lpstr>
      <vt:lpstr>Relational Turbulence Theory </vt:lpstr>
      <vt:lpstr>Relational Turbulence Theory</vt:lpstr>
      <vt:lpstr>Practical Implications</vt:lpstr>
      <vt:lpstr>Research Questions</vt:lpstr>
      <vt:lpstr>Hypotheses</vt:lpstr>
      <vt:lpstr>Methods - Participants</vt:lpstr>
      <vt:lpstr>Methods - Participants</vt:lpstr>
      <vt:lpstr>Methods - Participants</vt:lpstr>
      <vt:lpstr>Methods - Participants</vt:lpstr>
      <vt:lpstr>Methods - Instruments</vt:lpstr>
      <vt:lpstr>Methods - Procedures</vt:lpstr>
      <vt:lpstr>Methods - Procedures</vt:lpstr>
      <vt:lpstr>Results – RQ1 Quantitative</vt:lpstr>
      <vt:lpstr>Results – H1 Quantitative</vt:lpstr>
      <vt:lpstr>Results – H2 Quantitative</vt:lpstr>
      <vt:lpstr>Quantitative Results</vt:lpstr>
      <vt:lpstr>Results - Qualitative</vt:lpstr>
      <vt:lpstr>Results – RQ2 Qualitative</vt:lpstr>
      <vt:lpstr>Discussion </vt:lpstr>
      <vt:lpstr>Discussion 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Dating During COVID-19:  Initiating and Negotiating Romantic Relationships</dc:title>
  <dc:creator>NoVice Inga</dc:creator>
  <cp:lastModifiedBy>NoVice Inga</cp:lastModifiedBy>
  <cp:revision>35</cp:revision>
  <dcterms:created xsi:type="dcterms:W3CDTF">2020-11-15T21:26:37Z</dcterms:created>
  <dcterms:modified xsi:type="dcterms:W3CDTF">2021-01-04T23:13:37Z</dcterms:modified>
</cp:coreProperties>
</file>