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540"/>
    <a:srgbClr val="A9ABAE"/>
    <a:srgbClr val="58585A"/>
    <a:srgbClr val="59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748"/>
    <p:restoredTop sz="94713"/>
  </p:normalViewPr>
  <p:slideViewPr>
    <p:cSldViewPr snapToGrid="0" snapToObjects="1">
      <p:cViewPr>
        <p:scale>
          <a:sx n="20" d="100"/>
          <a:sy n="20" d="100"/>
        </p:scale>
        <p:origin x="196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6EFC8A-FD47-E74E-A88C-091E0FABFCD6}"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pic>
        <p:nvPicPr>
          <p:cNvPr id="3" name="Picture 2">
            <a:extLst>
              <a:ext uri="{FF2B5EF4-FFF2-40B4-BE49-F238E27FC236}">
                <a16:creationId xmlns:a16="http://schemas.microsoft.com/office/drawing/2014/main" id="{73AFF713-5D72-4059-9417-DEA7401120E6}"/>
              </a:ext>
            </a:extLst>
          </p:cNvPr>
          <p:cNvPicPr>
            <a:picLocks noChangeAspect="1"/>
          </p:cNvPicPr>
          <p:nvPr userDrawn="1"/>
        </p:nvPicPr>
        <p:blipFill>
          <a:blip r:embed="rId2"/>
          <a:stretch>
            <a:fillRect/>
          </a:stretch>
        </p:blipFill>
        <p:spPr>
          <a:xfrm>
            <a:off x="279400" y="14533779"/>
            <a:ext cx="50215800" cy="18607745"/>
          </a:xfrm>
          <a:prstGeom prst="rect">
            <a:avLst/>
          </a:prstGeom>
        </p:spPr>
      </p:pic>
    </p:spTree>
    <p:extLst>
      <p:ext uri="{BB962C8B-B14F-4D97-AF65-F5344CB8AC3E}">
        <p14:creationId xmlns:p14="http://schemas.microsoft.com/office/powerpoint/2010/main" val="61518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37887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1"/>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1"/>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0003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8959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6"/>
            <a:ext cx="44165520" cy="13693138"/>
          </a:xfrm>
        </p:spPr>
        <p:txBody>
          <a:bodyPr anchor="b"/>
          <a:lstStyle>
            <a:lvl1pPr>
              <a:defRPr sz="25201"/>
            </a:lvl1pPr>
          </a:lstStyle>
          <a:p>
            <a:r>
              <a:rPr lang="en-US"/>
              <a:t>Click to edit Master title style</a:t>
            </a:r>
            <a:endParaRPr lang="en-US" dirty="0"/>
          </a:p>
        </p:txBody>
      </p:sp>
      <p:sp>
        <p:nvSpPr>
          <p:cNvPr id="3" name="Text Placeholder 2"/>
          <p:cNvSpPr>
            <a:spLocks noGrp="1"/>
          </p:cNvSpPr>
          <p:nvPr>
            <p:ph type="body" idx="1"/>
          </p:nvPr>
        </p:nvSpPr>
        <p:spPr>
          <a:xfrm>
            <a:off x="3493770" y="22029426"/>
            <a:ext cx="44165520" cy="7200898"/>
          </a:xfrm>
        </p:spPr>
        <p:txBody>
          <a:bodyPr/>
          <a:lstStyle>
            <a:lvl1pPr marL="0" indent="0">
              <a:buNone/>
              <a:defRPr sz="10080">
                <a:solidFill>
                  <a:schemeClr val="tx1">
                    <a:tint val="75000"/>
                  </a:schemeClr>
                </a:solidFill>
              </a:defRPr>
            </a:lvl1pPr>
            <a:lvl2pPr marL="1920374" indent="0">
              <a:buNone/>
              <a:defRPr sz="8400">
                <a:solidFill>
                  <a:schemeClr val="tx1">
                    <a:tint val="75000"/>
                  </a:schemeClr>
                </a:solidFill>
              </a:defRPr>
            </a:lvl2pPr>
            <a:lvl3pPr marL="3840750" indent="0">
              <a:buNone/>
              <a:defRPr sz="7560">
                <a:solidFill>
                  <a:schemeClr val="tx1">
                    <a:tint val="75000"/>
                  </a:schemeClr>
                </a:solidFill>
              </a:defRPr>
            </a:lvl3pPr>
            <a:lvl4pPr marL="5761124" indent="0">
              <a:buNone/>
              <a:defRPr sz="6720">
                <a:solidFill>
                  <a:schemeClr val="tx1">
                    <a:tint val="75000"/>
                  </a:schemeClr>
                </a:solidFill>
              </a:defRPr>
            </a:lvl4pPr>
            <a:lvl5pPr marL="7681500" indent="0">
              <a:buNone/>
              <a:defRPr sz="6720">
                <a:solidFill>
                  <a:schemeClr val="tx1">
                    <a:tint val="75000"/>
                  </a:schemeClr>
                </a:solidFill>
              </a:defRPr>
            </a:lvl5pPr>
            <a:lvl6pPr marL="9601874" indent="0">
              <a:buNone/>
              <a:defRPr sz="6720">
                <a:solidFill>
                  <a:schemeClr val="tx1">
                    <a:tint val="75000"/>
                  </a:schemeClr>
                </a:solidFill>
              </a:defRPr>
            </a:lvl6pPr>
            <a:lvl7pPr marL="11522250" indent="0">
              <a:buNone/>
              <a:defRPr sz="6720">
                <a:solidFill>
                  <a:schemeClr val="tx1">
                    <a:tint val="75000"/>
                  </a:schemeClr>
                </a:solidFill>
              </a:defRPr>
            </a:lvl7pPr>
            <a:lvl8pPr marL="13442624" indent="0">
              <a:buNone/>
              <a:defRPr sz="6720">
                <a:solidFill>
                  <a:schemeClr val="tx1">
                    <a:tint val="75000"/>
                  </a:schemeClr>
                </a:solidFill>
              </a:defRPr>
            </a:lvl8pPr>
            <a:lvl9pPr marL="15362998"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EFC8A-FD47-E74E-A88C-091E0FABFCD6}"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49001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EFC8A-FD47-E74E-A88C-091E0FABFCD6}"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419343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4"/>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3"/>
            <a:ext cx="21662706"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1"/>
            <a:ext cx="2166270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3"/>
            <a:ext cx="21769390"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1"/>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EFC8A-FD47-E74E-A88C-091E0FABFCD6}" type="datetimeFigureOut">
              <a:rPr lang="en-US" smtClean="0"/>
              <a:t>2/15/21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9182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EFC8A-FD47-E74E-A88C-091E0FABFCD6}" type="datetimeFigureOut">
              <a:rPr lang="en-US" smtClean="0"/>
              <a:t>2/15/21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9283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EFC8A-FD47-E74E-A88C-091E0FABFCD6}" type="datetimeFigureOut">
              <a:rPr lang="en-US" smtClean="0"/>
              <a:t>2/15/21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5541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2"/>
            </a:lvl1pPr>
            <a:lvl2pPr>
              <a:defRPr sz="11762"/>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7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2"/>
            </a:lvl1pPr>
            <a:lvl2pPr marL="1920374" indent="0">
              <a:buNone/>
              <a:defRPr sz="11762"/>
            </a:lvl2pPr>
            <a:lvl3pPr marL="3840750" indent="0">
              <a:buNone/>
              <a:defRPr sz="10080"/>
            </a:lvl3pPr>
            <a:lvl4pPr marL="5761124" indent="0">
              <a:buNone/>
              <a:defRPr sz="8400"/>
            </a:lvl4pPr>
            <a:lvl5pPr marL="7681500" indent="0">
              <a:buNone/>
              <a:defRPr sz="8400"/>
            </a:lvl5pPr>
            <a:lvl6pPr marL="9601874" indent="0">
              <a:buNone/>
              <a:defRPr sz="8400"/>
            </a:lvl6pPr>
            <a:lvl7pPr marL="11522250" indent="0">
              <a:buNone/>
              <a:defRPr sz="8400"/>
            </a:lvl7pPr>
            <a:lvl8pPr marL="13442624" indent="0">
              <a:buNone/>
              <a:defRPr sz="8400"/>
            </a:lvl8pPr>
            <a:lvl9pPr marL="15362998"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540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4"/>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1"/>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36EFC8A-FD47-E74E-A88C-091E0FABFCD6}" type="datetimeFigureOut">
              <a:rPr lang="en-US" smtClean="0"/>
              <a:t>2/15/21</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621C58B-22FA-DC42-BE6D-3189C5E7B15A}" type="slidenum">
              <a:rPr lang="en-US" smtClean="0"/>
              <a:t>‹#›</a:t>
            </a:fld>
            <a:endParaRPr lang="en-US"/>
          </a:p>
        </p:txBody>
      </p:sp>
    </p:spTree>
    <p:extLst>
      <p:ext uri="{BB962C8B-B14F-4D97-AF65-F5344CB8AC3E}">
        <p14:creationId xmlns:p14="http://schemas.microsoft.com/office/powerpoint/2010/main" val="2055632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750" rtl="0" eaLnBrk="1" latinLnBrk="0" hangingPunct="1">
        <a:lnSpc>
          <a:spcPct val="90000"/>
        </a:lnSpc>
        <a:spcBef>
          <a:spcPct val="0"/>
        </a:spcBef>
        <a:buNone/>
        <a:defRPr sz="18481" kern="1200">
          <a:solidFill>
            <a:schemeClr val="tx1"/>
          </a:solidFill>
          <a:latin typeface="+mj-lt"/>
          <a:ea typeface="+mj-ea"/>
          <a:cs typeface="+mj-cs"/>
        </a:defRPr>
      </a:lvl1pPr>
    </p:titleStyle>
    <p:bodyStyle>
      <a:lvl1pPr marL="960188" indent="-960188" algn="l" defTabSz="3840750" rtl="0" eaLnBrk="1" latinLnBrk="0" hangingPunct="1">
        <a:lnSpc>
          <a:spcPct val="90000"/>
        </a:lnSpc>
        <a:spcBef>
          <a:spcPts val="4200"/>
        </a:spcBef>
        <a:buFont typeface="Arial" panose="020B0604020202020204" pitchFamily="34" charset="0"/>
        <a:buChar char="•"/>
        <a:defRPr sz="11762" kern="1200">
          <a:solidFill>
            <a:schemeClr val="tx1"/>
          </a:solidFill>
          <a:latin typeface="+mn-lt"/>
          <a:ea typeface="+mn-ea"/>
          <a:cs typeface="+mn-cs"/>
        </a:defRPr>
      </a:lvl1pPr>
      <a:lvl2pPr marL="2880562" indent="-960188" algn="l" defTabSz="384075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938" indent="-960188" algn="l" defTabSz="384075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13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6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206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243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28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31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750" rtl="0" eaLnBrk="1" latinLnBrk="0" hangingPunct="1">
        <a:defRPr sz="7560" kern="1200">
          <a:solidFill>
            <a:schemeClr val="tx1"/>
          </a:solidFill>
          <a:latin typeface="+mn-lt"/>
          <a:ea typeface="+mn-ea"/>
          <a:cs typeface="+mn-cs"/>
        </a:defRPr>
      </a:lvl1pPr>
      <a:lvl2pPr marL="1920374" algn="l" defTabSz="3840750" rtl="0" eaLnBrk="1" latinLnBrk="0" hangingPunct="1">
        <a:defRPr sz="7560" kern="1200">
          <a:solidFill>
            <a:schemeClr val="tx1"/>
          </a:solidFill>
          <a:latin typeface="+mn-lt"/>
          <a:ea typeface="+mn-ea"/>
          <a:cs typeface="+mn-cs"/>
        </a:defRPr>
      </a:lvl2pPr>
      <a:lvl3pPr marL="3840750" algn="l" defTabSz="3840750" rtl="0" eaLnBrk="1" latinLnBrk="0" hangingPunct="1">
        <a:defRPr sz="7560" kern="1200">
          <a:solidFill>
            <a:schemeClr val="tx1"/>
          </a:solidFill>
          <a:latin typeface="+mn-lt"/>
          <a:ea typeface="+mn-ea"/>
          <a:cs typeface="+mn-cs"/>
        </a:defRPr>
      </a:lvl3pPr>
      <a:lvl4pPr marL="5761124" algn="l" defTabSz="3840750" rtl="0" eaLnBrk="1" latinLnBrk="0" hangingPunct="1">
        <a:defRPr sz="7560" kern="1200">
          <a:solidFill>
            <a:schemeClr val="tx1"/>
          </a:solidFill>
          <a:latin typeface="+mn-lt"/>
          <a:ea typeface="+mn-ea"/>
          <a:cs typeface="+mn-cs"/>
        </a:defRPr>
      </a:lvl4pPr>
      <a:lvl5pPr marL="7681500" algn="l" defTabSz="3840750" rtl="0" eaLnBrk="1" latinLnBrk="0" hangingPunct="1">
        <a:defRPr sz="7560" kern="1200">
          <a:solidFill>
            <a:schemeClr val="tx1"/>
          </a:solidFill>
          <a:latin typeface="+mn-lt"/>
          <a:ea typeface="+mn-ea"/>
          <a:cs typeface="+mn-cs"/>
        </a:defRPr>
      </a:lvl5pPr>
      <a:lvl6pPr marL="9601874" algn="l" defTabSz="3840750" rtl="0" eaLnBrk="1" latinLnBrk="0" hangingPunct="1">
        <a:defRPr sz="7560" kern="1200">
          <a:solidFill>
            <a:schemeClr val="tx1"/>
          </a:solidFill>
          <a:latin typeface="+mn-lt"/>
          <a:ea typeface="+mn-ea"/>
          <a:cs typeface="+mn-cs"/>
        </a:defRPr>
      </a:lvl6pPr>
      <a:lvl7pPr marL="11522250" algn="l" defTabSz="3840750" rtl="0" eaLnBrk="1" latinLnBrk="0" hangingPunct="1">
        <a:defRPr sz="7560" kern="1200">
          <a:solidFill>
            <a:schemeClr val="tx1"/>
          </a:solidFill>
          <a:latin typeface="+mn-lt"/>
          <a:ea typeface="+mn-ea"/>
          <a:cs typeface="+mn-cs"/>
        </a:defRPr>
      </a:lvl7pPr>
      <a:lvl8pPr marL="13442624" algn="l" defTabSz="3840750" rtl="0" eaLnBrk="1" latinLnBrk="0" hangingPunct="1">
        <a:defRPr sz="7560" kern="1200">
          <a:solidFill>
            <a:schemeClr val="tx1"/>
          </a:solidFill>
          <a:latin typeface="+mn-lt"/>
          <a:ea typeface="+mn-ea"/>
          <a:cs typeface="+mn-cs"/>
        </a:defRPr>
      </a:lvl8pPr>
      <a:lvl9pPr marL="15362998" algn="l" defTabSz="384075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75E846-D042-184E-8067-758A437AFA14}"/>
              </a:ext>
            </a:extLst>
          </p:cNvPr>
          <p:cNvSpPr>
            <a:spLocks noChangeArrowheads="1"/>
          </p:cNvSpPr>
          <p:nvPr/>
        </p:nvSpPr>
        <p:spPr bwMode="auto">
          <a:xfrm>
            <a:off x="450829" y="4796645"/>
            <a:ext cx="50304742" cy="2039585"/>
          </a:xfrm>
          <a:prstGeom prst="rect">
            <a:avLst/>
          </a:prstGeom>
          <a:solidFill>
            <a:srgbClr val="8D2540"/>
          </a:solidFill>
          <a:ln w="76200">
            <a:solidFill>
              <a:srgbClr val="A9ABAE"/>
            </a:solidFill>
            <a:miter lim="800000"/>
            <a:headEnd/>
            <a:tailEnd/>
          </a:ln>
        </p:spPr>
        <p:txBody>
          <a:bodyPr wrap="none" anchor="ctr"/>
          <a:lstStyle/>
          <a:p>
            <a:pPr algn="ctr"/>
            <a:r>
              <a:rPr lang="en-US" sz="6000" dirty="0" err="1">
                <a:solidFill>
                  <a:schemeClr val="bg1"/>
                </a:solidFill>
              </a:rPr>
              <a:t>TediJo</a:t>
            </a:r>
            <a:r>
              <a:rPr lang="en-US" sz="6000" dirty="0">
                <a:solidFill>
                  <a:schemeClr val="bg1"/>
                </a:solidFill>
              </a:rPr>
              <a:t> Todd, Sola Yeager, Katlyn Norton</a:t>
            </a:r>
            <a:r>
              <a:rPr lang="en-US" sz="6000" dirty="0">
                <a:solidFill>
                  <a:schemeClr val="bg1"/>
                </a:solidFill>
                <a:latin typeface="Arial" panose="020B0604020202020204" pitchFamily="34" charset="0"/>
                <a:cs typeface="Arial" panose="020B0604020202020204" pitchFamily="34" charset="0"/>
              </a:rPr>
              <a:t>, and Valerie Moody</a:t>
            </a:r>
          </a:p>
          <a:p>
            <a:pPr algn="ctr"/>
            <a:r>
              <a:rPr lang="en-US" sz="4001" dirty="0">
                <a:solidFill>
                  <a:schemeClr val="bg1"/>
                </a:solidFill>
                <a:latin typeface="Arial" panose="020B0604020202020204" pitchFamily="34" charset="0"/>
                <a:cs typeface="Arial" panose="020B0604020202020204" pitchFamily="34" charset="0"/>
              </a:rPr>
              <a:t>School of Integrative Physiology and Athletic Training, University of Montana, Missoula, MT </a:t>
            </a:r>
          </a:p>
        </p:txBody>
      </p:sp>
      <p:sp>
        <p:nvSpPr>
          <p:cNvPr id="6" name="TextBox 25">
            <a:extLst>
              <a:ext uri="{FF2B5EF4-FFF2-40B4-BE49-F238E27FC236}">
                <a16:creationId xmlns:a16="http://schemas.microsoft.com/office/drawing/2014/main" id="{34246762-3F97-B34F-9FA0-A5D8955273F9}"/>
              </a:ext>
            </a:extLst>
          </p:cNvPr>
          <p:cNvSpPr txBox="1">
            <a:spLocks noChangeArrowheads="1"/>
          </p:cNvSpPr>
          <p:nvPr/>
        </p:nvSpPr>
        <p:spPr bwMode="auto">
          <a:xfrm>
            <a:off x="11277599" y="565988"/>
            <a:ext cx="28651196" cy="3949928"/>
          </a:xfrm>
          <a:prstGeom prst="rect">
            <a:avLst/>
          </a:prstGeom>
          <a:noFill/>
          <a:ln w="9525">
            <a:noFill/>
            <a:miter lim="800000"/>
            <a:headEnd/>
            <a:tailEnd/>
          </a:ln>
        </p:spPr>
        <p:txBody>
          <a:bodyPr wrap="square" anchor="ctr" anchorCtr="1">
            <a:noAutofit/>
          </a:bodyPr>
          <a:lstStyle/>
          <a:p>
            <a:pPr algn="ctr"/>
            <a:r>
              <a:rPr lang="en-US" sz="9600" dirty="0"/>
              <a:t>Assessing Effectiveness of Using a Moist Heat Pack </a:t>
            </a:r>
          </a:p>
          <a:p>
            <a:pPr algn="ctr"/>
            <a:r>
              <a:rPr lang="en-US" sz="9600" dirty="0"/>
              <a:t>Prior to Single Leg Vertical Jump Performance</a:t>
            </a:r>
          </a:p>
        </p:txBody>
      </p:sp>
      <p:pic>
        <p:nvPicPr>
          <p:cNvPr id="8" name="Content Placeholder 4">
            <a:extLst>
              <a:ext uri="{FF2B5EF4-FFF2-40B4-BE49-F238E27FC236}">
                <a16:creationId xmlns:a16="http://schemas.microsoft.com/office/drawing/2014/main" id="{E396C85D-4A7A-BD4F-B017-B15744F2E6AB}"/>
              </a:ext>
            </a:extLst>
          </p:cNvPr>
          <p:cNvPicPr>
            <a:picLocks noChangeAspect="1"/>
          </p:cNvPicPr>
          <p:nvPr/>
        </p:nvPicPr>
        <p:blipFill rotWithShape="1">
          <a:blip r:embed="rId2"/>
          <a:srcRect t="1" b="-4368"/>
          <a:stretch/>
        </p:blipFill>
        <p:spPr>
          <a:xfrm>
            <a:off x="450829" y="1452722"/>
            <a:ext cx="9173200" cy="2679714"/>
          </a:xfrm>
          <a:prstGeom prst="rect">
            <a:avLst/>
          </a:prstGeom>
        </p:spPr>
      </p:pic>
      <p:sp>
        <p:nvSpPr>
          <p:cNvPr id="19" name="TextBox 18">
            <a:extLst>
              <a:ext uri="{FF2B5EF4-FFF2-40B4-BE49-F238E27FC236}">
                <a16:creationId xmlns:a16="http://schemas.microsoft.com/office/drawing/2014/main" id="{BA02689F-F082-A645-B4D9-0C3BCB8C5C94}"/>
              </a:ext>
            </a:extLst>
          </p:cNvPr>
          <p:cNvSpPr txBox="1"/>
          <p:nvPr/>
        </p:nvSpPr>
        <p:spPr>
          <a:xfrm>
            <a:off x="450827" y="7677401"/>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Introduction</a:t>
            </a:r>
          </a:p>
        </p:txBody>
      </p:sp>
      <p:sp>
        <p:nvSpPr>
          <p:cNvPr id="20" name="TextBox 19">
            <a:extLst>
              <a:ext uri="{FF2B5EF4-FFF2-40B4-BE49-F238E27FC236}">
                <a16:creationId xmlns:a16="http://schemas.microsoft.com/office/drawing/2014/main" id="{450596D5-0EDB-A84E-BDF5-569BC80AD030}"/>
              </a:ext>
            </a:extLst>
          </p:cNvPr>
          <p:cNvSpPr txBox="1"/>
          <p:nvPr/>
        </p:nvSpPr>
        <p:spPr>
          <a:xfrm>
            <a:off x="18294083" y="7677400"/>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Methods (Continued)</a:t>
            </a:r>
          </a:p>
        </p:txBody>
      </p:sp>
      <p:sp>
        <p:nvSpPr>
          <p:cNvPr id="21" name="TextBox 20">
            <a:extLst>
              <a:ext uri="{FF2B5EF4-FFF2-40B4-BE49-F238E27FC236}">
                <a16:creationId xmlns:a16="http://schemas.microsoft.com/office/drawing/2014/main" id="{E4B9380B-AE51-004B-A2EC-1698EFC23AE5}"/>
              </a:ext>
            </a:extLst>
          </p:cNvPr>
          <p:cNvSpPr txBox="1"/>
          <p:nvPr/>
        </p:nvSpPr>
        <p:spPr>
          <a:xfrm>
            <a:off x="36137336" y="25881341"/>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Conclusion</a:t>
            </a:r>
          </a:p>
        </p:txBody>
      </p:sp>
      <p:sp>
        <p:nvSpPr>
          <p:cNvPr id="22" name="TextBox 21">
            <a:extLst>
              <a:ext uri="{FF2B5EF4-FFF2-40B4-BE49-F238E27FC236}">
                <a16:creationId xmlns:a16="http://schemas.microsoft.com/office/drawing/2014/main" id="{1BA95034-C85E-504F-8C87-16B7BE45D6D3}"/>
              </a:ext>
            </a:extLst>
          </p:cNvPr>
          <p:cNvSpPr txBox="1"/>
          <p:nvPr/>
        </p:nvSpPr>
        <p:spPr>
          <a:xfrm>
            <a:off x="465090" y="15850271"/>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Purpose</a:t>
            </a:r>
          </a:p>
        </p:txBody>
      </p:sp>
      <p:sp>
        <p:nvSpPr>
          <p:cNvPr id="26" name="TextBox 25">
            <a:extLst>
              <a:ext uri="{FF2B5EF4-FFF2-40B4-BE49-F238E27FC236}">
                <a16:creationId xmlns:a16="http://schemas.microsoft.com/office/drawing/2014/main" id="{4C0D3032-D06E-CB44-A0EF-9B0728D66828}"/>
              </a:ext>
            </a:extLst>
          </p:cNvPr>
          <p:cNvSpPr txBox="1"/>
          <p:nvPr/>
        </p:nvSpPr>
        <p:spPr>
          <a:xfrm>
            <a:off x="36137338" y="7677399"/>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Results</a:t>
            </a:r>
          </a:p>
        </p:txBody>
      </p:sp>
      <p:pic>
        <p:nvPicPr>
          <p:cNvPr id="3" name="Picture 2">
            <a:extLst>
              <a:ext uri="{FF2B5EF4-FFF2-40B4-BE49-F238E27FC236}">
                <a16:creationId xmlns:a16="http://schemas.microsoft.com/office/drawing/2014/main" id="{34C7C625-B228-446F-BD6D-FFBFBB0A2ED0}"/>
              </a:ext>
            </a:extLst>
          </p:cNvPr>
          <p:cNvPicPr>
            <a:picLocks noChangeAspect="1"/>
          </p:cNvPicPr>
          <p:nvPr/>
        </p:nvPicPr>
        <p:blipFill rotWithShape="1">
          <a:blip r:embed="rId3"/>
          <a:srcRect l="5673" r="4676"/>
          <a:stretch/>
        </p:blipFill>
        <p:spPr>
          <a:xfrm>
            <a:off x="40893999" y="1069242"/>
            <a:ext cx="9861571" cy="3446674"/>
          </a:xfrm>
          <a:prstGeom prst="rect">
            <a:avLst/>
          </a:prstGeom>
        </p:spPr>
      </p:pic>
      <p:sp>
        <p:nvSpPr>
          <p:cNvPr id="23" name="TextBox 22">
            <a:extLst>
              <a:ext uri="{FF2B5EF4-FFF2-40B4-BE49-F238E27FC236}">
                <a16:creationId xmlns:a16="http://schemas.microsoft.com/office/drawing/2014/main" id="{1BA95034-C85E-504F-8C87-16B7BE45D6D3}"/>
              </a:ext>
            </a:extLst>
          </p:cNvPr>
          <p:cNvSpPr txBox="1"/>
          <p:nvPr/>
        </p:nvSpPr>
        <p:spPr>
          <a:xfrm>
            <a:off x="450825" y="19926856"/>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Methods</a:t>
            </a:r>
          </a:p>
        </p:txBody>
      </p:sp>
      <p:sp>
        <p:nvSpPr>
          <p:cNvPr id="27" name="TextBox 26">
            <a:extLst>
              <a:ext uri="{FF2B5EF4-FFF2-40B4-BE49-F238E27FC236}">
                <a16:creationId xmlns:a16="http://schemas.microsoft.com/office/drawing/2014/main" id="{7CF13E9A-D2FB-41F0-93A4-5ED788DE16E5}"/>
              </a:ext>
            </a:extLst>
          </p:cNvPr>
          <p:cNvSpPr txBox="1"/>
          <p:nvPr/>
        </p:nvSpPr>
        <p:spPr>
          <a:xfrm>
            <a:off x="465092" y="24139266"/>
            <a:ext cx="14618227" cy="1938992"/>
          </a:xfrm>
          <a:prstGeom prst="rect">
            <a:avLst/>
          </a:prstGeom>
          <a:noFill/>
        </p:spPr>
        <p:txBody>
          <a:bodyPr wrap="square" rtlCol="0">
            <a:spAutoFit/>
          </a:bodyPr>
          <a:lstStyle/>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pic>
        <p:nvPicPr>
          <p:cNvPr id="10" name="Picture 9" descr="Table&#10;&#10;Description automatically generated">
            <a:extLst>
              <a:ext uri="{FF2B5EF4-FFF2-40B4-BE49-F238E27FC236}">
                <a16:creationId xmlns:a16="http://schemas.microsoft.com/office/drawing/2014/main" id="{E6F3E0A5-4C2B-ED46-9620-704A2A7AE15D}"/>
              </a:ext>
            </a:extLst>
          </p:cNvPr>
          <p:cNvPicPr>
            <a:picLocks noChangeAspect="1"/>
          </p:cNvPicPr>
          <p:nvPr/>
        </p:nvPicPr>
        <p:blipFill>
          <a:blip r:embed="rId4"/>
          <a:stretch>
            <a:fillRect/>
          </a:stretch>
        </p:blipFill>
        <p:spPr>
          <a:xfrm>
            <a:off x="37320060" y="12299613"/>
            <a:ext cx="12238513" cy="2516170"/>
          </a:xfrm>
          <a:prstGeom prst="rect">
            <a:avLst/>
          </a:prstGeom>
        </p:spPr>
      </p:pic>
      <p:pic>
        <p:nvPicPr>
          <p:cNvPr id="12" name="Picture 11">
            <a:extLst>
              <a:ext uri="{FF2B5EF4-FFF2-40B4-BE49-F238E27FC236}">
                <a16:creationId xmlns:a16="http://schemas.microsoft.com/office/drawing/2014/main" id="{5DDBB77F-AE83-9944-BCEB-AF8A468F0EFF}"/>
              </a:ext>
            </a:extLst>
          </p:cNvPr>
          <p:cNvPicPr>
            <a:picLocks noChangeAspect="1"/>
          </p:cNvPicPr>
          <p:nvPr/>
        </p:nvPicPr>
        <p:blipFill>
          <a:blip r:embed="rId5"/>
          <a:stretch>
            <a:fillRect/>
          </a:stretch>
        </p:blipFill>
        <p:spPr>
          <a:xfrm>
            <a:off x="37327193" y="15659485"/>
            <a:ext cx="12238513" cy="8871303"/>
          </a:xfrm>
          <a:prstGeom prst="rect">
            <a:avLst/>
          </a:prstGeom>
        </p:spPr>
      </p:pic>
      <p:sp>
        <p:nvSpPr>
          <p:cNvPr id="13" name="TextBox 12">
            <a:extLst>
              <a:ext uri="{FF2B5EF4-FFF2-40B4-BE49-F238E27FC236}">
                <a16:creationId xmlns:a16="http://schemas.microsoft.com/office/drawing/2014/main" id="{B206DB60-8F0B-A04C-962F-DA9BF051EB89}"/>
              </a:ext>
            </a:extLst>
          </p:cNvPr>
          <p:cNvSpPr txBox="1"/>
          <p:nvPr/>
        </p:nvSpPr>
        <p:spPr>
          <a:xfrm>
            <a:off x="450826" y="8812794"/>
            <a:ext cx="14618228" cy="7232749"/>
          </a:xfrm>
          <a:prstGeom prst="rect">
            <a:avLst/>
          </a:prstGeom>
          <a:noFill/>
        </p:spPr>
        <p:txBody>
          <a:bodyPr wrap="square" rtlCol="0">
            <a:spAutoFit/>
          </a:bodyPr>
          <a:lstStyle/>
          <a:p>
            <a:r>
              <a:rPr lang="en-US" sz="2000" dirty="0"/>
              <a:t>	</a:t>
            </a:r>
            <a:r>
              <a:rPr lang="en-US" sz="3600" dirty="0"/>
              <a:t>Thermotherapy techniques, such as moist heat pack (MHP), produce increased circulation and metabolism, decreased pain, decreased muscle spasm, and decreased tissue stiffness.  An increase in muscle elasticity causes an increase in flexibility, which can lead to an increase in range of motion.  However, there is limited research directly related to the effect of MHP on functional performance since much of the research is indirectly associated with flexibility and range of motion. </a:t>
            </a:r>
          </a:p>
          <a:p>
            <a:r>
              <a:rPr lang="en-US" sz="3600" dirty="0"/>
              <a:t>	When examining the hamstring muscle group, with increased muscle elasticity, flexibility, and range of motion, respectively, it is likely that one will see an increase in performance test scores. For those athletes that wish to increase their power and vertical jump, applying a MHP on their hamstrings before activity may be beneficial.</a:t>
            </a:r>
          </a:p>
          <a:p>
            <a:r>
              <a:rPr lang="en-US" sz="3200" dirty="0"/>
              <a:t>	</a:t>
            </a:r>
          </a:p>
        </p:txBody>
      </p:sp>
      <p:sp>
        <p:nvSpPr>
          <p:cNvPr id="17" name="TextBox 16">
            <a:extLst>
              <a:ext uri="{FF2B5EF4-FFF2-40B4-BE49-F238E27FC236}">
                <a16:creationId xmlns:a16="http://schemas.microsoft.com/office/drawing/2014/main" id="{ABAB59FD-907B-2144-80EF-253C6AF73727}"/>
              </a:ext>
            </a:extLst>
          </p:cNvPr>
          <p:cNvSpPr txBox="1"/>
          <p:nvPr/>
        </p:nvSpPr>
        <p:spPr>
          <a:xfrm>
            <a:off x="465090" y="16867944"/>
            <a:ext cx="14603964" cy="2862322"/>
          </a:xfrm>
          <a:prstGeom prst="rect">
            <a:avLst/>
          </a:prstGeom>
          <a:noFill/>
        </p:spPr>
        <p:txBody>
          <a:bodyPr wrap="square" rtlCol="0">
            <a:spAutoFit/>
          </a:bodyPr>
          <a:lstStyle/>
          <a:p>
            <a:r>
              <a:rPr lang="en-US" sz="3600" dirty="0"/>
              <a:t>	The purpose of this study was to explore and assess the effectiveness of a moist heat pack on single leg vertical jump performance. We hypothesized that an increase in vertical jump performance would be observed after the application of the moist heat pack treatment, in comparison to jumping after the control treatment.</a:t>
            </a:r>
          </a:p>
        </p:txBody>
      </p:sp>
      <p:sp>
        <p:nvSpPr>
          <p:cNvPr id="24" name="TextBox 23">
            <a:extLst>
              <a:ext uri="{FF2B5EF4-FFF2-40B4-BE49-F238E27FC236}">
                <a16:creationId xmlns:a16="http://schemas.microsoft.com/office/drawing/2014/main" id="{74ADBD41-F966-9F48-B162-F518747DDF54}"/>
              </a:ext>
            </a:extLst>
          </p:cNvPr>
          <p:cNvSpPr txBox="1"/>
          <p:nvPr/>
        </p:nvSpPr>
        <p:spPr>
          <a:xfrm>
            <a:off x="450825" y="21161157"/>
            <a:ext cx="14632494" cy="11449288"/>
          </a:xfrm>
          <a:prstGeom prst="rect">
            <a:avLst/>
          </a:prstGeom>
          <a:noFill/>
        </p:spPr>
        <p:txBody>
          <a:bodyPr wrap="square" rtlCol="0">
            <a:spAutoFit/>
          </a:bodyPr>
          <a:lstStyle/>
          <a:p>
            <a:r>
              <a:rPr lang="en-US" sz="3600" b="1" dirty="0"/>
              <a:t>Design</a:t>
            </a:r>
            <a:endParaRPr lang="en-US" sz="3600" dirty="0"/>
          </a:p>
          <a:p>
            <a:r>
              <a:rPr lang="en-US" sz="3600" dirty="0"/>
              <a:t>	A repeated measures design was used for this study. Each participant received the moist heat pack treatment and the control treatment. Treatment order was randomized using a random number generator. Treatments were administered during two separate days of data collection that were three weeks apart. On the first day of data collection, participants were administered a treatment selected by the number generator. During the second day of data collection, the participants were administered the alternative treatment.</a:t>
            </a:r>
          </a:p>
          <a:p>
            <a:r>
              <a:rPr lang="en-US" sz="3600" dirty="0"/>
              <a:t> </a:t>
            </a:r>
          </a:p>
          <a:p>
            <a:r>
              <a:rPr lang="en-US" sz="3600" b="1" dirty="0"/>
              <a:t>Participants</a:t>
            </a:r>
            <a:endParaRPr lang="en-US" sz="3600" dirty="0"/>
          </a:p>
          <a:p>
            <a:r>
              <a:rPr lang="en-US" sz="3600" dirty="0"/>
              <a:t>	A convenience sample of five, healthy, 1st year MAT students were selected for this study (age: 23.2 ± 4.38 years, height: 68 ± 4.38 in, weight: 198.2 ± 4.38 </a:t>
            </a:r>
            <a:r>
              <a:rPr lang="en-US" sz="3600" dirty="0" err="1"/>
              <a:t>lbs</a:t>
            </a:r>
            <a:r>
              <a:rPr lang="en-US" sz="3600" dirty="0"/>
              <a:t>). Students were eligible for inclusion into this study if they did not have any current lower extremity injuries which could affect vertical jump performance (ankle sprains, muscle strains, or contusions) and were enrolled in the Therapeutic Modalities course. Students were instructed to abstain from exercising the morning of data collection.</a:t>
            </a:r>
          </a:p>
          <a:p>
            <a:r>
              <a:rPr lang="en-US" sz="3600" dirty="0"/>
              <a:t> </a:t>
            </a:r>
          </a:p>
          <a:p>
            <a:endParaRPr lang="en-US" dirty="0"/>
          </a:p>
          <a:p>
            <a:r>
              <a:rPr lang="en-US" dirty="0"/>
              <a:t> </a:t>
            </a:r>
          </a:p>
          <a:p>
            <a:endParaRPr lang="en-US" dirty="0"/>
          </a:p>
        </p:txBody>
      </p:sp>
      <p:sp>
        <p:nvSpPr>
          <p:cNvPr id="28" name="TextBox 27">
            <a:extLst>
              <a:ext uri="{FF2B5EF4-FFF2-40B4-BE49-F238E27FC236}">
                <a16:creationId xmlns:a16="http://schemas.microsoft.com/office/drawing/2014/main" id="{C8674257-A11B-F34A-93DD-F1986E48C99F}"/>
              </a:ext>
            </a:extLst>
          </p:cNvPr>
          <p:cNvSpPr txBox="1"/>
          <p:nvPr/>
        </p:nvSpPr>
        <p:spPr>
          <a:xfrm>
            <a:off x="18286947" y="9432971"/>
            <a:ext cx="14603964" cy="21144250"/>
          </a:xfrm>
          <a:prstGeom prst="rect">
            <a:avLst/>
          </a:prstGeom>
          <a:noFill/>
        </p:spPr>
        <p:txBody>
          <a:bodyPr wrap="square" rtlCol="0">
            <a:spAutoFit/>
          </a:bodyPr>
          <a:lstStyle/>
          <a:p>
            <a:r>
              <a:rPr lang="en-US" sz="3600" b="1" dirty="0"/>
              <a:t>Procedures</a:t>
            </a:r>
            <a:endParaRPr lang="en-US" sz="3600" dirty="0"/>
          </a:p>
          <a:p>
            <a:r>
              <a:rPr lang="en-US" sz="3600" dirty="0"/>
              <a:t>	Prior to the start of the study, each participant's age, height, and weight was obtained. Prior to each data collection session, participants were asked if they were still injury free and to confirm if they abstained from exercise that morning.</a:t>
            </a:r>
          </a:p>
          <a:p>
            <a:r>
              <a:rPr lang="en-US" sz="3600" dirty="0"/>
              <a:t> </a:t>
            </a:r>
          </a:p>
          <a:p>
            <a:r>
              <a:rPr lang="en-US" sz="3600" b="1" dirty="0"/>
              <a:t>Jump Instruction</a:t>
            </a:r>
            <a:endParaRPr lang="en-US" sz="3600" dirty="0"/>
          </a:p>
          <a:p>
            <a:r>
              <a:rPr lang="en-US" sz="3600" dirty="0"/>
              <a:t>	Participants were instructed to jump barefoot, on their dominant leg. Participants were permitted to swing their arms during the jump, but were not allowed to bend their knees and dip to load prior to the jump.</a:t>
            </a:r>
          </a:p>
          <a:p>
            <a:endParaRPr lang="en-US" sz="3600" dirty="0"/>
          </a:p>
          <a:p>
            <a:r>
              <a:rPr lang="en-US" sz="3600" b="1" dirty="0"/>
              <a:t>Pre-Treatment</a:t>
            </a:r>
            <a:endParaRPr lang="en-US" sz="3600" dirty="0"/>
          </a:p>
          <a:p>
            <a:r>
              <a:rPr lang="en-US" sz="3600" dirty="0"/>
              <a:t>	Participants performed three pre-treatment vertical jumps on the Just Jump! Just Run!</a:t>
            </a:r>
            <a:r>
              <a:rPr lang="en-US" sz="3600" baseline="30000" dirty="0"/>
              <a:t>©</a:t>
            </a:r>
            <a:r>
              <a:rPr lang="en-US" sz="3600" dirty="0"/>
              <a:t> mat. The lowest score was eliminated and the average of the two best jumps was taken and recorded. The participants were then randomly selected to receive the moist heat pack treatment or the control treatment using a random number generator.</a:t>
            </a:r>
          </a:p>
          <a:p>
            <a:r>
              <a:rPr lang="en-US" sz="3600" dirty="0"/>
              <a:t> </a:t>
            </a:r>
          </a:p>
          <a:p>
            <a:r>
              <a:rPr lang="en-US" sz="3600" b="1" dirty="0"/>
              <a:t>Control</a:t>
            </a:r>
            <a:endParaRPr lang="en-US" sz="3600" dirty="0"/>
          </a:p>
          <a:p>
            <a:r>
              <a:rPr lang="en-US" sz="3600" dirty="0"/>
              <a:t>	 For this trial, participants laid on the treatment table in a prone position for 10 minutes and received no heating treatment. After 10 minutes, the participants performed three more vertical jumps. The lowest height was eliminated while an average was taken of the remaining two heights. The average was recorded. </a:t>
            </a:r>
          </a:p>
          <a:p>
            <a:r>
              <a:rPr lang="en-US" sz="3600" dirty="0"/>
              <a:t> </a:t>
            </a:r>
          </a:p>
          <a:p>
            <a:r>
              <a:rPr lang="en-US" sz="3600" b="1" dirty="0"/>
              <a:t>Moist Heat Pack</a:t>
            </a:r>
            <a:endParaRPr lang="en-US" sz="3600" dirty="0"/>
          </a:p>
          <a:p>
            <a:r>
              <a:rPr lang="en-US" sz="3600" dirty="0"/>
              <a:t>	Participants laid on the treatment table in a prone position and the moist heat pack was placed on the hamstring muscle group of the dominant leg for 10 minutes. After treatment, the participants performed three more vertical jumps. The lowest height was eliminated and the average was taken from the remaining two jumps. The average was recorded. </a:t>
            </a:r>
          </a:p>
          <a:p>
            <a:endParaRPr lang="en-US" sz="3600" dirty="0"/>
          </a:p>
          <a:p>
            <a:r>
              <a:rPr lang="en-US" sz="3600" b="1" dirty="0"/>
              <a:t>Data Analysis</a:t>
            </a:r>
          </a:p>
          <a:p>
            <a:r>
              <a:rPr lang="en-US" sz="3600" dirty="0"/>
              <a:t>   Microsoft Excel was used to calculate descriptive statistics for each participant’s height, weight, and age along with their vertical jump measurements. A 2 x 2 (trial x time) repeated measures ANOVA using SPSS v26.0 was used to calculate mean difference between the control and moist heat pack trial.  Significance was set a priori at p = 0.05.</a:t>
            </a:r>
          </a:p>
        </p:txBody>
      </p:sp>
      <p:sp>
        <p:nvSpPr>
          <p:cNvPr id="29" name="TextBox 28">
            <a:extLst>
              <a:ext uri="{FF2B5EF4-FFF2-40B4-BE49-F238E27FC236}">
                <a16:creationId xmlns:a16="http://schemas.microsoft.com/office/drawing/2014/main" id="{5CE72E81-159F-1149-85D6-8918B47254E4}"/>
              </a:ext>
            </a:extLst>
          </p:cNvPr>
          <p:cNvSpPr txBox="1"/>
          <p:nvPr/>
        </p:nvSpPr>
        <p:spPr>
          <a:xfrm>
            <a:off x="36137336" y="8882742"/>
            <a:ext cx="14618228" cy="2862322"/>
          </a:xfrm>
          <a:prstGeom prst="rect">
            <a:avLst/>
          </a:prstGeom>
          <a:noFill/>
        </p:spPr>
        <p:txBody>
          <a:bodyPr wrap="square" rtlCol="0">
            <a:spAutoFit/>
          </a:bodyPr>
          <a:lstStyle/>
          <a:p>
            <a:r>
              <a:rPr lang="en-US" sz="3600" dirty="0"/>
              <a:t>	The 2 x 2 repeated measures ANOVA revealed no statistical difference between the moist heat pack and control groups on vertical jump performance (p = 0.15). While there was a trend for both groups' vertical jump to improve after the intervention, a main effect for time was not demonstrated. </a:t>
            </a:r>
          </a:p>
        </p:txBody>
      </p:sp>
      <p:sp>
        <p:nvSpPr>
          <p:cNvPr id="30" name="TextBox 29">
            <a:extLst>
              <a:ext uri="{FF2B5EF4-FFF2-40B4-BE49-F238E27FC236}">
                <a16:creationId xmlns:a16="http://schemas.microsoft.com/office/drawing/2014/main" id="{85ED4FE1-63CF-7C43-92F5-F5112AE7DF60}"/>
              </a:ext>
            </a:extLst>
          </p:cNvPr>
          <p:cNvSpPr txBox="1"/>
          <p:nvPr/>
        </p:nvSpPr>
        <p:spPr>
          <a:xfrm>
            <a:off x="36123070" y="26963023"/>
            <a:ext cx="14632494" cy="5078313"/>
          </a:xfrm>
          <a:prstGeom prst="rect">
            <a:avLst/>
          </a:prstGeom>
          <a:noFill/>
        </p:spPr>
        <p:txBody>
          <a:bodyPr wrap="square" rtlCol="0">
            <a:spAutoFit/>
          </a:bodyPr>
          <a:lstStyle/>
          <a:p>
            <a:r>
              <a:rPr lang="en-US" sz="3600"/>
              <a:t>	Applying </a:t>
            </a:r>
            <a:r>
              <a:rPr lang="en-US" sz="3600" dirty="0"/>
              <a:t>MHP on hamstrings prior to vertical jump does not significantly affect vertical jump performance. The results of this study show that static MHP tissue heating does not improve single leg vertical jump performance. This is important for clinicians as it shows that superficial soft tissue heating does not affect power production. Athletes who regularly apply a MHP to soft tissue in an effort to boost performance should engage in some sort of active warm up exercises and stretching or alternative modality to warm the tissue. By engaging in these systemic warmups, athletes will heat multiple muscle groups which may lead to an increase in performance.</a:t>
            </a:r>
          </a:p>
        </p:txBody>
      </p:sp>
    </p:spTree>
    <p:extLst>
      <p:ext uri="{BB962C8B-B14F-4D97-AF65-F5344CB8AC3E}">
        <p14:creationId xmlns:p14="http://schemas.microsoft.com/office/powerpoint/2010/main" val="167809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5865</TotalTime>
  <Words>951</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Shane</dc:creator>
  <cp:lastModifiedBy>TediJo Todd</cp:lastModifiedBy>
  <cp:revision>35</cp:revision>
  <dcterms:created xsi:type="dcterms:W3CDTF">2019-08-08T22:20:26Z</dcterms:created>
  <dcterms:modified xsi:type="dcterms:W3CDTF">2021-02-15T22:17:02Z</dcterms:modified>
</cp:coreProperties>
</file>