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6" r:id="rId3"/>
  </p:sldMasterIdLst>
  <p:notesMasterIdLst>
    <p:notesMasterId r:id="rId18"/>
  </p:notesMasterIdLst>
  <p:sldIdLst>
    <p:sldId id="262" r:id="rId4"/>
    <p:sldId id="274" r:id="rId5"/>
    <p:sldId id="275" r:id="rId6"/>
    <p:sldId id="278" r:id="rId7"/>
    <p:sldId id="290" r:id="rId8"/>
    <p:sldId id="264" r:id="rId9"/>
    <p:sldId id="294" r:id="rId10"/>
    <p:sldId id="295" r:id="rId11"/>
    <p:sldId id="296" r:id="rId12"/>
    <p:sldId id="298" r:id="rId13"/>
    <p:sldId id="300" r:id="rId14"/>
    <p:sldId id="303" r:id="rId15"/>
    <p:sldId id="305" r:id="rId16"/>
    <p:sldId id="30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52889" autoAdjust="0"/>
  </p:normalViewPr>
  <p:slideViewPr>
    <p:cSldViewPr snapToGrid="0">
      <p:cViewPr varScale="1">
        <p:scale>
          <a:sx n="42" d="100"/>
          <a:sy n="42" d="100"/>
        </p:scale>
        <p:origin x="533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C0992D-8E4D-4B8B-A167-69B4660FC911}" type="doc">
      <dgm:prSet loTypeId="urn:microsoft.com/office/officeart/2005/8/layout/chevron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94929FA-D72D-499C-A943-51D4A3B1F943}">
      <dgm:prSet phldrT="[Text]" custT="1"/>
      <dgm:spPr/>
      <dgm:t>
        <a:bodyPr/>
        <a:lstStyle/>
        <a:p>
          <a:pPr algn="ctr"/>
          <a:r>
            <a:rPr lang="en-US" sz="2400" dirty="0"/>
            <a:t>Public </a:t>
          </a:r>
        </a:p>
        <a:p>
          <a:pPr algn="ctr"/>
          <a:r>
            <a:rPr lang="en-US" sz="2400" dirty="0"/>
            <a:t>  Stigma</a:t>
          </a:r>
          <a:r>
            <a:rPr lang="en-US" sz="1700" dirty="0"/>
            <a:t>	</a:t>
          </a:r>
        </a:p>
      </dgm:t>
    </dgm:pt>
    <dgm:pt modelId="{18D2CED6-B895-4149-B4B2-38B013DADA08}" type="parTrans" cxnId="{BE4FFDCC-1FB4-4046-8B3B-19152F96757A}">
      <dgm:prSet/>
      <dgm:spPr/>
      <dgm:t>
        <a:bodyPr/>
        <a:lstStyle/>
        <a:p>
          <a:endParaRPr lang="en-US"/>
        </a:p>
      </dgm:t>
    </dgm:pt>
    <dgm:pt modelId="{5C2E9B99-8190-4AC0-9E0D-E91086ACE869}" type="sibTrans" cxnId="{BE4FFDCC-1FB4-4046-8B3B-19152F96757A}">
      <dgm:prSet/>
      <dgm:spPr/>
      <dgm:t>
        <a:bodyPr/>
        <a:lstStyle/>
        <a:p>
          <a:endParaRPr lang="en-US"/>
        </a:p>
      </dgm:t>
    </dgm:pt>
    <dgm:pt modelId="{C540D49C-9A4A-4E91-A07C-D022B348F750}">
      <dgm:prSet phldrT="[Text]" custT="1"/>
      <dgm:spPr/>
      <dgm:t>
        <a:bodyPr/>
        <a:lstStyle/>
        <a:p>
          <a:r>
            <a:rPr lang="en-US" sz="2800" dirty="0"/>
            <a:t>Stereotypes and negative societal messages</a:t>
          </a:r>
        </a:p>
      </dgm:t>
    </dgm:pt>
    <dgm:pt modelId="{6DA0A54C-0969-4864-A595-64075DC4773E}" type="parTrans" cxnId="{9BC2414E-A51C-4D20-83D3-277F535A4015}">
      <dgm:prSet/>
      <dgm:spPr/>
      <dgm:t>
        <a:bodyPr/>
        <a:lstStyle/>
        <a:p>
          <a:endParaRPr lang="en-US"/>
        </a:p>
      </dgm:t>
    </dgm:pt>
    <dgm:pt modelId="{11DF7131-5442-4730-8FA1-1B40BFFFD9E8}" type="sibTrans" cxnId="{9BC2414E-A51C-4D20-83D3-277F535A4015}">
      <dgm:prSet/>
      <dgm:spPr/>
      <dgm:t>
        <a:bodyPr/>
        <a:lstStyle/>
        <a:p>
          <a:endParaRPr lang="en-US"/>
        </a:p>
      </dgm:t>
    </dgm:pt>
    <dgm:pt modelId="{2E5B469E-432B-4D69-AB61-5C4A45727F60}">
      <dgm:prSet phldrT="[Text]" custT="1"/>
      <dgm:spPr/>
      <dgm:t>
        <a:bodyPr/>
        <a:lstStyle/>
        <a:p>
          <a:r>
            <a:rPr lang="en-US" sz="2400" dirty="0"/>
            <a:t>Self-</a:t>
          </a:r>
        </a:p>
        <a:p>
          <a:r>
            <a:rPr lang="en-US" sz="2400" dirty="0"/>
            <a:t>Stigma</a:t>
          </a:r>
        </a:p>
      </dgm:t>
    </dgm:pt>
    <dgm:pt modelId="{E6E17CCF-6399-4BB2-8C94-B5583D53C8EF}" type="parTrans" cxnId="{5E430698-845A-41A1-9673-B6A256668DA2}">
      <dgm:prSet/>
      <dgm:spPr/>
      <dgm:t>
        <a:bodyPr/>
        <a:lstStyle/>
        <a:p>
          <a:endParaRPr lang="en-US"/>
        </a:p>
      </dgm:t>
    </dgm:pt>
    <dgm:pt modelId="{13308E2A-D3CB-42BD-B926-3C34E14F0EF0}" type="sibTrans" cxnId="{5E430698-845A-41A1-9673-B6A256668DA2}">
      <dgm:prSet/>
      <dgm:spPr/>
      <dgm:t>
        <a:bodyPr/>
        <a:lstStyle/>
        <a:p>
          <a:endParaRPr lang="en-US"/>
        </a:p>
      </dgm:t>
    </dgm:pt>
    <dgm:pt modelId="{91BE6412-CDA7-4D2C-999E-1ABA4B702ED2}">
      <dgm:prSet phldrT="[Text]"/>
      <dgm:spPr/>
      <dgm:t>
        <a:bodyPr/>
        <a:lstStyle/>
        <a:p>
          <a:r>
            <a:rPr lang="en-US" dirty="0"/>
            <a:t>Internalization of broader societal messages</a:t>
          </a:r>
        </a:p>
      </dgm:t>
    </dgm:pt>
    <dgm:pt modelId="{4D426760-81AC-4468-91EB-1DF2B46796FF}" type="parTrans" cxnId="{3F9F4E8F-10ED-462D-ADF7-D4C435CBD881}">
      <dgm:prSet/>
      <dgm:spPr/>
      <dgm:t>
        <a:bodyPr/>
        <a:lstStyle/>
        <a:p>
          <a:endParaRPr lang="en-US"/>
        </a:p>
      </dgm:t>
    </dgm:pt>
    <dgm:pt modelId="{A0BDAC9B-D14B-4DED-851D-207F926E60E8}" type="sibTrans" cxnId="{3F9F4E8F-10ED-462D-ADF7-D4C435CBD881}">
      <dgm:prSet/>
      <dgm:spPr/>
      <dgm:t>
        <a:bodyPr/>
        <a:lstStyle/>
        <a:p>
          <a:endParaRPr lang="en-US"/>
        </a:p>
      </dgm:t>
    </dgm:pt>
    <dgm:pt modelId="{B55336F5-A998-43BC-ACA0-FCE2A42B9674}">
      <dgm:prSet phldrT="[Text]"/>
      <dgm:spPr/>
      <dgm:t>
        <a:bodyPr/>
        <a:lstStyle/>
        <a:p>
          <a:r>
            <a:rPr lang="en-US" dirty="0"/>
            <a:t>Label Avoidance</a:t>
          </a:r>
        </a:p>
      </dgm:t>
    </dgm:pt>
    <dgm:pt modelId="{4821F3CC-3251-4B4F-8E65-FA3269EFBF77}" type="parTrans" cxnId="{472BE55A-997A-48BB-8ABC-93254B6F616F}">
      <dgm:prSet/>
      <dgm:spPr/>
      <dgm:t>
        <a:bodyPr/>
        <a:lstStyle/>
        <a:p>
          <a:endParaRPr lang="en-US"/>
        </a:p>
      </dgm:t>
    </dgm:pt>
    <dgm:pt modelId="{A58A72C2-626E-47F5-ABE9-E506F5AAF8FB}" type="sibTrans" cxnId="{472BE55A-997A-48BB-8ABC-93254B6F616F}">
      <dgm:prSet/>
      <dgm:spPr/>
      <dgm:t>
        <a:bodyPr/>
        <a:lstStyle/>
        <a:p>
          <a:endParaRPr lang="en-US"/>
        </a:p>
      </dgm:t>
    </dgm:pt>
    <dgm:pt modelId="{22B49AD3-D811-480D-8ECF-F0BDBE708C20}">
      <dgm:prSet phldrT="[Text]"/>
      <dgm:spPr/>
      <dgm:t>
        <a:bodyPr/>
        <a:lstStyle/>
        <a:p>
          <a:r>
            <a:rPr lang="en-US" dirty="0"/>
            <a:t>Assumes specific stigma attached to mental illness label</a:t>
          </a:r>
        </a:p>
      </dgm:t>
    </dgm:pt>
    <dgm:pt modelId="{5358121B-5C7B-4C69-9D48-AAA0B39BAC67}" type="parTrans" cxnId="{03DBC1C3-3C4A-421F-A9CE-81C5E8B962DC}">
      <dgm:prSet/>
      <dgm:spPr/>
      <dgm:t>
        <a:bodyPr/>
        <a:lstStyle/>
        <a:p>
          <a:endParaRPr lang="en-US"/>
        </a:p>
      </dgm:t>
    </dgm:pt>
    <dgm:pt modelId="{1DEFEFCE-DFD2-4EFA-87DB-70CA7E394370}" type="sibTrans" cxnId="{03DBC1C3-3C4A-421F-A9CE-81C5E8B962DC}">
      <dgm:prSet/>
      <dgm:spPr/>
      <dgm:t>
        <a:bodyPr/>
        <a:lstStyle/>
        <a:p>
          <a:endParaRPr lang="en-US"/>
        </a:p>
      </dgm:t>
    </dgm:pt>
    <dgm:pt modelId="{CB7ED4E0-7D2D-4E49-A79F-84844D538F26}">
      <dgm:prSet phldrT="[Text]"/>
      <dgm:spPr/>
      <dgm:t>
        <a:bodyPr/>
        <a:lstStyle/>
        <a:p>
          <a:r>
            <a:rPr lang="en-US" dirty="0"/>
            <a:t>Results in less treatment seeking behavior and lower treatment engagement </a:t>
          </a:r>
        </a:p>
      </dgm:t>
    </dgm:pt>
    <dgm:pt modelId="{F916C847-194D-4523-ADAD-45ED082F053C}" type="parTrans" cxnId="{77A01DD7-C670-4E7B-B2F9-7298AC1EBD5D}">
      <dgm:prSet/>
      <dgm:spPr/>
      <dgm:t>
        <a:bodyPr/>
        <a:lstStyle/>
        <a:p>
          <a:endParaRPr lang="en-US"/>
        </a:p>
      </dgm:t>
    </dgm:pt>
    <dgm:pt modelId="{A0B7E3F7-91CF-402B-A68F-37F640CE59DD}" type="sibTrans" cxnId="{77A01DD7-C670-4E7B-B2F9-7298AC1EBD5D}">
      <dgm:prSet/>
      <dgm:spPr/>
      <dgm:t>
        <a:bodyPr/>
        <a:lstStyle/>
        <a:p>
          <a:endParaRPr lang="en-US"/>
        </a:p>
      </dgm:t>
    </dgm:pt>
    <dgm:pt modelId="{FD60E69C-2FD7-4DF2-9666-6B343D01DF5D}">
      <dgm:prSet phldrT="[Text]"/>
      <dgm:spPr/>
      <dgm:t>
        <a:bodyPr/>
        <a:lstStyle/>
        <a:p>
          <a:r>
            <a:rPr lang="en-US" dirty="0"/>
            <a:t>Lead to feelings of demoralization and lower self-esteem</a:t>
          </a:r>
        </a:p>
      </dgm:t>
    </dgm:pt>
    <dgm:pt modelId="{0867F41D-727F-4F2A-B8C4-53EFB7FB1478}" type="parTrans" cxnId="{3F8F77AE-CF66-4B95-9A56-444BBA104E7B}">
      <dgm:prSet/>
      <dgm:spPr/>
      <dgm:t>
        <a:bodyPr/>
        <a:lstStyle/>
        <a:p>
          <a:endParaRPr lang="en-US"/>
        </a:p>
      </dgm:t>
    </dgm:pt>
    <dgm:pt modelId="{BC3275AB-9F20-4A08-B9F2-0F5EFA8AC4B5}" type="sibTrans" cxnId="{3F8F77AE-CF66-4B95-9A56-444BBA104E7B}">
      <dgm:prSet/>
      <dgm:spPr/>
      <dgm:t>
        <a:bodyPr/>
        <a:lstStyle/>
        <a:p>
          <a:endParaRPr lang="en-US"/>
        </a:p>
      </dgm:t>
    </dgm:pt>
    <dgm:pt modelId="{4BF82940-3965-4960-846B-46EE190F90D9}" type="pres">
      <dgm:prSet presAssocID="{65C0992D-8E4D-4B8B-A167-69B4660FC911}" presName="linearFlow" presStyleCnt="0">
        <dgm:presLayoutVars>
          <dgm:dir/>
          <dgm:animLvl val="lvl"/>
          <dgm:resizeHandles val="exact"/>
        </dgm:presLayoutVars>
      </dgm:prSet>
      <dgm:spPr/>
    </dgm:pt>
    <dgm:pt modelId="{F3E7ABB6-2CFE-445B-A170-9FA339EF05B7}" type="pres">
      <dgm:prSet presAssocID="{A94929FA-D72D-499C-A943-51D4A3B1F943}" presName="composite" presStyleCnt="0"/>
      <dgm:spPr/>
    </dgm:pt>
    <dgm:pt modelId="{C6C5A060-B4DB-424C-88DB-E6887298B844}" type="pres">
      <dgm:prSet presAssocID="{A94929FA-D72D-499C-A943-51D4A3B1F943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3AE5FBDE-B0F9-49AD-9E07-37828605FBCB}" type="pres">
      <dgm:prSet presAssocID="{A94929FA-D72D-499C-A943-51D4A3B1F943}" presName="descendantText" presStyleLbl="alignAcc1" presStyleIdx="0" presStyleCnt="3">
        <dgm:presLayoutVars>
          <dgm:bulletEnabled val="1"/>
        </dgm:presLayoutVars>
      </dgm:prSet>
      <dgm:spPr/>
    </dgm:pt>
    <dgm:pt modelId="{C7BA78D8-272B-42FF-9A23-BC88E7034518}" type="pres">
      <dgm:prSet presAssocID="{5C2E9B99-8190-4AC0-9E0D-E91086ACE869}" presName="sp" presStyleCnt="0"/>
      <dgm:spPr/>
    </dgm:pt>
    <dgm:pt modelId="{543C31F7-B27A-42A7-9364-33EE2A49B463}" type="pres">
      <dgm:prSet presAssocID="{2E5B469E-432B-4D69-AB61-5C4A45727F60}" presName="composite" presStyleCnt="0"/>
      <dgm:spPr/>
    </dgm:pt>
    <dgm:pt modelId="{CC89564C-4D94-4111-A50A-B024CA11B351}" type="pres">
      <dgm:prSet presAssocID="{2E5B469E-432B-4D69-AB61-5C4A45727F60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4B163C2E-ECC1-491C-82AD-3AB00A590A11}" type="pres">
      <dgm:prSet presAssocID="{2E5B469E-432B-4D69-AB61-5C4A45727F60}" presName="descendantText" presStyleLbl="alignAcc1" presStyleIdx="1" presStyleCnt="3">
        <dgm:presLayoutVars>
          <dgm:bulletEnabled val="1"/>
        </dgm:presLayoutVars>
      </dgm:prSet>
      <dgm:spPr/>
    </dgm:pt>
    <dgm:pt modelId="{F16E2D6C-8E95-4249-98DD-4A09774E198B}" type="pres">
      <dgm:prSet presAssocID="{13308E2A-D3CB-42BD-B926-3C34E14F0EF0}" presName="sp" presStyleCnt="0"/>
      <dgm:spPr/>
    </dgm:pt>
    <dgm:pt modelId="{35143202-D153-48B9-ABF5-94FEBE9CC879}" type="pres">
      <dgm:prSet presAssocID="{B55336F5-A998-43BC-ACA0-FCE2A42B9674}" presName="composite" presStyleCnt="0"/>
      <dgm:spPr/>
    </dgm:pt>
    <dgm:pt modelId="{2C46106D-A1EC-4547-ABAB-DEF9596DF33E}" type="pres">
      <dgm:prSet presAssocID="{B55336F5-A998-43BC-ACA0-FCE2A42B9674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ACB50C35-7ED4-4E51-91EC-BA422B906DE0}" type="pres">
      <dgm:prSet presAssocID="{B55336F5-A998-43BC-ACA0-FCE2A42B9674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A706C738-F280-4122-98AA-5AB67B8BC441}" type="presOf" srcId="{C540D49C-9A4A-4E91-A07C-D022B348F750}" destId="{3AE5FBDE-B0F9-49AD-9E07-37828605FBCB}" srcOrd="0" destOrd="0" presId="urn:microsoft.com/office/officeart/2005/8/layout/chevron2"/>
    <dgm:cxn modelId="{FA1B963C-341C-4E90-A700-BDCB27205B84}" type="presOf" srcId="{65C0992D-8E4D-4B8B-A167-69B4660FC911}" destId="{4BF82940-3965-4960-846B-46EE190F90D9}" srcOrd="0" destOrd="0" presId="urn:microsoft.com/office/officeart/2005/8/layout/chevron2"/>
    <dgm:cxn modelId="{666E3F5C-A315-441E-AB82-249AFC128A34}" type="presOf" srcId="{CB7ED4E0-7D2D-4E49-A79F-84844D538F26}" destId="{ACB50C35-7ED4-4E51-91EC-BA422B906DE0}" srcOrd="0" destOrd="1" presId="urn:microsoft.com/office/officeart/2005/8/layout/chevron2"/>
    <dgm:cxn modelId="{9BC2414E-A51C-4D20-83D3-277F535A4015}" srcId="{A94929FA-D72D-499C-A943-51D4A3B1F943}" destId="{C540D49C-9A4A-4E91-A07C-D022B348F750}" srcOrd="0" destOrd="0" parTransId="{6DA0A54C-0969-4864-A595-64075DC4773E}" sibTransId="{11DF7131-5442-4730-8FA1-1B40BFFFD9E8}"/>
    <dgm:cxn modelId="{5D40C94F-2FE2-484A-B9E2-5E474BA1F248}" type="presOf" srcId="{91BE6412-CDA7-4D2C-999E-1ABA4B702ED2}" destId="{4B163C2E-ECC1-491C-82AD-3AB00A590A11}" srcOrd="0" destOrd="0" presId="urn:microsoft.com/office/officeart/2005/8/layout/chevron2"/>
    <dgm:cxn modelId="{472BE55A-997A-48BB-8ABC-93254B6F616F}" srcId="{65C0992D-8E4D-4B8B-A167-69B4660FC911}" destId="{B55336F5-A998-43BC-ACA0-FCE2A42B9674}" srcOrd="2" destOrd="0" parTransId="{4821F3CC-3251-4B4F-8E65-FA3269EFBF77}" sibTransId="{A58A72C2-626E-47F5-ABE9-E506F5AAF8FB}"/>
    <dgm:cxn modelId="{DF70E083-C13B-4A06-B4C3-4861616E57E6}" type="presOf" srcId="{2E5B469E-432B-4D69-AB61-5C4A45727F60}" destId="{CC89564C-4D94-4111-A50A-B024CA11B351}" srcOrd="0" destOrd="0" presId="urn:microsoft.com/office/officeart/2005/8/layout/chevron2"/>
    <dgm:cxn modelId="{3F9F4E8F-10ED-462D-ADF7-D4C435CBD881}" srcId="{2E5B469E-432B-4D69-AB61-5C4A45727F60}" destId="{91BE6412-CDA7-4D2C-999E-1ABA4B702ED2}" srcOrd="0" destOrd="0" parTransId="{4D426760-81AC-4468-91EB-1DF2B46796FF}" sibTransId="{A0BDAC9B-D14B-4DED-851D-207F926E60E8}"/>
    <dgm:cxn modelId="{F4B6A88F-9629-4E6C-A7BC-3AA30FAD8E6F}" type="presOf" srcId="{22B49AD3-D811-480D-8ECF-F0BDBE708C20}" destId="{ACB50C35-7ED4-4E51-91EC-BA422B906DE0}" srcOrd="0" destOrd="0" presId="urn:microsoft.com/office/officeart/2005/8/layout/chevron2"/>
    <dgm:cxn modelId="{7FD13C92-E860-4997-B01F-90EFFD68E711}" type="presOf" srcId="{A94929FA-D72D-499C-A943-51D4A3B1F943}" destId="{C6C5A060-B4DB-424C-88DB-E6887298B844}" srcOrd="0" destOrd="0" presId="urn:microsoft.com/office/officeart/2005/8/layout/chevron2"/>
    <dgm:cxn modelId="{5E430698-845A-41A1-9673-B6A256668DA2}" srcId="{65C0992D-8E4D-4B8B-A167-69B4660FC911}" destId="{2E5B469E-432B-4D69-AB61-5C4A45727F60}" srcOrd="1" destOrd="0" parTransId="{E6E17CCF-6399-4BB2-8C94-B5583D53C8EF}" sibTransId="{13308E2A-D3CB-42BD-B926-3C34E14F0EF0}"/>
    <dgm:cxn modelId="{244E569C-26A9-4977-83EB-A86BF5611D84}" type="presOf" srcId="{FD60E69C-2FD7-4DF2-9666-6B343D01DF5D}" destId="{4B163C2E-ECC1-491C-82AD-3AB00A590A11}" srcOrd="0" destOrd="1" presId="urn:microsoft.com/office/officeart/2005/8/layout/chevron2"/>
    <dgm:cxn modelId="{3F8F77AE-CF66-4B95-9A56-444BBA104E7B}" srcId="{2E5B469E-432B-4D69-AB61-5C4A45727F60}" destId="{FD60E69C-2FD7-4DF2-9666-6B343D01DF5D}" srcOrd="1" destOrd="0" parTransId="{0867F41D-727F-4F2A-B8C4-53EFB7FB1478}" sibTransId="{BC3275AB-9F20-4A08-B9F2-0F5EFA8AC4B5}"/>
    <dgm:cxn modelId="{90A685B4-1724-49C0-BAB9-7A5A0259A554}" type="presOf" srcId="{B55336F5-A998-43BC-ACA0-FCE2A42B9674}" destId="{2C46106D-A1EC-4547-ABAB-DEF9596DF33E}" srcOrd="0" destOrd="0" presId="urn:microsoft.com/office/officeart/2005/8/layout/chevron2"/>
    <dgm:cxn modelId="{03DBC1C3-3C4A-421F-A9CE-81C5E8B962DC}" srcId="{B55336F5-A998-43BC-ACA0-FCE2A42B9674}" destId="{22B49AD3-D811-480D-8ECF-F0BDBE708C20}" srcOrd="0" destOrd="0" parTransId="{5358121B-5C7B-4C69-9D48-AAA0B39BAC67}" sibTransId="{1DEFEFCE-DFD2-4EFA-87DB-70CA7E394370}"/>
    <dgm:cxn modelId="{BE4FFDCC-1FB4-4046-8B3B-19152F96757A}" srcId="{65C0992D-8E4D-4B8B-A167-69B4660FC911}" destId="{A94929FA-D72D-499C-A943-51D4A3B1F943}" srcOrd="0" destOrd="0" parTransId="{18D2CED6-B895-4149-B4B2-38B013DADA08}" sibTransId="{5C2E9B99-8190-4AC0-9E0D-E91086ACE869}"/>
    <dgm:cxn modelId="{77A01DD7-C670-4E7B-B2F9-7298AC1EBD5D}" srcId="{B55336F5-A998-43BC-ACA0-FCE2A42B9674}" destId="{CB7ED4E0-7D2D-4E49-A79F-84844D538F26}" srcOrd="1" destOrd="0" parTransId="{F916C847-194D-4523-ADAD-45ED082F053C}" sibTransId="{A0B7E3F7-91CF-402B-A68F-37F640CE59DD}"/>
    <dgm:cxn modelId="{82573EA6-C873-4413-A938-52A149B88A14}" type="presParOf" srcId="{4BF82940-3965-4960-846B-46EE190F90D9}" destId="{F3E7ABB6-2CFE-445B-A170-9FA339EF05B7}" srcOrd="0" destOrd="0" presId="urn:microsoft.com/office/officeart/2005/8/layout/chevron2"/>
    <dgm:cxn modelId="{BBE31D46-1B8C-4437-9814-CA2051428828}" type="presParOf" srcId="{F3E7ABB6-2CFE-445B-A170-9FA339EF05B7}" destId="{C6C5A060-B4DB-424C-88DB-E6887298B844}" srcOrd="0" destOrd="0" presId="urn:microsoft.com/office/officeart/2005/8/layout/chevron2"/>
    <dgm:cxn modelId="{81EE6683-77A5-4B31-9C12-0BB8A40A5B48}" type="presParOf" srcId="{F3E7ABB6-2CFE-445B-A170-9FA339EF05B7}" destId="{3AE5FBDE-B0F9-49AD-9E07-37828605FBCB}" srcOrd="1" destOrd="0" presId="urn:microsoft.com/office/officeart/2005/8/layout/chevron2"/>
    <dgm:cxn modelId="{EDB7C967-00ED-473D-BAD1-2372D1F1A311}" type="presParOf" srcId="{4BF82940-3965-4960-846B-46EE190F90D9}" destId="{C7BA78D8-272B-42FF-9A23-BC88E7034518}" srcOrd="1" destOrd="0" presId="urn:microsoft.com/office/officeart/2005/8/layout/chevron2"/>
    <dgm:cxn modelId="{D475B5C1-DEE4-4CD6-8C79-99F2612E3D16}" type="presParOf" srcId="{4BF82940-3965-4960-846B-46EE190F90D9}" destId="{543C31F7-B27A-42A7-9364-33EE2A49B463}" srcOrd="2" destOrd="0" presId="urn:microsoft.com/office/officeart/2005/8/layout/chevron2"/>
    <dgm:cxn modelId="{27B94C8B-AE00-4BE4-B7A2-F4553F07E102}" type="presParOf" srcId="{543C31F7-B27A-42A7-9364-33EE2A49B463}" destId="{CC89564C-4D94-4111-A50A-B024CA11B351}" srcOrd="0" destOrd="0" presId="urn:microsoft.com/office/officeart/2005/8/layout/chevron2"/>
    <dgm:cxn modelId="{BE6C4E0D-FC2A-4F78-8A9F-F892618E40F3}" type="presParOf" srcId="{543C31F7-B27A-42A7-9364-33EE2A49B463}" destId="{4B163C2E-ECC1-491C-82AD-3AB00A590A11}" srcOrd="1" destOrd="0" presId="urn:microsoft.com/office/officeart/2005/8/layout/chevron2"/>
    <dgm:cxn modelId="{FCB32007-8453-4787-9B63-25197608871E}" type="presParOf" srcId="{4BF82940-3965-4960-846B-46EE190F90D9}" destId="{F16E2D6C-8E95-4249-98DD-4A09774E198B}" srcOrd="3" destOrd="0" presId="urn:microsoft.com/office/officeart/2005/8/layout/chevron2"/>
    <dgm:cxn modelId="{D5A8A8B9-8E84-4EE1-A53A-CE0D758DF697}" type="presParOf" srcId="{4BF82940-3965-4960-846B-46EE190F90D9}" destId="{35143202-D153-48B9-ABF5-94FEBE9CC879}" srcOrd="4" destOrd="0" presId="urn:microsoft.com/office/officeart/2005/8/layout/chevron2"/>
    <dgm:cxn modelId="{9ECCFB63-0584-478A-8FB2-4CCB08452DF2}" type="presParOf" srcId="{35143202-D153-48B9-ABF5-94FEBE9CC879}" destId="{2C46106D-A1EC-4547-ABAB-DEF9596DF33E}" srcOrd="0" destOrd="0" presId="urn:microsoft.com/office/officeart/2005/8/layout/chevron2"/>
    <dgm:cxn modelId="{098A5864-1742-4EF2-BAFE-89C4A0CBEFD7}" type="presParOf" srcId="{35143202-D153-48B9-ABF5-94FEBE9CC879}" destId="{ACB50C35-7ED4-4E51-91EC-BA422B906DE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C5A060-B4DB-424C-88DB-E6887298B844}">
      <dsp:nvSpPr>
        <dsp:cNvPr id="0" name=""/>
        <dsp:cNvSpPr/>
      </dsp:nvSpPr>
      <dsp:spPr>
        <a:xfrm rot="5400000">
          <a:off x="-304766" y="308010"/>
          <a:ext cx="2031775" cy="1422242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Public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  Stigma</a:t>
          </a:r>
          <a:r>
            <a:rPr lang="en-US" sz="1700" kern="1200" dirty="0"/>
            <a:t>	</a:t>
          </a:r>
        </a:p>
      </dsp:txBody>
      <dsp:txXfrm rot="-5400000">
        <a:off x="1" y="714364"/>
        <a:ext cx="1422242" cy="609533"/>
      </dsp:txXfrm>
    </dsp:sp>
    <dsp:sp modelId="{3AE5FBDE-B0F9-49AD-9E07-37828605FBCB}">
      <dsp:nvSpPr>
        <dsp:cNvPr id="0" name=""/>
        <dsp:cNvSpPr/>
      </dsp:nvSpPr>
      <dsp:spPr>
        <a:xfrm rot="5400000">
          <a:off x="5145528" y="-3720042"/>
          <a:ext cx="1321348" cy="87679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Stereotypes and negative societal messages</a:t>
          </a:r>
        </a:p>
      </dsp:txBody>
      <dsp:txXfrm rot="-5400000">
        <a:off x="1422243" y="67746"/>
        <a:ext cx="8703417" cy="1192342"/>
      </dsp:txXfrm>
    </dsp:sp>
    <dsp:sp modelId="{CC89564C-4D94-4111-A50A-B024CA11B351}">
      <dsp:nvSpPr>
        <dsp:cNvPr id="0" name=""/>
        <dsp:cNvSpPr/>
      </dsp:nvSpPr>
      <dsp:spPr>
        <a:xfrm rot="5400000">
          <a:off x="-304766" y="2149553"/>
          <a:ext cx="2031775" cy="1422242"/>
        </a:xfrm>
        <a:prstGeom prst="chevron">
          <a:avLst/>
        </a:prstGeom>
        <a:gradFill rotWithShape="0">
          <a:gsLst>
            <a:gs pos="0">
              <a:schemeClr val="accent3">
                <a:hueOff val="-4201291"/>
                <a:satOff val="-23665"/>
                <a:lumOff val="8726"/>
                <a:alphaOff val="0"/>
                <a:tint val="68000"/>
                <a:alpha val="90000"/>
                <a:lumMod val="100000"/>
              </a:schemeClr>
            </a:gs>
            <a:gs pos="100000">
              <a:schemeClr val="accent3">
                <a:hueOff val="-4201291"/>
                <a:satOff val="-23665"/>
                <a:lumOff val="8726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3">
              <a:hueOff val="-4201291"/>
              <a:satOff val="-23665"/>
              <a:lumOff val="872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Self-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Stigma</a:t>
          </a:r>
        </a:p>
      </dsp:txBody>
      <dsp:txXfrm rot="-5400000">
        <a:off x="1" y="2555907"/>
        <a:ext cx="1422242" cy="609533"/>
      </dsp:txXfrm>
    </dsp:sp>
    <dsp:sp modelId="{4B163C2E-ECC1-491C-82AD-3AB00A590A11}">
      <dsp:nvSpPr>
        <dsp:cNvPr id="0" name=""/>
        <dsp:cNvSpPr/>
      </dsp:nvSpPr>
      <dsp:spPr>
        <a:xfrm rot="5400000">
          <a:off x="5145875" y="-1878845"/>
          <a:ext cx="1320653" cy="87679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-4201291"/>
              <a:satOff val="-23665"/>
              <a:lumOff val="872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Internalization of broader societal messages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Lead to feelings of demoralization and lower self-esteem</a:t>
          </a:r>
        </a:p>
      </dsp:txBody>
      <dsp:txXfrm rot="-5400000">
        <a:off x="1422242" y="1909257"/>
        <a:ext cx="8703451" cy="1191715"/>
      </dsp:txXfrm>
    </dsp:sp>
    <dsp:sp modelId="{2C46106D-A1EC-4547-ABAB-DEF9596DF33E}">
      <dsp:nvSpPr>
        <dsp:cNvPr id="0" name=""/>
        <dsp:cNvSpPr/>
      </dsp:nvSpPr>
      <dsp:spPr>
        <a:xfrm rot="5400000">
          <a:off x="-304766" y="3991097"/>
          <a:ext cx="2031775" cy="1422242"/>
        </a:xfrm>
        <a:prstGeom prst="chevron">
          <a:avLst/>
        </a:prstGeom>
        <a:gradFill rotWithShape="0">
          <a:gsLst>
            <a:gs pos="0">
              <a:schemeClr val="accent3">
                <a:hueOff val="-8402582"/>
                <a:satOff val="-47330"/>
                <a:lumOff val="17451"/>
                <a:alphaOff val="0"/>
                <a:tint val="68000"/>
                <a:alpha val="90000"/>
                <a:lumMod val="100000"/>
              </a:schemeClr>
            </a:gs>
            <a:gs pos="100000">
              <a:schemeClr val="accent3">
                <a:hueOff val="-8402582"/>
                <a:satOff val="-47330"/>
                <a:lumOff val="17451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3">
              <a:hueOff val="-8402582"/>
              <a:satOff val="-47330"/>
              <a:lumOff val="1745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Label Avoidance</a:t>
          </a:r>
        </a:p>
      </dsp:txBody>
      <dsp:txXfrm rot="-5400000">
        <a:off x="1" y="4397451"/>
        <a:ext cx="1422242" cy="609533"/>
      </dsp:txXfrm>
    </dsp:sp>
    <dsp:sp modelId="{ACB50C35-7ED4-4E51-91EC-BA422B906DE0}">
      <dsp:nvSpPr>
        <dsp:cNvPr id="0" name=""/>
        <dsp:cNvSpPr/>
      </dsp:nvSpPr>
      <dsp:spPr>
        <a:xfrm rot="5400000">
          <a:off x="5145875" y="-37302"/>
          <a:ext cx="1320653" cy="87679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-8402582"/>
              <a:satOff val="-47330"/>
              <a:lumOff val="1745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Assumes specific stigma attached to mental illness label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Results in less treatment seeking behavior and lower treatment engagement </a:t>
          </a:r>
        </a:p>
      </dsp:txBody>
      <dsp:txXfrm rot="-5400000">
        <a:off x="1422242" y="3750800"/>
        <a:ext cx="8703451" cy="11917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F45F1-2079-40A2-8A6A-41C115E9149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A02F2-46E8-43FF-BFB7-6CB138617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259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measure development study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5ED2AA-D6C0-4327-AEB7-499FA8CC48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15986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Though Difallah and colleagues note that MTurk samples are similar to undergraduate samples, which are also often used in social science research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5ED2AA-D6C0-4327-AEB7-499FA8CC48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5885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There are many ways to conceptualize stigma. Broadly speaking, stigma is a mark of disgrace, or when someone see someone negatively because they have a mental illness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8260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35ed75ccf_0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35ed75ccf_0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Focus specifically on label avoidance and development of a measure to quantify LA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6619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5ED2AA-D6C0-4327-AEB7-499FA8CC48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3606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The current label avoidance measures do not fully capture Corrigan’s (2004) proposed definition of label avoidance</a:t>
            </a:r>
          </a:p>
          <a:p>
            <a:r>
              <a:rPr lang="en-US" sz="2400" dirty="0"/>
              <a:t>A tool proposing to quantify label avoidance should:</a:t>
            </a:r>
          </a:p>
          <a:p>
            <a:pPr lvl="1"/>
            <a:r>
              <a:rPr lang="en-US" sz="2400" dirty="0"/>
              <a:t>Include both self-appraisal </a:t>
            </a:r>
            <a:r>
              <a:rPr lang="en-US" sz="2400" i="1" dirty="0"/>
              <a:t>and</a:t>
            </a:r>
            <a:r>
              <a:rPr lang="en-US" sz="2400" dirty="0"/>
              <a:t> decisions about avoiding institutions</a:t>
            </a:r>
          </a:p>
          <a:p>
            <a:pPr lvl="1"/>
            <a:r>
              <a:rPr lang="en-US" sz="2400" dirty="0"/>
              <a:t>Be broad enough to capture a range of avoidance tendencies in persons who might benefit from care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0A02F2-46E8-43FF-BFB7-6CB138617D2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34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7113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Participants were majority white, cisgender women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0A02F2-46E8-43FF-BFB7-6CB138617D2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8696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MTurk workers are paid through the department funding (up to $300) </a:t>
            </a:r>
          </a:p>
          <a:p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need to cut off at this limit 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>
                <a:sym typeface="Wingdings" panose="05000000000000000000" pitchFamily="2" charset="2"/>
              </a:rPr>
              <a:t>Learn Qualtrics !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5ED2AA-D6C0-4327-AEB7-499FA8CC48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44643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LAM taps stigma as a general concept and is, at the same time, somewhat independent of public and internalized stigma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0A02F2-46E8-43FF-BFB7-6CB138617D2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30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A0C0817-A112-4847-8014-A94B7D2A4EA3}" type="datetime1">
              <a:rPr lang="en-US" smtClean="0"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820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89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F87CAB8-DCAE-46A5-AADA-B3FAD11A54E0}" type="datetime1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45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A0C0817-A112-4847-8014-A94B7D2A4EA3}" type="datetime1">
              <a:rPr lang="en-US" smtClean="0"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990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73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9C646AA-F36E-4540-911D-FFFC0A0EF24A}" type="datetime1">
              <a:rPr lang="en-US" smtClean="0"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0583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8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47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44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7529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3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99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8CE86-875F-4587-BCF6-FA054AFC0D53}" type="datetime1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582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4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F87CAB8-DCAE-46A5-AADA-B3FAD11A54E0}" type="datetime1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3983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2445033" y="3085600"/>
            <a:ext cx="7302000" cy="109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609585" lvl="0" indent="-507987" algn="ctr" rtl="0"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2400"/>
              <a:buChar char="◆"/>
              <a:defRPr b="1" i="1">
                <a:solidFill>
                  <a:srgbClr val="FFFFFF"/>
                </a:solidFill>
              </a:defRPr>
            </a:lvl1pPr>
            <a:lvl2pPr marL="1219170" lvl="1" indent="-50798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◆"/>
              <a:defRPr b="1" i="1">
                <a:solidFill>
                  <a:srgbClr val="FFFFFF"/>
                </a:solidFill>
              </a:defRPr>
            </a:lvl2pPr>
            <a:lvl3pPr marL="1828754" lvl="2" indent="-50798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◇"/>
              <a:defRPr b="1" i="1">
                <a:solidFill>
                  <a:srgbClr val="FFFFFF"/>
                </a:solidFill>
              </a:defRPr>
            </a:lvl3pPr>
            <a:lvl4pPr marL="2438339" lvl="3" indent="-50798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  <a:defRPr b="1" i="1">
                <a:solidFill>
                  <a:srgbClr val="FFFFFF"/>
                </a:solidFill>
              </a:defRPr>
            </a:lvl4pPr>
            <a:lvl5pPr marL="3047924" lvl="4" indent="-50798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○"/>
              <a:defRPr b="1" i="1">
                <a:solidFill>
                  <a:srgbClr val="FFFFFF"/>
                </a:solidFill>
              </a:defRPr>
            </a:lvl5pPr>
            <a:lvl6pPr marL="3657509" lvl="5" indent="-50798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■"/>
              <a:defRPr b="1" i="1">
                <a:solidFill>
                  <a:srgbClr val="FFFFFF"/>
                </a:solidFill>
              </a:defRPr>
            </a:lvl6pPr>
            <a:lvl7pPr marL="4267093" lvl="6" indent="-50798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  <a:defRPr b="1" i="1">
                <a:solidFill>
                  <a:srgbClr val="FFFFFF"/>
                </a:solidFill>
              </a:defRPr>
            </a:lvl7pPr>
            <a:lvl8pPr marL="4876678" lvl="7" indent="-50798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○"/>
              <a:defRPr b="1" i="1">
                <a:solidFill>
                  <a:srgbClr val="FFFFFF"/>
                </a:solidFill>
              </a:defRPr>
            </a:lvl8pPr>
            <a:lvl9pPr marL="5486263" lvl="8" indent="-50798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■"/>
              <a:defRPr b="1" i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36163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fld id="{00000000-1234-1234-1234-123412341234}" type="slidenum">
              <a:rPr lang="en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820534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oogle Shape;41;p6"/>
          <p:cNvGrpSpPr/>
          <p:nvPr/>
        </p:nvGrpSpPr>
        <p:grpSpPr>
          <a:xfrm>
            <a:off x="-8033" y="0"/>
            <a:ext cx="12224167" cy="6884133"/>
            <a:chOff x="-6025" y="0"/>
            <a:chExt cx="9168125" cy="5163100"/>
          </a:xfrm>
        </p:grpSpPr>
        <p:sp>
          <p:nvSpPr>
            <p:cNvPr id="42" name="Google Shape;42;p6"/>
            <p:cNvSpPr/>
            <p:nvPr/>
          </p:nvSpPr>
          <p:spPr>
            <a:xfrm>
              <a:off x="0" y="0"/>
              <a:ext cx="8552900" cy="1333000"/>
            </a:xfrm>
            <a:custGeom>
              <a:avLst/>
              <a:gdLst/>
              <a:ahLst/>
              <a:cxnLst/>
              <a:rect l="l" t="t" r="r" b="b"/>
              <a:pathLst>
                <a:path w="342116" h="53320" extrusionOk="0">
                  <a:moveTo>
                    <a:pt x="0" y="0"/>
                  </a:moveTo>
                  <a:lnTo>
                    <a:pt x="0" y="53320"/>
                  </a:lnTo>
                  <a:lnTo>
                    <a:pt x="342116" y="0"/>
                  </a:lnTo>
                  <a:close/>
                </a:path>
              </a:pathLst>
            </a:custGeom>
            <a:solidFill>
              <a:srgbClr val="004C52"/>
            </a:solidFill>
            <a:ln>
              <a:noFill/>
            </a:ln>
          </p:spPr>
        </p:sp>
        <p:sp>
          <p:nvSpPr>
            <p:cNvPr id="43" name="Google Shape;43;p6"/>
            <p:cNvSpPr/>
            <p:nvPr/>
          </p:nvSpPr>
          <p:spPr>
            <a:xfrm>
              <a:off x="2563450" y="0"/>
              <a:ext cx="6580550" cy="1272675"/>
            </a:xfrm>
            <a:custGeom>
              <a:avLst/>
              <a:gdLst/>
              <a:ahLst/>
              <a:cxnLst/>
              <a:rect l="l" t="t" r="r" b="b"/>
              <a:pathLst>
                <a:path w="263222" h="50907" extrusionOk="0">
                  <a:moveTo>
                    <a:pt x="0" y="0"/>
                  </a:moveTo>
                  <a:lnTo>
                    <a:pt x="217381" y="50907"/>
                  </a:lnTo>
                  <a:lnTo>
                    <a:pt x="263222" y="10133"/>
                  </a:lnTo>
                  <a:lnTo>
                    <a:pt x="263222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</p:sp>
        <p:sp>
          <p:nvSpPr>
            <p:cNvPr id="44" name="Google Shape;44;p6"/>
            <p:cNvSpPr/>
            <p:nvPr/>
          </p:nvSpPr>
          <p:spPr>
            <a:xfrm>
              <a:off x="-6025" y="2"/>
              <a:ext cx="7298300" cy="1471709"/>
            </a:xfrm>
            <a:custGeom>
              <a:avLst/>
              <a:gdLst/>
              <a:ahLst/>
              <a:cxnLst/>
              <a:rect l="l" t="t" r="r" b="b"/>
              <a:pathLst>
                <a:path w="291932" h="58628" extrusionOk="0">
                  <a:moveTo>
                    <a:pt x="0" y="18578"/>
                  </a:moveTo>
                  <a:lnTo>
                    <a:pt x="241" y="34019"/>
                  </a:lnTo>
                  <a:lnTo>
                    <a:pt x="221482" y="58628"/>
                  </a:lnTo>
                  <a:lnTo>
                    <a:pt x="291932" y="0"/>
                  </a:lnTo>
                  <a:close/>
                </a:path>
              </a:pathLst>
            </a:custGeom>
            <a:solidFill>
              <a:srgbClr val="ABE33F">
                <a:alpha val="81150"/>
              </a:srgbClr>
            </a:solidFill>
            <a:ln>
              <a:noFill/>
            </a:ln>
          </p:spPr>
        </p:sp>
        <p:sp>
          <p:nvSpPr>
            <p:cNvPr id="45" name="Google Shape;45;p6"/>
            <p:cNvSpPr/>
            <p:nvPr/>
          </p:nvSpPr>
          <p:spPr>
            <a:xfrm>
              <a:off x="3596100" y="4667000"/>
              <a:ext cx="5090700" cy="476500"/>
            </a:xfrm>
            <a:custGeom>
              <a:avLst/>
              <a:gdLst/>
              <a:ahLst/>
              <a:cxnLst/>
              <a:rect l="l" t="t" r="r" b="b"/>
              <a:pathLst>
                <a:path w="203628" h="19060" extrusionOk="0">
                  <a:moveTo>
                    <a:pt x="0" y="19060"/>
                  </a:moveTo>
                  <a:lnTo>
                    <a:pt x="203628" y="19060"/>
                  </a:lnTo>
                  <a:lnTo>
                    <a:pt x="157305" y="0"/>
                  </a:lnTo>
                  <a:close/>
                </a:path>
              </a:pathLst>
            </a:custGeom>
            <a:solidFill>
              <a:srgbClr val="004C52"/>
            </a:solidFill>
            <a:ln>
              <a:noFill/>
            </a:ln>
          </p:spPr>
        </p:sp>
        <p:sp>
          <p:nvSpPr>
            <p:cNvPr id="46" name="Google Shape;46;p6"/>
            <p:cNvSpPr/>
            <p:nvPr/>
          </p:nvSpPr>
          <p:spPr>
            <a:xfrm>
              <a:off x="5525000" y="4692625"/>
              <a:ext cx="3637100" cy="470475"/>
            </a:xfrm>
            <a:custGeom>
              <a:avLst/>
              <a:gdLst/>
              <a:ahLst/>
              <a:cxnLst/>
              <a:rect l="l" t="t" r="r" b="b"/>
              <a:pathLst>
                <a:path w="145484" h="18819" extrusionOk="0">
                  <a:moveTo>
                    <a:pt x="145484" y="0"/>
                  </a:moveTo>
                  <a:lnTo>
                    <a:pt x="145484" y="18819"/>
                  </a:lnTo>
                  <a:lnTo>
                    <a:pt x="0" y="18819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</p:sp>
        <p:sp>
          <p:nvSpPr>
            <p:cNvPr id="47" name="Google Shape;47;p6"/>
            <p:cNvSpPr/>
            <p:nvPr/>
          </p:nvSpPr>
          <p:spPr>
            <a:xfrm>
              <a:off x="7521475" y="4023125"/>
              <a:ext cx="1634600" cy="1139975"/>
            </a:xfrm>
            <a:custGeom>
              <a:avLst/>
              <a:gdLst/>
              <a:ahLst/>
              <a:cxnLst/>
              <a:rect l="l" t="t" r="r" b="b"/>
              <a:pathLst>
                <a:path w="65384" h="45599" extrusionOk="0">
                  <a:moveTo>
                    <a:pt x="65384" y="27022"/>
                  </a:moveTo>
                  <a:lnTo>
                    <a:pt x="65384" y="0"/>
                  </a:lnTo>
                  <a:lnTo>
                    <a:pt x="0" y="45599"/>
                  </a:lnTo>
                  <a:close/>
                </a:path>
              </a:pathLst>
            </a:custGeom>
            <a:solidFill>
              <a:srgbClr val="ABE33F">
                <a:alpha val="81150"/>
              </a:srgbClr>
            </a:solidFill>
            <a:ln>
              <a:noFill/>
            </a:ln>
          </p:spPr>
        </p:sp>
      </p:grpSp>
      <p:sp>
        <p:nvSpPr>
          <p:cNvPr id="48" name="Google Shape;48;p6"/>
          <p:cNvSpPr txBox="1">
            <a:spLocks noGrp="1"/>
          </p:cNvSpPr>
          <p:nvPr>
            <p:ph type="title"/>
          </p:nvPr>
        </p:nvSpPr>
        <p:spPr>
          <a:xfrm>
            <a:off x="1182200" y="531200"/>
            <a:ext cx="9827600" cy="1143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1"/>
          </p:nvPr>
        </p:nvSpPr>
        <p:spPr>
          <a:xfrm>
            <a:off x="1206567" y="1994467"/>
            <a:ext cx="4746800" cy="4573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SzPts val="1800"/>
              <a:buChar char="◆"/>
              <a:defRPr sz="2400"/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◆"/>
              <a:defRPr sz="2400"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◇"/>
              <a:defRPr sz="2400"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2"/>
          </p:nvPr>
        </p:nvSpPr>
        <p:spPr>
          <a:xfrm>
            <a:off x="6238907" y="1994467"/>
            <a:ext cx="4746800" cy="4573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SzPts val="1800"/>
              <a:buChar char="◆"/>
              <a:defRPr sz="2400"/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◆"/>
              <a:defRPr sz="2400"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◇"/>
              <a:defRPr sz="2400"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sldNum" idx="12"/>
          </p:nvPr>
        </p:nvSpPr>
        <p:spPr>
          <a:xfrm>
            <a:off x="36163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255245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A0C0817-A112-4847-8014-A94B7D2A4EA3}" type="datetime1">
              <a:rPr lang="en-US" smtClean="0"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1748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422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9C646AA-F36E-4540-911D-FFFC0A0EF24A}" type="datetime1">
              <a:rPr lang="en-US" smtClean="0"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1603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141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6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9C646AA-F36E-4540-911D-FFFC0A0EF24A}" type="datetime1">
              <a:rPr lang="en-US" smtClean="0"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5094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389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575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4345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8CE86-875F-4587-BCF6-FA054AFC0D53}" type="datetime1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931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03004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F87CAB8-DCAE-46A5-AADA-B3FAD11A54E0}" type="datetime1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897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>
            <a:spLocks noGrp="1"/>
          </p:cNvSpPr>
          <p:nvPr>
            <p:ph type="title"/>
          </p:nvPr>
        </p:nvSpPr>
        <p:spPr>
          <a:xfrm>
            <a:off x="1182200" y="531200"/>
            <a:ext cx="9827600" cy="1143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1"/>
          </p:nvPr>
        </p:nvSpPr>
        <p:spPr>
          <a:xfrm>
            <a:off x="1206567" y="1994467"/>
            <a:ext cx="4746800" cy="4573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SzPts val="1800"/>
              <a:buChar char="◆"/>
              <a:defRPr sz="2400"/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◆"/>
              <a:defRPr sz="2400"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◇"/>
              <a:defRPr sz="2400"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2"/>
          </p:nvPr>
        </p:nvSpPr>
        <p:spPr>
          <a:xfrm>
            <a:off x="6238907" y="1994467"/>
            <a:ext cx="4746800" cy="4573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SzPts val="1800"/>
              <a:buChar char="◆"/>
              <a:defRPr sz="2400"/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◆"/>
              <a:defRPr sz="2400"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◇"/>
              <a:defRPr sz="2400"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sldNum" idx="12"/>
          </p:nvPr>
        </p:nvSpPr>
        <p:spPr>
          <a:xfrm>
            <a:off x="36163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405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41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1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449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22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92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8CE86-875F-4587-BCF6-FA054AFC0D53}" type="datetime1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32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6FA2B21-3FCD-4721-B95C-427943F61125}" type="datetime1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9577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6FA2B21-3FCD-4721-B95C-427943F61125}" type="datetime1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5148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6FA2B21-3FCD-4721-B95C-427943F61125}" type="datetime1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325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5EC7AA7E-81E8-4755-AC3D-2CE40312D0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3B956FD-3E35-4658-9C8B-3A48FD2DB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419" y="457200"/>
            <a:ext cx="9961047" cy="367807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7CA710-472F-42DC-B41E-7ABEBBDFFA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7655" y="631208"/>
            <a:ext cx="7574507" cy="333005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800" b="0" i="0" dirty="0">
                <a:solidFill>
                  <a:srgbClr val="000000"/>
                </a:solidFill>
                <a:effectLst/>
              </a:rPr>
              <a:t>Developing the Label Avoidance Measure of stigma:  A psychometric preliminary review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1BC678D-D15E-4FC5-8CBF-5308E841A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352" y="4244454"/>
            <a:ext cx="9961115" cy="2072481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47117A-AB14-4B6D-9095-E777E12EA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5278" y="4462818"/>
            <a:ext cx="7574507" cy="1640983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Julia Cameron, B.A.</a:t>
            </a:r>
          </a:p>
          <a:p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University of Montana</a:t>
            </a:r>
          </a:p>
          <a:p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Department of clinical psychology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D188C2F-B457-4F86-B4B4-79703666D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1191" y="457201"/>
            <a:ext cx="1106164" cy="585973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82471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E039F-C817-45E3-A577-10A9DBAE6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and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2EA9D-D613-4BF5-880D-08DA14A5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95906"/>
            <a:ext cx="11029615" cy="3678303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Exploratory principal components factor analysis on the LAM</a:t>
            </a:r>
          </a:p>
          <a:p>
            <a:pPr lvl="1"/>
            <a:r>
              <a:rPr lang="en-US" sz="2400" dirty="0"/>
              <a:t>One factor solution</a:t>
            </a:r>
          </a:p>
          <a:p>
            <a:pPr lvl="1"/>
            <a:r>
              <a:rPr lang="en-US" sz="2400" dirty="0"/>
              <a:t>Eliminated three statements </a:t>
            </a:r>
          </a:p>
          <a:p>
            <a:pPr lvl="1"/>
            <a:r>
              <a:rPr lang="en-US" sz="2400" dirty="0"/>
              <a:t>Good reliability </a:t>
            </a:r>
          </a:p>
          <a:p>
            <a:r>
              <a:rPr lang="en-US" sz="2800" dirty="0"/>
              <a:t>Preliminary validity evidence </a:t>
            </a:r>
          </a:p>
          <a:p>
            <a:pPr lvl="1"/>
            <a:r>
              <a:rPr lang="en-US" sz="2600" dirty="0"/>
              <a:t>LAM significantly and strongly correlated with self-stigma (</a:t>
            </a:r>
            <a:r>
              <a:rPr lang="en-US" sz="2600" i="1" dirty="0"/>
              <a:t>r</a:t>
            </a:r>
            <a:r>
              <a:rPr lang="en-US" sz="2600" dirty="0"/>
              <a:t>= .744**, </a:t>
            </a:r>
            <a:r>
              <a:rPr lang="en-US" sz="2600" i="1" dirty="0"/>
              <a:t>p</a:t>
            </a:r>
            <a:r>
              <a:rPr lang="en-US" sz="2600" dirty="0"/>
              <a:t>&lt;.01) and public-stigma (</a:t>
            </a:r>
            <a:r>
              <a:rPr lang="en-US" sz="2600" i="1" dirty="0"/>
              <a:t>r</a:t>
            </a:r>
            <a:r>
              <a:rPr lang="en-US" sz="2600" dirty="0"/>
              <a:t>= .619**, </a:t>
            </a:r>
            <a:r>
              <a:rPr lang="en-US" sz="2600" i="1" dirty="0"/>
              <a:t>p&lt;.01</a:t>
            </a:r>
            <a:r>
              <a:rPr lang="en-US" sz="2600" dirty="0"/>
              <a:t>) measures</a:t>
            </a:r>
          </a:p>
          <a:p>
            <a:pPr lvl="1"/>
            <a:r>
              <a:rPr lang="en-US" sz="2600" dirty="0"/>
              <a:t>LAM not correlated with SELF-I (</a:t>
            </a:r>
            <a:r>
              <a:rPr lang="en-US" sz="2600" i="1" dirty="0"/>
              <a:t>r</a:t>
            </a:r>
            <a:r>
              <a:rPr lang="en-US" sz="2600" dirty="0"/>
              <a:t>= -.043, </a:t>
            </a:r>
            <a:r>
              <a:rPr lang="en-US" sz="2600" i="1" dirty="0"/>
              <a:t>p</a:t>
            </a:r>
            <a:r>
              <a:rPr lang="en-US" sz="2600" dirty="0"/>
              <a:t>&lt;.01)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917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4FEB7-8477-4059-8D2A-9F53D1194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440DA-59A8-4C83-ACB0-4C2DFD024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Difficult to estimate potential future behaviors </a:t>
            </a:r>
            <a:endParaRPr lang="en-US" sz="2600" dirty="0"/>
          </a:p>
          <a:p>
            <a:r>
              <a:rPr lang="en-US" sz="2800" dirty="0"/>
              <a:t>Preliminary evidence that we are capturing label avoidance </a:t>
            </a:r>
          </a:p>
          <a:p>
            <a:r>
              <a:rPr lang="en-US" sz="2800" dirty="0"/>
              <a:t>Participants not reflective of the demographic composition of the US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99027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77FE5-B0D8-4669-8F5B-0570C2FC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Acknowledgements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0251F-549E-40C0-A2A1-90307E204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219" y="2076421"/>
            <a:ext cx="3470913" cy="536005"/>
          </a:xfrm>
        </p:spPr>
        <p:txBody>
          <a:bodyPr/>
          <a:lstStyle/>
          <a:p>
            <a:r>
              <a:rPr lang="en-US" sz="4400" dirty="0"/>
              <a:t>Committee </a:t>
            </a:r>
            <a:r>
              <a:rPr lang="en-US" dirty="0"/>
              <a:t>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B2D96B-9472-4F44-AC13-8D923821F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00134" y="2802182"/>
            <a:ext cx="3245082" cy="1725847"/>
          </a:xfrm>
        </p:spPr>
        <p:txBody>
          <a:bodyPr>
            <a:normAutofit/>
          </a:bodyPr>
          <a:lstStyle/>
          <a:p>
            <a:r>
              <a:rPr lang="en-US" sz="2000" dirty="0"/>
              <a:t>Duncan Campbell, Ph.D.</a:t>
            </a:r>
          </a:p>
          <a:p>
            <a:r>
              <a:rPr lang="en-US" sz="2000" dirty="0"/>
              <a:t>Bryan Cochran, Ph.D.</a:t>
            </a:r>
          </a:p>
          <a:p>
            <a:r>
              <a:rPr lang="en-US" sz="2000" dirty="0"/>
              <a:t>Annie Belcourt, Ph.D.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C89649-510D-4F3C-A63C-4AE756DF59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3737" y="2059053"/>
            <a:ext cx="2522610" cy="553373"/>
          </a:xfrm>
        </p:spPr>
        <p:txBody>
          <a:bodyPr/>
          <a:lstStyle/>
          <a:p>
            <a:r>
              <a:rPr lang="en-US" sz="4400" dirty="0"/>
              <a:t>Lab Mates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803FBA-6876-44BD-81D9-23C15B242E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28680" y="2614817"/>
            <a:ext cx="3112723" cy="2934999"/>
          </a:xfrm>
        </p:spPr>
        <p:txBody>
          <a:bodyPr>
            <a:noAutofit/>
          </a:bodyPr>
          <a:lstStyle/>
          <a:p>
            <a:pPr lvl="0"/>
            <a:r>
              <a:rPr lang="en-US" sz="2000" dirty="0"/>
              <a:t>Kali Strickland, M.A.</a:t>
            </a:r>
          </a:p>
          <a:p>
            <a:pPr lvl="0"/>
            <a:r>
              <a:rPr lang="en-US" sz="2000" dirty="0" err="1"/>
              <a:t>Ivie</a:t>
            </a:r>
            <a:r>
              <a:rPr lang="en-US" sz="2000" dirty="0"/>
              <a:t> English, M.A.</a:t>
            </a:r>
          </a:p>
          <a:p>
            <a:pPr lvl="0"/>
            <a:r>
              <a:rPr lang="en-US" sz="2000" dirty="0"/>
              <a:t>Jenny </a:t>
            </a:r>
            <a:r>
              <a:rPr lang="en-US" sz="2000" dirty="0" err="1"/>
              <a:t>Lippold</a:t>
            </a:r>
            <a:r>
              <a:rPr lang="en-US" sz="2000" dirty="0"/>
              <a:t>, B.A.</a:t>
            </a:r>
          </a:p>
          <a:p>
            <a:pPr lvl="0"/>
            <a:r>
              <a:rPr lang="en-US" sz="2000" dirty="0"/>
              <a:t>Jennifer Villa, B.A. </a:t>
            </a:r>
          </a:p>
          <a:p>
            <a:pPr lvl="0"/>
            <a:r>
              <a:rPr lang="en-US" sz="2000" dirty="0"/>
              <a:t>Ashton Smith, B.A. </a:t>
            </a:r>
          </a:p>
          <a:p>
            <a:pPr lvl="0"/>
            <a:r>
              <a:rPr lang="en-US" sz="2000" dirty="0"/>
              <a:t>Hannah </a:t>
            </a:r>
            <a:r>
              <a:rPr lang="en-US" sz="2000" dirty="0" err="1"/>
              <a:t>DeBellis</a:t>
            </a:r>
            <a:endParaRPr lang="en-US" sz="2000" dirty="0"/>
          </a:p>
          <a:p>
            <a:pPr lvl="0"/>
            <a:r>
              <a:rPr lang="en-US" sz="2000" dirty="0"/>
              <a:t>Brittany Stewart</a:t>
            </a:r>
          </a:p>
          <a:p>
            <a:pPr lvl="0"/>
            <a:r>
              <a:rPr lang="en-US" sz="2000" dirty="0"/>
              <a:t>Matthew Sorensen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64845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B691D59-8F51-4DD8-AD41-D568D29B08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4AEF18-0627-48F3-9B3D-F7E8F050B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EAEE08A-C572-438F-9753-B0D527A51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93146F-62ED-4C59-844C-0935D0FB5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883F11E-ECB3-4046-A121-A45C6FF631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C0DAA4-1875-4D64-990A-FCE2A4758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2755594"/>
            <a:ext cx="5708356" cy="198257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</a:rPr>
              <a:t>What questions do you have?</a:t>
            </a:r>
            <a:br>
              <a:rPr lang="en-US" sz="3600" dirty="0">
                <a:solidFill>
                  <a:schemeClr val="accent1"/>
                </a:solidFill>
              </a:rPr>
            </a:br>
            <a:br>
              <a:rPr lang="en-US" sz="3600" dirty="0">
                <a:solidFill>
                  <a:schemeClr val="accent1"/>
                </a:solidFill>
              </a:rPr>
            </a:br>
            <a:br>
              <a:rPr lang="en-US" sz="3600" dirty="0">
                <a:solidFill>
                  <a:schemeClr val="accent1"/>
                </a:solidFill>
              </a:rPr>
            </a:br>
            <a:r>
              <a:rPr lang="en-US" sz="2200" dirty="0">
                <a:solidFill>
                  <a:schemeClr val="accent1"/>
                </a:solidFill>
              </a:rPr>
              <a:t>Julia.Cameron@umontana.edu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CF77191-9839-40D9-B04E-85DF01BB02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052796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F007B11-F4C3-4A9E-AAA8-D52C8C1AD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1306" y="457200"/>
            <a:ext cx="3052798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71D0F6C-C993-4E97-A103-9448E35FE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6079" y="453643"/>
            <a:ext cx="5009388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B28B346-1639-4F05-9EBC-808A9DC66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6079" y="723899"/>
            <a:ext cx="5009388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Graphic 4" descr="Head with gears">
            <a:extLst>
              <a:ext uri="{FF2B5EF4-FFF2-40B4-BE49-F238E27FC236}">
                <a16:creationId xmlns:a16="http://schemas.microsoft.com/office/drawing/2014/main" id="{3459695B-631D-44DC-9F96-53A7FD6F3C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79546" y="1697911"/>
            <a:ext cx="3722454" cy="3722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677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480EB-621B-4003-AAF8-0EE6073FEB8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625140"/>
            <a:ext cx="12192000" cy="62328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Campbell, D. G., Bonner, L. M., </a:t>
            </a:r>
            <a:r>
              <a:rPr lang="en-US" dirty="0" err="1"/>
              <a:t>Bolkan</a:t>
            </a:r>
            <a:r>
              <a:rPr lang="en-US" dirty="0"/>
              <a:t>, C. R., </a:t>
            </a:r>
            <a:r>
              <a:rPr lang="en-US" dirty="0" err="1"/>
              <a:t>Lanto</a:t>
            </a:r>
            <a:r>
              <a:rPr lang="en-US" dirty="0"/>
              <a:t>, A. B., </a:t>
            </a:r>
            <a:r>
              <a:rPr lang="en-US" dirty="0" err="1"/>
              <a:t>Zivin</a:t>
            </a:r>
            <a:r>
              <a:rPr lang="en-US" dirty="0"/>
              <a:t>, K., Waltz, T. J…Chaney, E. F. (2016). Stigma predicts treatment preferences and care engagement among 	veterans affairs primary care patients with depression. </a:t>
            </a:r>
            <a:r>
              <a:rPr lang="en-US" i="1" dirty="0"/>
              <a:t>Annals of Behavioral Medicine, 50</a:t>
            </a:r>
            <a:r>
              <a:rPr lang="en-US" dirty="0"/>
              <a:t>(4), 533-544. </a:t>
            </a:r>
            <a:r>
              <a:rPr lang="en-US" dirty="0" err="1"/>
              <a:t>doi</a:t>
            </a:r>
            <a:r>
              <a:rPr lang="en-US" dirty="0"/>
              <a:t>: 10.1007/s12160-016-9780-1</a:t>
            </a:r>
          </a:p>
          <a:p>
            <a:pPr marL="0" indent="0">
              <a:buNone/>
            </a:pPr>
            <a:r>
              <a:rPr lang="en-US" dirty="0"/>
              <a:t>Corrigan, P. (2004). How stigma interferes with mental health care. </a:t>
            </a:r>
            <a:r>
              <a:rPr lang="en-US" i="1" dirty="0"/>
              <a:t>American Psychologist, 59</a:t>
            </a:r>
            <a:r>
              <a:rPr lang="en-US" dirty="0"/>
              <a:t>(7), 614-625. </a:t>
            </a:r>
            <a:r>
              <a:rPr lang="en-US" dirty="0" err="1"/>
              <a:t>doi</a:t>
            </a:r>
            <a:r>
              <a:rPr lang="en-US" dirty="0"/>
              <a:t>: 10.1037/0003-066X.59.7.614</a:t>
            </a:r>
          </a:p>
          <a:p>
            <a:pPr marL="0" indent="0">
              <a:buNone/>
            </a:pPr>
            <a:r>
              <a:rPr lang="en-US" dirty="0"/>
              <a:t>Difallah, D., </a:t>
            </a:r>
            <a:r>
              <a:rPr lang="en-US" dirty="0" err="1"/>
              <a:t>Filatova</a:t>
            </a:r>
            <a:r>
              <a:rPr lang="en-US" dirty="0"/>
              <a:t>, E., &amp; </a:t>
            </a:r>
            <a:r>
              <a:rPr lang="en-US" dirty="0" err="1"/>
              <a:t>Iperirotis</a:t>
            </a:r>
            <a:r>
              <a:rPr lang="en-US" dirty="0"/>
              <a:t>, P. (2018). Demographics and dynamics of mechanical </a:t>
            </a:r>
            <a:r>
              <a:rPr lang="en-US" dirty="0" err="1"/>
              <a:t>turk</a:t>
            </a:r>
            <a:r>
              <a:rPr lang="en-US" dirty="0"/>
              <a:t> workers. </a:t>
            </a:r>
            <a:r>
              <a:rPr lang="en-US" i="1" dirty="0"/>
              <a:t>Proceedings of WSDM 2018: The Eleventh ACM International 	Conference on Web Search and Data Mining, Marina Del Ray, CA, USA, February 5-9, 2018. </a:t>
            </a:r>
            <a:r>
              <a:rPr lang="en-US" dirty="0" err="1"/>
              <a:t>doi</a:t>
            </a:r>
            <a:r>
              <a:rPr lang="en-US" dirty="0"/>
              <a:t>: 10.1145/3159652.3159661</a:t>
            </a:r>
          </a:p>
          <a:p>
            <a:pPr marL="0" indent="0">
              <a:buNone/>
            </a:pPr>
            <a:r>
              <a:rPr lang="en-US" dirty="0"/>
              <a:t>Downs, A., Boucher, L., Campbell, D., &amp; </a:t>
            </a:r>
            <a:r>
              <a:rPr lang="en-US" dirty="0" err="1"/>
              <a:t>Dasse</a:t>
            </a:r>
            <a:r>
              <a:rPr lang="en-US" dirty="0"/>
              <a:t>, M. (2013). Development and Initial Validation of the Symptoms and Assets Screening Scale. </a:t>
            </a:r>
            <a:r>
              <a:rPr lang="en-US" i="1" dirty="0"/>
              <a:t>Journal of American College 	Health, 61</a:t>
            </a:r>
            <a:r>
              <a:rPr lang="en-US" dirty="0"/>
              <a:t>(3), </a:t>
            </a:r>
            <a:r>
              <a:rPr lang="en-US" i="1" dirty="0"/>
              <a:t>164-174. </a:t>
            </a:r>
            <a:r>
              <a:rPr lang="en-US" dirty="0" err="1"/>
              <a:t>doi</a:t>
            </a:r>
            <a:r>
              <a:rPr lang="en-US" dirty="0"/>
              <a:t>: 10.1080/07448481.2013.773902</a:t>
            </a:r>
          </a:p>
          <a:p>
            <a:pPr marL="0" indent="0">
              <a:buNone/>
            </a:pPr>
            <a:r>
              <a:rPr lang="en-US" dirty="0"/>
              <a:t>Fox, A. B., Earnshaw, V. A., Taverna, E. C., &amp; Vogt, D. (2018). Conceptualizing and Measuring Mental Illness Stigma: The Mental Illness Stigma Framework and Critical 	Review of Measures. </a:t>
            </a:r>
            <a:r>
              <a:rPr lang="en-US" i="1" dirty="0"/>
              <a:t>Stigma and Health, 3</a:t>
            </a:r>
            <a:r>
              <a:rPr lang="en-US" dirty="0"/>
              <a:t>(4), 348-376. </a:t>
            </a:r>
            <a:r>
              <a:rPr lang="en-US" dirty="0" err="1"/>
              <a:t>doi</a:t>
            </a:r>
            <a:r>
              <a:rPr lang="en-US" dirty="0"/>
              <a:t>: 10.1037/sah0000104</a:t>
            </a:r>
          </a:p>
          <a:p>
            <a:pPr marL="0" indent="0">
              <a:buNone/>
            </a:pPr>
            <a:r>
              <a:rPr lang="en-US" dirty="0"/>
              <a:t>Link, B. G. (1987). Understanding labeling effects in the area of mental disorders: an assessment of the effects of expectations of rejection. </a:t>
            </a:r>
            <a:r>
              <a:rPr lang="en-US" i="1" dirty="0"/>
              <a:t>American Sociological Review, 	52</a:t>
            </a:r>
            <a:r>
              <a:rPr lang="en-US" dirty="0"/>
              <a:t>(1), 96-112. Retrieved from: https://www.jstor.org/stable/2095395 </a:t>
            </a:r>
          </a:p>
          <a:p>
            <a:pPr marL="0" indent="0">
              <a:buNone/>
            </a:pPr>
            <a:r>
              <a:rPr lang="en-US" dirty="0"/>
              <a:t>Mental Health America (MHA). (2019). </a:t>
            </a:r>
            <a:r>
              <a:rPr lang="en-US" i="1" dirty="0"/>
              <a:t>Mental Health in America – Adult Data</a:t>
            </a:r>
            <a:r>
              <a:rPr lang="en-US" dirty="0"/>
              <a:t>. Retrieved from: https://www.mhanational.org/issues/mental-health-america-adult-data#six</a:t>
            </a:r>
          </a:p>
          <a:p>
            <a:pPr marL="0" indent="0">
              <a:buNone/>
            </a:pPr>
            <a:r>
              <a:rPr lang="en-US" dirty="0"/>
              <a:t>Meyer, W. (2017). Testing the effects of depression label avoidance and descriptions of depression etiology on treatment intention. </a:t>
            </a:r>
            <a:r>
              <a:rPr lang="en-US" i="1" dirty="0"/>
              <a:t>Dissertation Abstracts International: 	Section B: The Sciences and Engineering, 78</a:t>
            </a:r>
            <a:r>
              <a:rPr lang="en-US" dirty="0"/>
              <a:t>(12-B(E)). </a:t>
            </a:r>
          </a:p>
          <a:p>
            <a:pPr marL="0" indent="0">
              <a:buNone/>
            </a:pPr>
            <a:r>
              <a:rPr lang="en-US" dirty="0"/>
              <a:t>Owen, J., </a:t>
            </a:r>
            <a:r>
              <a:rPr lang="en-US" dirty="0" err="1"/>
              <a:t>LeKeldric</a:t>
            </a:r>
            <a:r>
              <a:rPr lang="en-US" dirty="0"/>
              <a:t>, T. &amp; </a:t>
            </a:r>
            <a:r>
              <a:rPr lang="en-US" dirty="0" err="1"/>
              <a:t>Rodolfa</a:t>
            </a:r>
            <a:r>
              <a:rPr lang="en-US" dirty="0"/>
              <a:t>, E. (2013). Stigma for seeking therapy: Self-stigma, social stigma, and therapeutic process. </a:t>
            </a:r>
            <a:r>
              <a:rPr lang="en-US" i="1" dirty="0"/>
              <a:t>The Counseling Psychologist, 41</a:t>
            </a:r>
            <a:r>
              <a:rPr lang="en-US" dirty="0"/>
              <a:t>(6), 857-880. </a:t>
            </a:r>
            <a:r>
              <a:rPr lang="en-US" dirty="0" err="1"/>
              <a:t>doi</a:t>
            </a:r>
            <a:r>
              <a:rPr lang="en-US" dirty="0"/>
              <a:t>: 	10.1177/0011000012459365</a:t>
            </a:r>
          </a:p>
          <a:p>
            <a:pPr marL="0" indent="0">
              <a:buNone/>
            </a:pPr>
            <a:r>
              <a:rPr lang="en-US" dirty="0"/>
              <a:t>Snyder, C. R., Harris, C., Anderson, J. R., </a:t>
            </a:r>
            <a:r>
              <a:rPr lang="en-US" dirty="0" err="1"/>
              <a:t>Holleran</a:t>
            </a:r>
            <a:r>
              <a:rPr lang="en-US" dirty="0"/>
              <a:t>, S. A., Irving, L. M., </a:t>
            </a:r>
            <a:r>
              <a:rPr lang="en-US" dirty="0" err="1"/>
              <a:t>Sigmon</a:t>
            </a:r>
            <a:r>
              <a:rPr lang="en-US" dirty="0"/>
              <a:t>, S. T., et al.(1991). The will and the ways: Development and validation of an individual-	differences measure of hope. </a:t>
            </a:r>
            <a:r>
              <a:rPr lang="en-US" i="1" dirty="0"/>
              <a:t>Journal of Personality and Social Psychology, 60, 570-585.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Stolzenburg, S., Freitag, S., Evans-</a:t>
            </a:r>
            <a:r>
              <a:rPr lang="en-US" dirty="0" err="1"/>
              <a:t>Lacko</a:t>
            </a:r>
            <a:r>
              <a:rPr lang="en-US" dirty="0"/>
              <a:t>, S., </a:t>
            </a:r>
            <a:r>
              <a:rPr lang="en-US" dirty="0" err="1"/>
              <a:t>Muehlan</a:t>
            </a:r>
            <a:r>
              <a:rPr lang="en-US" dirty="0"/>
              <a:t>, H., Schmidt, S., &amp; </a:t>
            </a:r>
            <a:r>
              <a:rPr lang="en-US" dirty="0" err="1"/>
              <a:t>Schomerus</a:t>
            </a:r>
            <a:r>
              <a:rPr lang="en-US" dirty="0"/>
              <a:t>, G. (2017). The stigma of mental illness as a barrier to self-labeling as having a mental 	illness. </a:t>
            </a:r>
            <a:r>
              <a:rPr lang="en-US" i="1" dirty="0"/>
              <a:t>Journal of Nervous and Mental Disease, 205</a:t>
            </a:r>
            <a:r>
              <a:rPr lang="en-US" dirty="0"/>
              <a:t>(12), 903-909. </a:t>
            </a:r>
            <a:r>
              <a:rPr lang="en-US" dirty="0" err="1"/>
              <a:t>doi</a:t>
            </a:r>
            <a:r>
              <a:rPr lang="en-US" dirty="0"/>
              <a:t>: 10.1097/NMD.0000000000000756</a:t>
            </a:r>
          </a:p>
          <a:p>
            <a:pPr marL="0" indent="0">
              <a:buNone/>
            </a:pPr>
            <a:r>
              <a:rPr lang="en-US" dirty="0"/>
              <a:t>Vogel, D. L., Wade, N. G., &amp; </a:t>
            </a:r>
            <a:r>
              <a:rPr lang="en-US" dirty="0" err="1"/>
              <a:t>Haake</a:t>
            </a:r>
            <a:r>
              <a:rPr lang="en-US" dirty="0"/>
              <a:t>, S. (2006). Measuring the self-stigma associated with seeking psychological help. </a:t>
            </a:r>
            <a:r>
              <a:rPr lang="en-US" i="1" dirty="0"/>
              <a:t>Journal of Counseling Psychology</a:t>
            </a:r>
            <a:r>
              <a:rPr lang="en-US" dirty="0"/>
              <a:t>, </a:t>
            </a:r>
            <a:r>
              <a:rPr lang="en-US" i="1" dirty="0"/>
              <a:t>53</a:t>
            </a:r>
            <a:r>
              <a:rPr lang="en-US" dirty="0"/>
              <a:t>, 325–337. </a:t>
            </a:r>
            <a:r>
              <a:rPr lang="en-US" dirty="0" err="1"/>
              <a:t>doi</a:t>
            </a:r>
            <a:r>
              <a:rPr lang="en-US" dirty="0"/>
              <a:t>: 	10.1037/0022-0167.53.3.325</a:t>
            </a:r>
          </a:p>
          <a:p>
            <a:pPr marL="0" indent="0">
              <a:buNone/>
            </a:pPr>
            <a:r>
              <a:rPr lang="en-US" dirty="0"/>
              <a:t>Vogel, D. L., Wade, N. G. &amp; </a:t>
            </a:r>
            <a:r>
              <a:rPr lang="en-US" dirty="0" err="1"/>
              <a:t>Ascheman</a:t>
            </a:r>
            <a:r>
              <a:rPr lang="en-US" dirty="0"/>
              <a:t>, P. (2009). Measuring perceptions of stigmatization by others for seeking psychological help: Reliability and validity of a new stigma 	scale with college students. </a:t>
            </a:r>
            <a:r>
              <a:rPr lang="en-US" i="1" dirty="0"/>
              <a:t>Journal of Counseling Psychology, 56</a:t>
            </a:r>
            <a:r>
              <a:rPr lang="en-US" dirty="0"/>
              <a:t>(2), 301-308. </a:t>
            </a:r>
            <a:r>
              <a:rPr lang="en-US" dirty="0" err="1"/>
              <a:t>doi</a:t>
            </a:r>
            <a:r>
              <a:rPr lang="en-US" dirty="0"/>
              <a:t>: 10.1037/a0014903</a:t>
            </a:r>
          </a:p>
          <a:p>
            <a:pPr marL="0" indent="0">
              <a:buNone/>
            </a:pPr>
            <a:r>
              <a:rPr lang="en-US" dirty="0"/>
              <a:t>Vogel, D., Wester, S., &amp; Larson, L. (2007). Avoidance of counseling: psychological factors that inhibit seeking help. </a:t>
            </a:r>
            <a:r>
              <a:rPr lang="en-US" i="1" dirty="0"/>
              <a:t>Journal of Counseling and Development, 85</a:t>
            </a:r>
            <a:r>
              <a:rPr lang="en-US" dirty="0"/>
              <a:t>(4), 410-422. 	</a:t>
            </a:r>
            <a:r>
              <a:rPr lang="en-US" dirty="0" err="1"/>
              <a:t>doi</a:t>
            </a:r>
            <a:r>
              <a:rPr lang="en-US" dirty="0"/>
              <a:t>: 10.1002/j.1556-6678.2007.tb00609.x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9F90DF-086A-4C08-965D-94A94B03A56E}"/>
              </a:ext>
            </a:extLst>
          </p:cNvPr>
          <p:cNvSpPr txBox="1"/>
          <p:nvPr/>
        </p:nvSpPr>
        <p:spPr>
          <a:xfrm>
            <a:off x="4502458" y="0"/>
            <a:ext cx="3187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D1434">
                    <a:lumMod val="90000"/>
                    <a:lumOff val="10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402266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Rectangle 100">
            <a:extLst>
              <a:ext uri="{FF2B5EF4-FFF2-40B4-BE49-F238E27FC236}">
                <a16:creationId xmlns:a16="http://schemas.microsoft.com/office/drawing/2014/main" id="{2928117C-9446-4E7F-AE62-95E0F6DB5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4" name="Rectangle 102">
            <a:extLst>
              <a:ext uri="{FF2B5EF4-FFF2-40B4-BE49-F238E27FC236}">
                <a16:creationId xmlns:a16="http://schemas.microsoft.com/office/drawing/2014/main" id="{84D30AFB-4D71-48B0-AA00-28EE92363A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5" name="Rectangle 104">
            <a:extLst>
              <a:ext uri="{FF2B5EF4-FFF2-40B4-BE49-F238E27FC236}">
                <a16:creationId xmlns:a16="http://schemas.microsoft.com/office/drawing/2014/main" id="{96A0B76F-8010-4C62-B4B6-C5FC438C0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6" name="Rectangle 106">
            <a:extLst>
              <a:ext uri="{FF2B5EF4-FFF2-40B4-BE49-F238E27FC236}">
                <a16:creationId xmlns:a16="http://schemas.microsoft.com/office/drawing/2014/main" id="{B36BEBD5-A373-4C8C-8C06-CD8007E22F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68" name="Picture 160">
            <a:extLst>
              <a:ext uri="{FF2B5EF4-FFF2-40B4-BE49-F238E27FC236}">
                <a16:creationId xmlns:a16="http://schemas.microsoft.com/office/drawing/2014/main" id="{F24FA6F7-3198-4195-9248-456217007AB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35000"/>
          </a:blip>
          <a:srcRect t="250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 useBgFill="1">
        <p:nvSpPr>
          <p:cNvPr id="167" name="Rectangle 108">
            <a:extLst>
              <a:ext uri="{FF2B5EF4-FFF2-40B4-BE49-F238E27FC236}">
                <a16:creationId xmlns:a16="http://schemas.microsoft.com/office/drawing/2014/main" id="{EA97CA5D-BCDD-4F61-B77F-34068368B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69" name="Rectangle 110">
            <a:extLst>
              <a:ext uri="{FF2B5EF4-FFF2-40B4-BE49-F238E27FC236}">
                <a16:creationId xmlns:a16="http://schemas.microsoft.com/office/drawing/2014/main" id="{BB80117C-7F39-43C5-86D0-1B3E99AB5E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4" name="Google Shape;144;p17"/>
          <p:cNvSpPr txBox="1">
            <a:spLocks noGrp="1"/>
          </p:cNvSpPr>
          <p:nvPr>
            <p:ph type="ctrTitle" idx="4294967295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Why study stigma?</a:t>
            </a:r>
            <a:br>
              <a:rPr lang="en-US">
                <a:solidFill>
                  <a:srgbClr val="FFFFFF"/>
                </a:solidFill>
              </a:rPr>
            </a:b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170" name="Group 112">
            <a:extLst>
              <a:ext uri="{FF2B5EF4-FFF2-40B4-BE49-F238E27FC236}">
                <a16:creationId xmlns:a16="http://schemas.microsoft.com/office/drawing/2014/main" id="{22A9BB93-2DF4-4EFD-94C3-A0CC895CD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50B3C702-83B2-4274-BF5A-C42475E280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5B7BEE93-7680-4E07-8B35-53D4D53F2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5626784A-218C-4257-AC79-DD5BC6EF9A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45" name="Google Shape;145;p17"/>
          <p:cNvSpPr txBox="1">
            <a:spLocks noGrp="1"/>
          </p:cNvSpPr>
          <p:nvPr>
            <p:ph type="subTitle" idx="4294967295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342900" indent="-342900"/>
            <a:r>
              <a:rPr lang="en-US" sz="2400" b="1" dirty="0"/>
              <a:t>Large gap between those who require mental health treatment and those who actually receive it</a:t>
            </a:r>
          </a:p>
          <a:p>
            <a:pPr marL="800100" lvl="1" indent="-342900"/>
            <a:r>
              <a:rPr lang="en-US" sz="2400" dirty="0"/>
              <a:t>Approximately 44 million American adults experience a mental illness, and it is estimated that more than half of these adults do not receive treatment for their conditions (MHA, 2019). </a:t>
            </a:r>
            <a:endParaRPr lang="en-US" sz="2400" b="1" dirty="0"/>
          </a:p>
          <a:p>
            <a:pPr marL="342900" indent="-342900"/>
            <a:r>
              <a:rPr lang="en-US" sz="2400" b="1" dirty="0"/>
              <a:t>Stigma is a commonly reported barrier</a:t>
            </a:r>
          </a:p>
          <a:p>
            <a:pPr marL="800100" lvl="1" indent="-342900"/>
            <a:r>
              <a:rPr lang="en-US" sz="2400" dirty="0"/>
              <a:t>Individuals fear that seeking treatment will lead to negative evaluation (Vogel, Wester, Larson, 2007)</a:t>
            </a:r>
          </a:p>
        </p:txBody>
      </p:sp>
      <p:sp>
        <p:nvSpPr>
          <p:cNvPr id="157" name="Google Shape;157;p17"/>
          <p:cNvSpPr/>
          <p:nvPr/>
        </p:nvSpPr>
        <p:spPr>
          <a:xfrm rot="-1627561">
            <a:off x="8102917" y="2002157"/>
            <a:ext cx="373549" cy="356677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Arial"/>
              <a:sym typeface="Arial"/>
            </a:endParaRPr>
          </a:p>
        </p:txBody>
      </p:sp>
      <p:sp>
        <p:nvSpPr>
          <p:cNvPr id="158" name="Google Shape;158;p17"/>
          <p:cNvSpPr/>
          <p:nvPr/>
        </p:nvSpPr>
        <p:spPr>
          <a:xfrm rot="1504353">
            <a:off x="10454952" y="2774053"/>
            <a:ext cx="373568" cy="356695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Arial"/>
              <a:sym typeface="Arial"/>
            </a:endParaRPr>
          </a:p>
        </p:txBody>
      </p:sp>
      <p:sp>
        <p:nvSpPr>
          <p:cNvPr id="159" name="Google Shape;159;p17"/>
          <p:cNvSpPr/>
          <p:nvPr/>
        </p:nvSpPr>
        <p:spPr>
          <a:xfrm rot="1973882">
            <a:off x="10828495" y="1938885"/>
            <a:ext cx="257259" cy="245639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1612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6"/>
          <p:cNvGraphicFramePr>
            <a:graphicFrameLocks/>
          </p:cNvGraphicFramePr>
          <p:nvPr/>
        </p:nvGraphicFramePr>
        <p:xfrm>
          <a:off x="1257300" y="1012297"/>
          <a:ext cx="10190163" cy="5721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97558" y="6145768"/>
            <a:ext cx="5770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4D1434">
                    <a:lumMod val="90000"/>
                    <a:lumOff val="10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(Owen, LeKeldric, &amp; Rodolfa, 2013; Corrigan, 2004; Link, 1987)</a:t>
            </a:r>
          </a:p>
        </p:txBody>
      </p:sp>
    </p:spTree>
    <p:extLst>
      <p:ext uri="{BB962C8B-B14F-4D97-AF65-F5344CB8AC3E}">
        <p14:creationId xmlns:p14="http://schemas.microsoft.com/office/powerpoint/2010/main" val="2439734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allelogram 3">
            <a:extLst>
              <a:ext uri="{FF2B5EF4-FFF2-40B4-BE49-F238E27FC236}">
                <a16:creationId xmlns:a16="http://schemas.microsoft.com/office/drawing/2014/main" id="{A46C7962-32A8-4101-8D07-E1444A200DC1}"/>
              </a:ext>
            </a:extLst>
          </p:cNvPr>
          <p:cNvSpPr/>
          <p:nvPr/>
        </p:nvSpPr>
        <p:spPr>
          <a:xfrm rot="21138145">
            <a:off x="1678298" y="2559717"/>
            <a:ext cx="10308254" cy="3761149"/>
          </a:xfrm>
          <a:prstGeom prst="parallelogram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E80A14B5-ABE2-4B1E-96DE-4828494FEC73}"/>
              </a:ext>
            </a:extLst>
          </p:cNvPr>
          <p:cNvSpPr/>
          <p:nvPr/>
        </p:nvSpPr>
        <p:spPr>
          <a:xfrm rot="1798232">
            <a:off x="2502469" y="1709979"/>
            <a:ext cx="7294717" cy="3800801"/>
          </a:xfrm>
          <a:prstGeom prst="parallelogram">
            <a:avLst/>
          </a:prstGeom>
          <a:solidFill>
            <a:schemeClr val="accent1">
              <a:lumMod val="25000"/>
              <a:lumOff val="75000"/>
            </a:schemeClr>
          </a:solidFill>
          <a:ln>
            <a:solidFill>
              <a:schemeClr val="accent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69981EA4-0B0E-4BE8-A082-F1B8EC2AAC4B}"/>
              </a:ext>
            </a:extLst>
          </p:cNvPr>
          <p:cNvSpPr/>
          <p:nvPr/>
        </p:nvSpPr>
        <p:spPr>
          <a:xfrm rot="10538468">
            <a:off x="46188" y="1254379"/>
            <a:ext cx="10219218" cy="4385313"/>
          </a:xfrm>
          <a:prstGeom prst="parallelogram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6E1D3BC6-9120-4199-9077-F2455E8C2889}"/>
              </a:ext>
            </a:extLst>
          </p:cNvPr>
          <p:cNvSpPr/>
          <p:nvPr/>
        </p:nvSpPr>
        <p:spPr>
          <a:xfrm rot="20454774">
            <a:off x="614538" y="2933859"/>
            <a:ext cx="11481157" cy="2519271"/>
          </a:xfrm>
          <a:prstGeom prst="parallelogram">
            <a:avLst/>
          </a:prstGeom>
          <a:solidFill>
            <a:schemeClr val="accent1">
              <a:lumMod val="25000"/>
              <a:lumOff val="75000"/>
            </a:schemeClr>
          </a:solidFill>
          <a:ln>
            <a:solidFill>
              <a:schemeClr val="accent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F6935F2F-C22B-4EEF-8BD0-2621ED2DE60E}"/>
              </a:ext>
            </a:extLst>
          </p:cNvPr>
          <p:cNvSpPr/>
          <p:nvPr/>
        </p:nvSpPr>
        <p:spPr>
          <a:xfrm rot="3529044">
            <a:off x="3979653" y="705999"/>
            <a:ext cx="6810596" cy="6420886"/>
          </a:xfrm>
          <a:prstGeom prst="parallelogram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" name="Parallelogram 7">
            <a:extLst>
              <a:ext uri="{FF2B5EF4-FFF2-40B4-BE49-F238E27FC236}">
                <a16:creationId xmlns:a16="http://schemas.microsoft.com/office/drawing/2014/main" id="{FE881F51-6145-433D-9F69-C7A799F5DC32}"/>
              </a:ext>
            </a:extLst>
          </p:cNvPr>
          <p:cNvSpPr/>
          <p:nvPr/>
        </p:nvSpPr>
        <p:spPr>
          <a:xfrm rot="909933">
            <a:off x="147308" y="1770206"/>
            <a:ext cx="11105921" cy="4109732"/>
          </a:xfrm>
          <a:prstGeom prst="parallelogram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07068FC0-C2E3-44A1-9CB1-AEC5A303EC12}"/>
              </a:ext>
            </a:extLst>
          </p:cNvPr>
          <p:cNvSpPr/>
          <p:nvPr/>
        </p:nvSpPr>
        <p:spPr>
          <a:xfrm rot="588988">
            <a:off x="981312" y="1730461"/>
            <a:ext cx="10970483" cy="4223261"/>
          </a:xfrm>
          <a:prstGeom prst="parallelogram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0" name="Google Shape;131;p15">
            <a:extLst>
              <a:ext uri="{FF2B5EF4-FFF2-40B4-BE49-F238E27FC236}">
                <a16:creationId xmlns:a16="http://schemas.microsoft.com/office/drawing/2014/main" id="{FA271CA4-07FF-4B04-A3CC-1DF31CFAF76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771650" y="2552700"/>
            <a:ext cx="8686799" cy="283845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>
              <a:buNone/>
            </a:pPr>
            <a:r>
              <a:rPr lang="en-US" sz="3600" dirty="0"/>
              <a:t>Label avoidance [is when individuals] opt to avoid the stigma all together by denying their </a:t>
            </a:r>
            <a:r>
              <a:rPr lang="en-US" sz="3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group status </a:t>
            </a:r>
            <a:r>
              <a:rPr lang="en-US" sz="3600" dirty="0"/>
              <a:t>and by not seeking the </a:t>
            </a:r>
            <a:r>
              <a:rPr lang="en-US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institutions</a:t>
            </a:r>
            <a:r>
              <a:rPr lang="en-US" sz="3600" dirty="0"/>
              <a:t> that mark them (i.e., mental health care)</a:t>
            </a:r>
          </a:p>
        </p:txBody>
      </p:sp>
      <p:sp>
        <p:nvSpPr>
          <p:cNvPr id="13" name="Flowchart: Decision 12">
            <a:extLst>
              <a:ext uri="{FF2B5EF4-FFF2-40B4-BE49-F238E27FC236}">
                <a16:creationId xmlns:a16="http://schemas.microsoft.com/office/drawing/2014/main" id="{53839968-FEEA-41CA-97FA-3A3F3A41BBFF}"/>
              </a:ext>
            </a:extLst>
          </p:cNvPr>
          <p:cNvSpPr/>
          <p:nvPr/>
        </p:nvSpPr>
        <p:spPr>
          <a:xfrm>
            <a:off x="4930716" y="1198623"/>
            <a:ext cx="1535837" cy="144706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739E674-773D-4900-BCFD-4A9F87DB4C63}"/>
              </a:ext>
            </a:extLst>
          </p:cNvPr>
          <p:cNvSpPr txBox="1"/>
          <p:nvPr/>
        </p:nvSpPr>
        <p:spPr>
          <a:xfrm>
            <a:off x="10900063" y="6473536"/>
            <a:ext cx="13733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rla" panose="020B0604020202020204" charset="0"/>
                <a:ea typeface="+mn-ea"/>
                <a:cs typeface="+mn-cs"/>
              </a:rPr>
              <a:t>(Corrigan 2004)</a:t>
            </a:r>
          </a:p>
        </p:txBody>
      </p:sp>
      <p:pic>
        <p:nvPicPr>
          <p:cNvPr id="11" name="Graphic 10" descr="Quotes">
            <a:extLst>
              <a:ext uri="{FF2B5EF4-FFF2-40B4-BE49-F238E27FC236}">
                <a16:creationId xmlns:a16="http://schemas.microsoft.com/office/drawing/2014/main" id="{9111E7AB-5244-46EA-9A1C-12B4806FB1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63352" y="145594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113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5CE91-F17C-45D5-AA50-01A4B2950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4" y="441610"/>
            <a:ext cx="11029616" cy="988332"/>
          </a:xfrm>
        </p:spPr>
        <p:txBody>
          <a:bodyPr/>
          <a:lstStyle/>
          <a:p>
            <a:pPr algn="ctr"/>
            <a:r>
              <a:rPr lang="en-US" dirty="0"/>
              <a:t>Current potential label avoidance measures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055FD-76A6-4B16-A3E4-D41509FFC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2462" y="2305902"/>
            <a:ext cx="5087075" cy="824605"/>
          </a:xfrm>
        </p:spPr>
        <p:txBody>
          <a:bodyPr/>
          <a:lstStyle/>
          <a:p>
            <a:pPr algn="ctr"/>
            <a:r>
              <a:rPr lang="en-US" sz="2400" b="1" dirty="0"/>
              <a:t>Self Identification as Having a Mental Illness Scale (SELF-I)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56410E-028F-42FA-847E-49DCE6AA1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47330" y="3727494"/>
            <a:ext cx="4097338" cy="1335230"/>
          </a:xfrm>
        </p:spPr>
        <p:txBody>
          <a:bodyPr>
            <a:normAutofit/>
          </a:bodyPr>
          <a:lstStyle/>
          <a:p>
            <a:r>
              <a:rPr lang="en-US" sz="2000" dirty="0"/>
              <a:t>A measure of symptom appraisal </a:t>
            </a:r>
          </a:p>
          <a:p>
            <a:r>
              <a:rPr lang="en-US" sz="2000" dirty="0"/>
              <a:t>“Current issues I am facing could be the first signs of mental illness” </a:t>
            </a:r>
          </a:p>
          <a:p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EBBE84-A8CF-44B2-BE2A-0F18674AC232}"/>
              </a:ext>
            </a:extLst>
          </p:cNvPr>
          <p:cNvSpPr txBox="1"/>
          <p:nvPr/>
        </p:nvSpPr>
        <p:spPr>
          <a:xfrm>
            <a:off x="8094662" y="6416391"/>
            <a:ext cx="40973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D1434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Stolzenburg et al., 2017</a:t>
            </a:r>
          </a:p>
        </p:txBody>
      </p:sp>
    </p:spTree>
    <p:extLst>
      <p:ext uri="{BB962C8B-B14F-4D97-AF65-F5344CB8AC3E}">
        <p14:creationId xmlns:p14="http://schemas.microsoft.com/office/powerpoint/2010/main" val="3046478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8"/>
          <p:cNvSpPr txBox="1">
            <a:spLocks noGrp="1"/>
          </p:cNvSpPr>
          <p:nvPr>
            <p:ph type="body" idx="1"/>
          </p:nvPr>
        </p:nvSpPr>
        <p:spPr>
          <a:xfrm>
            <a:off x="1227221" y="1886166"/>
            <a:ext cx="9737558" cy="4573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None/>
            </a:pPr>
            <a:r>
              <a:rPr lang="en-US" sz="2800" dirty="0"/>
              <a:t>Rational Test Construction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/>
              <a:t>Consider Corrigan’s (2004) definition of label avoidance</a:t>
            </a:r>
          </a:p>
          <a:p>
            <a:pPr marL="1066785" lvl="1" indent="-457200">
              <a:buFont typeface="Wingdings" panose="05000000000000000000" pitchFamily="2" charset="2"/>
              <a:buChar char="q"/>
            </a:pPr>
            <a:r>
              <a:rPr lang="en-US" sz="2800" dirty="0"/>
              <a:t>Brainstorm relevant items</a:t>
            </a:r>
          </a:p>
          <a:p>
            <a:pPr marL="1066785" lvl="1" indent="-457200">
              <a:buFont typeface="Wingdings" panose="05000000000000000000" pitchFamily="2" charset="2"/>
              <a:buChar char="q"/>
            </a:pPr>
            <a:r>
              <a:rPr lang="en-US" sz="2800" dirty="0"/>
              <a:t>Focus specifically on institution avoidance</a:t>
            </a:r>
            <a:endParaRPr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457481" y="736934"/>
            <a:ext cx="65341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4D1434">
                    <a:lumMod val="90000"/>
                    <a:lumOff val="10000"/>
                  </a:srgbClr>
                </a:solidFill>
                <a:effectLst/>
                <a:uLnTx/>
                <a:uFillTx/>
                <a:latin typeface="Karla" panose="020B0604020202020204" charset="0"/>
                <a:ea typeface="+mn-ea"/>
                <a:cs typeface="+mn-cs"/>
              </a:rPr>
              <a:t>Measure Creation</a:t>
            </a:r>
          </a:p>
        </p:txBody>
      </p:sp>
    </p:spTree>
    <p:extLst>
      <p:ext uri="{BB962C8B-B14F-4D97-AF65-F5344CB8AC3E}">
        <p14:creationId xmlns:p14="http://schemas.microsoft.com/office/powerpoint/2010/main" val="291020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DB691D59-8F51-4DD8-AD41-D568D29B08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04AEF18-0627-48F3-9B3D-F7E8F050B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EAEE08A-C572-438F-9753-B0D527A51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93F09C6-4F57-4B05-9592-E253D8BC6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FFFFFF"/>
                </a:solidFill>
              </a:rPr>
              <a:t>Sample Label Avoidance Statements: </a:t>
            </a:r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90137588-E70B-486E-AFA8-21B0111C46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2180496"/>
            <a:ext cx="3703320" cy="4045683"/>
          </a:xfrm>
          <a:prstGeom prst="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9" name="Graphic 8" descr="Group of people">
            <a:extLst>
              <a:ext uri="{FF2B5EF4-FFF2-40B4-BE49-F238E27FC236}">
                <a16:creationId xmlns:a16="http://schemas.microsoft.com/office/drawing/2014/main" id="{B1B3929E-0BBC-4BB3-A04E-B8110A6A01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81192" y="3629625"/>
            <a:ext cx="2526219" cy="2526219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5325" y="2180496"/>
            <a:ext cx="7105481" cy="4045683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SzPct val="92000"/>
              <a:buFont typeface="Wingdings 2" panose="05020102010507070707" pitchFamily="18" charset="2"/>
              <a:buChar char=""/>
            </a:pPr>
            <a:r>
              <a:rPr lang="en-US" b="1" dirty="0"/>
              <a:t>To deny group status: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SzPct val="92000"/>
              <a:buFont typeface="Wingdings 2" panose="05020102010507070707" pitchFamily="18" charset="2"/>
              <a:buChar char=""/>
            </a:pPr>
            <a:r>
              <a:rPr lang="en-US" dirty="0"/>
              <a:t>“I would not want to be grouped together with people who have a diagnosis of a mental health concern.”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SzPct val="92000"/>
              <a:buFont typeface="Wingdings 2" panose="05020102010507070707" pitchFamily="18" charset="2"/>
              <a:buChar char=""/>
            </a:pPr>
            <a:r>
              <a:rPr lang="en-US" b="1" dirty="0"/>
              <a:t>To not seek the institutions that mark them: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SzPct val="92000"/>
              <a:buFont typeface="Wingdings 2" panose="05020102010507070707" pitchFamily="18" charset="2"/>
              <a:buChar char=""/>
            </a:pPr>
            <a:r>
              <a:rPr lang="en-US" dirty="0"/>
              <a:t>“I would avoid a clinic that would label me with a mental health concern.”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SzPct val="92000"/>
              <a:buFont typeface="Wingdings 2" panose="05020102010507070707" pitchFamily="18" charset="2"/>
              <a:buChar char=""/>
            </a:pPr>
            <a:r>
              <a:rPr lang="en-US" dirty="0"/>
              <a:t>“I would feel confident approaching a mental health information table in the university center or other public area.”</a:t>
            </a:r>
          </a:p>
        </p:txBody>
      </p:sp>
      <p:pic>
        <p:nvPicPr>
          <p:cNvPr id="13" name="Graphic 12" descr="Man">
            <a:extLst>
              <a:ext uri="{FF2B5EF4-FFF2-40B4-BE49-F238E27FC236}">
                <a16:creationId xmlns:a16="http://schemas.microsoft.com/office/drawing/2014/main" id="{6C2CCC5A-02E6-45DC-A38E-EE56FEAAFF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35454" y="2514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34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1F44A-B06B-4304-9483-6C983D6F9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 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39789-2DA2-4CA9-AE63-104975BD1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Participants:</a:t>
            </a:r>
          </a:p>
          <a:p>
            <a:pPr lvl="1"/>
            <a:r>
              <a:rPr lang="en-US" sz="2400" dirty="0"/>
              <a:t>41 undergraduates recruited through SONA</a:t>
            </a:r>
          </a:p>
          <a:p>
            <a:pPr lvl="1"/>
            <a:r>
              <a:rPr lang="en-US" sz="2400" dirty="0"/>
              <a:t>Recommended that target population is involved in item selection (Fox et al., 2018)</a:t>
            </a:r>
          </a:p>
          <a:p>
            <a:r>
              <a:rPr lang="en-US" sz="2400" dirty="0"/>
              <a:t>Tasks:</a:t>
            </a:r>
          </a:p>
          <a:p>
            <a:pPr lvl="1"/>
            <a:r>
              <a:rPr lang="en-US" sz="2400" dirty="0"/>
              <a:t>Consider if each statement is indicative of label avoidance</a:t>
            </a:r>
          </a:p>
          <a:p>
            <a:pPr lvl="1"/>
            <a:r>
              <a:rPr lang="en-US" sz="2400" dirty="0"/>
              <a:t>Suggest an original statement </a:t>
            </a:r>
          </a:p>
        </p:txBody>
      </p:sp>
    </p:spTree>
    <p:extLst>
      <p:ext uri="{BB962C8B-B14F-4D97-AF65-F5344CB8AC3E}">
        <p14:creationId xmlns:p14="http://schemas.microsoft.com/office/powerpoint/2010/main" val="1664947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ED9FA-9248-459F-A17D-707BE9D8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Methods: Stage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97FE4-0D39-405D-B0F6-E41912BC0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Participants:</a:t>
            </a:r>
          </a:p>
          <a:p>
            <a:pPr lvl="1"/>
            <a:r>
              <a:rPr lang="en-US" sz="2400" dirty="0"/>
              <a:t>641 MTurk participants responded; 232 included in analysis for accurately responding to attention checks</a:t>
            </a:r>
          </a:p>
          <a:p>
            <a:r>
              <a:rPr lang="en-US" sz="2400" dirty="0"/>
              <a:t>Tasks:</a:t>
            </a:r>
          </a:p>
          <a:p>
            <a:pPr lvl="1"/>
            <a:r>
              <a:rPr lang="en-US" sz="2400" dirty="0"/>
              <a:t>Participants complete public and self stigma measures, a measure of social desirability, the SELF-I, and the Label Avoidance Measure (LAM) created for this study</a:t>
            </a:r>
          </a:p>
        </p:txBody>
      </p:sp>
    </p:spTree>
    <p:extLst>
      <p:ext uri="{BB962C8B-B14F-4D97-AF65-F5344CB8AC3E}">
        <p14:creationId xmlns:p14="http://schemas.microsoft.com/office/powerpoint/2010/main" val="421342073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1_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3.xml><?xml version="1.0" encoding="utf-8"?>
<a:theme xmlns:a="http://schemas.openxmlformats.org/drawingml/2006/main" name="2_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1511</Words>
  <Application>Microsoft Office PowerPoint</Application>
  <PresentationFormat>Widescreen</PresentationFormat>
  <Paragraphs>113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Gill Sans MT</vt:lpstr>
      <vt:lpstr>Karla</vt:lpstr>
      <vt:lpstr>Wingdings</vt:lpstr>
      <vt:lpstr>Wingdings 2</vt:lpstr>
      <vt:lpstr>Dividend</vt:lpstr>
      <vt:lpstr>1_Dividend</vt:lpstr>
      <vt:lpstr>2_Dividend</vt:lpstr>
      <vt:lpstr>Developing the Label Avoidance Measure of stigma:  A psychometric preliminary review</vt:lpstr>
      <vt:lpstr>Why study stigma? </vt:lpstr>
      <vt:lpstr>PowerPoint Presentation</vt:lpstr>
      <vt:lpstr>PowerPoint Presentation</vt:lpstr>
      <vt:lpstr>Current potential label avoidance measures</vt:lpstr>
      <vt:lpstr>PowerPoint Presentation</vt:lpstr>
      <vt:lpstr>Sample Label Avoidance Statements: </vt:lpstr>
      <vt:lpstr>Measure refinement</vt:lpstr>
      <vt:lpstr>Methods: Stage 1</vt:lpstr>
      <vt:lpstr>Results and discussion</vt:lpstr>
      <vt:lpstr>Limitations</vt:lpstr>
      <vt:lpstr>Acknowledgements </vt:lpstr>
      <vt:lpstr>What questions do you have?   Julia.Cameron@umontana.edu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the Label Avoidance Measure of stigma:  A psychometric preliminary review</dc:title>
  <dc:creator>Cameron, Julia</dc:creator>
  <cp:lastModifiedBy>Cameron, Julia</cp:lastModifiedBy>
  <cp:revision>33</cp:revision>
  <dcterms:created xsi:type="dcterms:W3CDTF">2021-02-11T18:40:11Z</dcterms:created>
  <dcterms:modified xsi:type="dcterms:W3CDTF">2021-02-11T23:30:01Z</dcterms:modified>
</cp:coreProperties>
</file>