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73" r:id="rId2"/>
    <p:sldId id="286" r:id="rId3"/>
    <p:sldId id="287" r:id="rId4"/>
    <p:sldId id="288" r:id="rId5"/>
    <p:sldId id="315" r:id="rId6"/>
    <p:sldId id="295" r:id="rId7"/>
    <p:sldId id="316" r:id="rId8"/>
    <p:sldId id="305" r:id="rId9"/>
    <p:sldId id="306" r:id="rId10"/>
    <p:sldId id="307" r:id="rId11"/>
    <p:sldId id="310" r:id="rId12"/>
    <p:sldId id="312" r:id="rId13"/>
  </p:sldIdLst>
  <p:sldSz cx="9144000" cy="5143500" type="screen16x9"/>
  <p:notesSz cx="6858000" cy="9144000"/>
  <p:embeddedFontLst>
    <p:embeddedFont>
      <p:font typeface="Bellota Text Light" panose="020B0604020202020204" charset="0"/>
      <p:regular r:id="rId15"/>
      <p:bold r:id="rId16"/>
      <p:italic r:id="rId17"/>
      <p:boldItalic r:id="rId18"/>
    </p:embeddedFont>
    <p:embeddedFont>
      <p:font typeface="Parisienne" panose="020B0604020202020204" charset="0"/>
      <p:regular r:id="rId19"/>
    </p:embeddedFont>
    <p:embeddedFont>
      <p:font typeface="Vidaloka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1640"/>
    <a:srgbClr val="885280"/>
    <a:srgbClr val="000000"/>
    <a:srgbClr val="488184"/>
    <a:srgbClr val="88BBBE"/>
    <a:srgbClr val="F292AB"/>
    <a:srgbClr val="C7A1C2"/>
    <a:srgbClr val="78B3B6"/>
    <a:srgbClr val="E0BAE3"/>
    <a:srgbClr val="539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BE40B-4F7F-42D2-B03D-92D7239C9A27}" v="2" dt="2021-02-16T03:29:46.175"/>
    <p1510:client id="{EAC8162B-B94E-4E63-8F0E-56927AC6FFE7}" v="11" dt="2021-02-16T01:23:12.505"/>
  </p1510:revLst>
</p1510:revInfo>
</file>

<file path=ppt/tableStyles.xml><?xml version="1.0" encoding="utf-8"?>
<a:tblStyleLst xmlns:a="http://schemas.openxmlformats.org/drawingml/2006/main" def="{2DF570C5-22A0-46FE-B394-09CB49A02EF9}">
  <a:tblStyle styleId="{2DF570C5-22A0-46FE-B394-09CB49A02E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153" autoAdjust="0"/>
    <p:restoredTop sz="37985" autoAdjust="0"/>
  </p:normalViewPr>
  <p:slideViewPr>
    <p:cSldViewPr snapToGrid="0">
      <p:cViewPr varScale="1">
        <p:scale>
          <a:sx n="87" d="100"/>
          <a:sy n="87" d="100"/>
        </p:scale>
        <p:origin x="3822" y="6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26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43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8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095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067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008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9367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84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0319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3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21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_AND_TWO_COLUMNS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l="11150"/>
          <a:stretch/>
        </p:blipFill>
        <p:spPr>
          <a:xfrm>
            <a:off x="0" y="3274125"/>
            <a:ext cx="1214025" cy="18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994975" y="1524825"/>
            <a:ext cx="2218500" cy="273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3446663" y="1524825"/>
            <a:ext cx="2218500" cy="273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5898352" y="1524825"/>
            <a:ext cx="2218500" cy="273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⊳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1pPr>
            <a:lvl2pPr lvl="1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2pPr>
            <a:lvl3pPr lvl="2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3pPr>
            <a:lvl4pPr lvl="3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4pPr>
            <a:lvl5pPr lvl="4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5pPr>
            <a:lvl6pPr lvl="5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6pPr>
            <a:lvl7pPr lvl="6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7pPr>
            <a:lvl8pPr lvl="7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8pPr>
            <a:lvl9pPr lvl="8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doi.org/10.1111/1467-9450.404127" TargetMode="External"/><Relationship Id="rId7" Type="http://schemas.openxmlformats.org/officeDocument/2006/relationships/hyperlink" Target="https://doi.org/10.1007/s10826-017-0793-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07/s10802-007-9178-4" TargetMode="External"/><Relationship Id="rId5" Type="http://schemas.openxmlformats.org/officeDocument/2006/relationships/hyperlink" Target="https://doi.org/10.1002/j.1556-6676.2000.tb01914.x" TargetMode="External"/><Relationship Id="rId4" Type="http://schemas.openxmlformats.org/officeDocument/2006/relationships/hyperlink" Target="https://doi.org/10.1002/ab.2178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1230850" y="1534434"/>
            <a:ext cx="6679589" cy="186634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rgbClr val="97C4C7"/>
              </a:buClr>
              <a:buSzPts val="1800"/>
              <a:buFont typeface="Bellota Text Light"/>
              <a:buNone/>
              <a:tabLst/>
              <a:defRPr/>
            </a:pPr>
            <a:r>
              <a:rPr lang="en-US" sz="3600" dirty="0">
                <a:solidFill>
                  <a:srgbClr val="488184"/>
                </a:solidFill>
              </a:rPr>
              <a:t>Social Influences and Social Desirability on Recollections of Childhood Bullying</a:t>
            </a:r>
            <a:endParaRPr lang="en-US" sz="3200" dirty="0">
              <a:solidFill>
                <a:srgbClr val="539497"/>
              </a:solidFill>
            </a:endParaRPr>
          </a:p>
        </p:txBody>
      </p: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4383775" y="4944359"/>
            <a:ext cx="373741" cy="1939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fld>
            <a:endParaRPr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4C5538-3B34-4902-B3F3-16A17CCA13EF}"/>
              </a:ext>
            </a:extLst>
          </p:cNvPr>
          <p:cNvSpPr/>
          <p:nvPr/>
        </p:nvSpPr>
        <p:spPr>
          <a:xfrm>
            <a:off x="293877" y="269569"/>
            <a:ext cx="8553536" cy="4599274"/>
          </a:xfrm>
          <a:prstGeom prst="rect">
            <a:avLst/>
          </a:prstGeom>
          <a:noFill/>
          <a:ln w="76200" cmpd="dbl">
            <a:gradFill>
              <a:gsLst>
                <a:gs pos="0">
                  <a:srgbClr val="B61640"/>
                </a:gs>
                <a:gs pos="100000">
                  <a:srgbClr val="488184"/>
                </a:gs>
                <a:gs pos="29000">
                  <a:srgbClr val="885280"/>
                </a:gs>
                <a:gs pos="69000">
                  <a:srgbClr val="885280"/>
                </a:gs>
              </a:gsLst>
              <a:lin ang="5400000" scaled="1"/>
            </a:gra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2626"/>
              </a:solidFill>
            </a:endParaRPr>
          </a:p>
        </p:txBody>
      </p:sp>
      <p:pic>
        <p:nvPicPr>
          <p:cNvPr id="9" name="Google Shape;329;p35">
            <a:extLst>
              <a:ext uri="{FF2B5EF4-FFF2-40B4-BE49-F238E27FC236}">
                <a16:creationId xmlns:a16="http://schemas.microsoft.com/office/drawing/2014/main" id="{FA73D2C0-F06E-4CF2-901F-715C1F47E9A4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498" t="-1775" r="24213" b="56234"/>
          <a:stretch/>
        </p:blipFill>
        <p:spPr>
          <a:xfrm rot="5972669" flipH="1" flipV="1">
            <a:off x="7531089" y="512460"/>
            <a:ext cx="3443105" cy="198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29;p35">
            <a:extLst>
              <a:ext uri="{FF2B5EF4-FFF2-40B4-BE49-F238E27FC236}">
                <a16:creationId xmlns:a16="http://schemas.microsoft.com/office/drawing/2014/main" id="{F801DB6A-977A-490A-89EC-086914C69AF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1364" t="-985" r="31912" b="73906"/>
          <a:stretch/>
        </p:blipFill>
        <p:spPr>
          <a:xfrm rot="4283856" flipH="1">
            <a:off x="-1197121" y="3031898"/>
            <a:ext cx="2841455" cy="13296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EF159B-09FE-4D84-9B15-454D8364DF6A}"/>
              </a:ext>
            </a:extLst>
          </p:cNvPr>
          <p:cNvSpPr txBox="1"/>
          <p:nvPr/>
        </p:nvSpPr>
        <p:spPr>
          <a:xfrm>
            <a:off x="1724257" y="3595108"/>
            <a:ext cx="569277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B61640"/>
                </a:solidFill>
                <a:effectLst/>
                <a:uLnTx/>
                <a:uFillTx/>
                <a:latin typeface="Bellota Text Light"/>
                <a:ea typeface="Bellota Text Light"/>
                <a:sym typeface="Bellota Text Light"/>
              </a:rPr>
              <a:t>Jaynee L. Bohart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B61640"/>
                </a:solidFill>
                <a:effectLst/>
                <a:uLnTx/>
                <a:uFillTx/>
                <a:latin typeface="Bellota Text Light"/>
                <a:ea typeface="Bellota Text Light"/>
                <a:sym typeface="Bellota Text Light"/>
              </a:rPr>
            </a:b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ota Text Light"/>
                <a:ea typeface="Bellota Text Light"/>
                <a:sym typeface="Bellota Text Light"/>
              </a:rPr>
              <a:t>1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B61640"/>
                </a:solidFill>
                <a:effectLst/>
                <a:uLnTx/>
                <a:uFillTx/>
                <a:latin typeface="Bellota Text Light"/>
                <a:ea typeface="Bellota Text Light"/>
                <a:sym typeface="Bellota Text Light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B61640"/>
                </a:solidFill>
                <a:effectLst/>
                <a:uLnTx/>
                <a:uFillTx/>
                <a:latin typeface="Bellota Text Light"/>
                <a:ea typeface="Bellota Text Light"/>
                <a:sym typeface="Bellota Text Light"/>
              </a:rPr>
              <a:t>February 2021</a:t>
            </a:r>
            <a:endParaRPr lang="en-US" dirty="0">
              <a:solidFill>
                <a:srgbClr val="B6164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093569-C7A1-4CE7-92DD-1F2F19ED47EC}"/>
              </a:ext>
            </a:extLst>
          </p:cNvPr>
          <p:cNvSpPr/>
          <p:nvPr/>
        </p:nvSpPr>
        <p:spPr>
          <a:xfrm rot="16200000">
            <a:off x="2298516" y="-1708009"/>
            <a:ext cx="4546969" cy="8553536"/>
          </a:xfrm>
          <a:prstGeom prst="rect">
            <a:avLst/>
          </a:prstGeom>
          <a:noFill/>
          <a:ln w="76200" cmpd="dbl">
            <a:gradFill>
              <a:gsLst>
                <a:gs pos="55000">
                  <a:srgbClr val="885280"/>
                </a:gs>
                <a:gs pos="0">
                  <a:srgbClr val="488184"/>
                </a:gs>
                <a:gs pos="100000">
                  <a:srgbClr val="B61640"/>
                </a:gs>
              </a:gsLst>
              <a:lin ang="5400000" scaled="1"/>
            </a:gra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4383773" y="4951127"/>
            <a:ext cx="373741" cy="1939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>
                    <a:lumMod val="60000"/>
                    <a:lumOff val="40000"/>
                  </a:schemeClr>
                </a:solidFill>
              </a:rPr>
              <a:t>10</a:t>
            </a:fld>
            <a:endParaRPr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body" idx="3"/>
          </p:nvPr>
        </p:nvSpPr>
        <p:spPr>
          <a:xfrm>
            <a:off x="497118" y="541280"/>
            <a:ext cx="8147050" cy="42339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82880" indent="0" algn="ctr">
              <a:lnSpc>
                <a:spcPct val="100000"/>
              </a:lnSpc>
              <a:spcBef>
                <a:spcPts val="0"/>
              </a:spcBef>
              <a:buClr>
                <a:srgbClr val="885280"/>
              </a:buClr>
              <a:buSzPct val="100000"/>
              <a:buNone/>
            </a:pPr>
            <a:r>
              <a:rPr lang="en-US" sz="2400" b="1" dirty="0">
                <a:solidFill>
                  <a:srgbClr val="488184"/>
                </a:solidFill>
              </a:rPr>
              <a:t>Question 3: How does parental and peer influence differ from each other?</a:t>
            </a:r>
          </a:p>
          <a:p>
            <a:pPr marL="182880" indent="0" algn="ctr">
              <a:lnSpc>
                <a:spcPct val="100000"/>
              </a:lnSpc>
              <a:spcBef>
                <a:spcPts val="0"/>
              </a:spcBef>
              <a:buClr>
                <a:srgbClr val="885280"/>
              </a:buClr>
              <a:buSzPct val="100000"/>
              <a:buNone/>
            </a:pPr>
            <a:endParaRPr lang="en-US" sz="2400" b="1" dirty="0">
              <a:solidFill>
                <a:srgbClr val="488184"/>
              </a:solidFill>
            </a:endParaRPr>
          </a:p>
          <a:p>
            <a:pPr marL="52578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rgbClr val="488184"/>
              </a:buClr>
              <a:buSzPct val="100000"/>
            </a:pPr>
            <a:r>
              <a:rPr lang="en-US" sz="2400" dirty="0">
                <a:solidFill>
                  <a:srgbClr val="B61640"/>
                </a:solidFill>
              </a:rPr>
              <a:t>Parents were found to be moderately more influential than peers</a:t>
            </a:r>
          </a:p>
          <a:p>
            <a:pPr marL="52578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rgbClr val="488184"/>
              </a:buClr>
              <a:buSzPct val="100000"/>
            </a:pPr>
            <a:r>
              <a:rPr lang="en-US" sz="2400" dirty="0">
                <a:solidFill>
                  <a:srgbClr val="B61640"/>
                </a:solidFill>
              </a:rPr>
              <a:t>Adolescents report complex, moral, and safety issues being within their parents’ domains (</a:t>
            </a:r>
            <a:r>
              <a:rPr lang="en-US" sz="2400" dirty="0" err="1">
                <a:solidFill>
                  <a:srgbClr val="B61640"/>
                </a:solidFill>
              </a:rPr>
              <a:t>Daddis</a:t>
            </a:r>
            <a:r>
              <a:rPr lang="en-US" sz="2400" dirty="0">
                <a:solidFill>
                  <a:srgbClr val="B61640"/>
                </a:solidFill>
              </a:rPr>
              <a:t>, 2008)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FD6565-E5A0-4B59-BC30-4FAF5BC0B698}"/>
              </a:ext>
            </a:extLst>
          </p:cNvPr>
          <p:cNvSpPr/>
          <p:nvPr/>
        </p:nvSpPr>
        <p:spPr>
          <a:xfrm>
            <a:off x="4358832" y="248025"/>
            <a:ext cx="423622" cy="86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Chat bubble with solid fill">
            <a:extLst>
              <a:ext uri="{FF2B5EF4-FFF2-40B4-BE49-F238E27FC236}">
                <a16:creationId xmlns:a16="http://schemas.microsoft.com/office/drawing/2014/main" id="{15229606-08C6-4399-9931-F25D5BD73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83773" y="107172"/>
            <a:ext cx="375255" cy="3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0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1152121" y="742302"/>
            <a:ext cx="6837042" cy="6301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488184"/>
                </a:solidFill>
              </a:rPr>
              <a:t>Limitations</a:t>
            </a:r>
            <a:endParaRPr lang="en-US" sz="4000" dirty="0">
              <a:solidFill>
                <a:srgbClr val="488184"/>
              </a:solidFill>
            </a:endParaRPr>
          </a:p>
        </p:txBody>
      </p: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4383773" y="4951127"/>
            <a:ext cx="373741" cy="1939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>
                    <a:lumMod val="60000"/>
                    <a:lumOff val="40000"/>
                  </a:schemeClr>
                </a:solidFill>
              </a:rPr>
              <a:t>11</a:t>
            </a:fld>
            <a:endParaRPr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body" idx="3"/>
          </p:nvPr>
        </p:nvSpPr>
        <p:spPr>
          <a:xfrm>
            <a:off x="639884" y="1080886"/>
            <a:ext cx="7861518" cy="362280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54864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39497"/>
              </a:buClr>
              <a:buSzPct val="100000"/>
            </a:pPr>
            <a:r>
              <a:rPr lang="en-US" sz="3000" dirty="0">
                <a:solidFill>
                  <a:srgbClr val="885280"/>
                </a:solidFill>
              </a:rPr>
              <a:t>Study design – no causality</a:t>
            </a:r>
          </a:p>
          <a:p>
            <a:pPr marL="54864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39497"/>
              </a:buClr>
              <a:buSzPct val="100000"/>
            </a:pPr>
            <a:r>
              <a:rPr lang="en-US" sz="3000" dirty="0">
                <a:solidFill>
                  <a:srgbClr val="885280"/>
                </a:solidFill>
              </a:rPr>
              <a:t>Sample – adults vs children </a:t>
            </a:r>
          </a:p>
          <a:p>
            <a:pPr marL="1005840" lvl="1" indent="-365760">
              <a:lnSpc>
                <a:spcPct val="100000"/>
              </a:lnSpc>
              <a:spcAft>
                <a:spcPts val="1200"/>
              </a:spcAft>
              <a:buClr>
                <a:srgbClr val="539497"/>
              </a:buClr>
              <a:buSzPct val="100000"/>
            </a:pPr>
            <a:r>
              <a:rPr lang="en-US" sz="3000" dirty="0">
                <a:solidFill>
                  <a:srgbClr val="885280"/>
                </a:solidFill>
              </a:rPr>
              <a:t>Retrospective recall </a:t>
            </a:r>
          </a:p>
          <a:p>
            <a:pPr marL="54864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39497"/>
              </a:buClr>
              <a:buSzPct val="100000"/>
            </a:pPr>
            <a:r>
              <a:rPr lang="en-US" sz="3000" dirty="0">
                <a:solidFill>
                  <a:srgbClr val="885280"/>
                </a:solidFill>
              </a:rPr>
              <a:t>Online, remote, anonymous administration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27D74-AD09-4089-958B-943678790736}"/>
              </a:ext>
            </a:extLst>
          </p:cNvPr>
          <p:cNvSpPr/>
          <p:nvPr/>
        </p:nvSpPr>
        <p:spPr>
          <a:xfrm>
            <a:off x="295232" y="301257"/>
            <a:ext cx="8553536" cy="4540986"/>
          </a:xfrm>
          <a:prstGeom prst="rect">
            <a:avLst/>
          </a:prstGeom>
          <a:noFill/>
          <a:ln w="76200" cmpd="dbl">
            <a:gradFill>
              <a:gsLst>
                <a:gs pos="0">
                  <a:srgbClr val="885280"/>
                </a:gs>
                <a:gs pos="55000">
                  <a:srgbClr val="488184"/>
                </a:gs>
                <a:gs pos="100000">
                  <a:srgbClr val="B61640"/>
                </a:gs>
              </a:gsLst>
              <a:lin ang="5400000" scaled="1"/>
            </a:gra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FD6565-E5A0-4B59-BC30-4FAF5BC0B698}"/>
              </a:ext>
            </a:extLst>
          </p:cNvPr>
          <p:cNvSpPr/>
          <p:nvPr/>
        </p:nvSpPr>
        <p:spPr>
          <a:xfrm>
            <a:off x="4358832" y="254249"/>
            <a:ext cx="423622" cy="86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Warning with solid fill">
            <a:extLst>
              <a:ext uri="{FF2B5EF4-FFF2-40B4-BE49-F238E27FC236}">
                <a16:creationId xmlns:a16="http://schemas.microsoft.com/office/drawing/2014/main" id="{79FDE3BC-D8C8-4009-8F8A-1A1FA6573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3662" y="120675"/>
            <a:ext cx="353961" cy="3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3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2046415" y="335120"/>
            <a:ext cx="5062092" cy="6301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488184"/>
                </a:solidFill>
              </a:rPr>
              <a:t>References</a:t>
            </a:r>
            <a:endParaRPr lang="en-US" sz="3200" dirty="0">
              <a:solidFill>
                <a:srgbClr val="488184"/>
              </a:solidFill>
            </a:endParaRPr>
          </a:p>
        </p:txBody>
      </p: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4383772" y="4943236"/>
            <a:ext cx="373741" cy="1939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>
                    <a:lumMod val="60000"/>
                    <a:lumOff val="40000"/>
                  </a:schemeClr>
                </a:solidFill>
              </a:rPr>
              <a:t>12</a:t>
            </a:fld>
            <a:endParaRPr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body" idx="3"/>
          </p:nvPr>
        </p:nvSpPr>
        <p:spPr>
          <a:xfrm>
            <a:off x="383782" y="899833"/>
            <a:ext cx="8373717" cy="388329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indent="-13716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88184"/>
              </a:buClr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Boulton, M. J., Bucci, E., &amp; Hawker, D. D. S. (1999). Swedish and English secondary school pupils’ attitudes towards, and conceptions of, bullying: Concurrent links with bully/victim involvement. </a:t>
            </a:r>
            <a:r>
              <a:rPr lang="en-US" sz="1200" i="1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Scandinavian Journal of Psychology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, </a:t>
            </a:r>
            <a:r>
              <a:rPr lang="en-US" sz="1200" i="1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40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(4), 277–284. 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https://doi.org/10.1111/1467-9450.404127</a:t>
            </a:r>
            <a:endParaRPr lang="en-US" sz="1200" dirty="0">
              <a:solidFill>
                <a:srgbClr val="885280"/>
              </a:solidFill>
              <a:latin typeface="Bellota Text Light" panose="020B0604020202020204" charset="0"/>
              <a:ea typeface="Bellota Text Light" panose="020B0604020202020204" charset="0"/>
            </a:endParaRPr>
          </a:p>
          <a:p>
            <a:pPr marL="228600" marR="0" indent="-13716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88184"/>
              </a:buClr>
              <a:buSzPct val="100000"/>
              <a:buFont typeface="+mj-lt"/>
              <a:buAutoNum type="arabicPeriod"/>
            </a:pPr>
            <a:r>
              <a:rPr lang="en-US" sz="1200" dirty="0" err="1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Brauer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, J. R., &amp; De </a:t>
            </a:r>
            <a:r>
              <a:rPr lang="en-US" sz="1200" dirty="0" err="1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Coster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, S. (2012). Social relationships and delinquency: Revisiting parent and peer influence during adolescence. </a:t>
            </a:r>
            <a:r>
              <a:rPr lang="en-US" sz="1200" i="1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Youth and Society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, </a:t>
            </a:r>
            <a:r>
              <a:rPr lang="en-US" sz="1200" i="1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47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 (3), 374–394. https://doi.org/10.1177/0044118X12467655</a:t>
            </a:r>
          </a:p>
          <a:p>
            <a:pPr marL="228600" marR="0" indent="-13716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88184"/>
              </a:buClr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Cook, E. C., Buehler, C., &amp; Henson, R. (2009). Parents and peers as social influences to deter antisocial behavior. </a:t>
            </a:r>
            <a:r>
              <a:rPr lang="en-US" sz="1200" i="1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Journal of Youth and Adolescence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, </a:t>
            </a:r>
            <a:r>
              <a:rPr lang="en-US" sz="1200" i="1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38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, 1240–1252. https://doi.org/10.1007/s10964-008-9348-x</a:t>
            </a:r>
          </a:p>
          <a:p>
            <a:pPr marL="228600" marR="0" indent="-13716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88184"/>
              </a:buClr>
              <a:buSzPct val="100000"/>
              <a:buFont typeface="+mj-lt"/>
              <a:buAutoNum type="arabicPeriod"/>
            </a:pPr>
            <a:r>
              <a:rPr lang="en-US" sz="1200" dirty="0" err="1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Daddis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, C. (2008). Influence of close friends on the boundaries of adolescent personal authority. </a:t>
            </a:r>
            <a:r>
              <a:rPr lang="en-US" sz="1200" i="1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Journal of Research on Adolescence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, </a:t>
            </a:r>
            <a:r>
              <a:rPr lang="en-US" sz="1200" i="1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18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(1), 75–98. https://doi.org/10.1111/j.1532-7795.2008.00551.x </a:t>
            </a:r>
          </a:p>
          <a:p>
            <a:pPr marL="228600" marR="0" indent="-13716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88184"/>
              </a:buClr>
              <a:buSzPct val="100000"/>
              <a:buFont typeface="+mj-lt"/>
              <a:buAutoNum type="arabicPeriod"/>
            </a:pPr>
            <a:r>
              <a:rPr lang="en-US" sz="1200" dirty="0" err="1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Doehne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, M., von </a:t>
            </a:r>
            <a:r>
              <a:rPr lang="en-US" sz="1200" dirty="0" err="1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Grundherr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, M., &amp; Schäfer, M. (2018). Peer influence in bullying: The autonomy-enhancing effect of moral competence. </a:t>
            </a:r>
            <a:r>
              <a:rPr lang="en-US" sz="1200" i="1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Aggressive Behavior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, </a:t>
            </a:r>
            <a:r>
              <a:rPr lang="en-US" sz="1200" i="1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44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(6), 591–600. 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https://doi.org/10.1002/ab.21784</a:t>
            </a:r>
            <a:endParaRPr lang="en-US" sz="1200" dirty="0">
              <a:solidFill>
                <a:srgbClr val="885280"/>
              </a:solidFill>
              <a:latin typeface="Bellota Text Light" panose="020B0604020202020204" charset="0"/>
              <a:ea typeface="Bellota Text Light" panose="020B0604020202020204" charset="0"/>
            </a:endParaRPr>
          </a:p>
          <a:p>
            <a:pPr marL="228600" marR="0" indent="-13716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88184"/>
              </a:buClr>
              <a:buSzPct val="100000"/>
              <a:buFont typeface="+mj-lt"/>
              <a:buAutoNum type="arabicPeriod"/>
            </a:pPr>
            <a:r>
              <a:rPr lang="en-US" sz="1200" dirty="0" err="1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Espelage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, D. L., Bosworth, K., &amp; Simon, T. R. (2000). Examining the social context of bullying behaviors in early adolescence. </a:t>
            </a:r>
            <a:r>
              <a:rPr lang="en-US" sz="1200" i="1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Journal of Counseling and Development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, </a:t>
            </a:r>
            <a:r>
              <a:rPr lang="en-US" sz="1200" i="1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78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(3), 326–333. 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https://doi.org/10.1002/j.1556-6676.2000.tb01914.x</a:t>
            </a:r>
            <a:endParaRPr lang="en-US" sz="1200" dirty="0">
              <a:solidFill>
                <a:srgbClr val="885280"/>
              </a:solidFill>
              <a:latin typeface="Bellota Text Light" panose="020B0604020202020204" charset="0"/>
              <a:ea typeface="Bellota Text Light" panose="020B0604020202020204" charset="0"/>
            </a:endParaRPr>
          </a:p>
          <a:p>
            <a:pPr marL="228600" marR="0" indent="-13716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88184"/>
              </a:buClr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Laird, R. D., Criss, M. M., Pettit, G. S., Dodge, K. A., &amp; Bates, J. E. (2008). Parents’ monitoring knowledge attenuates the link between antisocial friends and adolescent delinquent behavior. </a:t>
            </a:r>
            <a:r>
              <a:rPr lang="en-US" sz="1200" i="1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Journal of Abnormal Child Psychology, 36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, 299–310. </a:t>
            </a:r>
            <a:r>
              <a:rPr lang="en-US" sz="1200" u="none" strike="noStrike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https://doi.org/10.1007/s10802-007-9178-4</a:t>
            </a:r>
            <a:endParaRPr lang="en-US" sz="1200" u="none" strike="noStrike" dirty="0">
              <a:solidFill>
                <a:srgbClr val="885280"/>
              </a:solidFill>
              <a:latin typeface="Bellota Text Light" panose="020B0604020202020204" charset="0"/>
              <a:ea typeface="Bellota Text Light" panose="020B0604020202020204" charset="0"/>
              <a:cs typeface="Arial" panose="020B0604020202020204" pitchFamily="34" charset="0"/>
            </a:endParaRPr>
          </a:p>
          <a:p>
            <a:pPr marL="228600" marR="0" indent="-13716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88184"/>
              </a:buClr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Lester, L., Natasha, P., Waters, S., Barnes, A., Beatty, S., &amp; Cross, D. (2017). Family involvement in a whole-school bullying intervention: Mothers’ and fathers’ communication and influence with children. </a:t>
            </a:r>
            <a:r>
              <a:rPr lang="en-US" sz="1200" i="1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Journal of Child and Family Studies, 26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(27), 2716–2727. 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https://doi.org/10.1007/s10826-017-0793-6</a:t>
            </a:r>
            <a:endParaRPr lang="en-US" sz="1200" dirty="0">
              <a:solidFill>
                <a:srgbClr val="885280"/>
              </a:solidFill>
              <a:latin typeface="Bellota Text Light" panose="020B0604020202020204" charset="0"/>
              <a:ea typeface="Bellota Text Light" panose="020B0604020202020204" charset="0"/>
            </a:endParaRPr>
          </a:p>
          <a:p>
            <a:pPr marL="228600" marR="0" indent="-13716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88184"/>
              </a:buClr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Moore, S. E., Norman, R. E., </a:t>
            </a:r>
            <a:r>
              <a:rPr lang="en-US" sz="1200" dirty="0" err="1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Suetani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, S., Thomas, H. J., Sly, P. D., &amp; Scott, J. G. (2017). Consequences of bullying victimization in childhood and adolescence: A systematic review and meta-analysis. World Journal of Psychiatry, 7(1), 60–76. https://doi.org/10.5498/wjp.v7.i1.60</a:t>
            </a:r>
          </a:p>
          <a:p>
            <a:pPr marL="228600" marR="0" indent="-13716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88184"/>
              </a:buClr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Olweus, D. (1993). </a:t>
            </a:r>
            <a:r>
              <a:rPr lang="en-US" sz="1200" i="1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Bullying at School: What we know and what we can do.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 Blackwell Publishing. </a:t>
            </a:r>
            <a:endParaRPr lang="en-US" sz="1200" dirty="0">
              <a:solidFill>
                <a:srgbClr val="885280"/>
              </a:solidFill>
              <a:latin typeface="Bellota Text Light" panose="020B0604020202020204" charset="0"/>
              <a:ea typeface="Bellota Text Light" panose="020B0604020202020204" charset="0"/>
            </a:endParaRPr>
          </a:p>
          <a:p>
            <a:pPr marL="228600" marR="0" indent="-13716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88184"/>
              </a:buClr>
              <a:buSzPct val="100000"/>
              <a:buFont typeface="+mj-lt"/>
              <a:buAutoNum type="arabicPeriod"/>
            </a:pPr>
            <a:r>
              <a:rPr lang="en-US" sz="1200" dirty="0" err="1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Ttofi</a:t>
            </a:r>
            <a:r>
              <a:rPr lang="en-US" sz="1200" dirty="0">
                <a:solidFill>
                  <a:srgbClr val="885280"/>
                </a:solidFill>
                <a:effectLst/>
                <a:latin typeface="Bellota Text Light" panose="020B0604020202020204" charset="0"/>
                <a:ea typeface="Bellota Text Light" panose="020B0604020202020204" charset="0"/>
              </a:rPr>
              <a:t>, M. M., &amp; Farrington, D. P. (2011). Effectiveness of school-based programs to reduce bullying: A systematic and meta-analytic review. Journal of Experimental Criminology, 7, 27–56. https://doi.org/10.1007/s11292-010-9109-1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B562CE-0A74-4F71-8415-D49DADE79498}"/>
              </a:ext>
            </a:extLst>
          </p:cNvPr>
          <p:cNvSpPr/>
          <p:nvPr/>
        </p:nvSpPr>
        <p:spPr>
          <a:xfrm rot="16200000">
            <a:off x="2271007" y="-1705018"/>
            <a:ext cx="4599274" cy="8553536"/>
          </a:xfrm>
          <a:prstGeom prst="rect">
            <a:avLst/>
          </a:prstGeom>
          <a:noFill/>
          <a:ln w="76200" cmpd="dbl">
            <a:gradFill>
              <a:gsLst>
                <a:gs pos="39000">
                  <a:srgbClr val="B61640"/>
                </a:gs>
                <a:gs pos="78000">
                  <a:srgbClr val="488184"/>
                </a:gs>
                <a:gs pos="0">
                  <a:srgbClr val="885280"/>
                </a:gs>
              </a:gsLst>
              <a:lin ang="5400000" scaled="1"/>
            </a:gra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2626"/>
              </a:solidFill>
            </a:endParaRPr>
          </a:p>
        </p:txBody>
      </p:sp>
      <p:pic>
        <p:nvPicPr>
          <p:cNvPr id="9" name="Google Shape;329;p35">
            <a:extLst>
              <a:ext uri="{FF2B5EF4-FFF2-40B4-BE49-F238E27FC236}">
                <a16:creationId xmlns:a16="http://schemas.microsoft.com/office/drawing/2014/main" id="{DEA9001D-BFBB-4B81-B92F-B1424DECBD2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1351" t="2599" r="71540" b="33275"/>
          <a:stretch/>
        </p:blipFill>
        <p:spPr>
          <a:xfrm rot="16200000">
            <a:off x="7613651" y="-565151"/>
            <a:ext cx="965198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10;p26">
            <a:extLst>
              <a:ext uri="{FF2B5EF4-FFF2-40B4-BE49-F238E27FC236}">
                <a16:creationId xmlns:a16="http://schemas.microsoft.com/office/drawing/2014/main" id="{D15002C3-8850-4117-B8D9-159F69A8D9DB}"/>
              </a:ext>
            </a:extLst>
          </p:cNvPr>
          <p:cNvSpPr/>
          <p:nvPr/>
        </p:nvSpPr>
        <p:spPr>
          <a:xfrm>
            <a:off x="8454267" y="394117"/>
            <a:ext cx="146652" cy="149725"/>
          </a:xfrm>
          <a:prstGeom prst="star4">
            <a:avLst>
              <a:gd name="adj" fmla="val 23328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10;p26">
            <a:extLst>
              <a:ext uri="{FF2B5EF4-FFF2-40B4-BE49-F238E27FC236}">
                <a16:creationId xmlns:a16="http://schemas.microsoft.com/office/drawing/2014/main" id="{045BB7A9-52B1-4CF4-B0B3-8C32E0FDA5DC}"/>
              </a:ext>
            </a:extLst>
          </p:cNvPr>
          <p:cNvSpPr/>
          <p:nvPr/>
        </p:nvSpPr>
        <p:spPr>
          <a:xfrm>
            <a:off x="8373081" y="71831"/>
            <a:ext cx="146652" cy="149725"/>
          </a:xfrm>
          <a:prstGeom prst="star4">
            <a:avLst>
              <a:gd name="adj" fmla="val 23328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10;p26">
            <a:extLst>
              <a:ext uri="{FF2B5EF4-FFF2-40B4-BE49-F238E27FC236}">
                <a16:creationId xmlns:a16="http://schemas.microsoft.com/office/drawing/2014/main" id="{50FFB563-5717-436F-B033-B6C22F4E3084}"/>
              </a:ext>
            </a:extLst>
          </p:cNvPr>
          <p:cNvSpPr/>
          <p:nvPr/>
        </p:nvSpPr>
        <p:spPr>
          <a:xfrm>
            <a:off x="8879496" y="138783"/>
            <a:ext cx="146652" cy="149725"/>
          </a:xfrm>
          <a:prstGeom prst="star4">
            <a:avLst>
              <a:gd name="adj" fmla="val 23328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210;p26">
            <a:extLst>
              <a:ext uri="{FF2B5EF4-FFF2-40B4-BE49-F238E27FC236}">
                <a16:creationId xmlns:a16="http://schemas.microsoft.com/office/drawing/2014/main" id="{F4E64563-AB5E-47B8-8C26-786118F20840}"/>
              </a:ext>
            </a:extLst>
          </p:cNvPr>
          <p:cNvSpPr/>
          <p:nvPr/>
        </p:nvSpPr>
        <p:spPr>
          <a:xfrm>
            <a:off x="8936622" y="799180"/>
            <a:ext cx="146652" cy="149725"/>
          </a:xfrm>
          <a:prstGeom prst="star4">
            <a:avLst>
              <a:gd name="adj" fmla="val 23328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10;p26">
            <a:extLst>
              <a:ext uri="{FF2B5EF4-FFF2-40B4-BE49-F238E27FC236}">
                <a16:creationId xmlns:a16="http://schemas.microsoft.com/office/drawing/2014/main" id="{DB212FC1-5172-4BA1-813E-09173992D702}"/>
              </a:ext>
            </a:extLst>
          </p:cNvPr>
          <p:cNvSpPr/>
          <p:nvPr/>
        </p:nvSpPr>
        <p:spPr>
          <a:xfrm>
            <a:off x="7792379" y="25831"/>
            <a:ext cx="146652" cy="149725"/>
          </a:xfrm>
          <a:prstGeom prst="star4">
            <a:avLst>
              <a:gd name="adj" fmla="val 23328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10;p26">
            <a:extLst>
              <a:ext uri="{FF2B5EF4-FFF2-40B4-BE49-F238E27FC236}">
                <a16:creationId xmlns:a16="http://schemas.microsoft.com/office/drawing/2014/main" id="{9372271B-D586-471E-9676-D50F72BF91FD}"/>
              </a:ext>
            </a:extLst>
          </p:cNvPr>
          <p:cNvSpPr/>
          <p:nvPr/>
        </p:nvSpPr>
        <p:spPr>
          <a:xfrm>
            <a:off x="7645727" y="389920"/>
            <a:ext cx="146652" cy="149725"/>
          </a:xfrm>
          <a:prstGeom prst="star4">
            <a:avLst>
              <a:gd name="adj" fmla="val 23328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10;p26">
            <a:extLst>
              <a:ext uri="{FF2B5EF4-FFF2-40B4-BE49-F238E27FC236}">
                <a16:creationId xmlns:a16="http://schemas.microsoft.com/office/drawing/2014/main" id="{CB4DC2D6-1886-4C3D-A753-C9E52F4AB016}"/>
              </a:ext>
            </a:extLst>
          </p:cNvPr>
          <p:cNvSpPr/>
          <p:nvPr/>
        </p:nvSpPr>
        <p:spPr>
          <a:xfrm>
            <a:off x="7092260" y="71265"/>
            <a:ext cx="146652" cy="149725"/>
          </a:xfrm>
          <a:prstGeom prst="star4">
            <a:avLst>
              <a:gd name="adj" fmla="val 23328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88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1152124" y="519050"/>
            <a:ext cx="6837042" cy="8069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885280"/>
                </a:solidFill>
              </a:rPr>
              <a:t>Agenda</a:t>
            </a:r>
            <a:endParaRPr lang="en-US" sz="4800" dirty="0">
              <a:solidFill>
                <a:srgbClr val="885280"/>
              </a:solidFill>
            </a:endParaRPr>
          </a:p>
        </p:txBody>
      </p: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4383773" y="4951127"/>
            <a:ext cx="373741" cy="1939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fld>
            <a:endParaRPr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body" idx="3"/>
          </p:nvPr>
        </p:nvSpPr>
        <p:spPr>
          <a:xfrm>
            <a:off x="857032" y="1325988"/>
            <a:ext cx="7427226" cy="337770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731520" indent="-54864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39497"/>
              </a:buClr>
              <a:buSzPct val="100000"/>
            </a:pPr>
            <a:r>
              <a:rPr lang="en-US" sz="3200" dirty="0">
                <a:solidFill>
                  <a:srgbClr val="885280"/>
                </a:solidFill>
              </a:rPr>
              <a:t>Literature Review</a:t>
            </a:r>
          </a:p>
          <a:p>
            <a:pPr marL="731520" indent="-548640">
              <a:lnSpc>
                <a:spcPct val="100000"/>
              </a:lnSpc>
              <a:spcAft>
                <a:spcPts val="500"/>
              </a:spcAft>
              <a:buClr>
                <a:srgbClr val="539497"/>
              </a:buClr>
              <a:buSzPct val="100000"/>
            </a:pPr>
            <a:r>
              <a:rPr lang="en-US" sz="3200" dirty="0">
                <a:solidFill>
                  <a:srgbClr val="885280"/>
                </a:solidFill>
              </a:rPr>
              <a:t>Research Questions</a:t>
            </a:r>
          </a:p>
          <a:p>
            <a:pPr marL="731520" indent="-548640">
              <a:lnSpc>
                <a:spcPct val="100000"/>
              </a:lnSpc>
              <a:spcAft>
                <a:spcPts val="500"/>
              </a:spcAft>
              <a:buClr>
                <a:srgbClr val="539497"/>
              </a:buClr>
              <a:buSzPct val="100000"/>
            </a:pPr>
            <a:r>
              <a:rPr lang="en-US" sz="3200" dirty="0">
                <a:solidFill>
                  <a:srgbClr val="885280"/>
                </a:solidFill>
              </a:rPr>
              <a:t>Methodology</a:t>
            </a:r>
          </a:p>
          <a:p>
            <a:pPr marL="731520" indent="-548640">
              <a:lnSpc>
                <a:spcPct val="100000"/>
              </a:lnSpc>
              <a:spcAft>
                <a:spcPts val="500"/>
              </a:spcAft>
              <a:buClr>
                <a:srgbClr val="539497"/>
              </a:buClr>
              <a:buSzPct val="100000"/>
            </a:pPr>
            <a:r>
              <a:rPr lang="en-US" sz="3200" dirty="0">
                <a:solidFill>
                  <a:srgbClr val="885280"/>
                </a:solidFill>
              </a:rPr>
              <a:t>Discussion </a:t>
            </a:r>
          </a:p>
          <a:p>
            <a:pPr marL="1188720" lvl="1" indent="-548640">
              <a:lnSpc>
                <a:spcPct val="100000"/>
              </a:lnSpc>
              <a:spcAft>
                <a:spcPts val="500"/>
              </a:spcAft>
              <a:buClr>
                <a:srgbClr val="539497"/>
              </a:buClr>
              <a:buSzPct val="100000"/>
            </a:pPr>
            <a:r>
              <a:rPr lang="en-US" sz="3200" dirty="0">
                <a:solidFill>
                  <a:srgbClr val="885280"/>
                </a:solidFill>
              </a:rPr>
              <a:t>Implications</a:t>
            </a:r>
          </a:p>
          <a:p>
            <a:pPr marL="1188720" lvl="1" indent="-548640">
              <a:lnSpc>
                <a:spcPct val="100000"/>
              </a:lnSpc>
              <a:spcAft>
                <a:spcPts val="500"/>
              </a:spcAft>
              <a:buClr>
                <a:srgbClr val="539497"/>
              </a:buClr>
              <a:buSzPct val="100000"/>
            </a:pPr>
            <a:r>
              <a:rPr lang="en-US" sz="3200" dirty="0">
                <a:solidFill>
                  <a:srgbClr val="885280"/>
                </a:solidFill>
              </a:rPr>
              <a:t>Limitations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27D74-AD09-4089-958B-943678790736}"/>
              </a:ext>
            </a:extLst>
          </p:cNvPr>
          <p:cNvSpPr/>
          <p:nvPr/>
        </p:nvSpPr>
        <p:spPr>
          <a:xfrm>
            <a:off x="295232" y="301257"/>
            <a:ext cx="8553536" cy="4540986"/>
          </a:xfrm>
          <a:prstGeom prst="rect">
            <a:avLst/>
          </a:prstGeom>
          <a:noFill/>
          <a:ln w="76200" cmpd="dbl">
            <a:gradFill>
              <a:gsLst>
                <a:gs pos="0">
                  <a:srgbClr val="885280"/>
                </a:gs>
                <a:gs pos="55000">
                  <a:srgbClr val="488184"/>
                </a:gs>
                <a:gs pos="100000">
                  <a:srgbClr val="B61640"/>
                </a:gs>
              </a:gsLst>
              <a:lin ang="5400000" scaled="1"/>
            </a:gra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FD6565-E5A0-4B59-BC30-4FAF5BC0B698}"/>
              </a:ext>
            </a:extLst>
          </p:cNvPr>
          <p:cNvSpPr/>
          <p:nvPr/>
        </p:nvSpPr>
        <p:spPr>
          <a:xfrm>
            <a:off x="4358832" y="254249"/>
            <a:ext cx="423622" cy="86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List with solid fill">
            <a:extLst>
              <a:ext uri="{FF2B5EF4-FFF2-40B4-BE49-F238E27FC236}">
                <a16:creationId xmlns:a16="http://schemas.microsoft.com/office/drawing/2014/main" id="{79FDE3BC-D8C8-4009-8F8A-1A1FA6573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3892" y="60905"/>
            <a:ext cx="473502" cy="47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1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1152122" y="566862"/>
            <a:ext cx="6837042" cy="47909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B61640"/>
                </a:solidFill>
              </a:rPr>
              <a:t>Literature Review</a:t>
            </a:r>
            <a:endParaRPr lang="en-US" sz="3200" dirty="0">
              <a:solidFill>
                <a:srgbClr val="B61640"/>
              </a:solidFill>
            </a:endParaRPr>
          </a:p>
        </p:txBody>
      </p: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4383773" y="4951127"/>
            <a:ext cx="373741" cy="1939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>
                    <a:lumMod val="60000"/>
                    <a:lumOff val="40000"/>
                  </a:schemeClr>
                </a:solidFill>
              </a:rPr>
              <a:t>3</a:t>
            </a:fld>
            <a:endParaRPr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body" idx="3"/>
          </p:nvPr>
        </p:nvSpPr>
        <p:spPr>
          <a:xfrm>
            <a:off x="497118" y="1138517"/>
            <a:ext cx="8147050" cy="357931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548640" indent="-36576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488184"/>
              </a:buClr>
              <a:buSzPct val="100000"/>
            </a:pPr>
            <a:r>
              <a:rPr lang="en-US" sz="2200" dirty="0">
                <a:solidFill>
                  <a:srgbClr val="B61640"/>
                </a:solidFill>
              </a:rPr>
              <a:t>Bullying refers to r</a:t>
            </a:r>
            <a:r>
              <a:rPr lang="en-US" sz="2200" b="0" i="0" dirty="0">
                <a:solidFill>
                  <a:srgbClr val="B61640"/>
                </a:solidFill>
                <a:effectLst/>
                <a:latin typeface="Bellota Text Light" panose="020B0604020202020204" charset="0"/>
                <a:ea typeface="Bellota Text Light" panose="020B0604020202020204" charset="0"/>
                <a:cs typeface="Bellota Text Light" panose="020B0604020202020204" charset="0"/>
              </a:rPr>
              <a:t>epetitive, intentional, and negative actions with a power imbalance (Olweus, 1993)</a:t>
            </a:r>
          </a:p>
          <a:p>
            <a:pPr marL="1005840" lvl="1" indent="-365760">
              <a:lnSpc>
                <a:spcPct val="100000"/>
              </a:lnSpc>
              <a:spcAft>
                <a:spcPts val="200"/>
              </a:spcAft>
              <a:buClr>
                <a:srgbClr val="488184"/>
              </a:buClr>
              <a:buSzPct val="100000"/>
            </a:pPr>
            <a:r>
              <a:rPr lang="en-US" sz="2200" dirty="0">
                <a:solidFill>
                  <a:srgbClr val="B61640"/>
                </a:solidFill>
              </a:rPr>
              <a:t>Internalizing symptoms (depression and anxiety);</a:t>
            </a:r>
          </a:p>
          <a:p>
            <a:pPr marL="1005840" lvl="1" indent="-365760">
              <a:lnSpc>
                <a:spcPct val="100000"/>
              </a:lnSpc>
              <a:spcAft>
                <a:spcPts val="200"/>
              </a:spcAft>
              <a:buClr>
                <a:srgbClr val="488184"/>
              </a:buClr>
              <a:buSzPct val="100000"/>
            </a:pPr>
            <a:r>
              <a:rPr lang="en-US" sz="2200" dirty="0">
                <a:solidFill>
                  <a:srgbClr val="B61640"/>
                </a:solidFill>
              </a:rPr>
              <a:t>Poor physical health (head, back, and stomach aches);</a:t>
            </a:r>
          </a:p>
          <a:p>
            <a:pPr marL="1005840" lvl="1" indent="-365760">
              <a:lnSpc>
                <a:spcPct val="100000"/>
              </a:lnSpc>
              <a:spcAft>
                <a:spcPts val="1000"/>
              </a:spcAft>
              <a:buClr>
                <a:srgbClr val="488184"/>
              </a:buClr>
              <a:buSzPct val="100000"/>
            </a:pPr>
            <a:r>
              <a:rPr lang="en-US" sz="2200" dirty="0">
                <a:solidFill>
                  <a:srgbClr val="B61640"/>
                </a:solidFill>
              </a:rPr>
              <a:t>Substance use and suicidality (Moore et al., 2017) </a:t>
            </a:r>
          </a:p>
          <a:p>
            <a:pPr marL="548640" indent="-36576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88184"/>
              </a:buClr>
              <a:buSzPct val="100000"/>
            </a:pPr>
            <a:r>
              <a:rPr lang="en-US" sz="2200" dirty="0">
                <a:solidFill>
                  <a:srgbClr val="B61640"/>
                </a:solidFill>
              </a:rPr>
              <a:t>Bullying interventions only reduce bullying ~20% (</a:t>
            </a:r>
            <a:r>
              <a:rPr lang="en-US" sz="2200" dirty="0" err="1">
                <a:solidFill>
                  <a:srgbClr val="B61640"/>
                </a:solidFill>
              </a:rPr>
              <a:t>Ttofi</a:t>
            </a:r>
            <a:r>
              <a:rPr lang="en-US" sz="2200" dirty="0">
                <a:solidFill>
                  <a:srgbClr val="B61640"/>
                </a:solidFill>
              </a:rPr>
              <a:t> &amp; Farrington, 2011)</a:t>
            </a:r>
          </a:p>
          <a:p>
            <a:pPr marL="548640" indent="-36576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88184"/>
              </a:buClr>
              <a:buSzPct val="100000"/>
            </a:pPr>
            <a:r>
              <a:rPr lang="en-US" sz="2200" dirty="0">
                <a:solidFill>
                  <a:srgbClr val="B61640"/>
                </a:solidFill>
              </a:rPr>
              <a:t>Attitudes are related to behaviors (e.g., Boulton et al., 1999)</a:t>
            </a:r>
          </a:p>
          <a:p>
            <a:pPr marL="548640" indent="-36576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88184"/>
              </a:buClr>
              <a:buSzPct val="100000"/>
            </a:pPr>
            <a:r>
              <a:rPr lang="en-US" sz="2200" dirty="0">
                <a:solidFill>
                  <a:srgbClr val="B61640"/>
                </a:solidFill>
              </a:rPr>
              <a:t>Parents and peers are influential (</a:t>
            </a:r>
            <a:r>
              <a:rPr lang="en-US" sz="2200" dirty="0" err="1">
                <a:solidFill>
                  <a:srgbClr val="B61640"/>
                </a:solidFill>
              </a:rPr>
              <a:t>Brauer</a:t>
            </a:r>
            <a:r>
              <a:rPr lang="en-US" sz="2200" dirty="0">
                <a:solidFill>
                  <a:srgbClr val="B61640"/>
                </a:solidFill>
              </a:rPr>
              <a:t> &amp; De </a:t>
            </a:r>
            <a:r>
              <a:rPr lang="en-US" sz="2200" dirty="0" err="1">
                <a:solidFill>
                  <a:srgbClr val="B61640"/>
                </a:solidFill>
              </a:rPr>
              <a:t>Coster</a:t>
            </a:r>
            <a:r>
              <a:rPr lang="en-US" sz="2200" dirty="0">
                <a:solidFill>
                  <a:srgbClr val="B61640"/>
                </a:solidFill>
              </a:rPr>
              <a:t>, 2012)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27D74-AD09-4089-958B-943678790736}"/>
              </a:ext>
            </a:extLst>
          </p:cNvPr>
          <p:cNvSpPr/>
          <p:nvPr/>
        </p:nvSpPr>
        <p:spPr>
          <a:xfrm>
            <a:off x="295232" y="296287"/>
            <a:ext cx="8553536" cy="4540986"/>
          </a:xfrm>
          <a:prstGeom prst="rect">
            <a:avLst/>
          </a:prstGeom>
          <a:noFill/>
          <a:ln w="76200" cmpd="dbl">
            <a:gradFill>
              <a:gsLst>
                <a:gs pos="51000">
                  <a:srgbClr val="885280"/>
                </a:gs>
                <a:gs pos="100000">
                  <a:srgbClr val="488184"/>
                </a:gs>
                <a:gs pos="0">
                  <a:srgbClr val="B61640"/>
                </a:gs>
              </a:gsLst>
              <a:lin ang="5400000" scaled="1"/>
            </a:gra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FD6565-E5A0-4B59-BC30-4FAF5BC0B698}"/>
              </a:ext>
            </a:extLst>
          </p:cNvPr>
          <p:cNvSpPr/>
          <p:nvPr/>
        </p:nvSpPr>
        <p:spPr>
          <a:xfrm>
            <a:off x="4358832" y="252738"/>
            <a:ext cx="423622" cy="86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ooks with solid fill">
            <a:extLst>
              <a:ext uri="{FF2B5EF4-FFF2-40B4-BE49-F238E27FC236}">
                <a16:creationId xmlns:a16="http://schemas.microsoft.com/office/drawing/2014/main" id="{45030857-CFF9-479F-924A-2E01C3303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3773" y="71974"/>
            <a:ext cx="382364" cy="4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3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3EE14A-F14E-4D94-AB2C-09DEE78B7B99}"/>
              </a:ext>
            </a:extLst>
          </p:cNvPr>
          <p:cNvSpPr/>
          <p:nvPr/>
        </p:nvSpPr>
        <p:spPr>
          <a:xfrm>
            <a:off x="295232" y="296287"/>
            <a:ext cx="8553536" cy="4540986"/>
          </a:xfrm>
          <a:prstGeom prst="rect">
            <a:avLst/>
          </a:prstGeom>
          <a:noFill/>
          <a:ln w="76200" cmpd="dbl">
            <a:gradFill>
              <a:gsLst>
                <a:gs pos="55000">
                  <a:srgbClr val="885280"/>
                </a:gs>
                <a:gs pos="0">
                  <a:srgbClr val="488184"/>
                </a:gs>
                <a:gs pos="100000">
                  <a:srgbClr val="B61640"/>
                </a:gs>
              </a:gsLst>
              <a:lin ang="5400000" scaled="1"/>
            </a:gra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4383773" y="4951127"/>
            <a:ext cx="373741" cy="1939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>
                    <a:lumMod val="60000"/>
                    <a:lumOff val="40000"/>
                  </a:schemeClr>
                </a:solidFill>
              </a:rPr>
              <a:t>4</a:t>
            </a:fld>
            <a:endParaRPr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body" idx="3"/>
          </p:nvPr>
        </p:nvSpPr>
        <p:spPr>
          <a:xfrm>
            <a:off x="497118" y="1417602"/>
            <a:ext cx="8147050" cy="335759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640080" indent="-4572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885280"/>
              </a:buClr>
              <a:buSzPct val="100000"/>
              <a:buFont typeface="+mj-lt"/>
              <a:buAutoNum type="arabicPeriod"/>
            </a:pPr>
            <a:r>
              <a:rPr lang="en-US" sz="3200" dirty="0">
                <a:solidFill>
                  <a:srgbClr val="B61640"/>
                </a:solidFill>
              </a:rPr>
              <a:t>How do parents influence bullying attitudes? </a:t>
            </a:r>
          </a:p>
          <a:p>
            <a:pPr marL="640080" indent="-4572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885280"/>
              </a:buClr>
              <a:buSzPct val="100000"/>
              <a:buFont typeface="+mj-lt"/>
              <a:buAutoNum type="arabicPeriod"/>
            </a:pPr>
            <a:r>
              <a:rPr lang="en-US" sz="3200" dirty="0">
                <a:solidFill>
                  <a:srgbClr val="488184"/>
                </a:solidFill>
              </a:rPr>
              <a:t>How do peers influence bullying attitudes?</a:t>
            </a:r>
          </a:p>
          <a:p>
            <a:pPr marL="640080" indent="-4572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885280"/>
              </a:buClr>
              <a:buSzPct val="100000"/>
              <a:buFont typeface="+mj-lt"/>
              <a:buAutoNum type="arabicPeriod"/>
            </a:pPr>
            <a:r>
              <a:rPr lang="en-US" sz="3200" dirty="0">
                <a:solidFill>
                  <a:srgbClr val="885280"/>
                </a:solidFill>
              </a:rPr>
              <a:t>How does parental and peer influence differ from each other?</a:t>
            </a:r>
          </a:p>
          <a:p>
            <a:pPr marL="182880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885280"/>
              </a:buClr>
              <a:buSzPct val="100000"/>
              <a:buNone/>
            </a:pPr>
            <a:endParaRPr lang="en-US" sz="1400" b="1" dirty="0">
              <a:solidFill>
                <a:srgbClr val="88528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FD6565-E5A0-4B59-BC30-4FAF5BC0B698}"/>
              </a:ext>
            </a:extLst>
          </p:cNvPr>
          <p:cNvSpPr/>
          <p:nvPr/>
        </p:nvSpPr>
        <p:spPr>
          <a:xfrm>
            <a:off x="4358832" y="252738"/>
            <a:ext cx="423622" cy="86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adge Question Mark outline">
            <a:extLst>
              <a:ext uri="{FF2B5EF4-FFF2-40B4-BE49-F238E27FC236}">
                <a16:creationId xmlns:a16="http://schemas.microsoft.com/office/drawing/2014/main" id="{DA9B0767-8978-4A95-A489-B6A0204E5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8832" y="69449"/>
            <a:ext cx="423622" cy="437649"/>
          </a:xfrm>
          <a:prstGeom prst="rect">
            <a:avLst/>
          </a:prstGeom>
        </p:spPr>
      </p:pic>
      <p:sp>
        <p:nvSpPr>
          <p:cNvPr id="7" name="Google Shape;267;p30">
            <a:extLst>
              <a:ext uri="{FF2B5EF4-FFF2-40B4-BE49-F238E27FC236}">
                <a16:creationId xmlns:a16="http://schemas.microsoft.com/office/drawing/2014/main" id="{DB470709-0026-4657-9BB7-9633AC3B9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2122" y="620952"/>
            <a:ext cx="6837042" cy="5152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85280"/>
                </a:solidFill>
              </a:rPr>
              <a:t>Questions</a:t>
            </a:r>
            <a:endParaRPr lang="en-US" sz="2800" dirty="0">
              <a:solidFill>
                <a:srgbClr val="8852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3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1152122" y="786949"/>
            <a:ext cx="6837042" cy="285160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885280"/>
                </a:solidFill>
              </a:rPr>
              <a:t>Methodology</a:t>
            </a:r>
            <a:endParaRPr lang="en-US" sz="6600" dirty="0">
              <a:solidFill>
                <a:srgbClr val="885280"/>
              </a:solidFill>
            </a:endParaRPr>
          </a:p>
        </p:txBody>
      </p: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4383773" y="4951127"/>
            <a:ext cx="373741" cy="1939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>
                    <a:lumMod val="60000"/>
                    <a:lumOff val="40000"/>
                  </a:schemeClr>
                </a:solidFill>
              </a:rPr>
              <a:t>5</a:t>
            </a:fld>
            <a:endParaRPr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27D74-AD09-4089-958B-943678790736}"/>
              </a:ext>
            </a:extLst>
          </p:cNvPr>
          <p:cNvSpPr/>
          <p:nvPr/>
        </p:nvSpPr>
        <p:spPr>
          <a:xfrm>
            <a:off x="295232" y="301257"/>
            <a:ext cx="8553536" cy="4540986"/>
          </a:xfrm>
          <a:prstGeom prst="rect">
            <a:avLst/>
          </a:prstGeom>
          <a:noFill/>
          <a:ln w="76200" cmpd="dbl">
            <a:gradFill>
              <a:gsLst>
                <a:gs pos="63000">
                  <a:srgbClr val="885280"/>
                </a:gs>
                <a:gs pos="0">
                  <a:srgbClr val="488184"/>
                </a:gs>
                <a:gs pos="100000">
                  <a:srgbClr val="B61640"/>
                </a:gs>
              </a:gsLst>
              <a:lin ang="5400000" scaled="1"/>
            </a:gra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Atom with solid fill">
            <a:extLst>
              <a:ext uri="{FF2B5EF4-FFF2-40B4-BE49-F238E27FC236}">
                <a16:creationId xmlns:a16="http://schemas.microsoft.com/office/drawing/2014/main" id="{CD5FE4CC-6295-49FC-A588-D335D1C68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1057" y="2695575"/>
            <a:ext cx="1481885" cy="14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0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2163969" y="127833"/>
            <a:ext cx="4813348" cy="5152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85280"/>
                </a:solidFill>
              </a:rPr>
              <a:t>Participants &amp; Measures</a:t>
            </a:r>
            <a:endParaRPr lang="en-US" sz="2800" dirty="0">
              <a:solidFill>
                <a:srgbClr val="885280"/>
              </a:solidFill>
            </a:endParaRPr>
          </a:p>
        </p:txBody>
      </p: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4383773" y="4951127"/>
            <a:ext cx="373741" cy="1939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>
                    <a:lumMod val="60000"/>
                    <a:lumOff val="40000"/>
                  </a:schemeClr>
                </a:solidFill>
              </a:rPr>
              <a:t>6</a:t>
            </a:fld>
            <a:endParaRPr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body" idx="3"/>
          </p:nvPr>
        </p:nvSpPr>
        <p:spPr>
          <a:xfrm>
            <a:off x="343481" y="878811"/>
            <a:ext cx="8454322" cy="121295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525780">
              <a:lnSpc>
                <a:spcPct val="100000"/>
              </a:lnSpc>
              <a:spcBef>
                <a:spcPts val="0"/>
              </a:spcBef>
              <a:buClr>
                <a:srgbClr val="885280"/>
              </a:buClr>
              <a:buSzPct val="100000"/>
            </a:pPr>
            <a:r>
              <a:rPr lang="en-US" sz="2000" dirty="0">
                <a:solidFill>
                  <a:srgbClr val="539497"/>
                </a:solidFill>
              </a:rPr>
              <a:t>Recruited 246 </a:t>
            </a:r>
            <a:r>
              <a:rPr lang="en-US" sz="2000" dirty="0" err="1">
                <a:solidFill>
                  <a:srgbClr val="539497"/>
                </a:solidFill>
              </a:rPr>
              <a:t>UMT</a:t>
            </a:r>
            <a:r>
              <a:rPr lang="en-US" sz="2000" dirty="0">
                <a:solidFill>
                  <a:srgbClr val="539497"/>
                </a:solidFill>
              </a:rPr>
              <a:t> students using SONA</a:t>
            </a:r>
          </a:p>
          <a:p>
            <a:pPr marL="525780">
              <a:lnSpc>
                <a:spcPct val="100000"/>
              </a:lnSpc>
              <a:spcBef>
                <a:spcPts val="0"/>
              </a:spcBef>
              <a:buClr>
                <a:srgbClr val="885280"/>
              </a:buClr>
              <a:buSzPct val="100000"/>
            </a:pPr>
            <a:r>
              <a:rPr lang="en-US" sz="2000" dirty="0">
                <a:solidFill>
                  <a:srgbClr val="539497"/>
                </a:solidFill>
                <a:sym typeface="Wingdings" panose="05000000000000000000" pitchFamily="2" charset="2"/>
              </a:rPr>
              <a:t>18 – 55 </a:t>
            </a:r>
            <a:r>
              <a:rPr lang="en-US" sz="2000" dirty="0" err="1">
                <a:solidFill>
                  <a:srgbClr val="539497"/>
                </a:solidFill>
                <a:sym typeface="Wingdings" panose="05000000000000000000" pitchFamily="2" charset="2"/>
              </a:rPr>
              <a:t>yrs</a:t>
            </a:r>
            <a:r>
              <a:rPr lang="en-US" sz="2000" dirty="0">
                <a:solidFill>
                  <a:srgbClr val="539497"/>
                </a:solidFill>
                <a:sym typeface="Wingdings" panose="05000000000000000000" pitchFamily="2" charset="2"/>
              </a:rPr>
              <a:t> old (</a:t>
            </a:r>
            <a:r>
              <a:rPr lang="en-US" sz="2000" i="1" dirty="0">
                <a:solidFill>
                  <a:srgbClr val="539497"/>
                </a:solidFill>
                <a:sym typeface="Wingdings" panose="05000000000000000000" pitchFamily="2" charset="2"/>
              </a:rPr>
              <a:t>Mode </a:t>
            </a:r>
            <a:r>
              <a:rPr lang="en-US" sz="2000" dirty="0">
                <a:solidFill>
                  <a:srgbClr val="539497"/>
                </a:solidFill>
                <a:sym typeface="Wingdings" panose="05000000000000000000" pitchFamily="2" charset="2"/>
              </a:rPr>
              <a:t>= 18)</a:t>
            </a:r>
            <a:r>
              <a:rPr lang="en-US" sz="2000" i="1" dirty="0">
                <a:solidFill>
                  <a:srgbClr val="539497"/>
                </a:solidFill>
                <a:sym typeface="Wingdings" panose="05000000000000000000" pitchFamily="2" charset="2"/>
              </a:rPr>
              <a:t>, </a:t>
            </a:r>
            <a:r>
              <a:rPr lang="en-US" sz="2000" dirty="0">
                <a:solidFill>
                  <a:srgbClr val="539497"/>
                </a:solidFill>
                <a:sym typeface="Wingdings" panose="05000000000000000000" pitchFamily="2" charset="2"/>
              </a:rPr>
              <a:t>76% women, 85% White, 50% Freshman</a:t>
            </a:r>
          </a:p>
          <a:p>
            <a:pPr marL="525780">
              <a:lnSpc>
                <a:spcPct val="100000"/>
              </a:lnSpc>
              <a:buClr>
                <a:srgbClr val="885280"/>
              </a:buClr>
              <a:buSzPct val="100000"/>
            </a:pPr>
            <a:r>
              <a:rPr lang="en-US" sz="2000" dirty="0">
                <a:solidFill>
                  <a:srgbClr val="539497"/>
                </a:solidFill>
              </a:rPr>
              <a:t>Attitudes Toward Bullying Scale (ATB) </a:t>
            </a:r>
          </a:p>
          <a:p>
            <a:pPr marL="525780">
              <a:lnSpc>
                <a:spcPct val="100000"/>
              </a:lnSpc>
              <a:buClr>
                <a:srgbClr val="885280"/>
              </a:buClr>
              <a:buSzPct val="100000"/>
            </a:pPr>
            <a:r>
              <a:rPr lang="en-US" sz="2000" dirty="0">
                <a:solidFill>
                  <a:srgbClr val="539497"/>
                </a:solidFill>
              </a:rPr>
              <a:t>Follow-up influence items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27D74-AD09-4089-958B-943678790736}"/>
              </a:ext>
            </a:extLst>
          </p:cNvPr>
          <p:cNvSpPr/>
          <p:nvPr/>
        </p:nvSpPr>
        <p:spPr>
          <a:xfrm>
            <a:off x="295231" y="729397"/>
            <a:ext cx="8553537" cy="4103468"/>
          </a:xfrm>
          <a:prstGeom prst="rect">
            <a:avLst/>
          </a:prstGeom>
          <a:noFill/>
          <a:ln w="38100" cmpd="sng">
            <a:gradFill>
              <a:gsLst>
                <a:gs pos="0">
                  <a:srgbClr val="885280"/>
                </a:gs>
                <a:gs pos="100000">
                  <a:srgbClr val="488184"/>
                </a:gs>
                <a:gs pos="53000">
                  <a:srgbClr val="B61640"/>
                </a:gs>
              </a:gsLst>
              <a:lin ang="5400000" scaled="1"/>
            </a:gra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77917"/>
                      <a:gd name="connsiteY0" fmla="*/ 0 h 3647635"/>
                      <a:gd name="connsiteX1" fmla="*/ 3077917 w 3077917"/>
                      <a:gd name="connsiteY1" fmla="*/ 0 h 3647635"/>
                      <a:gd name="connsiteX2" fmla="*/ 3077917 w 3077917"/>
                      <a:gd name="connsiteY2" fmla="*/ 3647635 h 3647635"/>
                      <a:gd name="connsiteX3" fmla="*/ 0 w 3077917"/>
                      <a:gd name="connsiteY3" fmla="*/ 3647635 h 3647635"/>
                      <a:gd name="connsiteX4" fmla="*/ 0 w 3077917"/>
                      <a:gd name="connsiteY4" fmla="*/ 0 h 3647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77917" h="3647635" extrusionOk="0">
                        <a:moveTo>
                          <a:pt x="0" y="0"/>
                        </a:moveTo>
                        <a:cubicBezTo>
                          <a:pt x="997338" y="118645"/>
                          <a:pt x="1775618" y="116012"/>
                          <a:pt x="3077917" y="0"/>
                        </a:cubicBezTo>
                        <a:cubicBezTo>
                          <a:pt x="2945035" y="1544786"/>
                          <a:pt x="3162868" y="2979746"/>
                          <a:pt x="3077917" y="3647635"/>
                        </a:cubicBezTo>
                        <a:cubicBezTo>
                          <a:pt x="2514825" y="3782235"/>
                          <a:pt x="908162" y="3490439"/>
                          <a:pt x="0" y="3647635"/>
                        </a:cubicBezTo>
                        <a:cubicBezTo>
                          <a:pt x="-20187" y="1850936"/>
                          <a:pt x="-152480" y="9829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Atom with solid fill">
            <a:extLst>
              <a:ext uri="{FF2B5EF4-FFF2-40B4-BE49-F238E27FC236}">
                <a16:creationId xmlns:a16="http://schemas.microsoft.com/office/drawing/2014/main" id="{495599F6-3DE1-4100-9BCF-645361FBA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0575" y="114324"/>
            <a:ext cx="483394" cy="483394"/>
          </a:xfrm>
          <a:prstGeom prst="rect">
            <a:avLst/>
          </a:prstGeom>
        </p:spPr>
      </p:pic>
      <p:pic>
        <p:nvPicPr>
          <p:cNvPr id="13" name="Graphic 12" descr="Atom with solid fill">
            <a:extLst>
              <a:ext uri="{FF2B5EF4-FFF2-40B4-BE49-F238E27FC236}">
                <a16:creationId xmlns:a16="http://schemas.microsoft.com/office/drawing/2014/main" id="{B93006E4-829E-4D3E-BA83-723618DAF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7317" y="114465"/>
            <a:ext cx="483394" cy="4833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B939E2-3897-4033-8B9F-BCAA8E6AE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05" y="2330823"/>
            <a:ext cx="8106675" cy="245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2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1152122" y="752634"/>
            <a:ext cx="6837042" cy="285160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B61640"/>
                </a:solidFill>
              </a:rPr>
              <a:t>Discussion</a:t>
            </a:r>
            <a:endParaRPr lang="en-US" sz="6000" dirty="0">
              <a:solidFill>
                <a:srgbClr val="B61640"/>
              </a:solidFill>
            </a:endParaRPr>
          </a:p>
        </p:txBody>
      </p: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4383773" y="4951127"/>
            <a:ext cx="373741" cy="1939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>
                    <a:lumMod val="60000"/>
                    <a:lumOff val="40000"/>
                  </a:schemeClr>
                </a:solidFill>
              </a:rPr>
              <a:t>7</a:t>
            </a:fld>
            <a:endParaRPr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27D74-AD09-4089-958B-943678790736}"/>
              </a:ext>
            </a:extLst>
          </p:cNvPr>
          <p:cNvSpPr/>
          <p:nvPr/>
        </p:nvSpPr>
        <p:spPr>
          <a:xfrm>
            <a:off x="295232" y="301257"/>
            <a:ext cx="8553536" cy="4540986"/>
          </a:xfrm>
          <a:prstGeom prst="rect">
            <a:avLst/>
          </a:prstGeom>
          <a:noFill/>
          <a:ln w="76200" cmpd="dbl">
            <a:gradFill>
              <a:gsLst>
                <a:gs pos="63000">
                  <a:srgbClr val="885280"/>
                </a:gs>
                <a:gs pos="0">
                  <a:srgbClr val="488184"/>
                </a:gs>
                <a:gs pos="100000">
                  <a:srgbClr val="B61640"/>
                </a:gs>
              </a:gsLst>
              <a:lin ang="5400000" scaled="1"/>
            </a:gra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Chat bubble with solid fill">
            <a:extLst>
              <a:ext uri="{FF2B5EF4-FFF2-40B4-BE49-F238E27FC236}">
                <a16:creationId xmlns:a16="http://schemas.microsoft.com/office/drawing/2014/main" id="{F0AF657F-376E-44AE-A980-3A2E95043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22959" y="2571750"/>
            <a:ext cx="1721628" cy="17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3EE14A-F14E-4D94-AB2C-09DEE78B7B99}"/>
              </a:ext>
            </a:extLst>
          </p:cNvPr>
          <p:cNvSpPr/>
          <p:nvPr/>
        </p:nvSpPr>
        <p:spPr>
          <a:xfrm>
            <a:off x="295232" y="296287"/>
            <a:ext cx="8553536" cy="4540986"/>
          </a:xfrm>
          <a:prstGeom prst="rect">
            <a:avLst/>
          </a:prstGeom>
          <a:noFill/>
          <a:ln w="76200" cmpd="dbl">
            <a:gradFill>
              <a:gsLst>
                <a:gs pos="55000">
                  <a:srgbClr val="885280"/>
                </a:gs>
                <a:gs pos="0">
                  <a:srgbClr val="488184"/>
                </a:gs>
                <a:gs pos="100000">
                  <a:srgbClr val="B61640"/>
                </a:gs>
              </a:gsLst>
              <a:lin ang="5400000" scaled="1"/>
            </a:gra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4383773" y="4941701"/>
            <a:ext cx="373741" cy="1939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>
                    <a:lumMod val="60000"/>
                    <a:lumOff val="40000"/>
                  </a:schemeClr>
                </a:solidFill>
              </a:rPr>
              <a:t>8</a:t>
            </a:fld>
            <a:endParaRPr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body" idx="3"/>
          </p:nvPr>
        </p:nvSpPr>
        <p:spPr>
          <a:xfrm>
            <a:off x="497118" y="541280"/>
            <a:ext cx="8147050" cy="42339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82880" indent="0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885280"/>
              </a:buClr>
              <a:buSzPct val="100000"/>
              <a:buNone/>
            </a:pPr>
            <a:r>
              <a:rPr lang="en-US" sz="2400" b="1" dirty="0">
                <a:solidFill>
                  <a:srgbClr val="885280"/>
                </a:solidFill>
              </a:rPr>
              <a:t>Question 1: How do parents influence bullying attitudes? </a:t>
            </a:r>
          </a:p>
          <a:p>
            <a:pPr marL="182880" indent="0" algn="ctr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885280"/>
              </a:buClr>
              <a:buSzPct val="100000"/>
              <a:buNone/>
            </a:pPr>
            <a:endParaRPr lang="en-US" sz="900" dirty="0">
              <a:solidFill>
                <a:srgbClr val="885280"/>
              </a:solidFill>
            </a:endParaRPr>
          </a:p>
          <a:p>
            <a:pPr marL="52578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85280"/>
              </a:buClr>
              <a:buSzPct val="100000"/>
            </a:pPr>
            <a:r>
              <a:rPr lang="en-US" sz="2200" dirty="0">
                <a:solidFill>
                  <a:srgbClr val="488184"/>
                </a:solidFill>
              </a:rPr>
              <a:t>Parents were moderately influential </a:t>
            </a:r>
          </a:p>
          <a:p>
            <a:pPr marL="52578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85280"/>
              </a:buClr>
              <a:buSzPct val="100000"/>
            </a:pPr>
            <a:r>
              <a:rPr lang="en-US" sz="2200" dirty="0">
                <a:solidFill>
                  <a:srgbClr val="488184"/>
                </a:solidFill>
              </a:rPr>
              <a:t>Stronger parental influence was related to stronger anti-bullying attitudes</a:t>
            </a:r>
          </a:p>
          <a:p>
            <a:pPr marL="52578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85280"/>
              </a:buClr>
              <a:buSzPct val="100000"/>
            </a:pPr>
            <a:r>
              <a:rPr lang="en-US" sz="2200" dirty="0">
                <a:solidFill>
                  <a:srgbClr val="488184"/>
                </a:solidFill>
              </a:rPr>
              <a:t>Literature suggests parental influence can be direct or indirect </a:t>
            </a:r>
          </a:p>
          <a:p>
            <a:pPr marL="982980" lvl="1">
              <a:lnSpc>
                <a:spcPct val="114000"/>
              </a:lnSpc>
              <a:spcAft>
                <a:spcPts val="600"/>
              </a:spcAft>
              <a:buClr>
                <a:srgbClr val="885280"/>
              </a:buClr>
              <a:buSzPct val="100000"/>
            </a:pPr>
            <a:r>
              <a:rPr lang="en-US" sz="2200" dirty="0">
                <a:solidFill>
                  <a:srgbClr val="488184"/>
                </a:solidFill>
              </a:rPr>
              <a:t>Advice to act pro-socially or passively (Lester et al., 2017)</a:t>
            </a:r>
          </a:p>
          <a:p>
            <a:pPr marL="982980" lvl="1">
              <a:lnSpc>
                <a:spcPct val="114000"/>
              </a:lnSpc>
              <a:spcAft>
                <a:spcPts val="600"/>
              </a:spcAft>
              <a:buClr>
                <a:srgbClr val="885280"/>
              </a:buClr>
              <a:buSzPct val="100000"/>
            </a:pPr>
            <a:r>
              <a:rPr lang="en-US" sz="2200" dirty="0">
                <a:solidFill>
                  <a:srgbClr val="488184"/>
                </a:solidFill>
              </a:rPr>
              <a:t>Peaceful conflict resolution vs aggression (</a:t>
            </a:r>
            <a:r>
              <a:rPr lang="en-US" sz="2200" dirty="0" err="1">
                <a:solidFill>
                  <a:srgbClr val="488184"/>
                </a:solidFill>
              </a:rPr>
              <a:t>Espelage</a:t>
            </a:r>
            <a:r>
              <a:rPr lang="en-US" sz="2200" dirty="0">
                <a:solidFill>
                  <a:srgbClr val="488184"/>
                </a:solidFill>
              </a:rPr>
              <a:t> et al., 2000)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FD6565-E5A0-4B59-BC30-4FAF5BC0B698}"/>
              </a:ext>
            </a:extLst>
          </p:cNvPr>
          <p:cNvSpPr/>
          <p:nvPr/>
        </p:nvSpPr>
        <p:spPr>
          <a:xfrm>
            <a:off x="4358832" y="252738"/>
            <a:ext cx="423622" cy="86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hat bubble with solid fill">
            <a:extLst>
              <a:ext uri="{FF2B5EF4-FFF2-40B4-BE49-F238E27FC236}">
                <a16:creationId xmlns:a16="http://schemas.microsoft.com/office/drawing/2014/main" id="{DA9B0767-8978-4A95-A489-B6A0204E5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83773" y="107172"/>
            <a:ext cx="375255" cy="3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BEFF63-CFE8-4D5D-A215-0990213D6F95}"/>
              </a:ext>
            </a:extLst>
          </p:cNvPr>
          <p:cNvSpPr/>
          <p:nvPr/>
        </p:nvSpPr>
        <p:spPr>
          <a:xfrm>
            <a:off x="295232" y="296287"/>
            <a:ext cx="8553536" cy="4540986"/>
          </a:xfrm>
          <a:prstGeom prst="rect">
            <a:avLst/>
          </a:prstGeom>
          <a:noFill/>
          <a:ln w="76200" cmpd="dbl">
            <a:gradFill>
              <a:gsLst>
                <a:gs pos="0">
                  <a:srgbClr val="885280"/>
                </a:gs>
                <a:gs pos="55000">
                  <a:srgbClr val="488184"/>
                </a:gs>
                <a:gs pos="100000">
                  <a:srgbClr val="B61640"/>
                </a:gs>
              </a:gsLst>
              <a:lin ang="5400000" scaled="1"/>
            </a:gradFill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4383773" y="4941701"/>
            <a:ext cx="373741" cy="1939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>
                    <a:lumMod val="60000"/>
                    <a:lumOff val="40000"/>
                  </a:schemeClr>
                </a:solidFill>
              </a:rPr>
              <a:t>9</a:t>
            </a:fld>
            <a:endParaRPr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body" idx="3"/>
          </p:nvPr>
        </p:nvSpPr>
        <p:spPr>
          <a:xfrm>
            <a:off x="497118" y="541280"/>
            <a:ext cx="8147050" cy="420217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82880" indent="0" algn="ctr">
              <a:lnSpc>
                <a:spcPct val="100000"/>
              </a:lnSpc>
              <a:spcBef>
                <a:spcPts val="0"/>
              </a:spcBef>
              <a:buClr>
                <a:srgbClr val="885280"/>
              </a:buClr>
              <a:buSzPct val="100000"/>
              <a:buNone/>
            </a:pPr>
            <a:r>
              <a:rPr lang="en-US" sz="2400" b="1" dirty="0">
                <a:solidFill>
                  <a:srgbClr val="B61640"/>
                </a:solidFill>
              </a:rPr>
              <a:t>Question 2: How do peers influence bullying attitudes?</a:t>
            </a:r>
          </a:p>
          <a:p>
            <a:pPr marL="182880" indent="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885280"/>
              </a:buClr>
              <a:buSzPct val="100000"/>
              <a:buNone/>
            </a:pPr>
            <a:endParaRPr lang="en-US" sz="1000" b="1" dirty="0">
              <a:solidFill>
                <a:srgbClr val="B61640"/>
              </a:solidFill>
            </a:endParaRPr>
          </a:p>
          <a:p>
            <a:pPr marL="525780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B61640"/>
              </a:buClr>
              <a:buSzPct val="100000"/>
            </a:pPr>
            <a:r>
              <a:rPr lang="en-US" sz="2100" dirty="0">
                <a:solidFill>
                  <a:srgbClr val="885280"/>
                </a:solidFill>
              </a:rPr>
              <a:t>Peers are influential but particularly when parental influence is low</a:t>
            </a:r>
          </a:p>
          <a:p>
            <a:pPr marL="982980" lvl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B61640"/>
              </a:buClr>
              <a:buSzPct val="100000"/>
            </a:pPr>
            <a:r>
              <a:rPr lang="en-US" sz="2100" dirty="0">
                <a:solidFill>
                  <a:srgbClr val="885280"/>
                </a:solidFill>
              </a:rPr>
              <a:t>Higher peer influence is related to weaker anti-bullying attitudes</a:t>
            </a:r>
          </a:p>
          <a:p>
            <a:pPr marL="982980" lvl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B61640"/>
              </a:buClr>
              <a:buSzPct val="100000"/>
            </a:pPr>
            <a:r>
              <a:rPr lang="en-US" sz="2100" dirty="0">
                <a:solidFill>
                  <a:srgbClr val="885280"/>
                </a:solidFill>
              </a:rPr>
              <a:t>Moderate or high parental influence negates peer influence</a:t>
            </a:r>
          </a:p>
          <a:p>
            <a:pPr marL="525780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B61640"/>
              </a:buClr>
              <a:buSzPct val="100000"/>
            </a:pPr>
            <a:r>
              <a:rPr lang="en-US" sz="2100" dirty="0">
                <a:solidFill>
                  <a:srgbClr val="885280"/>
                </a:solidFill>
              </a:rPr>
              <a:t>Parents may affect peer influence on delinquent and anti-social behavior (Laird et al., 2008)</a:t>
            </a:r>
          </a:p>
          <a:p>
            <a:pPr marL="982980" lvl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B61640"/>
              </a:buClr>
              <a:buSzPct val="100000"/>
            </a:pPr>
            <a:r>
              <a:rPr lang="en-US" sz="2100" dirty="0">
                <a:solidFill>
                  <a:srgbClr val="885280"/>
                </a:solidFill>
              </a:rPr>
              <a:t>Knowledge of children’s activities, whereabouts, and friendships may allow parents to intervene </a:t>
            </a:r>
          </a:p>
          <a:p>
            <a:pPr marL="525780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B61640"/>
              </a:buClr>
              <a:buSzPct val="100000"/>
            </a:pPr>
            <a:r>
              <a:rPr lang="en-US" sz="2100" dirty="0">
                <a:solidFill>
                  <a:srgbClr val="885280"/>
                </a:solidFill>
              </a:rPr>
              <a:t>Associating with pro-bullying peers increases likelihood of developing similar attitudes (</a:t>
            </a:r>
            <a:r>
              <a:rPr lang="da-DK" sz="2100" dirty="0">
                <a:solidFill>
                  <a:srgbClr val="885280"/>
                </a:solidFill>
              </a:rPr>
              <a:t>Doehne et al., 2018)</a:t>
            </a:r>
            <a:endParaRPr lang="en-US" sz="2100" dirty="0">
              <a:solidFill>
                <a:srgbClr val="88528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FD6565-E5A0-4B59-BC30-4FAF5BC0B698}"/>
              </a:ext>
            </a:extLst>
          </p:cNvPr>
          <p:cNvSpPr/>
          <p:nvPr/>
        </p:nvSpPr>
        <p:spPr>
          <a:xfrm>
            <a:off x="4358832" y="252738"/>
            <a:ext cx="423622" cy="86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98453BF2-B9A3-4266-8C00-124913ED1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83773" y="107172"/>
            <a:ext cx="375255" cy="3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67238"/>
      </p:ext>
    </p:extLst>
  </p:cSld>
  <p:clrMapOvr>
    <a:masterClrMapping/>
  </p:clrMapOvr>
</p:sld>
</file>

<file path=ppt/theme/theme1.xml><?xml version="1.0" encoding="utf-8"?>
<a:theme xmlns:a="http://schemas.openxmlformats.org/drawingml/2006/main" name="Helen template">
  <a:themeElements>
    <a:clrScheme name="Custom 347">
      <a:dk1>
        <a:srgbClr val="2C3C3D"/>
      </a:dk1>
      <a:lt1>
        <a:srgbClr val="FFFFFF"/>
      </a:lt1>
      <a:dk2>
        <a:srgbClr val="718183"/>
      </a:dk2>
      <a:lt2>
        <a:srgbClr val="E3EBE9"/>
      </a:lt2>
      <a:accent1>
        <a:srgbClr val="EE6A8D"/>
      </a:accent1>
      <a:accent2>
        <a:srgbClr val="FAC3B7"/>
      </a:accent2>
      <a:accent3>
        <a:srgbClr val="97C4C7"/>
      </a:accent3>
      <a:accent4>
        <a:srgbClr val="B7C457"/>
      </a:accent4>
      <a:accent5>
        <a:srgbClr val="F6D586"/>
      </a:accent5>
      <a:accent6>
        <a:srgbClr val="93783F"/>
      </a:accent6>
      <a:hlink>
        <a:srgbClr val="06697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Microsoft Office PowerPoint</Application>
  <PresentationFormat>On-screen Show (16:9)</PresentationFormat>
  <Paragraphs>76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Vidaloka</vt:lpstr>
      <vt:lpstr>Bellota Text Light</vt:lpstr>
      <vt:lpstr>Parisienne</vt:lpstr>
      <vt:lpstr>Arial</vt:lpstr>
      <vt:lpstr>Helen template</vt:lpstr>
      <vt:lpstr>Social Influences and Social Desirability on Recollections of Childhood Bullying</vt:lpstr>
      <vt:lpstr>Agenda</vt:lpstr>
      <vt:lpstr>Literature Review</vt:lpstr>
      <vt:lpstr>Questions</vt:lpstr>
      <vt:lpstr>Methodology</vt:lpstr>
      <vt:lpstr>Participants &amp; Measures</vt:lpstr>
      <vt:lpstr>Discussion</vt:lpstr>
      <vt:lpstr>PowerPoint Presentation</vt:lpstr>
      <vt:lpstr>PowerPoint Presentation</vt:lpstr>
      <vt:lpstr>PowerPoint Presentation</vt:lpstr>
      <vt:lpstr>Limitations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2021-02-16T03:29:59Z</dcterms:modified>
</cp:coreProperties>
</file>