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64" r:id="rId2"/>
    <p:sldId id="269" r:id="rId3"/>
    <p:sldId id="265" r:id="rId4"/>
    <p:sldId id="266" r:id="rId5"/>
    <p:sldId id="278" r:id="rId6"/>
    <p:sldId id="268" r:id="rId7"/>
    <p:sldId id="270" r:id="rId8"/>
    <p:sldId id="271" r:id="rId9"/>
    <p:sldId id="272" r:id="rId10"/>
    <p:sldId id="267" r:id="rId11"/>
    <p:sldId id="273" r:id="rId12"/>
    <p:sldId id="27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2"/>
    <p:restoredTop sz="75746" autoAdjust="0"/>
  </p:normalViewPr>
  <p:slideViewPr>
    <p:cSldViewPr snapToGrid="0">
      <p:cViewPr varScale="1">
        <p:scale>
          <a:sx n="140" d="100"/>
          <a:sy n="140" d="100"/>
        </p:scale>
        <p:origin x="1280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6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5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0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9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6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0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2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CFF0-7B82-F246-94FE-047E3091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F3405-268A-7649-9F2D-7370C8ED1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1D980-B465-0241-8EEB-0764D153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20843-0975-974E-BAB0-97239F0D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2509-F997-0244-97DA-113AAF22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6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C841-ECFF-8046-9548-41DEEAD8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18C91-2F94-2946-90DC-66051BA70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699-67E3-BA40-A673-BD1FE7FC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66D7D-C718-0E4D-8773-9FA051B6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8BB1F-73CC-1D43-BCB9-70A17809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02AFB-3CDF-0C41-BA6F-C16794B74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9D006-3CF9-484A-9513-7F656B0FD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C0ED-398C-8E4C-BBEA-E96534DE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C19A-2756-FB45-A487-A9E761EB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D759-3436-E74C-8FD2-C4BB2E8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D1CD-DC7F-AC48-88C8-A124C439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AB40-4547-E141-A041-8168F6A0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1BE94-4A7C-E447-AAB5-E7B7351B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1E11-C82B-2048-BF7B-1DDBC16A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AD6C1-475D-3840-BBB3-6C436430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24D6-E1C4-AC48-9C5E-8C43D6E4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823C-74CF-0842-BA5B-16AABCA7A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E80AD-D9BC-FF40-82E5-BCC2E480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34970-330D-6E48-B2F4-A2B29B50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6BCAD-2F81-4543-858A-9E7C2EC5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1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9E2D-DCD3-5149-9A8A-BC06865B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70F9-1E4E-494C-BE49-8400E5A7D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9B94-A0B2-1A41-9059-D25759A9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79E35-FF12-EC42-90E7-9685E2B3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EEB9C-B4C4-634D-B13F-154B5FEE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CBEDF-1108-304D-BAA0-E93E46D7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3E77-F80E-5F40-A0BF-9D852C20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E71E-0105-134E-92F8-B47FA506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2D34-0D1F-6049-974F-9BF092BA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AC0C9-9A2F-EE42-A311-2D25E695E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76880-2B0C-D34F-8625-E4B5CD567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08D81-4653-994D-84E1-25293CEC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B38C7-8DBA-9F41-9550-67773E63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8FC26-23BE-DE4D-8DB2-B11EC607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FAC7-1073-FF43-BE35-A7DD0122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B68A3-1B07-8041-B8E1-38177628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42BE0-F21A-2F4F-B693-ADE70299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EC731-ABF3-0E42-AAF8-8A4ED426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BCED5-AD35-E54E-9681-A9F8D6E8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5098E-531D-2248-BEC6-8C401834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F5BB1-0B1C-1741-B79B-C9671DCB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08B8-4E4C-694D-98E1-7D8C12B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2911C-FC8F-F842-A080-B00B14D3E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FEF51-91BB-A345-8423-E31C74203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CAE2F-FE47-404D-BDEE-3C585FA4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36FF-AC73-3C42-9AA5-D6A4A5BA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0F43A-608C-A44C-AF4E-D9AC4772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9EF7-3427-234E-8F31-7CC06FD9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78C42-F9B4-8D42-B104-BD283E0C0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35790-D167-EF44-B578-8311260DE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D9394-2BB4-984B-A0FA-C8DB259F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FFB01-13FF-8B4C-8C85-3DC1EB55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68E42-F259-434C-BBDB-B31416D6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68CD6-A7DE-9F4A-8DA3-D97ADBFB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7B790-9689-2845-ABFC-BBC2CE012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29D75-B782-024B-BDE5-137BC8244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781E-6D8B-0C4F-BCD6-6DB79674E0C4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D6BA-AAC5-9848-B763-1E55B7466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1C407-1811-C74C-A2C5-6201DE8E2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4154C-DAD9-0B4D-9B78-7E78F4A9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-75" baseline="0">
          <a:solidFill>
            <a:srgbClr val="0E4D66"/>
          </a:solidFill>
          <a:latin typeface="Barlow Semi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 spc="0" baseline="0">
          <a:solidFill>
            <a:srgbClr val="0E4D66"/>
          </a:solidFill>
          <a:latin typeface="Barlow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spc="0" baseline="0">
          <a:solidFill>
            <a:srgbClr val="0E4D66"/>
          </a:solidFill>
          <a:latin typeface="Barlow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 spc="0" baseline="0">
          <a:solidFill>
            <a:srgbClr val="0E4D66"/>
          </a:solidFill>
          <a:latin typeface="Barlow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 spc="0" baseline="0">
          <a:solidFill>
            <a:srgbClr val="0E4D66"/>
          </a:solidFill>
          <a:latin typeface="Barlow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 spc="0" baseline="0">
          <a:solidFill>
            <a:srgbClr val="0E4D66"/>
          </a:solidFill>
          <a:latin typeface="Barlow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hyperlink" Target="mailto:shauni.seccombe@umontan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stock.adobe.com/images/beautiful-little-curly-girl-wearing-red-hero-suit-and-mask-showing-how-she-is-strong-isolated-over-pink-background/30341520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stock.adobe.com/images/time-concept/771790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stock.adobe.com/images/business-covid-19-financial-concept-falling-stock-marketing-on-microscopic-cell-coronavirus-disease-covid-19-in-wuhan-china-pneumonia-representing-infectious-transmission-hybrid-coronavirus-map/3359703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59FFCC-0EDA-0A4B-8A48-513B4D95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948" y="0"/>
            <a:ext cx="8094102" cy="1182293"/>
          </a:xfrm>
        </p:spPr>
        <p:txBody>
          <a:bodyPr>
            <a:normAutofit/>
          </a:bodyPr>
          <a:lstStyle/>
          <a:p>
            <a:r>
              <a:rPr lang="en" sz="3600" dirty="0">
                <a:solidFill>
                  <a:schemeClr val="accent1">
                    <a:lumMod val="50000"/>
                  </a:schemeClr>
                </a:solidFill>
              </a:rPr>
              <a:t>SWOT Analysis of Forest-Based Collaboratives in Montana and Idaho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0C08DE-C63F-5644-88DB-F5F5B27B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1168634"/>
            <a:ext cx="6858000" cy="658892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Shauni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Seccombe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lvl="0">
              <a:spcBef>
                <a:spcPts val="0"/>
              </a:spcBef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M.S. Candidate in Environmental Studies</a:t>
            </a:r>
          </a:p>
          <a:p>
            <a:pPr lvl="0">
              <a:spcBef>
                <a:spcPts val="0"/>
              </a:spcBef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Spring 2021</a:t>
            </a:r>
          </a:p>
          <a:p>
            <a:pPr lvl="0"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9EB20-0D08-D948-97EF-52FD250D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1" y="4593265"/>
            <a:ext cx="1208630" cy="4616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0FEDF5-575B-B946-86B0-A4DFF6FD351A}"/>
              </a:ext>
            </a:extLst>
          </p:cNvPr>
          <p:cNvSpPr txBox="1"/>
          <p:nvPr/>
        </p:nvSpPr>
        <p:spPr>
          <a:xfrm>
            <a:off x="1325951" y="4679014"/>
            <a:ext cx="7203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Barlow" panose="00000500000000000000" pitchFamily="2" charset="0"/>
              </a:rPr>
              <a:t>This project was made possible through the generous support of the Idaho Department of Lands, Idaho Forest Group, Montana Department of Natural Resources and Conservations, and the National Forest Foundation.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008F0-0BA0-B149-A946-5549A66CC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1" b="33179"/>
          <a:stretch/>
        </p:blipFill>
        <p:spPr>
          <a:xfrm>
            <a:off x="654626" y="1827526"/>
            <a:ext cx="7834745" cy="268191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B26974-58EC-524A-B9AA-CE1BA0E4C9E7}"/>
              </a:ext>
            </a:extLst>
          </p:cNvPr>
          <p:cNvCxnSpPr/>
          <p:nvPr/>
        </p:nvCxnSpPr>
        <p:spPr>
          <a:xfrm>
            <a:off x="1069848" y="1106424"/>
            <a:ext cx="7013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2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800A1E1-260F-E040-B48E-8D07341B5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040"/>
            <a:ext cx="7824710" cy="48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5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22" y="-62948"/>
            <a:ext cx="7884493" cy="778524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Next steps - NFF</a:t>
            </a:r>
            <a:endParaRPr lang="en-US" sz="22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16F1-6D37-D144-90DA-3B1B440B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60" y="715576"/>
            <a:ext cx="8586216" cy="3013079"/>
          </a:xfrm>
        </p:spPr>
        <p:txBody>
          <a:bodyPr numCol="1" spcCol="914400">
            <a:normAutofit/>
          </a:bodyPr>
          <a:lstStyle/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" sz="1800" b="1" dirty="0">
                <a:solidFill>
                  <a:schemeClr val="accent6">
                    <a:lumMod val="75000"/>
                  </a:schemeClr>
                </a:solidFill>
              </a:rPr>
              <a:t>Timeline</a:t>
            </a: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" sz="1800" dirty="0"/>
              <a:t>Share report (blog, webinars, peer-learning session) 		</a:t>
            </a:r>
            <a:r>
              <a:rPr lang="en" sz="1800" i="1" dirty="0"/>
              <a:t>January - March</a:t>
            </a: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US" sz="1800" dirty="0"/>
              <a:t>Host conversations to identify resources/services		</a:t>
            </a:r>
            <a:r>
              <a:rPr lang="en-US" sz="1800" i="1" dirty="0"/>
              <a:t>March - April</a:t>
            </a: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US" sz="1800" dirty="0"/>
              <a:t>Develop recommendations</a:t>
            </a:r>
            <a:r>
              <a:rPr lang="en-US" sz="1800" b="1" dirty="0"/>
              <a:t>					</a:t>
            </a:r>
            <a:r>
              <a:rPr lang="en-US" sz="1800" i="1" dirty="0"/>
              <a:t>April - May</a:t>
            </a:r>
            <a:r>
              <a:rPr lang="en-US" sz="1800" b="1" dirty="0"/>
              <a:t>	</a:t>
            </a:r>
          </a:p>
          <a:p>
            <a:pPr marL="114300" indent="0">
              <a:spcBef>
                <a:spcPts val="0"/>
              </a:spcBef>
              <a:buSzPts val="1800"/>
              <a:buNone/>
            </a:pPr>
            <a:endParaRPr lang="en" sz="1600" dirty="0"/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A Collaborative Process</a:t>
            </a: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US" sz="1800" dirty="0"/>
              <a:t>Share report with interview participants, partners, agencies, funders, etc.</a:t>
            </a: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US" sz="1800" dirty="0"/>
              <a:t>Garner collective wisdom to jointly develop recommendations</a:t>
            </a:r>
          </a:p>
          <a:p>
            <a:pPr marL="114300" indent="0">
              <a:spcBef>
                <a:spcPts val="0"/>
              </a:spcBef>
              <a:buSzPts val="1800"/>
              <a:buNone/>
            </a:pPr>
            <a:endParaRPr lang="en-US" sz="1800" dirty="0"/>
          </a:p>
          <a:p>
            <a:pPr marL="114300" indent="0">
              <a:spcBef>
                <a:spcPts val="0"/>
              </a:spcBef>
              <a:buSzPts val="1800"/>
              <a:buNone/>
            </a:pPr>
            <a:endParaRPr lang="en-US" sz="1800" dirty="0"/>
          </a:p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Goal: </a:t>
            </a:r>
            <a:r>
              <a:rPr lang="en-US" sz="1800" dirty="0"/>
              <a:t>To strengthen the capacity of </a:t>
            </a:r>
          </a:p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US" sz="1800" dirty="0"/>
              <a:t>forest-based collaborative groups and </a:t>
            </a:r>
          </a:p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US" sz="1800" dirty="0"/>
              <a:t>to enhance their ability to achieve </a:t>
            </a:r>
          </a:p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US" sz="1800" dirty="0"/>
              <a:t>desired outcomes. 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endParaRPr lang="en-US" sz="1800" dirty="0"/>
          </a:p>
          <a:p>
            <a:pPr marL="457200" lvl="0" indent="-342900">
              <a:spcBef>
                <a:spcPts val="1600"/>
              </a:spcBef>
              <a:buSzPts val="1800"/>
              <a:buChar char="●"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endParaRPr lang="en-US" sz="16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EF589B-AED1-0045-AF56-3E5E28D2013B}"/>
              </a:ext>
            </a:extLst>
          </p:cNvPr>
          <p:cNvCxnSpPr/>
          <p:nvPr/>
        </p:nvCxnSpPr>
        <p:spPr>
          <a:xfrm>
            <a:off x="2887873" y="534036"/>
            <a:ext cx="3111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1B4A570-0D4A-8C48-9E0B-D6D23CBEF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88" y="3149203"/>
            <a:ext cx="4510278" cy="16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2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23" y="30896"/>
            <a:ext cx="7884493" cy="778524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Questions?</a:t>
            </a:r>
            <a:endParaRPr lang="en-US" sz="22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EF589B-AED1-0045-AF56-3E5E28D2013B}"/>
              </a:ext>
            </a:extLst>
          </p:cNvPr>
          <p:cNvCxnSpPr/>
          <p:nvPr/>
        </p:nvCxnSpPr>
        <p:spPr>
          <a:xfrm>
            <a:off x="2887874" y="646770"/>
            <a:ext cx="3111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2754" y="860131"/>
            <a:ext cx="7676315" cy="162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en-US" sz="1600" kern="1200" dirty="0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I’d be happy to share my research with you in more detail, and I welcome any feedback, comments or questions! Thanks for watching!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en-US" sz="500" kern="1200" dirty="0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   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en-US" sz="1600" b="1" kern="1200" dirty="0" err="1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Shauni</a:t>
            </a:r>
            <a:r>
              <a:rPr lang="en-US" sz="1600" b="1" kern="1200" dirty="0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 </a:t>
            </a:r>
            <a:r>
              <a:rPr lang="en-US" sz="1600" b="1" kern="1200" dirty="0" err="1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Seccombe</a:t>
            </a:r>
            <a:r>
              <a:rPr lang="en-US" sz="1600" b="1" kern="1200" dirty="0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,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en-US" kern="1200" dirty="0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M.S. Candidate, Environmental Studies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en-US" kern="1200" dirty="0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  <a:hlinkClick r:id="rId4"/>
              </a:rPr>
              <a:t>shauni.seccombe@umontana.edu</a:t>
            </a:r>
            <a:r>
              <a:rPr lang="en-US" kern="1200" dirty="0">
                <a:solidFill>
                  <a:srgbClr val="0E4D66"/>
                </a:solidFill>
                <a:latin typeface="Barlow" pitchFamily="2" charset="77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D6677-7B75-4B4A-AF10-F384B75DF466}"/>
              </a:ext>
            </a:extLst>
          </p:cNvPr>
          <p:cNvSpPr txBox="1"/>
          <p:nvPr/>
        </p:nvSpPr>
        <p:spPr>
          <a:xfrm>
            <a:off x="1417320" y="35570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4DE0D-E0CA-3140-8D82-7C6426D7A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696" y="2697409"/>
            <a:ext cx="3621024" cy="24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3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9BD8-DE64-EA42-99D0-63D7DF23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Working with Other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AD2A7-9669-1341-ABFA-F801DFF23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250409" cy="1130334"/>
          </a:xfrm>
        </p:spPr>
        <p:txBody>
          <a:bodyPr/>
          <a:lstStyle/>
          <a:p>
            <a:r>
              <a:rPr lang="en-US" dirty="0"/>
              <a:t>When have you worked with other people (group, team, club, etc.)?</a:t>
            </a:r>
          </a:p>
          <a:p>
            <a:r>
              <a:rPr lang="en-US" dirty="0"/>
              <a:t>What allowed your group to work well together?</a:t>
            </a:r>
          </a:p>
          <a:p>
            <a:r>
              <a:rPr lang="en-US" dirty="0"/>
              <a:t>Who, or what, challenged your group?</a:t>
            </a:r>
          </a:p>
          <a:p>
            <a:r>
              <a:rPr lang="en-US" dirty="0"/>
              <a:t>How would you try and improve that group?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0C5CEC-41BF-6745-B4F2-29625D12E903}"/>
              </a:ext>
            </a:extLst>
          </p:cNvPr>
          <p:cNvCxnSpPr/>
          <p:nvPr/>
        </p:nvCxnSpPr>
        <p:spPr>
          <a:xfrm>
            <a:off x="311700" y="1017725"/>
            <a:ext cx="82504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D9349EB-390B-DF44-954D-3AC65ED73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0" y="2571750"/>
            <a:ext cx="3758236" cy="2499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AED9C-8B0E-E540-87F8-79BB58D0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6" y="2586078"/>
            <a:ext cx="4416604" cy="24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5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SWOT Analysis: Purpose and Objectives</a:t>
            </a:r>
            <a:endParaRPr lang="en-US" sz="22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16F1-6D37-D144-90DA-3B1B440B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29" y="1268016"/>
            <a:ext cx="6343762" cy="3214774"/>
          </a:xfrm>
        </p:spPr>
        <p:txBody>
          <a:bodyPr numCol="1" spcCol="914400">
            <a:normAutofit fontScale="2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7200" b="1" u="sng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7200" b="1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examine the 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Strengths, Weaknesses, Opportunities </a:t>
            </a: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Threats </a:t>
            </a: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 by forest-based collaborative </a:t>
            </a:r>
            <a:r>
              <a:rPr lang="en-US" sz="7200" b="1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groups </a:t>
            </a: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Montana and Idaho.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7200" dirty="0"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7200" b="1" u="sng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current 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internal and external </a:t>
            </a: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factors that influence collaborative groups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 values of significance – </a:t>
            </a:r>
            <a:r>
              <a:rPr lang="en-US" sz="7200" i="1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prevalent is each factor?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Identify common needs and opportunities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Host conversations to develop recommendations</a:t>
            </a:r>
            <a:endParaRPr lang="en-US" sz="6600" dirty="0"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6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fld id="{02694711-45E6-1D44-9A9C-574B94448772}" type="slidenum">
              <a:rPr lang="en-US" sz="900" kern="1200">
                <a:solidFill>
                  <a:srgbClr val="0E4D66"/>
                </a:solidFill>
                <a:latin typeface="Barlow Medium" pitchFamily="2" charset="77"/>
                <a:ea typeface="+mn-ea"/>
                <a:cs typeface="+mn-cs"/>
              </a:rPr>
              <a:pPr algn="ctr" defTabSz="685800">
                <a:buClrTx/>
              </a:pPr>
              <a:t>3</a:t>
            </a:fld>
            <a:endParaRPr lang="en-US" sz="900" kern="1200" dirty="0">
              <a:solidFill>
                <a:srgbClr val="0E4D66"/>
              </a:solidFill>
              <a:latin typeface="Barlow Medium" pitchFamily="2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D7F2F-3BDA-4B4C-9006-6F605403A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4"/>
          <a:stretch/>
        </p:blipFill>
        <p:spPr>
          <a:xfrm>
            <a:off x="6833567" y="2919064"/>
            <a:ext cx="2036303" cy="19105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9FBDDA-BCD1-7B47-BD08-60B5D08CA655}"/>
              </a:ext>
            </a:extLst>
          </p:cNvPr>
          <p:cNvCxnSpPr>
            <a:cxnSpLocks/>
          </p:cNvCxnSpPr>
          <p:nvPr/>
        </p:nvCxnSpPr>
        <p:spPr>
          <a:xfrm flipV="1">
            <a:off x="1257300" y="754299"/>
            <a:ext cx="5394960" cy="13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29BD4CA-258B-0644-8CD0-DDA424DFA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567" y="1269144"/>
            <a:ext cx="2036304" cy="13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4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9101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Interview process</a:t>
            </a:r>
            <a:endParaRPr lang="en-US" sz="22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16F1-6D37-D144-90DA-3B1B440B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29" y="716553"/>
            <a:ext cx="6348214" cy="4249169"/>
          </a:xfrm>
        </p:spPr>
        <p:txBody>
          <a:bodyPr numCol="1" spcCol="914400">
            <a:normAutofit lnSpcReduction="10000"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Who: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23 total groups: 14 from MT and 9 from ID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/>
              <a:t>1 declined to participate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/>
              <a:t>Unable to schedule 4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endParaRPr lang="en-U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How: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One-on-one interviews; 45 min - 1 hour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/>
              <a:t>21 over Zoom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/>
              <a:t>1 via phone call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/>
              <a:t>1 written response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endParaRPr lang="en-U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When: </a:t>
            </a:r>
            <a:r>
              <a:rPr lang="en-US" dirty="0"/>
              <a:t>Interviews held in July and August of 2020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endParaRPr lang="en-US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What: </a:t>
            </a:r>
            <a:r>
              <a:rPr lang="en-US" dirty="0"/>
              <a:t>13 Questions, 5 SWOT specific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/>
              <a:t>The interview questions were open-ended and responses were un-prompted (i.e., interviewees did not select a response from a pre-determined list). 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dirty="0"/>
              <a:t>This study highlights the voice of the collaborative members and their self-reported perspectives.</a:t>
            </a:r>
            <a:r>
              <a:rPr lang="en-US" sz="1600" dirty="0"/>
              <a:t> </a:t>
            </a:r>
            <a:endParaRPr lang="en-US" sz="16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CEEBC-6414-7A46-BB9D-7ADF5C3C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43" y="978321"/>
            <a:ext cx="2160922" cy="38416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312B5B-6858-E94E-9A6B-936FF7CAE753}"/>
              </a:ext>
            </a:extLst>
          </p:cNvPr>
          <p:cNvCxnSpPr>
            <a:cxnSpLocks/>
          </p:cNvCxnSpPr>
          <p:nvPr/>
        </p:nvCxnSpPr>
        <p:spPr>
          <a:xfrm>
            <a:off x="2167128" y="539496"/>
            <a:ext cx="4809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0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7DA5-1CB0-3744-A857-0E510622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8916"/>
            <a:ext cx="8520600" cy="5727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SWOT Interview Questions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807C7-83A1-B849-9720-9584B54D7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719" y="798753"/>
            <a:ext cx="8520600" cy="43447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Strengths </a:t>
            </a:r>
            <a:r>
              <a:rPr lang="en-US" b="1" dirty="0"/>
              <a:t>– internal: </a:t>
            </a:r>
            <a:r>
              <a:rPr lang="en-US" i="1" dirty="0"/>
              <a:t>What internal strengths have led to your collaboratives success? 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Weaknesses </a:t>
            </a:r>
            <a:r>
              <a:rPr lang="en-US" b="1" dirty="0"/>
              <a:t>– internal: </a:t>
            </a:r>
            <a:r>
              <a:rPr lang="en-US" i="1" dirty="0"/>
              <a:t>What internal barriers are experienced by your collaborative currently, and what barriers does it anticipate in the future?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Threats</a:t>
            </a:r>
            <a:r>
              <a:rPr lang="en-US" b="1" dirty="0"/>
              <a:t> – external: </a:t>
            </a:r>
            <a:r>
              <a:rPr lang="en-US" i="1" dirty="0"/>
              <a:t>What external challenges have hindered your collaborative process?</a:t>
            </a:r>
          </a:p>
          <a:p>
            <a:endParaRPr lang="en-US" i="1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Opportunities</a:t>
            </a:r>
            <a:r>
              <a:rPr lang="en-US" b="1" dirty="0"/>
              <a:t> – external: </a:t>
            </a:r>
            <a:r>
              <a:rPr lang="en-US" i="1" dirty="0"/>
              <a:t>What resources have you found to be helpful in addressing challenges in the past? What resources would be helpful?  </a:t>
            </a:r>
          </a:p>
          <a:p>
            <a:pPr marL="571500" lvl="1" indent="0">
              <a:buNone/>
            </a:pP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DF2636-4C66-5B4D-97C0-FB3EF44F8288}"/>
              </a:ext>
            </a:extLst>
          </p:cNvPr>
          <p:cNvCxnSpPr/>
          <p:nvPr/>
        </p:nvCxnSpPr>
        <p:spPr>
          <a:xfrm>
            <a:off x="134719" y="720184"/>
            <a:ext cx="82504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8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988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Strengths - Internal</a:t>
            </a:r>
            <a:endParaRPr lang="en-US" sz="225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557E90D-D4D4-5945-8FFB-873C454B0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636648"/>
              </p:ext>
            </p:extLst>
          </p:nvPr>
        </p:nvGraphicFramePr>
        <p:xfrm>
          <a:off x="628650" y="1451571"/>
          <a:ext cx="7942017" cy="3215675"/>
        </p:xfrm>
        <a:graphic>
          <a:graphicData uri="http://schemas.openxmlformats.org/drawingml/2006/table">
            <a:tbl>
              <a:tblPr/>
              <a:tblGrid>
                <a:gridCol w="6598441">
                  <a:extLst>
                    <a:ext uri="{9D8B030D-6E8A-4147-A177-3AD203B41FA5}">
                      <a16:colId xmlns:a16="http://schemas.microsoft.com/office/drawing/2014/main" val="808294980"/>
                    </a:ext>
                  </a:extLst>
                </a:gridCol>
                <a:gridCol w="1343576">
                  <a:extLst>
                    <a:ext uri="{9D8B030D-6E8A-4147-A177-3AD203B41FA5}">
                      <a16:colId xmlns:a16="http://schemas.microsoft.com/office/drawing/2014/main" val="2416299831"/>
                    </a:ext>
                  </a:extLst>
                </a:gridCol>
              </a:tblGrid>
              <a:tr h="4730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Table 1: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Explanation of Identified Themes – Strengths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Response Rate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106919"/>
                  </a:ext>
                </a:extLst>
              </a:tr>
              <a:tr h="4213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Membership: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Committed, long-term members; relationships and trust; members that are experts/skilled; diverse interests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are represented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; ability to reach consensus; members that are decision makers of their organization.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100%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967473"/>
                  </a:ext>
                </a:extLst>
              </a:tr>
              <a:tr h="4730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Agency Participation: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Participation from, and good working relationships with, the Forest Service and other agencies, as well as from elected officials.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59%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02756"/>
                  </a:ext>
                </a:extLst>
              </a:tr>
              <a:tr h="4730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Facilitation: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Facilitative support; someone focused on fundraising and grants; some or all members are paid to be there.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50%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24238"/>
                  </a:ext>
                </a:extLst>
              </a:tr>
              <a:tr h="9995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Process Elements: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(1) Guiding charter and/or bylaws; group meets monthly; willing to go slow; inclusive; effective structure (utilize committees).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(2) Shared vision; purpose; focused on core mission.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(3) Leadership.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36%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46301"/>
                  </a:ext>
                </a:extLst>
              </a:tr>
              <a:tr h="345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Past Success: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History of success; celebrating successes; good reputation.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8263" marR="58263" marT="58263" marB="58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1444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DCB2222-22B5-8048-8006-FCA464A4B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E1AA4-A986-6846-BBCC-FB7CF57FC79F}"/>
              </a:ext>
            </a:extLst>
          </p:cNvPr>
          <p:cNvSpPr txBox="1"/>
          <p:nvPr/>
        </p:nvSpPr>
        <p:spPr>
          <a:xfrm>
            <a:off x="233890" y="857312"/>
            <a:ext cx="828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Question: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What internal strengths have led to your collaborative’s success?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79EC4E-5B1C-5C49-B89E-FABE49620CA1}"/>
              </a:ext>
            </a:extLst>
          </p:cNvPr>
          <p:cNvCxnSpPr/>
          <p:nvPr/>
        </p:nvCxnSpPr>
        <p:spPr>
          <a:xfrm>
            <a:off x="3016405" y="680224"/>
            <a:ext cx="3111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hlinkClick r:id="rId4"/>
            <a:extLst>
              <a:ext uri="{FF2B5EF4-FFF2-40B4-BE49-F238E27FC236}">
                <a16:creationId xmlns:a16="http://schemas.microsoft.com/office/drawing/2014/main" id="{3EDB367C-1E58-5D44-95CB-7845C779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44" y="138836"/>
            <a:ext cx="1700721" cy="11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9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2889"/>
            <a:ext cx="7886700" cy="828919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Weaknesses - Internal</a:t>
            </a:r>
            <a:endParaRPr lang="en-US" sz="225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CD7522-F8F8-F54A-A623-6F1B530DC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23647"/>
              </p:ext>
            </p:extLst>
          </p:nvPr>
        </p:nvGraphicFramePr>
        <p:xfrm>
          <a:off x="360735" y="1454601"/>
          <a:ext cx="8494507" cy="3332836"/>
        </p:xfrm>
        <a:graphic>
          <a:graphicData uri="http://schemas.openxmlformats.org/drawingml/2006/table">
            <a:tbl>
              <a:tblPr/>
              <a:tblGrid>
                <a:gridCol w="7002591">
                  <a:extLst>
                    <a:ext uri="{9D8B030D-6E8A-4147-A177-3AD203B41FA5}">
                      <a16:colId xmlns:a16="http://schemas.microsoft.com/office/drawing/2014/main" val="760635587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934593314"/>
                    </a:ext>
                  </a:extLst>
                </a:gridCol>
              </a:tblGrid>
              <a:tr h="2798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Table 2: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Explanation of Identified Themes – Weaknesses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Response Rate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304241"/>
                  </a:ext>
                </a:extLst>
              </a:tr>
              <a:tr h="15857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Membership: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(1)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Low Diversity: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Want more diverse and inclusive membership; limited success with outreach efforts.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(2)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Low Participation: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Low/varying degrees of participation.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(3)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Lack of Knowledge: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Varying levels of knowledge and understanding about issues, terminology, government processes, etc.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(4)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Limited Time: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Limited time availability - members work other jobs; challenge to complete collaborative work in-between meetings, etc.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(5)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Member Burnout: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Member burnout; frustration with the process.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(6)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Opponents: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Opponents to collaborative processes; uninformed; unwilling to compromise.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50%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41%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32%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27850"/>
                  </a:ext>
                </a:extLst>
              </a:tr>
              <a:tr h="2601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Funding: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Lack of funding; unpaid members.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32%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80862"/>
                  </a:ext>
                </a:extLst>
              </a:tr>
              <a:tr h="3673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Group Functioning: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Can be a slow process; want to be more proactive, focused, and relevant.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32%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747112"/>
                  </a:ext>
                </a:extLst>
              </a:tr>
              <a:tr h="2868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Lack of Facilitation: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Need to improve/increase facilitative support.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795775"/>
                  </a:ext>
                </a:extLst>
              </a:tr>
              <a:tr h="3673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Response to COVID-19: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No longer meeting face-to-face; technological limitations; lack of reliable internet.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49940" marR="49940" marT="49940" marB="49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50287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B1BBC1-06B2-D746-B595-8372FF51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1850" y="-341490"/>
            <a:ext cx="108117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AA9A2-0D70-ED49-B16A-642DC9475F4F}"/>
              </a:ext>
            </a:extLst>
          </p:cNvPr>
          <p:cNvSpPr txBox="1"/>
          <p:nvPr/>
        </p:nvSpPr>
        <p:spPr>
          <a:xfrm>
            <a:off x="233890" y="655727"/>
            <a:ext cx="6655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Question: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What internal barriers are experienced by your collaborative currently, and what barriers does it anticipate in the future? </a:t>
            </a:r>
          </a:p>
          <a:p>
            <a:endParaRPr lang="en-US" sz="18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FFA15-6B71-4842-B85D-2A03BBB78CB8}"/>
              </a:ext>
            </a:extLst>
          </p:cNvPr>
          <p:cNvCxnSpPr/>
          <p:nvPr/>
        </p:nvCxnSpPr>
        <p:spPr>
          <a:xfrm>
            <a:off x="3016405" y="557561"/>
            <a:ext cx="3111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hlinkClick r:id="rId4"/>
            <a:extLst>
              <a:ext uri="{FF2B5EF4-FFF2-40B4-BE49-F238E27FC236}">
                <a16:creationId xmlns:a16="http://schemas.microsoft.com/office/drawing/2014/main" id="{E4DC37DF-FFE9-FA41-86BD-082ED3D2D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1822"/>
          <a:stretch/>
        </p:blipFill>
        <p:spPr bwMode="auto">
          <a:xfrm>
            <a:off x="7284075" y="129057"/>
            <a:ext cx="1537143" cy="10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81" y="134920"/>
            <a:ext cx="7489438" cy="439834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Threats/Barriers - External</a:t>
            </a:r>
            <a:endParaRPr lang="en-US" sz="22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" y="4789290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040EC94-C372-CB4E-8E4F-DD9421651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81456"/>
              </p:ext>
            </p:extLst>
          </p:nvPr>
        </p:nvGraphicFramePr>
        <p:xfrm>
          <a:off x="486032" y="1149584"/>
          <a:ext cx="8470444" cy="3819901"/>
        </p:xfrm>
        <a:graphic>
          <a:graphicData uri="http://schemas.openxmlformats.org/drawingml/2006/table">
            <a:tbl>
              <a:tblPr/>
              <a:tblGrid>
                <a:gridCol w="7183065">
                  <a:extLst>
                    <a:ext uri="{9D8B030D-6E8A-4147-A177-3AD203B41FA5}">
                      <a16:colId xmlns:a16="http://schemas.microsoft.com/office/drawing/2014/main" val="2622563585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1390882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Table 3: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Explanation of Identified Themes – Threats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Response Rate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9022"/>
                  </a:ext>
                </a:extLst>
              </a:tr>
              <a:tr h="4308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Opponents: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Opponents to collaborative processes; don’t understand the value of collaboration; resistant to change; difficult personalities.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41%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070446"/>
                  </a:ext>
                </a:extLst>
              </a:tr>
              <a:tr h="12986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Forest Service: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(1)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Direction and Transparency: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Differing views, values, and priorities; lack of transparency (especially regarding why and how decisions are made).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(2)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Policies: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Regulatory policies and procedures (slow NEPA process; difficult to understand).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(3)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High Turnover: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High turnover rates; loss of established relationships.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(4)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Limited Capacity: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Limited capacity (personnel, time, budget); lacking full participation in collaborative work.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36%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553216"/>
                  </a:ext>
                </a:extLst>
              </a:tr>
              <a:tr h="4472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Community Dynamics: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Changing community structure, demographics, and values (ex: second home buyers, out-of-state); social and political tensions.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32%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51677"/>
                  </a:ext>
                </a:extLst>
              </a:tr>
              <a:tr h="31665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COVID-19: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Remote work; not meeting as regularly; miss in-person meetings and field trips.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32%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086279"/>
                  </a:ext>
                </a:extLst>
              </a:tr>
              <a:tr h="2430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Litigation: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Actual, or threat of, litigation.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18%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379430"/>
                  </a:ext>
                </a:extLst>
              </a:tr>
              <a:tr h="2907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Implementing Partners: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Decreasing/lack of engagement from (some or all) FS, BLM, FWP, DNRC, etc.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14%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82124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Economic Hardships: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Loss of jobs; struggling local economy.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14%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57266" marR="57266" marT="57266" marB="5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5465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78BFE00-3591-F94C-A803-E93879455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4A5D7-A194-344A-B950-196CD07FCBDB}"/>
              </a:ext>
            </a:extLst>
          </p:cNvPr>
          <p:cNvSpPr txBox="1"/>
          <p:nvPr/>
        </p:nvSpPr>
        <p:spPr>
          <a:xfrm>
            <a:off x="431269" y="677503"/>
            <a:ext cx="828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Question: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What external challenges have hindered your collaborative process?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40A3CB-705D-D243-BD19-65338D0410B8}"/>
              </a:ext>
            </a:extLst>
          </p:cNvPr>
          <p:cNvCxnSpPr>
            <a:cxnSpLocks/>
          </p:cNvCxnSpPr>
          <p:nvPr/>
        </p:nvCxnSpPr>
        <p:spPr>
          <a:xfrm>
            <a:off x="2598234" y="547342"/>
            <a:ext cx="3947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hlinkClick r:id="rId4"/>
            <a:extLst>
              <a:ext uri="{FF2B5EF4-FFF2-40B4-BE49-F238E27FC236}">
                <a16:creationId xmlns:a16="http://schemas.microsoft.com/office/drawing/2014/main" id="{8F208298-0284-0340-B3D5-AE6B356D3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1885" b="-1"/>
          <a:stretch/>
        </p:blipFill>
        <p:spPr bwMode="auto">
          <a:xfrm>
            <a:off x="7340252" y="102750"/>
            <a:ext cx="1616224" cy="9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5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9E7-E66B-7A45-8851-1F3A88F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59" y="60640"/>
            <a:ext cx="7645555" cy="458822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Opportunities - External</a:t>
            </a:r>
            <a:endParaRPr lang="en-US" sz="22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16F1-6D37-D144-90DA-3B1B440B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29" y="1268015"/>
            <a:ext cx="8586216" cy="3356023"/>
          </a:xfrm>
        </p:spPr>
        <p:txBody>
          <a:bodyPr numCol="1" spcCol="914400">
            <a:normAutofit/>
          </a:bodyPr>
          <a:lstStyle/>
          <a:p>
            <a:pPr marL="800100" lvl="1" indent="-342900">
              <a:spcBef>
                <a:spcPts val="0"/>
              </a:spcBef>
              <a:buSzPts val="1800"/>
              <a:buChar char="●"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endParaRPr lang="en-US" sz="16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2DC65-85C0-B64F-BD5F-165B3541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1" y="4792639"/>
            <a:ext cx="173211" cy="228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A3D2AC-476B-4849-8632-C71C2A62B833}"/>
              </a:ext>
            </a:extLst>
          </p:cNvPr>
          <p:cNvSpPr txBox="1"/>
          <p:nvPr/>
        </p:nvSpPr>
        <p:spPr>
          <a:xfrm>
            <a:off x="4133088" y="4777748"/>
            <a:ext cx="8778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2694711-45E6-1D44-9A9C-574B9444877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E4D66"/>
                </a:solidFill>
                <a:effectLst/>
                <a:uLnTx/>
                <a:uFillTx/>
                <a:latin typeface="Barlow Medium" pitchFamily="2" charset="77"/>
                <a:ea typeface="+mn-ea"/>
                <a:cs typeface="Arial"/>
                <a:sym typeface="Arial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E4D66"/>
              </a:solidFill>
              <a:effectLst/>
              <a:uLnTx/>
              <a:uFillTx/>
              <a:latin typeface="Barlow Medium" pitchFamily="2" charset="77"/>
              <a:ea typeface="+mn-ea"/>
              <a:cs typeface="Arial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3A784B-28E0-7D49-BE1F-6E8BE3DB8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37518"/>
              </p:ext>
            </p:extLst>
          </p:nvPr>
        </p:nvGraphicFramePr>
        <p:xfrm>
          <a:off x="406636" y="1312619"/>
          <a:ext cx="8593143" cy="3651252"/>
        </p:xfrm>
        <a:graphic>
          <a:graphicData uri="http://schemas.openxmlformats.org/drawingml/2006/table">
            <a:tbl>
              <a:tblPr/>
              <a:tblGrid>
                <a:gridCol w="7572249">
                  <a:extLst>
                    <a:ext uri="{9D8B030D-6E8A-4147-A177-3AD203B41FA5}">
                      <a16:colId xmlns:a16="http://schemas.microsoft.com/office/drawing/2014/main" val="2825887498"/>
                    </a:ext>
                  </a:extLst>
                </a:gridCol>
                <a:gridCol w="1020894">
                  <a:extLst>
                    <a:ext uri="{9D8B030D-6E8A-4147-A177-3AD203B41FA5}">
                      <a16:colId xmlns:a16="http://schemas.microsoft.com/office/drawing/2014/main" val="626302163"/>
                    </a:ext>
                  </a:extLst>
                </a:gridCol>
              </a:tblGrid>
              <a:tr h="4080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Table 3: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Explanation of Identified Themes – Opportunities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Response Rate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046510"/>
                  </a:ext>
                </a:extLst>
              </a:tr>
              <a:tr h="24219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Facilitation: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Would like to have/increase facilitative support.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64%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827762"/>
                  </a:ext>
                </a:extLst>
              </a:tr>
              <a:tr h="2664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Funding: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Need for sustained funding; funding for projects, collaborative work, facilitation.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59%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860384"/>
                  </a:ext>
                </a:extLst>
              </a:tr>
              <a:tr h="24219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Shared Learning: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More trainings, webinars, peer-to-peer learning sessions.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45%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47693"/>
                  </a:ext>
                </a:extLst>
              </a:tr>
              <a:tr h="5964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Membership: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(1)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Diversity &amp; Inclusion: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Need to improve community outreach; increase participation; become more inclusive and diverse.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(2):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Accessibility: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Offer technical assistance, travel stipends, etc.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41% 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70677"/>
                  </a:ext>
                </a:extLst>
              </a:tr>
              <a:tr h="24219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Strategic Planning: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Develop strategic future plan; become more proactive; integrate sustainability.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36%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242488"/>
                  </a:ext>
                </a:extLst>
              </a:tr>
              <a:tr h="4080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Develop Partnerships: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Develop/strengthen partnerships; partner with universities, institutes, citizen scientists; cross-boundary partners, etc.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32%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66739"/>
                  </a:ext>
                </a:extLst>
              </a:tr>
              <a:tr h="2913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Expand Work: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Include/increase work focused on recreation, trails, restoration work and/or monitoring.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27%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93863"/>
                  </a:ext>
                </a:extLst>
              </a:tr>
              <a:tr h="27880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Agency Participation: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Regular, committed attendance from agency personnel; “Agency Liaison.”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455690"/>
                  </a:ext>
                </a:extLst>
              </a:tr>
              <a:tr h="4080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Marketing and Storytelling: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Would like to develop own website; establish/enhance social media presence; more effective storytelling.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23%</a:t>
                      </a:r>
                      <a:endParaRPr lang="en-US" sz="110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543717"/>
                  </a:ext>
                </a:extLst>
              </a:tr>
              <a:tr h="2461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Support Local Economies: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Focus on economic stability in local communities; rural development; businesses.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14%</a:t>
                      </a:r>
                      <a:endParaRPr lang="en-US" sz="1100" dirty="0"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8607" marR="38607" marT="38607" marB="386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90927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70D60DCC-0BE3-3342-A4BF-183CD464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1327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775AD-832B-AC4F-A522-612D41E8CFBA}"/>
              </a:ext>
            </a:extLst>
          </p:cNvPr>
          <p:cNvSpPr txBox="1"/>
          <p:nvPr/>
        </p:nvSpPr>
        <p:spPr>
          <a:xfrm>
            <a:off x="406636" y="608264"/>
            <a:ext cx="7134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Question: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rlow" panose="00000500000000000000" pitchFamily="2" charset="0"/>
              </a:rPr>
              <a:t>What resources have you found to be helpful in addressing challenges in the past? What resources would be helpful?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6A7B2D-DAA0-A640-A585-AB5D3AF26B82}"/>
              </a:ext>
            </a:extLst>
          </p:cNvPr>
          <p:cNvCxnSpPr>
            <a:cxnSpLocks/>
          </p:cNvCxnSpPr>
          <p:nvPr/>
        </p:nvCxnSpPr>
        <p:spPr>
          <a:xfrm>
            <a:off x="2760738" y="519462"/>
            <a:ext cx="3612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DD139-CDBF-824F-9B0D-9D351AB6D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715" y="95326"/>
            <a:ext cx="1261651" cy="11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0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1408</Words>
  <Application>Microsoft Macintosh PowerPoint</Application>
  <PresentationFormat>On-screen Show (16:9)</PresentationFormat>
  <Paragraphs>189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Barlow</vt:lpstr>
      <vt:lpstr>Barlow Medium</vt:lpstr>
      <vt:lpstr>Barlow SemiBold</vt:lpstr>
      <vt:lpstr>Calibri</vt:lpstr>
      <vt:lpstr>Office Theme</vt:lpstr>
      <vt:lpstr>SWOT Analysis of Forest-Based Collaboratives in Montana and Idaho</vt:lpstr>
      <vt:lpstr>Working with Other People</vt:lpstr>
      <vt:lpstr>SWOT Analysis: Purpose and Objectives</vt:lpstr>
      <vt:lpstr>Interview process</vt:lpstr>
      <vt:lpstr>SWOT Interview Questions</vt:lpstr>
      <vt:lpstr>Strengths - Internal</vt:lpstr>
      <vt:lpstr>Weaknesses - Internal</vt:lpstr>
      <vt:lpstr>Threats/Barriers - External</vt:lpstr>
      <vt:lpstr>Opportunities - External</vt:lpstr>
      <vt:lpstr>PowerPoint Presentation</vt:lpstr>
      <vt:lpstr>Next steps - NFF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Analysis of Forest Collaboratives in Idaho and Montana</dc:title>
  <dc:creator>Leah Zamesnik</dc:creator>
  <cp:lastModifiedBy>Shauni Seccombe</cp:lastModifiedBy>
  <cp:revision>47</cp:revision>
  <dcterms:modified xsi:type="dcterms:W3CDTF">2021-02-16T18:24:10Z</dcterms:modified>
</cp:coreProperties>
</file>