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1" r:id="rId1"/>
  </p:sldMasterIdLst>
  <p:notesMasterIdLst>
    <p:notesMasterId r:id="rId16"/>
  </p:notesMasterIdLst>
  <p:sldIdLst>
    <p:sldId id="261" r:id="rId2"/>
    <p:sldId id="262" r:id="rId3"/>
    <p:sldId id="263" r:id="rId4"/>
    <p:sldId id="259" r:id="rId5"/>
    <p:sldId id="265" r:id="rId6"/>
    <p:sldId id="266" r:id="rId7"/>
    <p:sldId id="267" r:id="rId8"/>
    <p:sldId id="268" r:id="rId9"/>
    <p:sldId id="256" r:id="rId10"/>
    <p:sldId id="258" r:id="rId11"/>
    <p:sldId id="260" r:id="rId12"/>
    <p:sldId id="270" r:id="rId13"/>
    <p:sldId id="271" r:id="rId14"/>
    <p:sldId id="272"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5"/>
    <p:restoredTop sz="79619"/>
  </p:normalViewPr>
  <p:slideViewPr>
    <p:cSldViewPr snapToGrid="0">
      <p:cViewPr varScale="1">
        <p:scale>
          <a:sx n="124" d="100"/>
          <a:sy n="124" d="100"/>
        </p:scale>
        <p:origin x="36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79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real-life experiences of the Chilean people can inform so much more deeply the logic behind the choices being made by Paulina, Gerardo and Dr. Roberto Miranda.</a:t>
            </a:r>
            <a:r>
              <a:rPr lang="en-US" dirty="0">
                <a:effectLst/>
              </a:rPr>
              <a:t> </a:t>
            </a:r>
            <a:endParaRPr lang="en-US" dirty="0"/>
          </a:p>
        </p:txBody>
      </p:sp>
    </p:spTree>
    <p:extLst>
      <p:ext uri="{BB962C8B-B14F-4D97-AF65-F5344CB8AC3E}">
        <p14:creationId xmlns:p14="http://schemas.microsoft.com/office/powerpoint/2010/main" val="17725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acb73543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acb73543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Chilean </a:t>
            </a:r>
            <a:r>
              <a:rPr lang="en-US" sz="1100" b="0" i="1" u="none" strike="noStrike" cap="none" dirty="0" err="1">
                <a:solidFill>
                  <a:srgbClr val="000000"/>
                </a:solidFill>
                <a:effectLst/>
                <a:latin typeface="Arial"/>
                <a:ea typeface="Arial"/>
                <a:cs typeface="Arial"/>
                <a:sym typeface="Arial"/>
              </a:rPr>
              <a:t>arpilleras</a:t>
            </a:r>
            <a:r>
              <a:rPr lang="en-US" sz="1100" b="0" i="1" u="none"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the art form taken up by Chilean women across their nation as their fathers, brothers and sons disappeared without a trace. In church basements and other safe gathering places across Chile, women would come together to create </a:t>
            </a:r>
            <a:r>
              <a:rPr lang="en-US" sz="1100" b="0" i="1" u="none" strike="noStrike" cap="none" dirty="0" err="1">
                <a:solidFill>
                  <a:srgbClr val="000000"/>
                </a:solidFill>
                <a:effectLst/>
                <a:latin typeface="Arial"/>
                <a:ea typeface="Arial"/>
                <a:cs typeface="Arial"/>
                <a:sym typeface="Arial"/>
              </a:rPr>
              <a:t>arpilleras</a:t>
            </a:r>
            <a:r>
              <a:rPr lang="en-US" sz="1100" b="0" i="0" u="none" strike="noStrike" cap="none" dirty="0">
                <a:solidFill>
                  <a:srgbClr val="000000"/>
                </a:solidFill>
                <a:effectLst/>
                <a:latin typeface="Arial"/>
                <a:ea typeface="Arial"/>
                <a:cs typeface="Arial"/>
                <a:sym typeface="Arial"/>
              </a:rPr>
              <a:t>, images created from found cloth and embroidery.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 what I’ve been thinking all these years, when you would catch me with a look that you said was- abstract, fleeting, right? - you know what I was thinking of? Doing to them, systematically, minute by minute, instrument by instrument, what they did to me. … I was horrified at myself. That I should have so much hatred inside- but it was the only way to fall asleep at night, the only way of going out with you to cocktail parties in spite of the fact that I couldn’t help asking myself if one of the people there wasn’t… and so as to not to go completely off my rocker…. well, I would imagine pushing their head into a bucket of their own shit, or electricity, or when we would be making love and I could feel the possibility of an orgasm building, the very idea of currents going through my body would remind me and then- and then I had to fake it, fake it so you wouldn’t know what I was thinking…”</a:t>
            </a:r>
            <a:endParaRPr lang="en-US" dirty="0"/>
          </a:p>
        </p:txBody>
      </p:sp>
    </p:spTree>
    <p:extLst>
      <p:ext uri="{BB962C8B-B14F-4D97-AF65-F5344CB8AC3E}">
        <p14:creationId xmlns:p14="http://schemas.microsoft.com/office/powerpoint/2010/main" val="291946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0d4798966e3341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0d4798966e3341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d0fe60e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d0fe60e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6074E2-EC07-334B-B61E-F3E973533A69}" type="datetimeFigureOut">
              <a:rPr lang="en-US" smtClean="0"/>
              <a:t>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9799548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074E2-EC07-334B-B61E-F3E973533A69}" type="datetimeFigureOut">
              <a:rPr lang="en-US" smtClean="0"/>
              <a:t>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689182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074E2-EC07-334B-B61E-F3E973533A69}" type="datetimeFigureOut">
              <a:rPr lang="en-US" smtClean="0"/>
              <a:t>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1079495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0752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3331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16856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68468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2634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074E2-EC07-334B-B61E-F3E973533A69}" type="datetimeFigureOut">
              <a:rPr lang="en-US" smtClean="0"/>
              <a:t>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073415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074E2-EC07-334B-B61E-F3E973533A69}" type="datetimeFigureOut">
              <a:rPr lang="en-US" smtClean="0"/>
              <a:t>2/14/21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595805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6074E2-EC07-334B-B61E-F3E973533A69}" type="datetimeFigureOut">
              <a:rPr lang="en-US" smtClean="0"/>
              <a:t>2/14/21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0848322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6074E2-EC07-334B-B61E-F3E973533A69}" type="datetimeFigureOut">
              <a:rPr lang="en-US" smtClean="0"/>
              <a:t>2/14/21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240475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6074E2-EC07-334B-B61E-F3E973533A69}" type="datetimeFigureOut">
              <a:rPr lang="en-US" smtClean="0"/>
              <a:t>2/14/21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399784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074E2-EC07-334B-B61E-F3E973533A69}" type="datetimeFigureOut">
              <a:rPr lang="en-US" smtClean="0"/>
              <a:t>2/14/21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24334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6074E2-EC07-334B-B61E-F3E973533A69}" type="datetimeFigureOut">
              <a:rPr lang="en-US" smtClean="0"/>
              <a:t>2/14/21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844106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6074E2-EC07-334B-B61E-F3E973533A69}" type="datetimeFigureOut">
              <a:rPr lang="en-US" smtClean="0"/>
              <a:t>2/14/21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512026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6074E2-EC07-334B-B61E-F3E973533A69}" type="datetimeFigureOut">
              <a:rPr lang="en-US" smtClean="0"/>
              <a:t>2/14/21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83596052"/>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https://lh6.googleusercontent.com/lZc_jwCjaxHRDVjbLxT6tjgNGfrBAC_RkIxUFmAlPObJh_54Igg2F5O0lZQe1ogbZqtqO9TOa6hAPTB0TSbAz7J-ipY9jDM9pVt5r3x-mwmFedPHuY2CZC8qsk4e4N8km2AOKRvC" TargetMode="External"/><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07B4-AD58-2745-AE11-F1A17F5DF115}"/>
              </a:ext>
            </a:extLst>
          </p:cNvPr>
          <p:cNvSpPr>
            <a:spLocks noGrp="1"/>
          </p:cNvSpPr>
          <p:nvPr>
            <p:ph type="ctrTitle"/>
          </p:nvPr>
        </p:nvSpPr>
        <p:spPr/>
        <p:txBody>
          <a:bodyPr/>
          <a:lstStyle/>
          <a:p>
            <a:r>
              <a:rPr lang="en-US" i="1" dirty="0"/>
              <a:t>Death and the Maiden</a:t>
            </a:r>
          </a:p>
        </p:txBody>
      </p:sp>
      <p:sp>
        <p:nvSpPr>
          <p:cNvPr id="4" name="Rectangle 1">
            <a:extLst>
              <a:ext uri="{FF2B5EF4-FFF2-40B4-BE49-F238E27FC236}">
                <a16:creationId xmlns:a16="http://schemas.microsoft.com/office/drawing/2014/main" id="{9C2D1BC8-B3C4-E547-83D1-962A602C6C94}"/>
              </a:ext>
            </a:extLst>
          </p:cNvPr>
          <p:cNvSpPr>
            <a:spLocks noGrp="1" noChangeArrowheads="1"/>
          </p:cNvSpPr>
          <p:nvPr>
            <p:ph type="subTitle" idx="1"/>
          </p:nvPr>
        </p:nvSpPr>
        <p:spPr bwMode="auto">
          <a:xfrm>
            <a:off x="2057528" y="2571750"/>
            <a:ext cx="50289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Incorporating the Chilean Experience into the Analysis and Design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of Ariel Dorfman’s </a:t>
            </a:r>
            <a:r>
              <a:rPr kumimoji="0" lang="en-US" altLang="zh-CN" sz="1400" b="0" i="1" u="none" strike="noStrike" cap="none" normalizeH="0" baseline="0" dirty="0">
                <a:ln>
                  <a:noFill/>
                </a:ln>
                <a:solidFill>
                  <a:schemeClr val="tx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Death and the Maiden</a:t>
            </a:r>
          </a:p>
        </p:txBody>
      </p:sp>
      <p:sp>
        <p:nvSpPr>
          <p:cNvPr id="5" name="Rectangle 1">
            <a:extLst>
              <a:ext uri="{FF2B5EF4-FFF2-40B4-BE49-F238E27FC236}">
                <a16:creationId xmlns:a16="http://schemas.microsoft.com/office/drawing/2014/main" id="{EA9B202A-8451-C345-918D-45BF4FD2B369}"/>
              </a:ext>
            </a:extLst>
          </p:cNvPr>
          <p:cNvSpPr txBox="1">
            <a:spLocks noChangeArrowheads="1"/>
          </p:cNvSpPr>
          <p:nvPr/>
        </p:nvSpPr>
        <p:spPr bwMode="auto">
          <a:xfrm>
            <a:off x="3575573" y="3300687"/>
            <a:ext cx="17586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non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lvl="0" indent="0" algn="l" eaLnBrk="0" fontAlgn="base" hangingPunct="0">
              <a:spcBef>
                <a:spcPct val="0"/>
              </a:spcBef>
              <a:spcAft>
                <a:spcPct val="0"/>
              </a:spcAft>
              <a:buClrTx/>
              <a:buSzTx/>
            </a:pPr>
            <a:r>
              <a:rPr lang="en-US" altLang="zh-CN" sz="1800" dirty="0">
                <a:solidFill>
                  <a:schemeClr val="tx1"/>
                </a:solidFill>
                <a:latin typeface="+mj-lt"/>
                <a:cs typeface="Times New Roman" panose="02020603050405020304" pitchFamily="18" charset="0"/>
              </a:rPr>
              <a:t>By Hannah Gibbs</a:t>
            </a:r>
            <a:endParaRPr lang="en-US" altLang="zh-CN" sz="1800" dirty="0">
              <a:solidFill>
                <a:srgbClr val="262626"/>
              </a:solidFill>
              <a:latin typeface="+mj-lt"/>
              <a:cs typeface="Times New Roman" panose="02020603050405020304" pitchFamily="18" charset="0"/>
            </a:endParaRPr>
          </a:p>
        </p:txBody>
      </p:sp>
    </p:spTree>
    <p:extLst>
      <p:ext uri="{BB962C8B-B14F-4D97-AF65-F5344CB8AC3E}">
        <p14:creationId xmlns:p14="http://schemas.microsoft.com/office/powerpoint/2010/main" val="701684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oogle Shape;78;p15">
            <a:extLst>
              <a:ext uri="{FF2B5EF4-FFF2-40B4-BE49-F238E27FC236}">
                <a16:creationId xmlns:a16="http://schemas.microsoft.com/office/drawing/2014/main" id="{4F0F8321-149E-7249-9BBD-258622BEFE83}"/>
              </a:ext>
            </a:extLst>
          </p:cNvPr>
          <p:cNvPicPr preferRelativeResize="0"/>
          <p:nvPr/>
        </p:nvPicPr>
        <p:blipFill rotWithShape="1">
          <a:blip r:embed="rId3"/>
          <a:srcRect t="-186" b="49278"/>
          <a:stretch/>
        </p:blipFill>
        <p:spPr>
          <a:xfrm>
            <a:off x="20" y="37637"/>
            <a:ext cx="9143980" cy="3340125"/>
          </a:xfrm>
          <a:prstGeom prst="rect">
            <a:avLst/>
          </a:prstGeom>
          <a:noFill/>
        </p:spPr>
      </p:pic>
      <p:sp useBgFill="1">
        <p:nvSpPr>
          <p:cNvPr id="89" name="Rectangle 88">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164178"/>
            <a:ext cx="8375585" cy="156698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Google Shape;74;p15"/>
          <p:cNvSpPr txBox="1">
            <a:spLocks noGrp="1"/>
          </p:cNvSpPr>
          <p:nvPr>
            <p:ph type="title"/>
          </p:nvPr>
        </p:nvSpPr>
        <p:spPr>
          <a:xfrm>
            <a:off x="788670" y="3371599"/>
            <a:ext cx="2708910" cy="1152144"/>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a:t>Victory Gardens Theatre</a:t>
            </a:r>
          </a:p>
        </p:txBody>
      </p:sp>
      <p:sp>
        <p:nvSpPr>
          <p:cNvPr id="91" name="Rectangle 90">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3683639"/>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3" name="Rectangle 92">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82656" y="3940814"/>
            <a:ext cx="10972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Google Shape;75;p15"/>
          <p:cNvSpPr txBox="1">
            <a:spLocks noGrp="1"/>
          </p:cNvSpPr>
          <p:nvPr>
            <p:ph type="body" idx="1"/>
          </p:nvPr>
        </p:nvSpPr>
        <p:spPr>
          <a:xfrm>
            <a:off x="3971869" y="3371599"/>
            <a:ext cx="4545767" cy="1152144"/>
          </a:xfrm>
          <a:prstGeom prst="rect">
            <a:avLst/>
          </a:prstGeom>
        </p:spPr>
        <p:txBody>
          <a:bodyPr spcFirstLastPara="1" vert="horz" lIns="91440" tIns="45720" rIns="91440" bIns="45720" rtlCol="0" anchor="ctr" anchorCtr="0">
            <a:normAutofit/>
          </a:bodyPr>
          <a:lstStyle/>
          <a:p>
            <a:pPr marL="0" lvl="0" indent="0" defTabSz="914400">
              <a:spcBef>
                <a:spcPts val="0"/>
              </a:spcBef>
              <a:spcAft>
                <a:spcPts val="0"/>
              </a:spcAft>
              <a:buNone/>
            </a:pPr>
            <a:r>
              <a:rPr lang="en-US" sz="1400" dirty="0"/>
              <a:t>Directed by </a:t>
            </a:r>
            <a:r>
              <a:rPr lang="en-US" sz="1400" dirty="0" err="1"/>
              <a:t>Chay</a:t>
            </a:r>
            <a:r>
              <a:rPr lang="en-US" sz="1400" dirty="0"/>
              <a:t> Yew; Scenic Design by William Boles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1"/>
        <p:cNvGrpSpPr/>
        <p:nvPr/>
      </p:nvGrpSpPr>
      <p:grpSpPr>
        <a:xfrm>
          <a:off x="0" y="0"/>
          <a:ext cx="0" cy="0"/>
          <a:chOff x="0" y="0"/>
          <a:chExt cx="0" cy="0"/>
        </a:xfrm>
      </p:grpSpPr>
      <p:pic>
        <p:nvPicPr>
          <p:cNvPr id="94" name="Google Shape;94;p17"/>
          <p:cNvPicPr preferRelativeResize="0"/>
          <p:nvPr/>
        </p:nvPicPr>
        <p:blipFill rotWithShape="1">
          <a:blip r:embed="rId3"/>
          <a:srcRect t="52" b="325"/>
          <a:stretch/>
        </p:blipFill>
        <p:spPr>
          <a:xfrm>
            <a:off x="0" y="0"/>
            <a:ext cx="6935638" cy="5182103"/>
          </a:xfrm>
          <a:prstGeom prst="rect">
            <a:avLst/>
          </a:prstGeom>
          <a:noFill/>
        </p:spPr>
      </p:pic>
      <p:sp>
        <p:nvSpPr>
          <p:cNvPr id="9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5" y="1708209"/>
            <a:ext cx="3527535" cy="343529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92" name="Google Shape;92;p17"/>
          <p:cNvSpPr txBox="1">
            <a:spLocks noGrp="1"/>
          </p:cNvSpPr>
          <p:nvPr>
            <p:ph type="ctrTitle"/>
          </p:nvPr>
        </p:nvSpPr>
        <p:spPr>
          <a:xfrm>
            <a:off x="6016515" y="2423948"/>
            <a:ext cx="2889031" cy="1375542"/>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en-US" sz="3000" dirty="0"/>
              <a:t>Scenic Rendering</a:t>
            </a:r>
          </a:p>
        </p:txBody>
      </p:sp>
      <p:sp>
        <p:nvSpPr>
          <p:cNvPr id="93" name="Google Shape;93;p17"/>
          <p:cNvSpPr txBox="1">
            <a:spLocks noGrp="1"/>
          </p:cNvSpPr>
          <p:nvPr>
            <p:ph type="subTitle" idx="1"/>
          </p:nvPr>
        </p:nvSpPr>
        <p:spPr>
          <a:xfrm>
            <a:off x="5837182" y="3932006"/>
            <a:ext cx="3247697" cy="512463"/>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en-US" sz="1500" i="1" dirty="0"/>
              <a:t>Death and the Maiden</a:t>
            </a:r>
          </a:p>
        </p:txBody>
      </p:sp>
      <p:cxnSp>
        <p:nvCxnSpPr>
          <p:cNvPr id="101" name="Straight Connector 10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8" y="384284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DFA500-EA7A-764A-B39C-1A5ED60ACEA9}"/>
              </a:ext>
            </a:extLst>
          </p:cNvPr>
          <p:cNvSpPr>
            <a:spLocks noChangeArrowheads="1"/>
          </p:cNvSpPr>
          <p:nvPr/>
        </p:nvSpPr>
        <p:spPr bwMode="auto">
          <a:xfrm>
            <a:off x="1050167" y="346958"/>
            <a:ext cx="1043550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descr="https://lh6.googleusercontent.com/lZc_jwCjaxHRDVjbLxT6tjgNGfrBAC_RkIxUFmAlPObJh_54Igg2F5O0lZQe1ogbZqtqO9TOa6hAPTB0TSbAz7J-ipY9jDM9pVt5r3x-mwmFedPHuY2CZC8qsk4e4N8km2AOKRvC">
            <a:extLst>
              <a:ext uri="{FF2B5EF4-FFF2-40B4-BE49-F238E27FC236}">
                <a16:creationId xmlns:a16="http://schemas.microsoft.com/office/drawing/2014/main" id="{6A4AE607-02E5-D14A-82FD-0E2DD1002EA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08026" y="346958"/>
            <a:ext cx="5927947" cy="444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587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D6EB-D358-5548-AD75-2B6780432014}"/>
              </a:ext>
            </a:extLst>
          </p:cNvPr>
          <p:cNvSpPr>
            <a:spLocks noGrp="1"/>
          </p:cNvSpPr>
          <p:nvPr>
            <p:ph type="title"/>
          </p:nvPr>
        </p:nvSpPr>
        <p:spPr>
          <a:xfrm>
            <a:off x="311700" y="1590000"/>
            <a:ext cx="8520600" cy="1963500"/>
          </a:xfrm>
        </p:spPr>
        <p:txBody>
          <a:bodyPr wrap="square" anchor="b">
            <a:normAutofit/>
          </a:bodyPr>
          <a:lstStyle/>
          <a:p>
            <a:pPr>
              <a:lnSpc>
                <a:spcPct val="90000"/>
              </a:lnSpc>
            </a:pPr>
            <a:r>
              <a:rPr lang="en-US" dirty="0"/>
              <a:t>Thank You</a:t>
            </a:r>
          </a:p>
        </p:txBody>
      </p:sp>
    </p:spTree>
    <p:extLst>
      <p:ext uri="{BB962C8B-B14F-4D97-AF65-F5344CB8AC3E}">
        <p14:creationId xmlns:p14="http://schemas.microsoft.com/office/powerpoint/2010/main" val="3030794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66E193-CDB1-B847-A3AD-87EA5C396FCE}"/>
              </a:ext>
            </a:extLst>
          </p:cNvPr>
          <p:cNvSpPr>
            <a:spLocks noGrp="1"/>
          </p:cNvSpPr>
          <p:nvPr>
            <p:ph type="title"/>
          </p:nvPr>
        </p:nvSpPr>
        <p:spPr/>
        <p:txBody>
          <a:bodyPr/>
          <a:lstStyle/>
          <a:p>
            <a:r>
              <a:rPr lang="en-US" dirty="0"/>
              <a:t>Bibliography</a:t>
            </a:r>
          </a:p>
        </p:txBody>
      </p:sp>
      <p:sp>
        <p:nvSpPr>
          <p:cNvPr id="4" name="Text Placeholder 3">
            <a:extLst>
              <a:ext uri="{FF2B5EF4-FFF2-40B4-BE49-F238E27FC236}">
                <a16:creationId xmlns:a16="http://schemas.microsoft.com/office/drawing/2014/main" id="{DD218DB2-6C08-CE43-B497-232847E07933}"/>
              </a:ext>
            </a:extLst>
          </p:cNvPr>
          <p:cNvSpPr>
            <a:spLocks noGrp="1"/>
          </p:cNvSpPr>
          <p:nvPr>
            <p:ph type="body" idx="1"/>
          </p:nvPr>
        </p:nvSpPr>
        <p:spPr/>
        <p:txBody>
          <a:bodyPr/>
          <a:lstStyle/>
          <a:p>
            <a:pPr>
              <a:buSzPct val="100000"/>
              <a:buFont typeface="Arial" panose="020B0604020202020204" pitchFamily="34" charset="0"/>
              <a:buChar char="•"/>
            </a:pPr>
            <a:r>
              <a:rPr lang="en-US" sz="900" dirty="0" err="1"/>
              <a:t>Agosin</a:t>
            </a:r>
            <a:r>
              <a:rPr lang="en-US" sz="900" dirty="0"/>
              <a:t>, Marjorie. Scraps of Life Chilean Arpilleras: Chilean Women and the Pinochet Dictatorship. Translated by Cola Franzen. London, England: Zed Books, 1988. </a:t>
            </a:r>
          </a:p>
          <a:p>
            <a:pPr>
              <a:buSzPct val="100000"/>
              <a:buFont typeface="Arial" panose="020B0604020202020204" pitchFamily="34" charset="0"/>
              <a:buChar char="•"/>
            </a:pPr>
            <a:r>
              <a:rPr lang="en-US" sz="900" dirty="0" err="1"/>
              <a:t>Agosín</a:t>
            </a:r>
            <a:r>
              <a:rPr lang="en-US" sz="900" dirty="0"/>
              <a:t>, Marjorie. Ashes of Revolt: Essays on Human Rights. Fredonia, NY: White Pine Press,1996. </a:t>
            </a:r>
          </a:p>
          <a:p>
            <a:pPr>
              <a:buSzPct val="100000"/>
              <a:buFont typeface="Arial" panose="020B0604020202020204" pitchFamily="34" charset="0"/>
              <a:buChar char="•"/>
            </a:pPr>
            <a:r>
              <a:rPr lang="en-US" sz="900" dirty="0"/>
              <a:t>Courier, Michael. </a:t>
            </a:r>
            <a:r>
              <a:rPr lang="en-US" sz="900" i="1" dirty="0"/>
              <a:t>Death and the Maiden</a:t>
            </a:r>
            <a:r>
              <a:rPr lang="en-US" sz="900" dirty="0"/>
              <a:t>. August 9, 2014. </a:t>
            </a:r>
            <a:r>
              <a:rPr lang="en-US" sz="900" i="1" dirty="0"/>
              <a:t>Michael Courier Photography</a:t>
            </a:r>
            <a:r>
              <a:rPr lang="en-US" sz="900" dirty="0"/>
              <a:t>. http://</a:t>
            </a:r>
            <a:r>
              <a:rPr lang="en-US" sz="900" dirty="0" err="1"/>
              <a:t>www.michaelcourier.com</a:t>
            </a:r>
            <a:r>
              <a:rPr lang="en-US" sz="900" dirty="0"/>
              <a:t>/blog/2014/08/09/death-and-the-maiden/.</a:t>
            </a:r>
          </a:p>
          <a:p>
            <a:pPr>
              <a:buSzPct val="100000"/>
              <a:buFont typeface="Arial" panose="020B0604020202020204" pitchFamily="34" charset="0"/>
              <a:buChar char="•"/>
            </a:pPr>
            <a:r>
              <a:rPr lang="en-US" sz="900" dirty="0"/>
              <a:t>Dorfman, Ariel. Death and the Maiden. 1st ed. London, England: Nick Hern Books, 1991.</a:t>
            </a:r>
          </a:p>
          <a:p>
            <a:pPr>
              <a:buSzPct val="100000"/>
              <a:buFont typeface="Arial" panose="020B0604020202020204" pitchFamily="34" charset="0"/>
              <a:buChar char="•"/>
            </a:pPr>
            <a:r>
              <a:rPr lang="en-US" sz="900" dirty="0"/>
              <a:t>Dorfman, Ariel. “Now, America, You Know How Chileans Felt.” </a:t>
            </a:r>
            <a:r>
              <a:rPr lang="en-US" sz="900" i="1" dirty="0"/>
              <a:t>The New York Times</a:t>
            </a:r>
            <a:r>
              <a:rPr lang="en-US" sz="900" dirty="0"/>
              <a:t>, December 17, 2016, New York edition, sec. A. </a:t>
            </a:r>
          </a:p>
          <a:p>
            <a:pPr>
              <a:buSzPct val="100000"/>
              <a:buFont typeface="Arial" panose="020B0604020202020204" pitchFamily="34" charset="0"/>
              <a:buChar char="•"/>
            </a:pPr>
            <a:r>
              <a:rPr lang="en-US" sz="900" dirty="0"/>
              <a:t>Fried, Olivia Snow. “Truth Telling and Transitional Justice in Chile: Healing for Women Survivors of Trauma Through Testimonial Art Collectives.” Thesis, Bates University, 2019. </a:t>
            </a:r>
          </a:p>
          <a:p>
            <a:pPr>
              <a:buSzPct val="100000"/>
              <a:buFont typeface="Arial" panose="020B0604020202020204" pitchFamily="34" charset="0"/>
              <a:buChar char="•"/>
            </a:pPr>
            <a:r>
              <a:rPr lang="en-US" sz="900" dirty="0" err="1"/>
              <a:t>Gianturco</a:t>
            </a:r>
            <a:r>
              <a:rPr lang="en-US" sz="900" dirty="0"/>
              <a:t>, Paola, and Toby Tuttle. </a:t>
            </a:r>
            <a:r>
              <a:rPr lang="en-US" sz="900" i="1" dirty="0"/>
              <a:t>The Story of the Virgin of Guadalupe </a:t>
            </a:r>
            <a:r>
              <a:rPr lang="en-US" sz="900" i="1" dirty="0" err="1"/>
              <a:t>Arpillera</a:t>
            </a:r>
            <a:r>
              <a:rPr lang="en-US" sz="900" dirty="0"/>
              <a:t>. </a:t>
            </a:r>
            <a:r>
              <a:rPr lang="en-US" sz="900" i="1" dirty="0"/>
              <a:t>Arpilleras from Peru</a:t>
            </a:r>
            <a:r>
              <a:rPr lang="en-US" sz="900" dirty="0"/>
              <a:t>. The </a:t>
            </a:r>
            <a:r>
              <a:rPr lang="en-US" sz="900" dirty="0" err="1"/>
              <a:t>FolkArt</a:t>
            </a:r>
            <a:r>
              <a:rPr lang="en-US" sz="900" dirty="0"/>
              <a:t> Gallery, 2000. http://</a:t>
            </a:r>
            <a:r>
              <a:rPr lang="en-US" sz="900" dirty="0" err="1"/>
              <a:t>www.thefolkartgallery.com</a:t>
            </a:r>
            <a:r>
              <a:rPr lang="en-US" sz="900" dirty="0"/>
              <a:t>/</a:t>
            </a:r>
            <a:r>
              <a:rPr lang="en-US" sz="900" dirty="0" err="1"/>
              <a:t>arpilleras.htm</a:t>
            </a:r>
            <a:r>
              <a:rPr lang="en-US" sz="900" dirty="0"/>
              <a:t>.</a:t>
            </a:r>
          </a:p>
          <a:p>
            <a:pPr>
              <a:buSzPct val="100000"/>
              <a:buFont typeface="Arial" panose="020B0604020202020204" pitchFamily="34" charset="0"/>
              <a:buChar char="•"/>
            </a:pPr>
            <a:r>
              <a:rPr lang="en-US" sz="900" dirty="0"/>
              <a:t>Goldner, Liz. </a:t>
            </a:r>
            <a:r>
              <a:rPr lang="en-US" sz="900" i="1" dirty="0" err="1"/>
              <a:t>Arpillerista</a:t>
            </a:r>
            <a:r>
              <a:rPr lang="en-US" sz="900" i="1" dirty="0"/>
              <a:t> A.P.A Arrests and Raids, 1976, Embroidered Textile, 15 x 19 ½ Inches (Courtesy of Margaret Beemer | MOLAA)</a:t>
            </a:r>
            <a:r>
              <a:rPr lang="en-US" sz="900" dirty="0"/>
              <a:t>. </a:t>
            </a:r>
            <a:r>
              <a:rPr lang="en-US" sz="900" i="1" dirty="0"/>
              <a:t>ARPILLERAS FROM CHILE: TEXTILES BORN FROM REPRESSION AND MADE FROM THE HEART</a:t>
            </a:r>
            <a:r>
              <a:rPr lang="en-US" sz="900" dirty="0"/>
              <a:t>. LA Weekly, January 9, 2020. https://</a:t>
            </a:r>
            <a:r>
              <a:rPr lang="en-US" sz="900" dirty="0" err="1"/>
              <a:t>www.laweekly.com</a:t>
            </a:r>
            <a:r>
              <a:rPr lang="en-US" sz="900" dirty="0"/>
              <a:t>/arpilleras-from-chile-textiles-born-from-repression-and-made-from-the-heart/.</a:t>
            </a:r>
          </a:p>
          <a:p>
            <a:pPr>
              <a:buSzPct val="100000"/>
              <a:buFont typeface="Arial" panose="020B0604020202020204" pitchFamily="34" charset="0"/>
              <a:buChar char="•"/>
            </a:pPr>
            <a:r>
              <a:rPr lang="en-US" sz="900" dirty="0" err="1"/>
              <a:t>Hawver</a:t>
            </a:r>
            <a:r>
              <a:rPr lang="en-US" sz="900" dirty="0"/>
              <a:t>, Nile. </a:t>
            </a:r>
            <a:r>
              <a:rPr lang="en-US" sz="900" i="1" dirty="0"/>
              <a:t>Image of Actor Portrayals of Paulina, Gerardo and Roberto in Commonwealth Shakespeare Company's Production of Death and the Maiden</a:t>
            </a:r>
            <a:r>
              <a:rPr lang="en-US" sz="900" dirty="0"/>
              <a:t>. 2018. </a:t>
            </a:r>
            <a:r>
              <a:rPr lang="en-US" sz="900" i="1" dirty="0"/>
              <a:t>Commonwealth Shakespeare Company</a:t>
            </a:r>
            <a:r>
              <a:rPr lang="en-US" sz="900" dirty="0"/>
              <a:t>. https://</a:t>
            </a:r>
            <a:r>
              <a:rPr lang="en-US" sz="900" dirty="0" err="1"/>
              <a:t>commshakes.org</a:t>
            </a:r>
            <a:r>
              <a:rPr lang="en-US" sz="900" dirty="0"/>
              <a:t>/production/death-and-the-maiden/.</a:t>
            </a:r>
          </a:p>
          <a:p>
            <a:pPr>
              <a:buSzPct val="100000"/>
              <a:buFont typeface="Arial" panose="020B0604020202020204" pitchFamily="34" charset="0"/>
              <a:buChar char="•"/>
            </a:pPr>
            <a:r>
              <a:rPr lang="en-US" sz="900" dirty="0"/>
              <a:t>Morales, Violeta, and Colin Peck. </a:t>
            </a:r>
            <a:r>
              <a:rPr lang="en-US" sz="900" i="1" dirty="0"/>
              <a:t>Sala De </a:t>
            </a:r>
            <a:r>
              <a:rPr lang="en-US" sz="900" i="1" dirty="0" err="1"/>
              <a:t>Torturas</a:t>
            </a:r>
            <a:r>
              <a:rPr lang="en-US" sz="900" i="1" dirty="0"/>
              <a:t>/Torture Chamber</a:t>
            </a:r>
            <a:r>
              <a:rPr lang="en-US" sz="900" dirty="0"/>
              <a:t>. </a:t>
            </a:r>
            <a:r>
              <a:rPr lang="en-US" sz="900" i="1" dirty="0"/>
              <a:t>Art of Conflict Transformation Gallery</a:t>
            </a:r>
            <a:r>
              <a:rPr lang="en-US" sz="900" dirty="0"/>
              <a:t>. University of Massachusetts at Amherst, 2011. https://</a:t>
            </a:r>
            <a:r>
              <a:rPr lang="en-US" sz="900" dirty="0" err="1"/>
              <a:t>blogs.umass.edu</a:t>
            </a:r>
            <a:r>
              <a:rPr lang="en-US" sz="900" dirty="0"/>
              <a:t>/</a:t>
            </a:r>
            <a:r>
              <a:rPr lang="en-US" sz="900" dirty="0" err="1"/>
              <a:t>conflictart</a:t>
            </a:r>
            <a:r>
              <a:rPr lang="en-US" sz="900" dirty="0"/>
              <a:t>/political-textiles/08-sala-de-torturas-cp-resized/. </a:t>
            </a:r>
          </a:p>
          <a:p>
            <a:pPr>
              <a:buSzPct val="100000"/>
              <a:buFont typeface="Arial" panose="020B0604020202020204" pitchFamily="34" charset="0"/>
              <a:buChar char="•"/>
            </a:pPr>
            <a:r>
              <a:rPr lang="en-US" sz="900" dirty="0"/>
              <a:t>Paulette, Brian. </a:t>
            </a:r>
            <a:r>
              <a:rPr lang="en-US" sz="900" i="1" dirty="0"/>
              <a:t>Death and the Maiden- Portrayed by Vanessa </a:t>
            </a:r>
            <a:r>
              <a:rPr lang="en-US" sz="900" i="1" dirty="0" err="1"/>
              <a:t>Severo</a:t>
            </a:r>
            <a:r>
              <a:rPr lang="en-US" sz="900" i="1" dirty="0"/>
              <a:t>, Rusty </a:t>
            </a:r>
            <a:r>
              <a:rPr lang="en-US" sz="900" i="1" dirty="0" err="1"/>
              <a:t>Sneary</a:t>
            </a:r>
            <a:r>
              <a:rPr lang="en-US" sz="900" i="1" dirty="0"/>
              <a:t>, &amp; Robert </a:t>
            </a:r>
            <a:r>
              <a:rPr lang="en-US" sz="900" i="1" dirty="0" err="1"/>
              <a:t>Gibby</a:t>
            </a:r>
            <a:r>
              <a:rPr lang="en-US" sz="900" i="1" dirty="0"/>
              <a:t> Brand</a:t>
            </a:r>
            <a:r>
              <a:rPr lang="en-US" sz="900" dirty="0"/>
              <a:t>. 2019. </a:t>
            </a:r>
            <a:r>
              <a:rPr lang="en-US" sz="900" i="1" dirty="0"/>
              <a:t>Kansas City Actors Theatre</a:t>
            </a:r>
            <a:r>
              <a:rPr lang="en-US" sz="900" dirty="0"/>
              <a:t>. http://</a:t>
            </a:r>
            <a:r>
              <a:rPr lang="en-US" sz="900" dirty="0" err="1"/>
              <a:t>www.kcactors.org</a:t>
            </a:r>
            <a:r>
              <a:rPr lang="en-US" sz="900" dirty="0"/>
              <a:t>/shows/death-and-the-maiden/.</a:t>
            </a:r>
          </a:p>
          <a:p>
            <a:pPr>
              <a:buSzPct val="100000"/>
              <a:buFont typeface="Arial" panose="020B0604020202020204" pitchFamily="34" charset="0"/>
              <a:buChar char="•"/>
            </a:pPr>
            <a:r>
              <a:rPr lang="en-US" sz="900" dirty="0" err="1"/>
              <a:t>Rohter</a:t>
            </a:r>
            <a:r>
              <a:rPr lang="en-US" sz="900" dirty="0"/>
              <a:t>, Larry. “THEATER; Dorfman’s ‘Maiden’ Cries Out.” The New York Times, March 8, 1992, sec. 2. https://</a:t>
            </a:r>
            <a:r>
              <a:rPr lang="en-US" sz="900" dirty="0" err="1"/>
              <a:t>www.nytimes.com</a:t>
            </a:r>
            <a:r>
              <a:rPr lang="en-US" sz="900" dirty="0"/>
              <a:t>/1992/03/08/theater/theater-</a:t>
            </a:r>
            <a:r>
              <a:rPr lang="en-US" sz="900" dirty="0" err="1"/>
              <a:t>dorfman</a:t>
            </a:r>
            <a:r>
              <a:rPr lang="en-US" sz="900" dirty="0"/>
              <a:t>-s-maiden-cries-</a:t>
            </a:r>
            <a:r>
              <a:rPr lang="en-US" sz="900" dirty="0" err="1"/>
              <a:t>out.html</a:t>
            </a:r>
            <a:r>
              <a:rPr lang="en-US" sz="900" dirty="0"/>
              <a:t>.  </a:t>
            </a:r>
          </a:p>
          <a:p>
            <a:pPr>
              <a:buSzPct val="100000"/>
              <a:buFont typeface="Arial" panose="020B0604020202020204" pitchFamily="34" charset="0"/>
              <a:buChar char="•"/>
            </a:pPr>
            <a:r>
              <a:rPr lang="en-US" sz="900" dirty="0"/>
              <a:t>Shayne, Julie. They Used to Call Us Witches: Chilean Exiles, Culture, and Feminism. Lanham, MD: Lexington Books, 2010.  </a:t>
            </a:r>
          </a:p>
          <a:p>
            <a:pPr>
              <a:buSzPct val="100000"/>
              <a:buFont typeface="Arial" panose="020B0604020202020204" pitchFamily="34" charset="0"/>
              <a:buChar char="•"/>
            </a:pPr>
            <a:r>
              <a:rPr lang="en-US" sz="900" dirty="0"/>
              <a:t>Stern, Steve J. Reckoning with Pinochet: the Memory Question in Democratic Chile, 1989-2006. 3 of The Memory Box of Pinochet’s Chile. Durham, NC: Duke University Press, 2010.</a:t>
            </a:r>
          </a:p>
          <a:p>
            <a:pPr>
              <a:buSzPct val="100000"/>
              <a:buFont typeface="Arial" panose="020B0604020202020204" pitchFamily="34" charset="0"/>
              <a:buChar char="•"/>
            </a:pPr>
            <a:r>
              <a:rPr lang="en-US" sz="900" dirty="0"/>
              <a:t>Stern, Steve J. Battling for Hearts and Minds: Memory Struggles in Pinochet's Chile, 1973-1988. 2 of The Memory Box of Pinochet’s Chile. Durham, NC: Duke University Press, 2006.</a:t>
            </a:r>
          </a:p>
        </p:txBody>
      </p:sp>
    </p:spTree>
    <p:extLst>
      <p:ext uri="{BB962C8B-B14F-4D97-AF65-F5344CB8AC3E}">
        <p14:creationId xmlns:p14="http://schemas.microsoft.com/office/powerpoint/2010/main" val="106010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63BA-EE25-9543-8DDC-4F91088A834B}"/>
              </a:ext>
            </a:extLst>
          </p:cNvPr>
          <p:cNvSpPr>
            <a:spLocks noGrp="1"/>
          </p:cNvSpPr>
          <p:nvPr>
            <p:ph type="title"/>
          </p:nvPr>
        </p:nvSpPr>
        <p:spPr/>
        <p:txBody>
          <a:bodyPr wrap="square" anchor="b">
            <a:normAutofit/>
          </a:bodyPr>
          <a:lstStyle/>
          <a:p>
            <a:r>
              <a:rPr lang="en-US" sz="3900" dirty="0"/>
              <a:t>Synopsis</a:t>
            </a:r>
          </a:p>
        </p:txBody>
      </p:sp>
      <p:sp>
        <p:nvSpPr>
          <p:cNvPr id="8" name="Subtitle 2">
            <a:extLst>
              <a:ext uri="{FF2B5EF4-FFF2-40B4-BE49-F238E27FC236}">
                <a16:creationId xmlns:a16="http://schemas.microsoft.com/office/drawing/2014/main" id="{8D901F06-58EE-4483-B825-0C253C409FF5}"/>
              </a:ext>
            </a:extLst>
          </p:cNvPr>
          <p:cNvSpPr>
            <a:spLocks noGrp="1"/>
          </p:cNvSpPr>
          <p:nvPr>
            <p:ph type="subTitle" idx="1"/>
          </p:nvPr>
        </p:nvSpPr>
        <p:spPr/>
        <p:txBody>
          <a:bodyPr/>
          <a:lstStyle/>
          <a:p>
            <a:r>
              <a:rPr lang="en-US" sz="1400" i="1" dirty="0"/>
              <a:t>Death and the Maiden, written by Ariel Dorfman, had its world premiere in 1990.</a:t>
            </a:r>
          </a:p>
        </p:txBody>
      </p:sp>
      <p:sp>
        <p:nvSpPr>
          <p:cNvPr id="10" name="Text Placeholder 3">
            <a:extLst>
              <a:ext uri="{FF2B5EF4-FFF2-40B4-BE49-F238E27FC236}">
                <a16:creationId xmlns:a16="http://schemas.microsoft.com/office/drawing/2014/main" id="{54955CC7-8175-4577-A15D-39007EB90F4D}"/>
              </a:ext>
            </a:extLst>
          </p:cNvPr>
          <p:cNvSpPr>
            <a:spLocks noGrp="1"/>
          </p:cNvSpPr>
          <p:nvPr>
            <p:ph type="body" idx="2"/>
          </p:nvPr>
        </p:nvSpPr>
        <p:spPr/>
        <p:txBody>
          <a:bodyPr/>
          <a:lstStyle/>
          <a:p>
            <a:pPr marL="114300" indent="0">
              <a:buNone/>
            </a:pPr>
            <a:r>
              <a:rPr lang="en-US" sz="1600" dirty="0"/>
              <a:t>Set in a coastal home in 1990, Paulina Escobar is convinced the man her husband, Gerardo, brings home after having car trouble, is the same man who kidnapped, tortured and raped her when she was a political prisoner many years ago. She holds the guest, Dr. Miranda, at gunpoint as she accuses him, and tries to reason with her husband with her retelling of the tragic events that happened to her. She then convinces her husband to act as his lawyer to have him prepare a confession of his crimes.  The final scene of the play is many years down the line, when the couple happens to attend the same symphony as Dr. Miranda.</a:t>
            </a:r>
          </a:p>
        </p:txBody>
      </p:sp>
    </p:spTree>
    <p:extLst>
      <p:ext uri="{BB962C8B-B14F-4D97-AF65-F5344CB8AC3E}">
        <p14:creationId xmlns:p14="http://schemas.microsoft.com/office/powerpoint/2010/main" val="2514754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90ED-7F7E-F640-A7DD-84FA8D0D725C}"/>
              </a:ext>
            </a:extLst>
          </p:cNvPr>
          <p:cNvSpPr>
            <a:spLocks noGrp="1"/>
          </p:cNvSpPr>
          <p:nvPr>
            <p:ph type="title"/>
          </p:nvPr>
        </p:nvSpPr>
        <p:spPr/>
        <p:txBody>
          <a:bodyPr/>
          <a:lstStyle/>
          <a:p>
            <a:r>
              <a:rPr lang="en-US" dirty="0"/>
              <a:t>Pinochet Era of Chilean History</a:t>
            </a:r>
          </a:p>
        </p:txBody>
      </p:sp>
      <p:sp>
        <p:nvSpPr>
          <p:cNvPr id="3" name="Text Placeholder 2">
            <a:extLst>
              <a:ext uri="{FF2B5EF4-FFF2-40B4-BE49-F238E27FC236}">
                <a16:creationId xmlns:a16="http://schemas.microsoft.com/office/drawing/2014/main" id="{CA6233E1-E1BF-0F48-A27C-FC935FDF57B5}"/>
              </a:ext>
            </a:extLst>
          </p:cNvPr>
          <p:cNvSpPr>
            <a:spLocks noGrp="1"/>
          </p:cNvSpPr>
          <p:nvPr>
            <p:ph type="body" idx="1"/>
          </p:nvPr>
        </p:nvSpPr>
        <p:spPr/>
        <p:txBody>
          <a:bodyPr>
            <a:normAutofit fontScale="92500"/>
          </a:bodyPr>
          <a:lstStyle/>
          <a:p>
            <a:r>
              <a:rPr lang="en-US" dirty="0"/>
              <a:t>September 11</a:t>
            </a:r>
            <a:r>
              <a:rPr lang="en-US" baseline="30000" dirty="0"/>
              <a:t>th</a:t>
            </a:r>
            <a:r>
              <a:rPr lang="en-US" dirty="0"/>
              <a:t> 1973: Democratically elected socialist government of Salvador Allende was overthrown in a military coup, leading to a military dictatorship by  Augusto Pinochet</a:t>
            </a:r>
          </a:p>
          <a:p>
            <a:r>
              <a:rPr lang="en-US" dirty="0"/>
              <a:t>Dorfman, reflecting on the dictatorship: “[17 y]ears of torture and executions and disappearances and exile.” </a:t>
            </a:r>
          </a:p>
          <a:p>
            <a:r>
              <a:rPr lang="en-US" dirty="0"/>
              <a:t>The Pinochet era for Chile is surrounded by rhetoric of silence to remain safe.</a:t>
            </a:r>
          </a:p>
          <a:p>
            <a:r>
              <a:rPr lang="en-US" dirty="0"/>
              <a:t>Many of those who suffered at the hands of this administration went on to have two lives, one they lived on the day to day after being released, and their “deep memory” life, where they recall their own torture inside their minds while remaining silent about it. </a:t>
            </a:r>
          </a:p>
          <a:p>
            <a:r>
              <a:rPr lang="en-US" dirty="0"/>
              <a:t>Others had to go into hiding for almost 20 years to avoid being disappeared and lived in constant fear of being found out. </a:t>
            </a:r>
          </a:p>
        </p:txBody>
      </p:sp>
    </p:spTree>
    <p:extLst>
      <p:ext uri="{BB962C8B-B14F-4D97-AF65-F5344CB8AC3E}">
        <p14:creationId xmlns:p14="http://schemas.microsoft.com/office/powerpoint/2010/main" val="2533491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2"/>
        <p:cNvGrpSpPr/>
        <p:nvPr/>
      </p:nvGrpSpPr>
      <p:grpSpPr>
        <a:xfrm>
          <a:off x="0" y="0"/>
          <a:ext cx="0" cy="0"/>
          <a:chOff x="0" y="0"/>
          <a:chExt cx="0" cy="0"/>
        </a:xfrm>
      </p:grpSpPr>
      <p:sp useBgFill="1">
        <p:nvSpPr>
          <p:cNvPr id="89" name="Rectangle 91">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0" name="Rectangle 93">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164178"/>
            <a:ext cx="8375585" cy="156698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Google Shape;83;p16"/>
          <p:cNvSpPr txBox="1">
            <a:spLocks noGrp="1"/>
          </p:cNvSpPr>
          <p:nvPr>
            <p:ph type="title"/>
          </p:nvPr>
        </p:nvSpPr>
        <p:spPr>
          <a:xfrm>
            <a:off x="628650" y="3326289"/>
            <a:ext cx="2320290" cy="1234440"/>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000" kern="1200" dirty="0">
                <a:solidFill>
                  <a:schemeClr val="tx1"/>
                </a:solidFill>
                <a:latin typeface="+mj-lt"/>
                <a:ea typeface="+mj-ea"/>
                <a:cs typeface="+mj-cs"/>
              </a:rPr>
              <a:t>Chilean Arpilleras</a:t>
            </a:r>
          </a:p>
        </p:txBody>
      </p:sp>
      <p:pic>
        <p:nvPicPr>
          <p:cNvPr id="87" name="Google Shape;87;p16"/>
          <p:cNvPicPr preferRelativeResize="0"/>
          <p:nvPr/>
        </p:nvPicPr>
        <p:blipFill rotWithShape="1">
          <a:blip r:embed="rId3"/>
          <a:srcRect l="7292" r="7301" b="4"/>
          <a:stretch/>
        </p:blipFill>
        <p:spPr>
          <a:xfrm>
            <a:off x="20" y="-4"/>
            <a:ext cx="2948920" cy="3003803"/>
          </a:xfrm>
          <a:prstGeom prst="rect">
            <a:avLst/>
          </a:prstGeom>
          <a:noFill/>
        </p:spPr>
      </p:pic>
      <p:pic>
        <p:nvPicPr>
          <p:cNvPr id="86" name="Google Shape;86;p16"/>
          <p:cNvPicPr preferRelativeResize="0"/>
          <p:nvPr/>
        </p:nvPicPr>
        <p:blipFill rotWithShape="1">
          <a:blip r:embed="rId4"/>
          <a:srcRect l="12073" r="9146" b="4"/>
          <a:stretch/>
        </p:blipFill>
        <p:spPr>
          <a:xfrm>
            <a:off x="3097530" y="4"/>
            <a:ext cx="2948940" cy="3003803"/>
          </a:xfrm>
          <a:prstGeom prst="rect">
            <a:avLst/>
          </a:prstGeom>
          <a:noFill/>
        </p:spPr>
      </p:pic>
      <p:pic>
        <p:nvPicPr>
          <p:cNvPr id="85" name="Google Shape;85;p16"/>
          <p:cNvPicPr preferRelativeResize="0"/>
          <p:nvPr/>
        </p:nvPicPr>
        <p:blipFill rotWithShape="1">
          <a:blip r:embed="rId5"/>
          <a:srcRect l="15941" r="19265"/>
          <a:stretch/>
        </p:blipFill>
        <p:spPr>
          <a:xfrm>
            <a:off x="6195060" y="10"/>
            <a:ext cx="2948940" cy="3003793"/>
          </a:xfrm>
          <a:prstGeom prst="rect">
            <a:avLst/>
          </a:prstGeom>
          <a:noFill/>
        </p:spPr>
      </p:pic>
      <p:sp>
        <p:nvSpPr>
          <p:cNvPr id="96" name="Rectangle 95">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3683639"/>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8890" y="3940814"/>
            <a:ext cx="10972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Google Shape;84;p16"/>
          <p:cNvSpPr txBox="1">
            <a:spLocks noGrp="1"/>
          </p:cNvSpPr>
          <p:nvPr>
            <p:ph type="body" idx="1"/>
          </p:nvPr>
        </p:nvSpPr>
        <p:spPr>
          <a:xfrm>
            <a:off x="3285199" y="3326289"/>
            <a:ext cx="5328141" cy="1234440"/>
          </a:xfrm>
          <a:prstGeom prst="rect">
            <a:avLst/>
          </a:prstGeom>
        </p:spPr>
        <p:txBody>
          <a:bodyPr spcFirstLastPara="1" vert="horz" lIns="91440" tIns="45720" rIns="91440" bIns="45720" rtlCol="0" anchor="t" anchorCtr="0">
            <a:noAutofit/>
          </a:bodyPr>
          <a:lstStyle/>
          <a:p>
            <a:pPr marL="0" lvl="0" indent="0" defTabSz="914400">
              <a:lnSpc>
                <a:spcPct val="100000"/>
              </a:lnSpc>
              <a:spcBef>
                <a:spcPts val="400"/>
              </a:spcBef>
              <a:spcAft>
                <a:spcPts val="400"/>
              </a:spcAft>
              <a:buNone/>
            </a:pPr>
            <a:r>
              <a:rPr lang="en-US" sz="1100" dirty="0"/>
              <a:t>An art form repurposed by the impoverished women of Chile who were relatives of those who had been disappeared, as well as survivors of political torture themselves. </a:t>
            </a:r>
          </a:p>
          <a:p>
            <a:pPr marL="0" lvl="0" indent="0" defTabSz="914400">
              <a:lnSpc>
                <a:spcPct val="100000"/>
              </a:lnSpc>
              <a:spcBef>
                <a:spcPts val="400"/>
              </a:spcBef>
              <a:spcAft>
                <a:spcPts val="400"/>
              </a:spcAft>
              <a:buNone/>
            </a:pPr>
            <a:r>
              <a:rPr lang="en-US" sz="1100" dirty="0"/>
              <a:t>	Arpilleras were then collected at the churches these women constructed them in and sold internationally to raise funds for these women, but also to increase awareness of the tragedies occurring in Chile.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8008-E156-DF47-83BE-992ACDD3580B}"/>
              </a:ext>
            </a:extLst>
          </p:cNvPr>
          <p:cNvSpPr>
            <a:spLocks noGrp="1"/>
          </p:cNvSpPr>
          <p:nvPr>
            <p:ph type="title"/>
          </p:nvPr>
        </p:nvSpPr>
        <p:spPr/>
        <p:txBody>
          <a:bodyPr wrap="square" anchor="b">
            <a:normAutofit/>
          </a:bodyPr>
          <a:lstStyle/>
          <a:p>
            <a:r>
              <a:rPr lang="en-US" dirty="0"/>
              <a:t>Gerardo Escobar</a:t>
            </a:r>
          </a:p>
        </p:txBody>
      </p:sp>
      <p:sp>
        <p:nvSpPr>
          <p:cNvPr id="7" name="Subtitle 2">
            <a:extLst>
              <a:ext uri="{FF2B5EF4-FFF2-40B4-BE49-F238E27FC236}">
                <a16:creationId xmlns:a16="http://schemas.microsoft.com/office/drawing/2014/main" id="{BA816A2D-882B-4761-982D-713013BCDD8F}"/>
              </a:ext>
            </a:extLst>
          </p:cNvPr>
          <p:cNvSpPr>
            <a:spLocks noGrp="1"/>
          </p:cNvSpPr>
          <p:nvPr>
            <p:ph type="subTitle" idx="1"/>
          </p:nvPr>
        </p:nvSpPr>
        <p:spPr/>
        <p:txBody>
          <a:bodyPr/>
          <a:lstStyle/>
          <a:p>
            <a:r>
              <a:rPr lang="en-US" sz="1600" dirty="0"/>
              <a:t>A lawyer in the governmental sector in Chile, and he is probably between his mid 30’s or 40’s. While emotional at times, he’s very logical and rational.</a:t>
            </a:r>
          </a:p>
        </p:txBody>
      </p:sp>
      <p:sp>
        <p:nvSpPr>
          <p:cNvPr id="9" name="Text Placeholder 3">
            <a:extLst>
              <a:ext uri="{FF2B5EF4-FFF2-40B4-BE49-F238E27FC236}">
                <a16:creationId xmlns:a16="http://schemas.microsoft.com/office/drawing/2014/main" id="{5DED3E95-27AF-4640-9B0E-224262AD4731}"/>
              </a:ext>
            </a:extLst>
          </p:cNvPr>
          <p:cNvSpPr>
            <a:spLocks noGrp="1"/>
          </p:cNvSpPr>
          <p:nvPr>
            <p:ph type="body" idx="2"/>
          </p:nvPr>
        </p:nvSpPr>
        <p:spPr/>
        <p:txBody>
          <a:bodyPr/>
          <a:lstStyle/>
          <a:p>
            <a:r>
              <a:rPr lang="en-US" dirty="0"/>
              <a:t>His new job of being a member of the truth commission parallels a real commission created in 1990 with the end of the Pinochet Era: </a:t>
            </a:r>
            <a:r>
              <a:rPr lang="en-US" u="sng" dirty="0"/>
              <a:t>The Rettig Commission</a:t>
            </a:r>
            <a:r>
              <a:rPr lang="en-US" dirty="0"/>
              <a:t>.</a:t>
            </a:r>
          </a:p>
          <a:p>
            <a:r>
              <a:rPr lang="en-US" dirty="0"/>
              <a:t>The Rettig Commission sole objective was to identify those who were dead or disappeared at the hands of the administration with verifiable evidence. </a:t>
            </a:r>
          </a:p>
        </p:txBody>
      </p:sp>
    </p:spTree>
    <p:extLst>
      <p:ext uri="{BB962C8B-B14F-4D97-AF65-F5344CB8AC3E}">
        <p14:creationId xmlns:p14="http://schemas.microsoft.com/office/powerpoint/2010/main" val="77575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2C78-F157-B644-A81D-C7422BB3AC32}"/>
              </a:ext>
            </a:extLst>
          </p:cNvPr>
          <p:cNvSpPr>
            <a:spLocks noGrp="1"/>
          </p:cNvSpPr>
          <p:nvPr>
            <p:ph type="title"/>
          </p:nvPr>
        </p:nvSpPr>
        <p:spPr/>
        <p:txBody>
          <a:bodyPr wrap="square" anchor="b">
            <a:normAutofit/>
          </a:bodyPr>
          <a:lstStyle/>
          <a:p>
            <a:r>
              <a:rPr lang="en-US" dirty="0"/>
              <a:t>Paulina Escobar </a:t>
            </a:r>
          </a:p>
        </p:txBody>
      </p:sp>
      <p:sp>
        <p:nvSpPr>
          <p:cNvPr id="7" name="Subtitle 2">
            <a:extLst>
              <a:ext uri="{FF2B5EF4-FFF2-40B4-BE49-F238E27FC236}">
                <a16:creationId xmlns:a16="http://schemas.microsoft.com/office/drawing/2014/main" id="{3A3E3390-69EF-4B55-9B2D-A4FF6A1494F2}"/>
              </a:ext>
            </a:extLst>
          </p:cNvPr>
          <p:cNvSpPr>
            <a:spLocks noGrp="1"/>
          </p:cNvSpPr>
          <p:nvPr>
            <p:ph type="subTitle" idx="1"/>
          </p:nvPr>
        </p:nvSpPr>
        <p:spPr/>
        <p:txBody>
          <a:bodyPr/>
          <a:lstStyle/>
          <a:p>
            <a:r>
              <a:rPr lang="en-US" sz="1600" dirty="0"/>
              <a:t>Previously known as Paulina Salas, she is housewife, married to Gerardo, in her mid 30’s. She’s a very nervous person, and often becomes trapped inside her own past traumas.</a:t>
            </a:r>
          </a:p>
        </p:txBody>
      </p:sp>
      <p:sp>
        <p:nvSpPr>
          <p:cNvPr id="9" name="Text Placeholder 3">
            <a:extLst>
              <a:ext uri="{FF2B5EF4-FFF2-40B4-BE49-F238E27FC236}">
                <a16:creationId xmlns:a16="http://schemas.microsoft.com/office/drawing/2014/main" id="{298FD5DB-DA39-4F58-BB1B-252362C56F9C}"/>
              </a:ext>
            </a:extLst>
          </p:cNvPr>
          <p:cNvSpPr>
            <a:spLocks noGrp="1"/>
          </p:cNvSpPr>
          <p:nvPr>
            <p:ph type="body" idx="2"/>
          </p:nvPr>
        </p:nvSpPr>
        <p:spPr>
          <a:xfrm>
            <a:off x="4939500" y="724074"/>
            <a:ext cx="3837000" cy="4026829"/>
          </a:xfrm>
        </p:spPr>
        <p:txBody>
          <a:bodyPr>
            <a:normAutofit fontScale="77500" lnSpcReduction="20000"/>
          </a:bodyPr>
          <a:lstStyle/>
          <a:p>
            <a:r>
              <a:rPr lang="en-US" dirty="0"/>
              <a:t>Leading up to the climax of the play, Paulina reveals to her husband the extent of her trauma and how it still affects her to that day. She relives her own trauma constantly, whenever Schubert’s </a:t>
            </a:r>
            <a:r>
              <a:rPr lang="en-US" i="1" dirty="0"/>
              <a:t>Death and the Maiden</a:t>
            </a:r>
            <a:r>
              <a:rPr lang="en-US" dirty="0"/>
              <a:t> is played, to even having sex with her own husband. </a:t>
            </a:r>
          </a:p>
          <a:p>
            <a:r>
              <a:rPr lang="en-US" dirty="0"/>
              <a:t>The torture Paulina describes is real, and happened to over thirty thousand people. In a commission from 2004, over 27,000 told their stories, and were on average imprisoned for over 180 days. While only 12.5% of these survivors were women, almost all women sustained sexual violence in addition to the other torture tactics used against them.</a:t>
            </a:r>
          </a:p>
          <a:p>
            <a:r>
              <a:rPr lang="en-US" dirty="0"/>
              <a:t>Paulina’s own isolation from the world- it’s mentioned in the play she only speaks to her mother and her husband.</a:t>
            </a:r>
          </a:p>
        </p:txBody>
      </p:sp>
    </p:spTree>
    <p:extLst>
      <p:ext uri="{BB962C8B-B14F-4D97-AF65-F5344CB8AC3E}">
        <p14:creationId xmlns:p14="http://schemas.microsoft.com/office/powerpoint/2010/main" val="61464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3538-367B-9643-A132-1E8CA2BB8A3D}"/>
              </a:ext>
            </a:extLst>
          </p:cNvPr>
          <p:cNvSpPr>
            <a:spLocks noGrp="1"/>
          </p:cNvSpPr>
          <p:nvPr>
            <p:ph type="title"/>
          </p:nvPr>
        </p:nvSpPr>
        <p:spPr/>
        <p:txBody>
          <a:bodyPr wrap="square" anchor="b">
            <a:normAutofit/>
          </a:bodyPr>
          <a:lstStyle/>
          <a:p>
            <a:r>
              <a:rPr lang="en-US" dirty="0"/>
              <a:t>Dr. Roberto Miranda </a:t>
            </a:r>
          </a:p>
        </p:txBody>
      </p:sp>
      <p:sp>
        <p:nvSpPr>
          <p:cNvPr id="7" name="Subtitle 2">
            <a:extLst>
              <a:ext uri="{FF2B5EF4-FFF2-40B4-BE49-F238E27FC236}">
                <a16:creationId xmlns:a16="http://schemas.microsoft.com/office/drawing/2014/main" id="{236A0B14-1BA6-4924-B255-F5F7E9AECF7F}"/>
              </a:ext>
            </a:extLst>
          </p:cNvPr>
          <p:cNvSpPr>
            <a:spLocks noGrp="1"/>
          </p:cNvSpPr>
          <p:nvPr>
            <p:ph type="subTitle" idx="1"/>
          </p:nvPr>
        </p:nvSpPr>
        <p:spPr/>
        <p:txBody>
          <a:bodyPr/>
          <a:lstStyle/>
          <a:p>
            <a:r>
              <a:rPr lang="en-US" sz="1600" dirty="0"/>
              <a:t>A doctor, and a father living on the coast of Chile. It is unclear as the play develops what his motives are or who he was in the past.</a:t>
            </a:r>
          </a:p>
        </p:txBody>
      </p:sp>
      <p:sp>
        <p:nvSpPr>
          <p:cNvPr id="9" name="Text Placeholder 3">
            <a:extLst>
              <a:ext uri="{FF2B5EF4-FFF2-40B4-BE49-F238E27FC236}">
                <a16:creationId xmlns:a16="http://schemas.microsoft.com/office/drawing/2014/main" id="{680BD234-E121-4EE7-A1EE-8D8F9D8CD0C5}"/>
              </a:ext>
            </a:extLst>
          </p:cNvPr>
          <p:cNvSpPr>
            <a:spLocks noGrp="1"/>
          </p:cNvSpPr>
          <p:nvPr>
            <p:ph type="body" idx="2"/>
          </p:nvPr>
        </p:nvSpPr>
        <p:spPr/>
        <p:txBody>
          <a:bodyPr>
            <a:normAutofit fontScale="70000" lnSpcReduction="20000"/>
          </a:bodyPr>
          <a:lstStyle/>
          <a:p>
            <a:r>
              <a:rPr lang="en-US" dirty="0"/>
              <a:t>In his admission of guilt to being responsible for many women in the camp Paulina was in, it is unclear if Dr. Miranda is being led to this conclusion or if he is uncovering his own memories through Paulina’s testimony. </a:t>
            </a:r>
          </a:p>
          <a:p>
            <a:r>
              <a:rPr lang="en-US" dirty="0"/>
              <a:t>Many memories from this time period were skewed. Many people who remained in Chile during this time had to put aside the harsh realities around them to continue surviving in their own worlds- Ariel Dorfman recalled being told by a friend that his own parents claimed he had never been in prison and had no need to see a doctor over any injuries he sustained.</a:t>
            </a:r>
          </a:p>
          <a:p>
            <a:r>
              <a:rPr lang="en-US" dirty="0"/>
              <a:t>The combination of a state of silence and lost memories creates a hostile world for victims to live in, even after the administration was no longer in power. </a:t>
            </a:r>
          </a:p>
        </p:txBody>
      </p:sp>
    </p:spTree>
    <p:extLst>
      <p:ext uri="{BB962C8B-B14F-4D97-AF65-F5344CB8AC3E}">
        <p14:creationId xmlns:p14="http://schemas.microsoft.com/office/powerpoint/2010/main" val="330287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FE4A-E750-3C44-A7AC-6EDB422070AF}"/>
              </a:ext>
            </a:extLst>
          </p:cNvPr>
          <p:cNvSpPr>
            <a:spLocks noGrp="1"/>
          </p:cNvSpPr>
          <p:nvPr>
            <p:ph type="title"/>
          </p:nvPr>
        </p:nvSpPr>
        <p:spPr/>
        <p:txBody>
          <a:bodyPr wrap="square" anchor="b">
            <a:normAutofit/>
          </a:bodyPr>
          <a:lstStyle/>
          <a:p>
            <a:pPr>
              <a:lnSpc>
                <a:spcPct val="90000"/>
              </a:lnSpc>
            </a:pPr>
            <a:r>
              <a:rPr lang="en-US" sz="5700" dirty="0"/>
              <a:t>Previous Design Ideas</a:t>
            </a:r>
          </a:p>
        </p:txBody>
      </p:sp>
      <p:sp>
        <p:nvSpPr>
          <p:cNvPr id="7" name="Text Placeholder 2">
            <a:extLst>
              <a:ext uri="{FF2B5EF4-FFF2-40B4-BE49-F238E27FC236}">
                <a16:creationId xmlns:a16="http://schemas.microsoft.com/office/drawing/2014/main" id="{1695A583-A9D3-4809-BD04-144C8EC9FC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144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634E5E7C-1976-4C3E-A934-9425D4F2B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 name="Rectangle 60">
            <a:extLst>
              <a:ext uri="{FF2B5EF4-FFF2-40B4-BE49-F238E27FC236}">
                <a16:creationId xmlns:a16="http://schemas.microsoft.com/office/drawing/2014/main" id="{78D323F3-5366-46A1-A430-A21785CAC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711" y="3478877"/>
            <a:ext cx="6288577" cy="999475"/>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F94368A0-A606-4A85-99C2-5DEC95FCC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2332" y="4221177"/>
            <a:ext cx="5419335"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54" name="Google Shape;54;p13"/>
          <p:cNvSpPr txBox="1">
            <a:spLocks noGrp="1"/>
          </p:cNvSpPr>
          <p:nvPr>
            <p:ph type="subTitle" idx="1"/>
          </p:nvPr>
        </p:nvSpPr>
        <p:spPr>
          <a:xfrm>
            <a:off x="1719643" y="4145778"/>
            <a:ext cx="5864733" cy="589749"/>
          </a:xfrm>
          <a:prstGeom prst="rect">
            <a:avLst/>
          </a:prstGeom>
        </p:spPr>
        <p:txBody>
          <a:bodyPr spcFirstLastPara="1" lIns="91425" tIns="91425" rIns="91425" bIns="91425" anchor="ctr" anchorCtr="0">
            <a:normAutofit fontScale="77500" lnSpcReduction="20000"/>
          </a:bodyPr>
          <a:lstStyle/>
          <a:p>
            <a:pPr marL="0" lvl="0" indent="0" rtl="0">
              <a:lnSpc>
                <a:spcPct val="110000"/>
              </a:lnSpc>
              <a:spcBef>
                <a:spcPts val="0"/>
              </a:spcBef>
              <a:spcAft>
                <a:spcPts val="0"/>
              </a:spcAft>
              <a:buNone/>
            </a:pPr>
            <a:r>
              <a:rPr lang="en-US" dirty="0"/>
              <a:t>Directed by Steven Maler</a:t>
            </a:r>
          </a:p>
          <a:p>
            <a:pPr marL="0" lvl="0" indent="0" rtl="0">
              <a:lnSpc>
                <a:spcPct val="110000"/>
              </a:lnSpc>
              <a:spcBef>
                <a:spcPts val="0"/>
              </a:spcBef>
              <a:spcAft>
                <a:spcPts val="0"/>
              </a:spcAft>
              <a:buNone/>
            </a:pPr>
            <a:r>
              <a:rPr lang="en-US" dirty="0"/>
              <a:t>Scenic and Costume Design by Clint Ramos</a:t>
            </a:r>
            <a:endParaRPr lang="en-US" sz="600" dirty="0"/>
          </a:p>
        </p:txBody>
      </p:sp>
      <p:pic>
        <p:nvPicPr>
          <p:cNvPr id="9" name="Google Shape;58;p13">
            <a:extLst>
              <a:ext uri="{FF2B5EF4-FFF2-40B4-BE49-F238E27FC236}">
                <a16:creationId xmlns:a16="http://schemas.microsoft.com/office/drawing/2014/main" id="{1626C06C-51FC-8D41-A198-DEA5F4584B30}"/>
              </a:ext>
            </a:extLst>
          </p:cNvPr>
          <p:cNvPicPr preferRelativeResize="0"/>
          <p:nvPr/>
        </p:nvPicPr>
        <p:blipFill rotWithShape="1">
          <a:blip r:embed="rId3"/>
          <a:srcRect l="9677"/>
          <a:stretch/>
        </p:blipFill>
        <p:spPr>
          <a:xfrm>
            <a:off x="20" y="10"/>
            <a:ext cx="4491970" cy="3319616"/>
          </a:xfrm>
          <a:prstGeom prst="rect">
            <a:avLst/>
          </a:prstGeom>
          <a:noFill/>
        </p:spPr>
      </p:pic>
      <p:pic>
        <p:nvPicPr>
          <p:cNvPr id="8" name="Google Shape;56;p13">
            <a:extLst>
              <a:ext uri="{FF2B5EF4-FFF2-40B4-BE49-F238E27FC236}">
                <a16:creationId xmlns:a16="http://schemas.microsoft.com/office/drawing/2014/main" id="{D358BFD5-DF30-CB43-9F13-22600F4A4116}"/>
              </a:ext>
            </a:extLst>
          </p:cNvPr>
          <p:cNvPicPr preferRelativeResize="0"/>
          <p:nvPr/>
        </p:nvPicPr>
        <p:blipFill rotWithShape="1">
          <a:blip r:embed="rId4"/>
          <a:srcRect l="460" r="9216"/>
          <a:stretch/>
        </p:blipFill>
        <p:spPr>
          <a:xfrm>
            <a:off x="4652010" y="10"/>
            <a:ext cx="4491990" cy="3319616"/>
          </a:xfrm>
          <a:prstGeom prst="rect">
            <a:avLst/>
          </a:prstGeom>
          <a:noFill/>
        </p:spPr>
      </p:pic>
      <p:sp>
        <p:nvSpPr>
          <p:cNvPr id="3" name="TextBox 2">
            <a:extLst>
              <a:ext uri="{FF2B5EF4-FFF2-40B4-BE49-F238E27FC236}">
                <a16:creationId xmlns:a16="http://schemas.microsoft.com/office/drawing/2014/main" id="{E39266F4-EA35-1940-9D08-DD732FDD3F27}"/>
              </a:ext>
            </a:extLst>
          </p:cNvPr>
          <p:cNvSpPr txBox="1"/>
          <p:nvPr/>
        </p:nvSpPr>
        <p:spPr>
          <a:xfrm>
            <a:off x="2699775" y="3726307"/>
            <a:ext cx="3904467" cy="381771"/>
          </a:xfrm>
          <a:prstGeom prst="rect">
            <a:avLst/>
          </a:prstGeom>
          <a:noFill/>
        </p:spPr>
        <p:txBody>
          <a:bodyPr wrap="none" rtlCol="0">
            <a:spAutoFit/>
          </a:bodyPr>
          <a:lstStyle/>
          <a:p>
            <a:pPr lvl="0">
              <a:lnSpc>
                <a:spcPct val="110000"/>
              </a:lnSpc>
            </a:pPr>
            <a:r>
              <a:rPr lang="en-US" dirty="0"/>
              <a:t>Commonwealth Shakespeare Company </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199</TotalTime>
  <Words>1682</Words>
  <Application>Microsoft Macintosh PowerPoint</Application>
  <PresentationFormat>On-screen Show (16:9)</PresentationFormat>
  <Paragraphs>58</Paragraphs>
  <Slides>14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Avenir Next LT Pro</vt:lpstr>
      <vt:lpstr>Calibri</vt:lpstr>
      <vt:lpstr>Calibri Light</vt:lpstr>
      <vt:lpstr>Office Theme</vt:lpstr>
      <vt:lpstr>Death and the Maiden</vt:lpstr>
      <vt:lpstr>Synopsis</vt:lpstr>
      <vt:lpstr>Pinochet Era of Chilean History</vt:lpstr>
      <vt:lpstr>Chilean Arpilleras</vt:lpstr>
      <vt:lpstr>Gerardo Escobar</vt:lpstr>
      <vt:lpstr>Paulina Escobar </vt:lpstr>
      <vt:lpstr>Dr. Roberto Miranda </vt:lpstr>
      <vt:lpstr>Previous Design Ideas</vt:lpstr>
      <vt:lpstr>PowerPoint Presentation</vt:lpstr>
      <vt:lpstr>Victory Gardens Theatre</vt:lpstr>
      <vt:lpstr>Scenic Rendering</vt:lpstr>
      <vt:lpstr>PowerPoint Presentation</vt:lpstr>
      <vt:lpstr>Thank You</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Death and the Maiden</dc:title>
  <cp:lastModifiedBy>Gibbs, Hannah</cp:lastModifiedBy>
  <cp:revision>12</cp:revision>
  <dcterms:modified xsi:type="dcterms:W3CDTF">2021-02-14T20:02:57Z</dcterms:modified>
</cp:coreProperties>
</file>