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Lst>
  <p:sldSz cx="512064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2540"/>
    <a:srgbClr val="A9ABAE"/>
    <a:srgbClr val="58585A"/>
    <a:srgbClr val="59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479" autoAdjust="0"/>
    <p:restoredTop sz="94713"/>
  </p:normalViewPr>
  <p:slideViewPr>
    <p:cSldViewPr snapToGrid="0" snapToObjects="1">
      <p:cViewPr varScale="1">
        <p:scale>
          <a:sx n="22" d="100"/>
          <a:sy n="22" d="100"/>
        </p:scale>
        <p:origin x="2280"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6EFC8A-FD47-E74E-A88C-091E0FABFCD6}" type="datetimeFigureOut">
              <a:rPr lang="en-US" smtClean="0"/>
              <a:t>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C58B-22FA-DC42-BE6D-3189C5E7B15A}" type="slidenum">
              <a:rPr lang="en-US" smtClean="0"/>
              <a:t>‹#›</a:t>
            </a:fld>
            <a:endParaRPr lang="en-US"/>
          </a:p>
        </p:txBody>
      </p:sp>
      <p:pic>
        <p:nvPicPr>
          <p:cNvPr id="3" name="Picture 2">
            <a:extLst>
              <a:ext uri="{FF2B5EF4-FFF2-40B4-BE49-F238E27FC236}">
                <a16:creationId xmlns:a16="http://schemas.microsoft.com/office/drawing/2014/main" id="{73AFF713-5D72-4059-9417-DEA7401120E6}"/>
              </a:ext>
            </a:extLst>
          </p:cNvPr>
          <p:cNvPicPr>
            <a:picLocks noChangeAspect="1"/>
          </p:cNvPicPr>
          <p:nvPr userDrawn="1"/>
        </p:nvPicPr>
        <p:blipFill>
          <a:blip r:embed="rId2"/>
          <a:stretch>
            <a:fillRect/>
          </a:stretch>
        </p:blipFill>
        <p:spPr>
          <a:xfrm>
            <a:off x="279400" y="14533779"/>
            <a:ext cx="50215800" cy="18607745"/>
          </a:xfrm>
          <a:prstGeom prst="rect">
            <a:avLst/>
          </a:prstGeom>
        </p:spPr>
      </p:pic>
    </p:spTree>
    <p:extLst>
      <p:ext uri="{BB962C8B-B14F-4D97-AF65-F5344CB8AC3E}">
        <p14:creationId xmlns:p14="http://schemas.microsoft.com/office/powerpoint/2010/main" val="61518237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EFC8A-FD47-E74E-A88C-091E0FABFCD6}" type="datetimeFigureOut">
              <a:rPr lang="en-US" smtClean="0"/>
              <a:t>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378878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752601"/>
            <a:ext cx="1104138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0" y="1752601"/>
            <a:ext cx="3248406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EFC8A-FD47-E74E-A88C-091E0FABFCD6}" type="datetimeFigureOut">
              <a:rPr lang="en-US" smtClean="0"/>
              <a:t>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200035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EFC8A-FD47-E74E-A88C-091E0FABFCD6}" type="datetimeFigureOut">
              <a:rPr lang="en-US" smtClean="0"/>
              <a:t>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28959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8206746"/>
            <a:ext cx="44165520" cy="13693138"/>
          </a:xfrm>
        </p:spPr>
        <p:txBody>
          <a:bodyPr anchor="b"/>
          <a:lstStyle>
            <a:lvl1pPr>
              <a:defRPr sz="25201"/>
            </a:lvl1pPr>
          </a:lstStyle>
          <a:p>
            <a:r>
              <a:rPr lang="en-US"/>
              <a:t>Click to edit Master title style</a:t>
            </a:r>
            <a:endParaRPr lang="en-US" dirty="0"/>
          </a:p>
        </p:txBody>
      </p:sp>
      <p:sp>
        <p:nvSpPr>
          <p:cNvPr id="3" name="Text Placeholder 2"/>
          <p:cNvSpPr>
            <a:spLocks noGrp="1"/>
          </p:cNvSpPr>
          <p:nvPr>
            <p:ph type="body" idx="1"/>
          </p:nvPr>
        </p:nvSpPr>
        <p:spPr>
          <a:xfrm>
            <a:off x="3493770" y="22029426"/>
            <a:ext cx="44165520" cy="7200898"/>
          </a:xfrm>
        </p:spPr>
        <p:txBody>
          <a:bodyPr/>
          <a:lstStyle>
            <a:lvl1pPr marL="0" indent="0">
              <a:buNone/>
              <a:defRPr sz="10080">
                <a:solidFill>
                  <a:schemeClr val="tx1">
                    <a:tint val="75000"/>
                  </a:schemeClr>
                </a:solidFill>
              </a:defRPr>
            </a:lvl1pPr>
            <a:lvl2pPr marL="1920374" indent="0">
              <a:buNone/>
              <a:defRPr sz="8400">
                <a:solidFill>
                  <a:schemeClr val="tx1">
                    <a:tint val="75000"/>
                  </a:schemeClr>
                </a:solidFill>
              </a:defRPr>
            </a:lvl2pPr>
            <a:lvl3pPr marL="3840750" indent="0">
              <a:buNone/>
              <a:defRPr sz="7560">
                <a:solidFill>
                  <a:schemeClr val="tx1">
                    <a:tint val="75000"/>
                  </a:schemeClr>
                </a:solidFill>
              </a:defRPr>
            </a:lvl3pPr>
            <a:lvl4pPr marL="5761124" indent="0">
              <a:buNone/>
              <a:defRPr sz="6720">
                <a:solidFill>
                  <a:schemeClr val="tx1">
                    <a:tint val="75000"/>
                  </a:schemeClr>
                </a:solidFill>
              </a:defRPr>
            </a:lvl4pPr>
            <a:lvl5pPr marL="7681500" indent="0">
              <a:buNone/>
              <a:defRPr sz="6720">
                <a:solidFill>
                  <a:schemeClr val="tx1">
                    <a:tint val="75000"/>
                  </a:schemeClr>
                </a:solidFill>
              </a:defRPr>
            </a:lvl5pPr>
            <a:lvl6pPr marL="9601874" indent="0">
              <a:buNone/>
              <a:defRPr sz="6720">
                <a:solidFill>
                  <a:schemeClr val="tx1">
                    <a:tint val="75000"/>
                  </a:schemeClr>
                </a:solidFill>
              </a:defRPr>
            </a:lvl6pPr>
            <a:lvl7pPr marL="11522250" indent="0">
              <a:buNone/>
              <a:defRPr sz="6720">
                <a:solidFill>
                  <a:schemeClr val="tx1">
                    <a:tint val="75000"/>
                  </a:schemeClr>
                </a:solidFill>
              </a:defRPr>
            </a:lvl7pPr>
            <a:lvl8pPr marL="13442624" indent="0">
              <a:buNone/>
              <a:defRPr sz="6720">
                <a:solidFill>
                  <a:schemeClr val="tx1">
                    <a:tint val="75000"/>
                  </a:schemeClr>
                </a:solidFill>
              </a:defRPr>
            </a:lvl8pPr>
            <a:lvl9pPr marL="15362998"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6EFC8A-FD47-E74E-A88C-091E0FABFCD6}" type="datetimeFigureOut">
              <a:rPr lang="en-US" smtClean="0"/>
              <a:t>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149001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8763001"/>
            <a:ext cx="217627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8763001"/>
            <a:ext cx="217627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6EFC8A-FD47-E74E-A88C-091E0FABFCD6}" type="datetimeFigureOut">
              <a:rPr lang="en-US" smtClean="0"/>
              <a:t>2/16/21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4193435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752604"/>
            <a:ext cx="4416552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2" y="8069583"/>
            <a:ext cx="21662706" cy="3954778"/>
          </a:xfrm>
        </p:spPr>
        <p:txBody>
          <a:bodyPr anchor="b"/>
          <a:lstStyle>
            <a:lvl1pPr marL="0" indent="0">
              <a:buNone/>
              <a:defRPr sz="10080" b="1"/>
            </a:lvl1pPr>
            <a:lvl2pPr marL="1920374" indent="0">
              <a:buNone/>
              <a:defRPr sz="8400" b="1"/>
            </a:lvl2pPr>
            <a:lvl3pPr marL="3840750" indent="0">
              <a:buNone/>
              <a:defRPr sz="7560" b="1"/>
            </a:lvl3pPr>
            <a:lvl4pPr marL="5761124" indent="0">
              <a:buNone/>
              <a:defRPr sz="6720" b="1"/>
            </a:lvl4pPr>
            <a:lvl5pPr marL="7681500" indent="0">
              <a:buNone/>
              <a:defRPr sz="6720" b="1"/>
            </a:lvl5pPr>
            <a:lvl6pPr marL="9601874" indent="0">
              <a:buNone/>
              <a:defRPr sz="6720" b="1"/>
            </a:lvl6pPr>
            <a:lvl7pPr marL="11522250" indent="0">
              <a:buNone/>
              <a:defRPr sz="6720" b="1"/>
            </a:lvl7pPr>
            <a:lvl8pPr marL="13442624" indent="0">
              <a:buNone/>
              <a:defRPr sz="6720" b="1"/>
            </a:lvl8pPr>
            <a:lvl9pPr marL="15362998" indent="0">
              <a:buNone/>
              <a:defRPr sz="6720" b="1"/>
            </a:lvl9pPr>
          </a:lstStyle>
          <a:p>
            <a:pPr lvl="0"/>
            <a:r>
              <a:rPr lang="en-US"/>
              <a:t>Click to edit Master text styles</a:t>
            </a:r>
          </a:p>
        </p:txBody>
      </p:sp>
      <p:sp>
        <p:nvSpPr>
          <p:cNvPr id="4" name="Content Placeholder 3"/>
          <p:cNvSpPr>
            <a:spLocks noGrp="1"/>
          </p:cNvSpPr>
          <p:nvPr>
            <p:ph sz="half" idx="2"/>
          </p:nvPr>
        </p:nvSpPr>
        <p:spPr>
          <a:xfrm>
            <a:off x="3527112" y="12024361"/>
            <a:ext cx="2166270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0" y="8069583"/>
            <a:ext cx="21769390" cy="3954778"/>
          </a:xfrm>
        </p:spPr>
        <p:txBody>
          <a:bodyPr anchor="b"/>
          <a:lstStyle>
            <a:lvl1pPr marL="0" indent="0">
              <a:buNone/>
              <a:defRPr sz="10080" b="1"/>
            </a:lvl1pPr>
            <a:lvl2pPr marL="1920374" indent="0">
              <a:buNone/>
              <a:defRPr sz="8400" b="1"/>
            </a:lvl2pPr>
            <a:lvl3pPr marL="3840750" indent="0">
              <a:buNone/>
              <a:defRPr sz="7560" b="1"/>
            </a:lvl3pPr>
            <a:lvl4pPr marL="5761124" indent="0">
              <a:buNone/>
              <a:defRPr sz="6720" b="1"/>
            </a:lvl4pPr>
            <a:lvl5pPr marL="7681500" indent="0">
              <a:buNone/>
              <a:defRPr sz="6720" b="1"/>
            </a:lvl5pPr>
            <a:lvl6pPr marL="9601874" indent="0">
              <a:buNone/>
              <a:defRPr sz="6720" b="1"/>
            </a:lvl6pPr>
            <a:lvl7pPr marL="11522250" indent="0">
              <a:buNone/>
              <a:defRPr sz="6720" b="1"/>
            </a:lvl7pPr>
            <a:lvl8pPr marL="13442624" indent="0">
              <a:buNone/>
              <a:defRPr sz="6720" b="1"/>
            </a:lvl8pPr>
            <a:lvl9pPr marL="15362998" indent="0">
              <a:buNone/>
              <a:defRPr sz="6720" b="1"/>
            </a:lvl9pPr>
          </a:lstStyle>
          <a:p>
            <a:pPr lvl="0"/>
            <a:r>
              <a:rPr lang="en-US"/>
              <a:t>Click to edit Master text styles</a:t>
            </a:r>
          </a:p>
        </p:txBody>
      </p:sp>
      <p:sp>
        <p:nvSpPr>
          <p:cNvPr id="6" name="Content Placeholder 5"/>
          <p:cNvSpPr>
            <a:spLocks noGrp="1"/>
          </p:cNvSpPr>
          <p:nvPr>
            <p:ph sz="quarter" idx="4"/>
          </p:nvPr>
        </p:nvSpPr>
        <p:spPr>
          <a:xfrm>
            <a:off x="25923240" y="12024361"/>
            <a:ext cx="21769390"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6EFC8A-FD47-E74E-A88C-091E0FABFCD6}" type="datetimeFigureOut">
              <a:rPr lang="en-US" smtClean="0"/>
              <a:t>2/16/21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1791821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6EFC8A-FD47-E74E-A88C-091E0FABFCD6}" type="datetimeFigureOut">
              <a:rPr lang="en-US" smtClean="0"/>
              <a:t>2/16/21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79283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EFC8A-FD47-E74E-A88C-091E0FABFCD6}" type="datetimeFigureOut">
              <a:rPr lang="en-US" smtClean="0"/>
              <a:t>2/16/21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2554145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6" cy="7680960"/>
          </a:xfrm>
        </p:spPr>
        <p:txBody>
          <a:bodyPr anchor="b"/>
          <a:lstStyle>
            <a:lvl1pPr>
              <a:defRPr sz="13442"/>
            </a:lvl1pPr>
          </a:lstStyle>
          <a:p>
            <a:r>
              <a:rPr lang="en-US"/>
              <a:t>Click to edit Master title style</a:t>
            </a:r>
            <a:endParaRPr lang="en-US" dirty="0"/>
          </a:p>
        </p:txBody>
      </p:sp>
      <p:sp>
        <p:nvSpPr>
          <p:cNvPr id="3" name="Content Placeholder 2"/>
          <p:cNvSpPr>
            <a:spLocks noGrp="1"/>
          </p:cNvSpPr>
          <p:nvPr>
            <p:ph idx="1"/>
          </p:nvPr>
        </p:nvSpPr>
        <p:spPr>
          <a:xfrm>
            <a:off x="21769390" y="4739642"/>
            <a:ext cx="25923240" cy="23393400"/>
          </a:xfrm>
        </p:spPr>
        <p:txBody>
          <a:bodyPr/>
          <a:lstStyle>
            <a:lvl1pPr>
              <a:defRPr sz="13442"/>
            </a:lvl1pPr>
            <a:lvl2pPr>
              <a:defRPr sz="11762"/>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2" y="9875521"/>
            <a:ext cx="16515396" cy="18295622"/>
          </a:xfrm>
        </p:spPr>
        <p:txBody>
          <a:bodyPr/>
          <a:lstStyle>
            <a:lvl1pPr marL="0" indent="0">
              <a:buNone/>
              <a:defRPr sz="6720"/>
            </a:lvl1pPr>
            <a:lvl2pPr marL="1920374" indent="0">
              <a:buNone/>
              <a:defRPr sz="5880"/>
            </a:lvl2pPr>
            <a:lvl3pPr marL="3840750" indent="0">
              <a:buNone/>
              <a:defRPr sz="5040"/>
            </a:lvl3pPr>
            <a:lvl4pPr marL="5761124" indent="0">
              <a:buNone/>
              <a:defRPr sz="4200"/>
            </a:lvl4pPr>
            <a:lvl5pPr marL="7681500" indent="0">
              <a:buNone/>
              <a:defRPr sz="4200"/>
            </a:lvl5pPr>
            <a:lvl6pPr marL="9601874" indent="0">
              <a:buNone/>
              <a:defRPr sz="4200"/>
            </a:lvl6pPr>
            <a:lvl7pPr marL="11522250" indent="0">
              <a:buNone/>
              <a:defRPr sz="4200"/>
            </a:lvl7pPr>
            <a:lvl8pPr marL="13442624" indent="0">
              <a:buNone/>
              <a:defRPr sz="4200"/>
            </a:lvl8pPr>
            <a:lvl9pPr marL="15362998"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336EFC8A-FD47-E74E-A88C-091E0FABFCD6}" type="datetimeFigureOut">
              <a:rPr lang="en-US" smtClean="0"/>
              <a:t>2/16/21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17795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6" cy="7680960"/>
          </a:xfrm>
        </p:spPr>
        <p:txBody>
          <a:bodyPr anchor="b"/>
          <a:lstStyle>
            <a:lvl1pPr>
              <a:defRPr sz="13442"/>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4739642"/>
            <a:ext cx="25923240" cy="23393400"/>
          </a:xfrm>
        </p:spPr>
        <p:txBody>
          <a:bodyPr anchor="t"/>
          <a:lstStyle>
            <a:lvl1pPr marL="0" indent="0">
              <a:buNone/>
              <a:defRPr sz="13442"/>
            </a:lvl1pPr>
            <a:lvl2pPr marL="1920374" indent="0">
              <a:buNone/>
              <a:defRPr sz="11762"/>
            </a:lvl2pPr>
            <a:lvl3pPr marL="3840750" indent="0">
              <a:buNone/>
              <a:defRPr sz="10080"/>
            </a:lvl3pPr>
            <a:lvl4pPr marL="5761124" indent="0">
              <a:buNone/>
              <a:defRPr sz="8400"/>
            </a:lvl4pPr>
            <a:lvl5pPr marL="7681500" indent="0">
              <a:buNone/>
              <a:defRPr sz="8400"/>
            </a:lvl5pPr>
            <a:lvl6pPr marL="9601874" indent="0">
              <a:buNone/>
              <a:defRPr sz="8400"/>
            </a:lvl6pPr>
            <a:lvl7pPr marL="11522250" indent="0">
              <a:buNone/>
              <a:defRPr sz="8400"/>
            </a:lvl7pPr>
            <a:lvl8pPr marL="13442624" indent="0">
              <a:buNone/>
              <a:defRPr sz="8400"/>
            </a:lvl8pPr>
            <a:lvl9pPr marL="15362998"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3527112" y="9875521"/>
            <a:ext cx="16515396" cy="18295622"/>
          </a:xfrm>
        </p:spPr>
        <p:txBody>
          <a:bodyPr/>
          <a:lstStyle>
            <a:lvl1pPr marL="0" indent="0">
              <a:buNone/>
              <a:defRPr sz="6720"/>
            </a:lvl1pPr>
            <a:lvl2pPr marL="1920374" indent="0">
              <a:buNone/>
              <a:defRPr sz="5880"/>
            </a:lvl2pPr>
            <a:lvl3pPr marL="3840750" indent="0">
              <a:buNone/>
              <a:defRPr sz="5040"/>
            </a:lvl3pPr>
            <a:lvl4pPr marL="5761124" indent="0">
              <a:buNone/>
              <a:defRPr sz="4200"/>
            </a:lvl4pPr>
            <a:lvl5pPr marL="7681500" indent="0">
              <a:buNone/>
              <a:defRPr sz="4200"/>
            </a:lvl5pPr>
            <a:lvl6pPr marL="9601874" indent="0">
              <a:buNone/>
              <a:defRPr sz="4200"/>
            </a:lvl6pPr>
            <a:lvl7pPr marL="11522250" indent="0">
              <a:buNone/>
              <a:defRPr sz="4200"/>
            </a:lvl7pPr>
            <a:lvl8pPr marL="13442624" indent="0">
              <a:buNone/>
              <a:defRPr sz="4200"/>
            </a:lvl8pPr>
            <a:lvl9pPr marL="15362998"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336EFC8A-FD47-E74E-A88C-091E0FABFCD6}" type="datetimeFigureOut">
              <a:rPr lang="en-US" smtClean="0"/>
              <a:t>2/16/21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75408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752604"/>
            <a:ext cx="4416552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8763001"/>
            <a:ext cx="4416552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30510482"/>
            <a:ext cx="1152144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336EFC8A-FD47-E74E-A88C-091E0FABFCD6}" type="datetimeFigureOut">
              <a:rPr lang="en-US" smtClean="0"/>
              <a:t>2/16/21</a:t>
            </a:fld>
            <a:endParaRPr lang="en-US"/>
          </a:p>
        </p:txBody>
      </p:sp>
      <p:sp>
        <p:nvSpPr>
          <p:cNvPr id="5" name="Footer Placeholder 4"/>
          <p:cNvSpPr>
            <a:spLocks noGrp="1"/>
          </p:cNvSpPr>
          <p:nvPr>
            <p:ph type="ftr" sz="quarter" idx="3"/>
          </p:nvPr>
        </p:nvSpPr>
        <p:spPr>
          <a:xfrm>
            <a:off x="16962120" y="30510482"/>
            <a:ext cx="1728216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D621C58B-22FA-DC42-BE6D-3189C5E7B15A}" type="slidenum">
              <a:rPr lang="en-US" smtClean="0"/>
              <a:t>‹#›</a:t>
            </a:fld>
            <a:endParaRPr lang="en-US"/>
          </a:p>
        </p:txBody>
      </p:sp>
    </p:spTree>
    <p:extLst>
      <p:ext uri="{BB962C8B-B14F-4D97-AF65-F5344CB8AC3E}">
        <p14:creationId xmlns:p14="http://schemas.microsoft.com/office/powerpoint/2010/main" val="20556325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840750" rtl="0" eaLnBrk="1" latinLnBrk="0" hangingPunct="1">
        <a:lnSpc>
          <a:spcPct val="90000"/>
        </a:lnSpc>
        <a:spcBef>
          <a:spcPct val="0"/>
        </a:spcBef>
        <a:buNone/>
        <a:defRPr sz="18481" kern="1200">
          <a:solidFill>
            <a:schemeClr val="tx1"/>
          </a:solidFill>
          <a:latin typeface="+mj-lt"/>
          <a:ea typeface="+mj-ea"/>
          <a:cs typeface="+mj-cs"/>
        </a:defRPr>
      </a:lvl1pPr>
    </p:titleStyle>
    <p:bodyStyle>
      <a:lvl1pPr marL="960188" indent="-960188" algn="l" defTabSz="3840750" rtl="0" eaLnBrk="1" latinLnBrk="0" hangingPunct="1">
        <a:lnSpc>
          <a:spcPct val="90000"/>
        </a:lnSpc>
        <a:spcBef>
          <a:spcPts val="4200"/>
        </a:spcBef>
        <a:buFont typeface="Arial" panose="020B0604020202020204" pitchFamily="34" charset="0"/>
        <a:buChar char="•"/>
        <a:defRPr sz="11762" kern="1200">
          <a:solidFill>
            <a:schemeClr val="tx1"/>
          </a:solidFill>
          <a:latin typeface="+mn-lt"/>
          <a:ea typeface="+mn-ea"/>
          <a:cs typeface="+mn-cs"/>
        </a:defRPr>
      </a:lvl1pPr>
      <a:lvl2pPr marL="2880562" indent="-960188" algn="l" defTabSz="384075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938" indent="-960188" algn="l" defTabSz="384075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1312"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686"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2062"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2436"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2812"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3186"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750" rtl="0" eaLnBrk="1" latinLnBrk="0" hangingPunct="1">
        <a:defRPr sz="7560" kern="1200">
          <a:solidFill>
            <a:schemeClr val="tx1"/>
          </a:solidFill>
          <a:latin typeface="+mn-lt"/>
          <a:ea typeface="+mn-ea"/>
          <a:cs typeface="+mn-cs"/>
        </a:defRPr>
      </a:lvl1pPr>
      <a:lvl2pPr marL="1920374" algn="l" defTabSz="3840750" rtl="0" eaLnBrk="1" latinLnBrk="0" hangingPunct="1">
        <a:defRPr sz="7560" kern="1200">
          <a:solidFill>
            <a:schemeClr val="tx1"/>
          </a:solidFill>
          <a:latin typeface="+mn-lt"/>
          <a:ea typeface="+mn-ea"/>
          <a:cs typeface="+mn-cs"/>
        </a:defRPr>
      </a:lvl2pPr>
      <a:lvl3pPr marL="3840750" algn="l" defTabSz="3840750" rtl="0" eaLnBrk="1" latinLnBrk="0" hangingPunct="1">
        <a:defRPr sz="7560" kern="1200">
          <a:solidFill>
            <a:schemeClr val="tx1"/>
          </a:solidFill>
          <a:latin typeface="+mn-lt"/>
          <a:ea typeface="+mn-ea"/>
          <a:cs typeface="+mn-cs"/>
        </a:defRPr>
      </a:lvl3pPr>
      <a:lvl4pPr marL="5761124" algn="l" defTabSz="3840750" rtl="0" eaLnBrk="1" latinLnBrk="0" hangingPunct="1">
        <a:defRPr sz="7560" kern="1200">
          <a:solidFill>
            <a:schemeClr val="tx1"/>
          </a:solidFill>
          <a:latin typeface="+mn-lt"/>
          <a:ea typeface="+mn-ea"/>
          <a:cs typeface="+mn-cs"/>
        </a:defRPr>
      </a:lvl4pPr>
      <a:lvl5pPr marL="7681500" algn="l" defTabSz="3840750" rtl="0" eaLnBrk="1" latinLnBrk="0" hangingPunct="1">
        <a:defRPr sz="7560" kern="1200">
          <a:solidFill>
            <a:schemeClr val="tx1"/>
          </a:solidFill>
          <a:latin typeface="+mn-lt"/>
          <a:ea typeface="+mn-ea"/>
          <a:cs typeface="+mn-cs"/>
        </a:defRPr>
      </a:lvl5pPr>
      <a:lvl6pPr marL="9601874" algn="l" defTabSz="3840750" rtl="0" eaLnBrk="1" latinLnBrk="0" hangingPunct="1">
        <a:defRPr sz="7560" kern="1200">
          <a:solidFill>
            <a:schemeClr val="tx1"/>
          </a:solidFill>
          <a:latin typeface="+mn-lt"/>
          <a:ea typeface="+mn-ea"/>
          <a:cs typeface="+mn-cs"/>
        </a:defRPr>
      </a:lvl6pPr>
      <a:lvl7pPr marL="11522250" algn="l" defTabSz="3840750" rtl="0" eaLnBrk="1" latinLnBrk="0" hangingPunct="1">
        <a:defRPr sz="7560" kern="1200">
          <a:solidFill>
            <a:schemeClr val="tx1"/>
          </a:solidFill>
          <a:latin typeface="+mn-lt"/>
          <a:ea typeface="+mn-ea"/>
          <a:cs typeface="+mn-cs"/>
        </a:defRPr>
      </a:lvl7pPr>
      <a:lvl8pPr marL="13442624" algn="l" defTabSz="3840750" rtl="0" eaLnBrk="1" latinLnBrk="0" hangingPunct="1">
        <a:defRPr sz="7560" kern="1200">
          <a:solidFill>
            <a:schemeClr val="tx1"/>
          </a:solidFill>
          <a:latin typeface="+mn-lt"/>
          <a:ea typeface="+mn-ea"/>
          <a:cs typeface="+mn-cs"/>
        </a:defRPr>
      </a:lvl8pPr>
      <a:lvl9pPr marL="15362998" algn="l" defTabSz="384075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828E6BB4-79EE-F842-BAAB-97D5E26CE5FE}"/>
              </a:ext>
            </a:extLst>
          </p:cNvPr>
          <p:cNvSpPr txBox="1"/>
          <p:nvPr/>
        </p:nvSpPr>
        <p:spPr>
          <a:xfrm>
            <a:off x="37021543" y="24911627"/>
            <a:ext cx="13716000"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Conclusions</a:t>
            </a:r>
          </a:p>
        </p:txBody>
      </p:sp>
      <p:sp>
        <p:nvSpPr>
          <p:cNvPr id="4" name="Rectangle 2">
            <a:extLst>
              <a:ext uri="{FF2B5EF4-FFF2-40B4-BE49-F238E27FC236}">
                <a16:creationId xmlns:a16="http://schemas.microsoft.com/office/drawing/2014/main" id="{F275E846-D042-184E-8067-758A437AFA14}"/>
              </a:ext>
            </a:extLst>
          </p:cNvPr>
          <p:cNvSpPr>
            <a:spLocks noChangeArrowheads="1"/>
          </p:cNvSpPr>
          <p:nvPr/>
        </p:nvSpPr>
        <p:spPr bwMode="auto">
          <a:xfrm>
            <a:off x="450829" y="4796645"/>
            <a:ext cx="50304742" cy="2039585"/>
          </a:xfrm>
          <a:prstGeom prst="rect">
            <a:avLst/>
          </a:prstGeom>
          <a:solidFill>
            <a:srgbClr val="8D2540"/>
          </a:solidFill>
          <a:ln w="76200">
            <a:solidFill>
              <a:srgbClr val="A9ABAE"/>
            </a:solidFill>
            <a:miter lim="800000"/>
            <a:headEnd/>
            <a:tailEnd/>
          </a:ln>
        </p:spPr>
        <p:txBody>
          <a:bodyPr wrap="none" anchor="ctr"/>
          <a:lstStyle/>
          <a:p>
            <a:pPr algn="ctr"/>
            <a:r>
              <a:rPr lang="en-US" sz="6000" dirty="0">
                <a:solidFill>
                  <a:schemeClr val="bg1"/>
                </a:solidFill>
                <a:latin typeface="Arial" panose="020B0604020202020204" pitchFamily="34" charset="0"/>
                <a:cs typeface="Arial" panose="020B0604020202020204" pitchFamily="34" charset="0"/>
              </a:rPr>
              <a:t>Nicholas Costa, Kayla Schmidt, Shane Murphy PhD.</a:t>
            </a:r>
          </a:p>
          <a:p>
            <a:pPr algn="ctr"/>
            <a:r>
              <a:rPr lang="en-US" sz="4001" dirty="0">
                <a:solidFill>
                  <a:schemeClr val="bg1"/>
                </a:solidFill>
                <a:latin typeface="Arial" panose="020B0604020202020204" pitchFamily="34" charset="0"/>
                <a:cs typeface="Arial" panose="020B0604020202020204" pitchFamily="34" charset="0"/>
              </a:rPr>
              <a:t>School of Integrative Physiology and Athletic Training, University of Montana, Missoula, MT </a:t>
            </a:r>
          </a:p>
        </p:txBody>
      </p:sp>
      <p:sp>
        <p:nvSpPr>
          <p:cNvPr id="6" name="TextBox 25">
            <a:extLst>
              <a:ext uri="{FF2B5EF4-FFF2-40B4-BE49-F238E27FC236}">
                <a16:creationId xmlns:a16="http://schemas.microsoft.com/office/drawing/2014/main" id="{34246762-3F97-B34F-9FA0-A5D8955273F9}"/>
              </a:ext>
            </a:extLst>
          </p:cNvPr>
          <p:cNvSpPr txBox="1">
            <a:spLocks noChangeArrowheads="1"/>
          </p:cNvSpPr>
          <p:nvPr/>
        </p:nvSpPr>
        <p:spPr bwMode="auto">
          <a:xfrm>
            <a:off x="11277599" y="565988"/>
            <a:ext cx="28651196" cy="3949928"/>
          </a:xfrm>
          <a:prstGeom prst="rect">
            <a:avLst/>
          </a:prstGeom>
          <a:noFill/>
          <a:ln w="9525">
            <a:noFill/>
            <a:miter lim="800000"/>
            <a:headEnd/>
            <a:tailEnd/>
          </a:ln>
        </p:spPr>
        <p:txBody>
          <a:bodyPr wrap="square" anchor="ctr" anchorCtr="1">
            <a:noAutofit/>
          </a:bodyPr>
          <a:lstStyle/>
          <a:p>
            <a:pPr algn="ctr"/>
            <a:r>
              <a:rPr lang="en-US" altLang="ja-JP" sz="7200" b="1" dirty="0">
                <a:latin typeface="Arial" panose="020B0604020202020204" pitchFamily="34" charset="0"/>
                <a:cs typeface="Arial" panose="020B0604020202020204" pitchFamily="34" charset="0"/>
              </a:rPr>
              <a:t>The Effectiveness of Prescribed Physical Activity for the Treatment of Post-Concussive Symptoms in an Athletic Population: A Systematic Review</a:t>
            </a:r>
            <a:endParaRPr lang="ja-JP" altLang="ja-JP" sz="7200" b="1" dirty="0">
              <a:latin typeface="Arial" panose="020B0604020202020204" pitchFamily="34" charset="0"/>
              <a:cs typeface="Arial" panose="020B0604020202020204" pitchFamily="34" charset="0"/>
            </a:endParaRPr>
          </a:p>
        </p:txBody>
      </p:sp>
      <p:pic>
        <p:nvPicPr>
          <p:cNvPr id="8" name="Content Placeholder 4">
            <a:extLst>
              <a:ext uri="{FF2B5EF4-FFF2-40B4-BE49-F238E27FC236}">
                <a16:creationId xmlns:a16="http://schemas.microsoft.com/office/drawing/2014/main" id="{E396C85D-4A7A-BD4F-B017-B15744F2E6AB}"/>
              </a:ext>
            </a:extLst>
          </p:cNvPr>
          <p:cNvPicPr>
            <a:picLocks noChangeAspect="1"/>
          </p:cNvPicPr>
          <p:nvPr/>
        </p:nvPicPr>
        <p:blipFill rotWithShape="1">
          <a:blip r:embed="rId2"/>
          <a:srcRect t="1" b="-4368"/>
          <a:stretch/>
        </p:blipFill>
        <p:spPr>
          <a:xfrm>
            <a:off x="450829" y="1452722"/>
            <a:ext cx="9173200" cy="2679714"/>
          </a:xfrm>
          <a:prstGeom prst="rect">
            <a:avLst/>
          </a:prstGeom>
        </p:spPr>
      </p:pic>
      <p:sp>
        <p:nvSpPr>
          <p:cNvPr id="19" name="TextBox 18">
            <a:extLst>
              <a:ext uri="{FF2B5EF4-FFF2-40B4-BE49-F238E27FC236}">
                <a16:creationId xmlns:a16="http://schemas.microsoft.com/office/drawing/2014/main" id="{BA02689F-F082-A645-B4D9-0C3BCB8C5C94}"/>
              </a:ext>
            </a:extLst>
          </p:cNvPr>
          <p:cNvSpPr txBox="1"/>
          <p:nvPr/>
        </p:nvSpPr>
        <p:spPr>
          <a:xfrm>
            <a:off x="450826" y="7677401"/>
            <a:ext cx="13716000" cy="914395"/>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Introduction</a:t>
            </a:r>
          </a:p>
        </p:txBody>
      </p:sp>
      <p:sp>
        <p:nvSpPr>
          <p:cNvPr id="20" name="TextBox 19">
            <a:extLst>
              <a:ext uri="{FF2B5EF4-FFF2-40B4-BE49-F238E27FC236}">
                <a16:creationId xmlns:a16="http://schemas.microsoft.com/office/drawing/2014/main" id="{450596D5-0EDB-A84E-BDF5-569BC80AD030}"/>
              </a:ext>
            </a:extLst>
          </p:cNvPr>
          <p:cNvSpPr txBox="1"/>
          <p:nvPr/>
        </p:nvSpPr>
        <p:spPr>
          <a:xfrm>
            <a:off x="14687426" y="7635793"/>
            <a:ext cx="10607040"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Methods</a:t>
            </a:r>
          </a:p>
        </p:txBody>
      </p:sp>
      <p:sp>
        <p:nvSpPr>
          <p:cNvPr id="21" name="TextBox 20">
            <a:extLst>
              <a:ext uri="{FF2B5EF4-FFF2-40B4-BE49-F238E27FC236}">
                <a16:creationId xmlns:a16="http://schemas.microsoft.com/office/drawing/2014/main" id="{E4B9380B-AE51-004B-A2EC-1698EFC23AE5}"/>
              </a:ext>
            </a:extLst>
          </p:cNvPr>
          <p:cNvSpPr txBox="1"/>
          <p:nvPr/>
        </p:nvSpPr>
        <p:spPr>
          <a:xfrm>
            <a:off x="37021543" y="7634026"/>
            <a:ext cx="13716000"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Discussion</a:t>
            </a:r>
          </a:p>
        </p:txBody>
      </p:sp>
      <p:sp>
        <p:nvSpPr>
          <p:cNvPr id="22" name="TextBox 21">
            <a:extLst>
              <a:ext uri="{FF2B5EF4-FFF2-40B4-BE49-F238E27FC236}">
                <a16:creationId xmlns:a16="http://schemas.microsoft.com/office/drawing/2014/main" id="{1BA95034-C85E-504F-8C87-16B7BE45D6D3}"/>
              </a:ext>
            </a:extLst>
          </p:cNvPr>
          <p:cNvSpPr txBox="1"/>
          <p:nvPr/>
        </p:nvSpPr>
        <p:spPr>
          <a:xfrm>
            <a:off x="450827" y="27410618"/>
            <a:ext cx="13715999" cy="711137"/>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Purpose</a:t>
            </a:r>
          </a:p>
        </p:txBody>
      </p:sp>
      <p:sp>
        <p:nvSpPr>
          <p:cNvPr id="25" name="TextBox 24">
            <a:extLst>
              <a:ext uri="{FF2B5EF4-FFF2-40B4-BE49-F238E27FC236}">
                <a16:creationId xmlns:a16="http://schemas.microsoft.com/office/drawing/2014/main" id="{64A6193F-B431-8D43-A79A-8C7341CBD8C6}"/>
              </a:ext>
            </a:extLst>
          </p:cNvPr>
          <p:cNvSpPr txBox="1"/>
          <p:nvPr/>
        </p:nvSpPr>
        <p:spPr>
          <a:xfrm>
            <a:off x="25970316" y="7629955"/>
            <a:ext cx="10611128" cy="914397"/>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Results</a:t>
            </a:r>
          </a:p>
        </p:txBody>
      </p:sp>
      <p:pic>
        <p:nvPicPr>
          <p:cNvPr id="3" name="Picture 2">
            <a:extLst>
              <a:ext uri="{FF2B5EF4-FFF2-40B4-BE49-F238E27FC236}">
                <a16:creationId xmlns:a16="http://schemas.microsoft.com/office/drawing/2014/main" id="{34C7C625-B228-446F-BD6D-FFBFBB0A2ED0}"/>
              </a:ext>
            </a:extLst>
          </p:cNvPr>
          <p:cNvPicPr>
            <a:picLocks noChangeAspect="1"/>
          </p:cNvPicPr>
          <p:nvPr/>
        </p:nvPicPr>
        <p:blipFill rotWithShape="1">
          <a:blip r:embed="rId3"/>
          <a:srcRect l="5673" r="4676"/>
          <a:stretch/>
        </p:blipFill>
        <p:spPr>
          <a:xfrm>
            <a:off x="40893999" y="1069242"/>
            <a:ext cx="9861571" cy="3446674"/>
          </a:xfrm>
          <a:prstGeom prst="rect">
            <a:avLst/>
          </a:prstGeom>
        </p:spPr>
      </p:pic>
      <p:sp>
        <p:nvSpPr>
          <p:cNvPr id="7" name="テキスト ボックス 6">
            <a:extLst>
              <a:ext uri="{FF2B5EF4-FFF2-40B4-BE49-F238E27FC236}">
                <a16:creationId xmlns:a16="http://schemas.microsoft.com/office/drawing/2014/main" id="{62DCA50F-208F-0A4E-8983-33A2B1E965EF}"/>
              </a:ext>
            </a:extLst>
          </p:cNvPr>
          <p:cNvSpPr txBox="1"/>
          <p:nvPr/>
        </p:nvSpPr>
        <p:spPr>
          <a:xfrm>
            <a:off x="14884564" y="19153653"/>
            <a:ext cx="10607040" cy="1692771"/>
          </a:xfrm>
          <a:prstGeom prst="rect">
            <a:avLst/>
          </a:prstGeom>
          <a:noFill/>
        </p:spPr>
        <p:txBody>
          <a:bodyPr wrap="square" rtlCol="0">
            <a:spAutoFit/>
          </a:bodyPr>
          <a:lstStyle/>
          <a:p>
            <a:pPr algn="just"/>
            <a:endParaRPr lang="en-CA" altLang="ja-JP" sz="3200" dirty="0">
              <a:latin typeface="Arial" panose="020B0604020202020204" pitchFamily="34" charset="0"/>
              <a:cs typeface="Arial" panose="020B0604020202020204" pitchFamily="34" charset="0"/>
            </a:endParaRPr>
          </a:p>
          <a:p>
            <a:pPr algn="just"/>
            <a:endParaRPr lang="en-CA" altLang="ja-JP" sz="3200" dirty="0">
              <a:latin typeface="Arial" panose="020B0604020202020204" pitchFamily="34" charset="0"/>
              <a:cs typeface="Arial" panose="020B0604020202020204" pitchFamily="34" charset="0"/>
            </a:endParaRPr>
          </a:p>
          <a:p>
            <a:pPr algn="just"/>
            <a:r>
              <a:rPr lang="en-CA" altLang="ja-JP" sz="4000" b="1" dirty="0">
                <a:latin typeface="Arial" panose="020B0604020202020204" pitchFamily="34" charset="0"/>
                <a:cs typeface="Arial" panose="020B0604020202020204" pitchFamily="34" charset="0"/>
              </a:rPr>
              <a:t>PRISMA Flowchart</a:t>
            </a:r>
            <a:endParaRPr lang="ja-JP" altLang="ja-JP" b="1" dirty="0">
              <a:latin typeface="Arial" panose="020B0604020202020204" pitchFamily="34" charset="0"/>
              <a:cs typeface="Arial" panose="020B0604020202020204" pitchFamily="34" charset="0"/>
            </a:endParaRPr>
          </a:p>
        </p:txBody>
      </p:sp>
      <p:sp>
        <p:nvSpPr>
          <p:cNvPr id="65" name="Rectangle 2">
            <a:extLst>
              <a:ext uri="{FF2B5EF4-FFF2-40B4-BE49-F238E27FC236}">
                <a16:creationId xmlns:a16="http://schemas.microsoft.com/office/drawing/2014/main" id="{9A129D28-35B4-6347-96F8-97260B8BD6F0}"/>
              </a:ext>
            </a:extLst>
          </p:cNvPr>
          <p:cNvSpPr>
            <a:spLocks/>
          </p:cNvSpPr>
          <p:nvPr/>
        </p:nvSpPr>
        <p:spPr bwMode="auto">
          <a:xfrm>
            <a:off x="15568287" y="21158078"/>
            <a:ext cx="3631054" cy="1282129"/>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Records identified through database search</a:t>
            </a:r>
            <a:br>
              <a:rPr kumimoji="0" lang="ja-JP" altLang="ja-JP"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ja-JP" altLang="ja-JP"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a:t>
            </a:r>
            <a:r>
              <a:rPr kumimoji="0" lang="en-US" altLang="ja-JP"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168</a:t>
            </a:r>
            <a:r>
              <a:rPr kumimoji="0" lang="ja-JP" altLang="ja-JP"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ja-JP" altLang="ja-JP"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6" name="AutoShape 3">
            <a:extLst>
              <a:ext uri="{FF2B5EF4-FFF2-40B4-BE49-F238E27FC236}">
                <a16:creationId xmlns:a16="http://schemas.microsoft.com/office/drawing/2014/main" id="{3E628B55-079C-8546-A388-99C86E9FB491}"/>
              </a:ext>
            </a:extLst>
          </p:cNvPr>
          <p:cNvSpPr>
            <a:spLocks/>
          </p:cNvSpPr>
          <p:nvPr/>
        </p:nvSpPr>
        <p:spPr bwMode="auto">
          <a:xfrm rot="-5400000">
            <a:off x="13814244" y="24723073"/>
            <a:ext cx="2441302" cy="389568"/>
          </a:xfrm>
          <a:prstGeom prst="roundRect">
            <a:avLst>
              <a:gd name="adj" fmla="val 16667"/>
            </a:avLst>
          </a:prstGeom>
          <a:solidFill>
            <a:srgbClr val="CCECFF"/>
          </a:solidFill>
          <a:ln w="9525">
            <a:solidFill>
              <a:srgbClr val="000000"/>
            </a:solidFill>
            <a:round/>
            <a:headEnd/>
            <a:tailEnd/>
          </a:ln>
        </p:spPr>
        <p:txBody>
          <a:bodyPr vert="horz" wrap="square" lIns="45720" tIns="45720" rIns="4572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4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Screening</a:t>
            </a:r>
            <a:endParaRPr kumimoji="0" lang="en-CA" altLang="ja-JP"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ja-JP" sz="3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7" name="AutoShape 4">
            <a:extLst>
              <a:ext uri="{FF2B5EF4-FFF2-40B4-BE49-F238E27FC236}">
                <a16:creationId xmlns:a16="http://schemas.microsoft.com/office/drawing/2014/main" id="{C1795E08-9027-2241-93A7-D73F45752F07}"/>
              </a:ext>
            </a:extLst>
          </p:cNvPr>
          <p:cNvSpPr>
            <a:spLocks/>
          </p:cNvSpPr>
          <p:nvPr/>
        </p:nvSpPr>
        <p:spPr bwMode="auto">
          <a:xfrm rot="5400000" flipV="1">
            <a:off x="13762878" y="30372343"/>
            <a:ext cx="2606748" cy="415769"/>
          </a:xfrm>
          <a:prstGeom prst="roundRect">
            <a:avLst>
              <a:gd name="adj" fmla="val 16667"/>
            </a:avLst>
          </a:prstGeom>
          <a:solidFill>
            <a:srgbClr val="CCECFF"/>
          </a:solidFill>
          <a:ln w="9525">
            <a:solidFill>
              <a:srgbClr val="000000"/>
            </a:solidFill>
            <a:round/>
            <a:headEnd/>
            <a:tailEnd/>
          </a:ln>
        </p:spPr>
        <p:txBody>
          <a:bodyPr vert="horz" wrap="square" lIns="45720" tIns="45720" rIns="4572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4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Included</a:t>
            </a:r>
            <a:endParaRPr kumimoji="0" lang="en-CA" altLang="ja-JP"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ja-JP" sz="3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8" name="AutoShape 5">
            <a:extLst>
              <a:ext uri="{FF2B5EF4-FFF2-40B4-BE49-F238E27FC236}">
                <a16:creationId xmlns:a16="http://schemas.microsoft.com/office/drawing/2014/main" id="{220DC6D9-3D5D-6A42-BEB3-349450AFB17F}"/>
              </a:ext>
            </a:extLst>
          </p:cNvPr>
          <p:cNvSpPr>
            <a:spLocks/>
          </p:cNvSpPr>
          <p:nvPr/>
        </p:nvSpPr>
        <p:spPr bwMode="auto">
          <a:xfrm rot="-5400000">
            <a:off x="13775976" y="27462426"/>
            <a:ext cx="2606746" cy="389569"/>
          </a:xfrm>
          <a:prstGeom prst="roundRect">
            <a:avLst>
              <a:gd name="adj" fmla="val 16667"/>
            </a:avLst>
          </a:prstGeom>
          <a:solidFill>
            <a:srgbClr val="CCECFF"/>
          </a:solidFill>
          <a:ln w="9525">
            <a:solidFill>
              <a:srgbClr val="000000"/>
            </a:solidFill>
            <a:round/>
            <a:headEnd/>
            <a:tailEnd/>
          </a:ln>
        </p:spPr>
        <p:txBody>
          <a:bodyPr vert="horz" wrap="square" lIns="45720" tIns="45720" rIns="4572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Eligibility</a:t>
            </a:r>
            <a:endParaRPr kumimoji="0" lang="en-CA" altLang="ja-JP"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ja-JP" sz="3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69" name="AutoShape 9">
            <a:extLst>
              <a:ext uri="{FF2B5EF4-FFF2-40B4-BE49-F238E27FC236}">
                <a16:creationId xmlns:a16="http://schemas.microsoft.com/office/drawing/2014/main" id="{A18E5B89-B487-A940-B0EE-D1FC6A143181}"/>
              </a:ext>
            </a:extLst>
          </p:cNvPr>
          <p:cNvCxnSpPr>
            <a:cxnSpLocks/>
          </p:cNvCxnSpPr>
          <p:nvPr/>
        </p:nvCxnSpPr>
        <p:spPr bwMode="auto">
          <a:xfrm>
            <a:off x="17670145" y="22608330"/>
            <a:ext cx="0" cy="910457"/>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0" name="AutoShape 10">
            <a:extLst>
              <a:ext uri="{FF2B5EF4-FFF2-40B4-BE49-F238E27FC236}">
                <a16:creationId xmlns:a16="http://schemas.microsoft.com/office/drawing/2014/main" id="{6C4D7C7B-CE8E-A549-8B2C-8A9846C763BA}"/>
              </a:ext>
            </a:extLst>
          </p:cNvPr>
          <p:cNvCxnSpPr>
            <a:cxnSpLocks/>
          </p:cNvCxnSpPr>
          <p:nvPr/>
        </p:nvCxnSpPr>
        <p:spPr bwMode="auto">
          <a:xfrm>
            <a:off x="20529918" y="22608330"/>
            <a:ext cx="0" cy="910457"/>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1" name="AutoShape 6">
            <a:extLst>
              <a:ext uri="{FF2B5EF4-FFF2-40B4-BE49-F238E27FC236}">
                <a16:creationId xmlns:a16="http://schemas.microsoft.com/office/drawing/2014/main" id="{1245E3D9-C6CD-BA46-9611-9F428EC648E2}"/>
              </a:ext>
            </a:extLst>
          </p:cNvPr>
          <p:cNvSpPr>
            <a:spLocks/>
          </p:cNvSpPr>
          <p:nvPr/>
        </p:nvSpPr>
        <p:spPr bwMode="auto">
          <a:xfrm rot="-5400000">
            <a:off x="13825673" y="22114781"/>
            <a:ext cx="2441303" cy="366709"/>
          </a:xfrm>
          <a:prstGeom prst="roundRect">
            <a:avLst>
              <a:gd name="adj" fmla="val 16667"/>
            </a:avLst>
          </a:prstGeom>
          <a:solidFill>
            <a:srgbClr val="CCECFF"/>
          </a:solidFill>
          <a:ln w="9525">
            <a:solidFill>
              <a:srgbClr val="000000"/>
            </a:solidFill>
            <a:round/>
            <a:headEnd/>
            <a:tailEnd/>
          </a:ln>
        </p:spPr>
        <p:txBody>
          <a:bodyPr vert="horz" wrap="square" lIns="45720" tIns="45720" rIns="4572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4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Identification</a:t>
            </a:r>
            <a:endParaRPr kumimoji="0" lang="en-CA" altLang="ja-JP"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ja-JP"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2" name="Rectangle 7">
            <a:extLst>
              <a:ext uri="{FF2B5EF4-FFF2-40B4-BE49-F238E27FC236}">
                <a16:creationId xmlns:a16="http://schemas.microsoft.com/office/drawing/2014/main" id="{63102763-5799-7D44-A727-157504ABFE99}"/>
              </a:ext>
            </a:extLst>
          </p:cNvPr>
          <p:cNvSpPr>
            <a:spLocks/>
          </p:cNvSpPr>
          <p:nvPr/>
        </p:nvSpPr>
        <p:spPr bwMode="auto">
          <a:xfrm>
            <a:off x="19537948" y="21173001"/>
            <a:ext cx="4333036" cy="1311694"/>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Additional records identified through other sources</a:t>
            </a:r>
            <a:br>
              <a:rPr kumimoji="0" lang="ja-JP" altLang="ja-JP"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ja-JP" altLang="ja-JP"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 </a:t>
            </a:r>
            <a:r>
              <a:rPr kumimoji="0" lang="en-US" altLang="ja-JP"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0</a:t>
            </a:r>
            <a:r>
              <a:rPr kumimoji="0" lang="ja-JP" altLang="ja-JP"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ja-JP" altLang="ja-JP"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3" name="Rectangle 8">
            <a:extLst>
              <a:ext uri="{FF2B5EF4-FFF2-40B4-BE49-F238E27FC236}">
                <a16:creationId xmlns:a16="http://schemas.microsoft.com/office/drawing/2014/main" id="{899F4AD2-BD0C-3A46-905E-08CD6A5FB5D5}"/>
              </a:ext>
            </a:extLst>
          </p:cNvPr>
          <p:cNvSpPr>
            <a:spLocks/>
          </p:cNvSpPr>
          <p:nvPr/>
        </p:nvSpPr>
        <p:spPr bwMode="auto">
          <a:xfrm>
            <a:off x="15568287" y="23546169"/>
            <a:ext cx="8915282" cy="1087688"/>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Records after duplicates removed</a:t>
            </a:r>
            <a:br>
              <a:rPr kumimoji="0" lang="ja-JP" altLang="ja-JP"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ja-JP" altLang="ja-JP"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 </a:t>
            </a:r>
            <a:r>
              <a:rPr kumimoji="0" lang="en-US" altLang="ja-JP"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168</a:t>
            </a:r>
            <a:r>
              <a:rPr kumimoji="0" lang="ja-JP" altLang="ja-JP"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ja-JP" altLang="ja-JP"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4" name="Rectangle 13">
            <a:extLst>
              <a:ext uri="{FF2B5EF4-FFF2-40B4-BE49-F238E27FC236}">
                <a16:creationId xmlns:a16="http://schemas.microsoft.com/office/drawing/2014/main" id="{DBEF59C5-5558-5040-B62D-B3845CF664E8}"/>
              </a:ext>
            </a:extLst>
          </p:cNvPr>
          <p:cNvSpPr>
            <a:spLocks/>
          </p:cNvSpPr>
          <p:nvPr/>
        </p:nvSpPr>
        <p:spPr bwMode="auto">
          <a:xfrm>
            <a:off x="15568287" y="25643025"/>
            <a:ext cx="4124545" cy="914388"/>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Records screened</a:t>
            </a:r>
            <a:endParaRPr kumimoji="0" lang="ja-JP" altLang="ja-JP"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a:t>
            </a:r>
            <a:r>
              <a:rPr kumimoji="0" lang="en-US" altLang="ja-JP"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168</a:t>
            </a:r>
            <a:r>
              <a:rPr kumimoji="0" lang="ja-JP" altLang="ja-JP"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ja-JP" altLang="ja-JP"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5" name="Rectangle 14">
            <a:extLst>
              <a:ext uri="{FF2B5EF4-FFF2-40B4-BE49-F238E27FC236}">
                <a16:creationId xmlns:a16="http://schemas.microsoft.com/office/drawing/2014/main" id="{BCF645EB-AE31-DF47-AAA9-FDA1EEA70769}"/>
              </a:ext>
            </a:extLst>
          </p:cNvPr>
          <p:cNvSpPr>
            <a:spLocks/>
          </p:cNvSpPr>
          <p:nvPr/>
        </p:nvSpPr>
        <p:spPr bwMode="auto">
          <a:xfrm>
            <a:off x="20462623" y="24945511"/>
            <a:ext cx="4020971" cy="1854120"/>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Records excluded with reasons (n =</a:t>
            </a:r>
            <a:r>
              <a:rPr kumimoji="0" lang="en-US" altLang="ja-JP"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138</a:t>
            </a:r>
            <a:r>
              <a:rPr kumimoji="0" lang="ja-JP" altLang="ja-JP"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ja-JP" altLang="ja-JP"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Irrelevant title and abstract</a:t>
            </a:r>
            <a:endParaRPr kumimoji="0" lang="ja-JP" altLang="ja-JP"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6" name="Rectangle 16">
            <a:extLst>
              <a:ext uri="{FF2B5EF4-FFF2-40B4-BE49-F238E27FC236}">
                <a16:creationId xmlns:a16="http://schemas.microsoft.com/office/drawing/2014/main" id="{80FC78B3-E452-3B46-999C-70F7F9FD8799}"/>
              </a:ext>
            </a:extLst>
          </p:cNvPr>
          <p:cNvSpPr>
            <a:spLocks/>
          </p:cNvSpPr>
          <p:nvPr/>
        </p:nvSpPr>
        <p:spPr bwMode="auto">
          <a:xfrm>
            <a:off x="15568287" y="27621352"/>
            <a:ext cx="4124548" cy="1465113"/>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Full-text articles assessed for eligibility</a:t>
            </a:r>
            <a:br>
              <a:rPr kumimoji="0" lang="ja-JP" altLang="ja-JP"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ja-JP" altLang="ja-JP"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a:t>
            </a:r>
            <a:r>
              <a:rPr kumimoji="0" lang="en-US" altLang="ja-JP"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30</a:t>
            </a:r>
            <a:r>
              <a:rPr kumimoji="0" lang="ja-JP" altLang="ja-JP"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ja-JP" altLang="ja-JP"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7" name="Rectangle 19">
            <a:extLst>
              <a:ext uri="{FF2B5EF4-FFF2-40B4-BE49-F238E27FC236}">
                <a16:creationId xmlns:a16="http://schemas.microsoft.com/office/drawing/2014/main" id="{409DD589-A6B8-9F43-9704-15DBDADB4D6F}"/>
              </a:ext>
            </a:extLst>
          </p:cNvPr>
          <p:cNvSpPr>
            <a:spLocks/>
          </p:cNvSpPr>
          <p:nvPr/>
        </p:nvSpPr>
        <p:spPr bwMode="auto">
          <a:xfrm>
            <a:off x="20529918" y="27426849"/>
            <a:ext cx="3953676" cy="1854120"/>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Full-text articles excluded with reasons. (n =</a:t>
            </a:r>
            <a:r>
              <a:rPr lang="en-US" altLang="ja-JP" sz="2800" dirty="0">
                <a:latin typeface="Arial" panose="020B0604020202020204" pitchFamily="34" charset="0"/>
                <a:ea typeface="Calibri" panose="020F0502020204030204" pitchFamily="34" charset="0"/>
                <a:cs typeface="Arial" panose="020B0604020202020204" pitchFamily="34" charset="0"/>
              </a:rPr>
              <a:t>24</a:t>
            </a:r>
            <a:r>
              <a:rPr kumimoji="0" lang="ja-JP" altLang="ja-JP"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ja-JP" altLang="ja-JP"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8" name="Rectangle 20">
            <a:extLst>
              <a:ext uri="{FF2B5EF4-FFF2-40B4-BE49-F238E27FC236}">
                <a16:creationId xmlns:a16="http://schemas.microsoft.com/office/drawing/2014/main" id="{33E19B2C-7F04-5340-91B9-F0F34524CDC2}"/>
              </a:ext>
            </a:extLst>
          </p:cNvPr>
          <p:cNvSpPr>
            <a:spLocks/>
          </p:cNvSpPr>
          <p:nvPr/>
        </p:nvSpPr>
        <p:spPr bwMode="auto">
          <a:xfrm>
            <a:off x="15672064" y="29927779"/>
            <a:ext cx="4020771" cy="1758955"/>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Studies included in qualitative synthesis</a:t>
            </a:r>
            <a:br>
              <a:rPr kumimoji="0" lang="ja-JP" altLang="ja-JP"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ja-JP" altLang="ja-JP"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a:t>
            </a:r>
            <a:r>
              <a:rPr kumimoji="0" lang="en-US" altLang="ja-JP"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6</a:t>
            </a:r>
            <a:r>
              <a:rPr kumimoji="0" lang="ja-JP" altLang="ja-JP"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ja-JP" altLang="ja-JP"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79" name="AutoShape 11">
            <a:extLst>
              <a:ext uri="{FF2B5EF4-FFF2-40B4-BE49-F238E27FC236}">
                <a16:creationId xmlns:a16="http://schemas.microsoft.com/office/drawing/2014/main" id="{FDB1080D-7EE3-2743-8727-CD8980B2A1AC}"/>
              </a:ext>
            </a:extLst>
          </p:cNvPr>
          <p:cNvCxnSpPr>
            <a:cxnSpLocks/>
          </p:cNvCxnSpPr>
          <p:nvPr/>
        </p:nvCxnSpPr>
        <p:spPr bwMode="auto">
          <a:xfrm>
            <a:off x="17736503" y="24633857"/>
            <a:ext cx="0" cy="1007524"/>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0" name="AutoShape 12">
            <a:extLst>
              <a:ext uri="{FF2B5EF4-FFF2-40B4-BE49-F238E27FC236}">
                <a16:creationId xmlns:a16="http://schemas.microsoft.com/office/drawing/2014/main" id="{E2E12AAA-A5CF-5743-9DA6-0F63914D7D29}"/>
              </a:ext>
            </a:extLst>
          </p:cNvPr>
          <p:cNvCxnSpPr>
            <a:cxnSpLocks/>
          </p:cNvCxnSpPr>
          <p:nvPr/>
        </p:nvCxnSpPr>
        <p:spPr bwMode="auto">
          <a:xfrm>
            <a:off x="17736503" y="26557413"/>
            <a:ext cx="0" cy="1063939"/>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1" name="AutoShape 17">
            <a:extLst>
              <a:ext uri="{FF2B5EF4-FFF2-40B4-BE49-F238E27FC236}">
                <a16:creationId xmlns:a16="http://schemas.microsoft.com/office/drawing/2014/main" id="{40CA4F54-1532-C042-A9AE-B05A4525482C}"/>
              </a:ext>
            </a:extLst>
          </p:cNvPr>
          <p:cNvCxnSpPr>
            <a:cxnSpLocks/>
          </p:cNvCxnSpPr>
          <p:nvPr/>
        </p:nvCxnSpPr>
        <p:spPr bwMode="auto">
          <a:xfrm>
            <a:off x="17736503" y="29195582"/>
            <a:ext cx="0" cy="732197"/>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 name="AutoShape 15">
            <a:extLst>
              <a:ext uri="{FF2B5EF4-FFF2-40B4-BE49-F238E27FC236}">
                <a16:creationId xmlns:a16="http://schemas.microsoft.com/office/drawing/2014/main" id="{2FABF87B-2E23-0E46-80C5-C3F2C53DE3CC}"/>
              </a:ext>
            </a:extLst>
          </p:cNvPr>
          <p:cNvCxnSpPr>
            <a:cxnSpLocks/>
            <a:stCxn id="74" idx="3"/>
          </p:cNvCxnSpPr>
          <p:nvPr/>
        </p:nvCxnSpPr>
        <p:spPr bwMode="auto">
          <a:xfrm flipV="1">
            <a:off x="19692832" y="26089459"/>
            <a:ext cx="769776" cy="1076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3" name="AutoShape 18">
            <a:extLst>
              <a:ext uri="{FF2B5EF4-FFF2-40B4-BE49-F238E27FC236}">
                <a16:creationId xmlns:a16="http://schemas.microsoft.com/office/drawing/2014/main" id="{3C0654FD-5270-BA48-95AD-396CA4486A70}"/>
              </a:ext>
            </a:extLst>
          </p:cNvPr>
          <p:cNvCxnSpPr>
            <a:cxnSpLocks/>
            <a:stCxn id="76" idx="3"/>
          </p:cNvCxnSpPr>
          <p:nvPr/>
        </p:nvCxnSpPr>
        <p:spPr bwMode="auto">
          <a:xfrm>
            <a:off x="19692835" y="28353909"/>
            <a:ext cx="837083"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8" name="テキスト ボックス 127">
            <a:extLst>
              <a:ext uri="{FF2B5EF4-FFF2-40B4-BE49-F238E27FC236}">
                <a16:creationId xmlns:a16="http://schemas.microsoft.com/office/drawing/2014/main" id="{E79378EC-D09C-994F-A445-573A6482A0CC}"/>
              </a:ext>
            </a:extLst>
          </p:cNvPr>
          <p:cNvSpPr txBox="1"/>
          <p:nvPr/>
        </p:nvSpPr>
        <p:spPr>
          <a:xfrm>
            <a:off x="37398960" y="27569160"/>
            <a:ext cx="184731" cy="369332"/>
          </a:xfrm>
          <a:prstGeom prst="rect">
            <a:avLst/>
          </a:prstGeom>
          <a:noFill/>
        </p:spPr>
        <p:txBody>
          <a:bodyPr wrap="none" rtlCol="0">
            <a:spAutoFit/>
          </a:bodyPr>
          <a:lstStyle/>
          <a:p>
            <a:endParaRPr kumimoji="1" lang="ja-JP" altLang="en-US"/>
          </a:p>
        </p:txBody>
      </p:sp>
      <p:sp>
        <p:nvSpPr>
          <p:cNvPr id="45" name="テキスト ボックス 6">
            <a:extLst>
              <a:ext uri="{FF2B5EF4-FFF2-40B4-BE49-F238E27FC236}">
                <a16:creationId xmlns:a16="http://schemas.microsoft.com/office/drawing/2014/main" id="{D6A7291F-DE2C-42AE-84F2-0A678B32A91D}"/>
              </a:ext>
            </a:extLst>
          </p:cNvPr>
          <p:cNvSpPr txBox="1"/>
          <p:nvPr/>
        </p:nvSpPr>
        <p:spPr>
          <a:xfrm>
            <a:off x="25990610" y="8772951"/>
            <a:ext cx="10607040" cy="584775"/>
          </a:xfrm>
          <a:prstGeom prst="rect">
            <a:avLst/>
          </a:prstGeom>
          <a:noFill/>
        </p:spPr>
        <p:txBody>
          <a:bodyPr wrap="square" rtlCol="0">
            <a:spAutoFit/>
          </a:bodyPr>
          <a:lstStyle/>
          <a:p>
            <a:pPr algn="just"/>
            <a:r>
              <a:rPr lang="en-US" altLang="ja-JP" sz="3200" b="1" dirty="0">
                <a:latin typeface="Arial" panose="020B0604020202020204" pitchFamily="34" charset="0"/>
                <a:cs typeface="Arial" panose="020B0604020202020204" pitchFamily="34" charset="0"/>
              </a:rPr>
              <a:t>Table 1. </a:t>
            </a:r>
            <a:endParaRPr lang="ja-JP" altLang="ja-JP" sz="1600" b="1" dirty="0">
              <a:latin typeface="Arial" panose="020B0604020202020204" pitchFamily="34" charset="0"/>
              <a:cs typeface="Arial" panose="020B0604020202020204" pitchFamily="34" charset="0"/>
            </a:endParaRPr>
          </a:p>
        </p:txBody>
      </p:sp>
      <p:sp>
        <p:nvSpPr>
          <p:cNvPr id="46" name="テキスト ボックス 6">
            <a:extLst>
              <a:ext uri="{FF2B5EF4-FFF2-40B4-BE49-F238E27FC236}">
                <a16:creationId xmlns:a16="http://schemas.microsoft.com/office/drawing/2014/main" id="{A88A5CAA-D1EB-4D33-8492-491C6399F1D0}"/>
              </a:ext>
            </a:extLst>
          </p:cNvPr>
          <p:cNvSpPr txBox="1"/>
          <p:nvPr/>
        </p:nvSpPr>
        <p:spPr>
          <a:xfrm>
            <a:off x="25801893" y="18646196"/>
            <a:ext cx="10607040" cy="584775"/>
          </a:xfrm>
          <a:prstGeom prst="rect">
            <a:avLst/>
          </a:prstGeom>
          <a:noFill/>
        </p:spPr>
        <p:txBody>
          <a:bodyPr wrap="square" rtlCol="0">
            <a:spAutoFit/>
          </a:bodyPr>
          <a:lstStyle/>
          <a:p>
            <a:pPr algn="just"/>
            <a:r>
              <a:rPr lang="en-US" altLang="ja-JP" sz="3200" b="1" dirty="0">
                <a:latin typeface="Arial" panose="020B0604020202020204" pitchFamily="34" charset="0"/>
                <a:cs typeface="Arial" panose="020B0604020202020204" pitchFamily="34" charset="0"/>
              </a:rPr>
              <a:t>Table 2.</a:t>
            </a:r>
            <a:endParaRPr lang="ja-JP" altLang="ja-JP" sz="16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91503F2-81CA-4F4D-A549-DAD755FC6C4F}"/>
              </a:ext>
            </a:extLst>
          </p:cNvPr>
          <p:cNvSpPr txBox="1"/>
          <p:nvPr/>
        </p:nvSpPr>
        <p:spPr>
          <a:xfrm>
            <a:off x="450829" y="28353909"/>
            <a:ext cx="13596652" cy="2585323"/>
          </a:xfrm>
          <a:prstGeom prst="rect">
            <a:avLst/>
          </a:prstGeom>
          <a:noFill/>
        </p:spPr>
        <p:txBody>
          <a:bodyPr wrap="square" rtlCol="0">
            <a:spAutoFit/>
          </a:bodyPr>
          <a:lstStyle/>
          <a:p>
            <a:pPr algn="just"/>
            <a:r>
              <a:rPr lang="en-US" sz="5400" b="1" i="0" u="none" strike="noStrike" dirty="0">
                <a:solidFill>
                  <a:srgbClr val="000000"/>
                </a:solidFill>
                <a:effectLst/>
                <a:latin typeface="Gill Sans"/>
              </a:rPr>
              <a:t>To determine if low levels of physical activity are a viable treatment option for concussion symptoms</a:t>
            </a:r>
            <a:endParaRPr lang="en-US" sz="5400" dirty="0"/>
          </a:p>
        </p:txBody>
      </p:sp>
      <p:sp>
        <p:nvSpPr>
          <p:cNvPr id="5" name="TextBox 4">
            <a:extLst>
              <a:ext uri="{FF2B5EF4-FFF2-40B4-BE49-F238E27FC236}">
                <a16:creationId xmlns:a16="http://schemas.microsoft.com/office/drawing/2014/main" id="{CAC5CAEF-7AEB-47D0-9016-346A92CBE8B6}"/>
              </a:ext>
            </a:extLst>
          </p:cNvPr>
          <p:cNvSpPr txBox="1"/>
          <p:nvPr/>
        </p:nvSpPr>
        <p:spPr>
          <a:xfrm>
            <a:off x="14840111" y="8591796"/>
            <a:ext cx="10375680" cy="11203067"/>
          </a:xfrm>
          <a:prstGeom prst="rect">
            <a:avLst/>
          </a:prstGeom>
          <a:noFill/>
        </p:spPr>
        <p:txBody>
          <a:bodyPr wrap="square" rtlCol="0">
            <a:spAutoFit/>
          </a:bodyPr>
          <a:lstStyle/>
          <a:p>
            <a:pPr algn="just"/>
            <a:r>
              <a:rPr lang="en-US" sz="3800" dirty="0"/>
              <a:t>A PubMed database search was completed in October of 2020. The key words use in the search included “Physical activity” or “PA” or “exercise” or “training” and “Concussion*” or “MTBI” or “mild traumatic brain injury” and “Symptom Treatment*” or “management*” or “Score*”</a:t>
            </a:r>
          </a:p>
          <a:p>
            <a:pPr algn="just"/>
            <a:endParaRPr lang="en-US" sz="3800" dirty="0"/>
          </a:p>
          <a:p>
            <a:pPr algn="just"/>
            <a:r>
              <a:rPr lang="en-US" sz="3800" dirty="0"/>
              <a:t>The studies that were included must have reported a sports related concussion that was diagnosed. There must be some record of symptom scores. The study needed to include physical activity as a treatment for the intervention group. Lastly, all studies were written in English. </a:t>
            </a:r>
          </a:p>
          <a:p>
            <a:pPr algn="just"/>
            <a:endParaRPr lang="en-US" sz="3800" dirty="0"/>
          </a:p>
          <a:p>
            <a:pPr algn="just"/>
            <a:r>
              <a:rPr lang="en-US" sz="3800" dirty="0"/>
              <a:t>There were 168 articles that met initial inclusion criteria. After review, 6 studies were included in the final analysis. (Table 1) Data extraction looked at the time to recovery, symptom scores, and whether improvement was noted. (Table 2)</a:t>
            </a:r>
          </a:p>
        </p:txBody>
      </p:sp>
      <p:pic>
        <p:nvPicPr>
          <p:cNvPr id="1026" name="Picture 2">
            <a:extLst>
              <a:ext uri="{FF2B5EF4-FFF2-40B4-BE49-F238E27FC236}">
                <a16:creationId xmlns:a16="http://schemas.microsoft.com/office/drawing/2014/main" id="{CF217AB9-6BCD-4C6C-A74A-8E0AA52DBA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89076" y="9829631"/>
            <a:ext cx="10941109" cy="83446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522574E-2050-4C52-867B-329724361C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70316" y="19702876"/>
            <a:ext cx="10859869" cy="91916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0EF35462-E8F0-4E7D-949E-E1B6E3B9B153}"/>
              </a:ext>
            </a:extLst>
          </p:cNvPr>
          <p:cNvSpPr/>
          <p:nvPr/>
        </p:nvSpPr>
        <p:spPr>
          <a:xfrm>
            <a:off x="35280600" y="22298135"/>
            <a:ext cx="800100" cy="6055774"/>
          </a:xfrm>
          <a:prstGeom prst="rect">
            <a:avLst/>
          </a:prstGeom>
          <a:noFill/>
          <a:ln>
            <a:solidFill>
              <a:srgbClr val="8D25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81FA709-6C1F-4AB8-847F-05EEF1049799}"/>
              </a:ext>
            </a:extLst>
          </p:cNvPr>
          <p:cNvSpPr txBox="1"/>
          <p:nvPr/>
        </p:nvSpPr>
        <p:spPr>
          <a:xfrm>
            <a:off x="450829" y="8772951"/>
            <a:ext cx="13596649" cy="18558927"/>
          </a:xfrm>
          <a:prstGeom prst="rect">
            <a:avLst/>
          </a:prstGeom>
          <a:noFill/>
        </p:spPr>
        <p:txBody>
          <a:bodyPr wrap="square" rtlCol="0">
            <a:spAutoFit/>
          </a:bodyPr>
          <a:lstStyle/>
          <a:p>
            <a:pPr algn="just"/>
            <a:r>
              <a:rPr lang="en-US" sz="4000" dirty="0"/>
              <a:t>Sports related concussions account for 5-9% of all sports related injuries each year. It is estimated that 1.6 to 3.8 million sports related concussions and traumatic brain injuries occur each year. These concussions are classified as a Mild Traumatic Brain Injury and have associated symptoms affecting cognition, vestibular motor, </a:t>
            </a:r>
            <a:r>
              <a:rPr lang="en-US" sz="4000"/>
              <a:t>and musculoskeletal </a:t>
            </a:r>
            <a:r>
              <a:rPr lang="en-US" sz="4000" dirty="0"/>
              <a:t>function. </a:t>
            </a:r>
          </a:p>
          <a:p>
            <a:pPr algn="just"/>
            <a:endParaRPr lang="en-US" sz="4000" dirty="0"/>
          </a:p>
          <a:p>
            <a:pPr algn="just"/>
            <a:r>
              <a:rPr lang="en-US" sz="4000" dirty="0"/>
              <a:t>There is no gold standard of care or management of concussions. Current best practice incorporates a long rest period. New research suggests that this may not be the best course of action to return athletes to play. Low level physical activity following a concussion is a new treatment being tested. The initial feedback shows improvement and shorter symptom duration when physical activity is introduced at earlier phases of concussion management. </a:t>
            </a:r>
          </a:p>
          <a:p>
            <a:pPr algn="just"/>
            <a:endParaRPr lang="en-US" sz="4000" dirty="0"/>
          </a:p>
          <a:p>
            <a:pPr algn="just"/>
            <a:r>
              <a:rPr lang="en-US" sz="4000" dirty="0"/>
              <a:t>The reasoning behind the improvement is still unknown. Several studies look at the hormone Brain Derived Neurotrophic Factor (BDNF) and its effects on the recovery of neurons after injury. BDNF has been shown to aid in repairing injured neurons, improve mood and sleep, and increase cerebral blood flow. These studies also show that BDNF is increased with higher levels of physical activity. </a:t>
            </a:r>
          </a:p>
          <a:p>
            <a:pPr algn="just"/>
            <a:endParaRPr lang="en-US" sz="4000" dirty="0"/>
          </a:p>
          <a:p>
            <a:pPr algn="just"/>
            <a:r>
              <a:rPr lang="en-US" sz="4000" dirty="0"/>
              <a:t>If a new treatment modality for concussions is implemented that returns athletes to play in half the current timeframe it would become a gold standard of care. The benefits of low-level physical activity is still being researched but the initial reports are showing a significant change in symptom duration and severity. </a:t>
            </a:r>
          </a:p>
        </p:txBody>
      </p:sp>
      <p:sp>
        <p:nvSpPr>
          <p:cNvPr id="12" name="TextBox 11">
            <a:extLst>
              <a:ext uri="{FF2B5EF4-FFF2-40B4-BE49-F238E27FC236}">
                <a16:creationId xmlns:a16="http://schemas.microsoft.com/office/drawing/2014/main" id="{E07182D1-F258-4B45-B4A8-ADB68910110F}"/>
              </a:ext>
            </a:extLst>
          </p:cNvPr>
          <p:cNvSpPr txBox="1"/>
          <p:nvPr/>
        </p:nvSpPr>
        <p:spPr>
          <a:xfrm>
            <a:off x="37398960" y="8772951"/>
            <a:ext cx="12931140" cy="16096714"/>
          </a:xfrm>
          <a:prstGeom prst="rect">
            <a:avLst/>
          </a:prstGeom>
          <a:noFill/>
        </p:spPr>
        <p:txBody>
          <a:bodyPr wrap="square" rtlCol="0">
            <a:spAutoFit/>
          </a:bodyPr>
          <a:lstStyle/>
          <a:p>
            <a:pPr algn="just"/>
            <a:r>
              <a:rPr lang="en-US" sz="4000" dirty="0"/>
              <a:t>Currently, the standard of care reduces or completely stops physical activity during the recovery period following a concussion and is only reintroduced when symptoms are diminished. Physical activity at low levels has been observed to improve symptoms over an extended period when compared to the standard care plan. While in most cases, symptoms of a concussion should lessen on their own, by adding in physical activity, this process may be sped up.</a:t>
            </a:r>
          </a:p>
          <a:p>
            <a:pPr algn="just"/>
            <a:endParaRPr lang="en-US" sz="4000" dirty="0"/>
          </a:p>
          <a:p>
            <a:pPr algn="just"/>
            <a:r>
              <a:rPr lang="en-US" sz="4000" dirty="0"/>
              <a:t>A lack of a gold standard of care and the relatively new treatment of concussions makes it important to test different ways of treating concussions. Concussion management is still in its infancy and there is a constant stream of new research to support different treatments. Each head injury is unique but there may be a way to standardize care and speed up the recovery process. This systematic review has shown the positives of using physical activity as a concussion management tool.</a:t>
            </a:r>
          </a:p>
          <a:p>
            <a:pPr algn="just"/>
            <a:endParaRPr lang="en-US" sz="4000" dirty="0"/>
          </a:p>
          <a:p>
            <a:pPr algn="just"/>
            <a:r>
              <a:rPr lang="en-US" sz="4000" dirty="0"/>
              <a:t>Moving forward, research should focus more on the timeline to return to activity using physical activity as a management strategy. As of now, most studies focus on the overall outcome of symptoms after a specific time period, but do not report the timeline for returning to activity. This research may be useful in changing the “gold standard” for care of an athlete following a concussion. </a:t>
            </a:r>
          </a:p>
        </p:txBody>
      </p:sp>
      <p:sp>
        <p:nvSpPr>
          <p:cNvPr id="13" name="TextBox 12">
            <a:extLst>
              <a:ext uri="{FF2B5EF4-FFF2-40B4-BE49-F238E27FC236}">
                <a16:creationId xmlns:a16="http://schemas.microsoft.com/office/drawing/2014/main" id="{15594988-4A49-403D-9104-5E9352F2138A}"/>
              </a:ext>
            </a:extLst>
          </p:cNvPr>
          <p:cNvSpPr txBox="1"/>
          <p:nvPr/>
        </p:nvSpPr>
        <p:spPr>
          <a:xfrm>
            <a:off x="37398960" y="26138508"/>
            <a:ext cx="13338573" cy="5016758"/>
          </a:xfrm>
          <a:prstGeom prst="rect">
            <a:avLst/>
          </a:prstGeom>
          <a:noFill/>
        </p:spPr>
        <p:txBody>
          <a:bodyPr wrap="square" rtlCol="0">
            <a:spAutoFit/>
          </a:bodyPr>
          <a:lstStyle/>
          <a:p>
            <a:pPr algn="just"/>
            <a:r>
              <a:rPr lang="en-US" sz="4000" dirty="0"/>
              <a:t>Athletes who engage in low levels of physical activity post-concussion were able to return to their sports faster than the athletes who did not. Future research is necessary to determine the type of physical activity that may be most helpful and to track which symptoms are affected the most by physical activity. Physical activity at a subthreshold level may help to decrease symptoms of a concussion, therefore decreasing the overall return to learn/return to play timeline.</a:t>
            </a:r>
          </a:p>
        </p:txBody>
      </p:sp>
    </p:spTree>
    <p:extLst>
      <p:ext uri="{BB962C8B-B14F-4D97-AF65-F5344CB8AC3E}">
        <p14:creationId xmlns:p14="http://schemas.microsoft.com/office/powerpoint/2010/main" val="1678098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5457</TotalTime>
  <Words>1190</Words>
  <Application>Microsoft Macintosh PowerPoint</Application>
  <PresentationFormat>Custom</PresentationFormat>
  <Paragraphs>47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Gill Sans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Murphy, Shane</dc:creator>
  <cp:lastModifiedBy>Schmidt, Kayla</cp:lastModifiedBy>
  <cp:revision>71</cp:revision>
  <dcterms:created xsi:type="dcterms:W3CDTF">2019-08-08T22:20:26Z</dcterms:created>
  <dcterms:modified xsi:type="dcterms:W3CDTF">2021-02-16T21:00:37Z</dcterms:modified>
</cp:coreProperties>
</file>