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73" r:id="rId5"/>
    <p:sldId id="289" r:id="rId6"/>
    <p:sldId id="307" r:id="rId7"/>
    <p:sldId id="291" r:id="rId8"/>
    <p:sldId id="292" r:id="rId9"/>
    <p:sldId id="290" r:id="rId10"/>
    <p:sldId id="288" r:id="rId11"/>
    <p:sldId id="293" r:id="rId12"/>
    <p:sldId id="296" r:id="rId13"/>
    <p:sldId id="303" r:id="rId14"/>
    <p:sldId id="294" r:id="rId15"/>
    <p:sldId id="308" r:id="rId16"/>
    <p:sldId id="309" r:id="rId17"/>
    <p:sldId id="310" r:id="rId18"/>
    <p:sldId id="297" r:id="rId19"/>
    <p:sldId id="298" r:id="rId20"/>
    <p:sldId id="299" r:id="rId21"/>
    <p:sldId id="300" r:id="rId22"/>
    <p:sldId id="301" r:id="rId23"/>
    <p:sldId id="302" r:id="rId24"/>
    <p:sldId id="304"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59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19" autoAdjust="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C5C788B-606E-4A2C-A78A-0D29C355EF46}"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IN"/>
        </a:p>
      </dgm:t>
    </dgm:pt>
    <dgm:pt modelId="{48762831-5ADC-46CF-ACBF-BFE9966F6D02}">
      <dgm:prSet phldrT="[Text]"/>
      <dgm:spPr/>
      <dgm:t>
        <a:bodyPr/>
        <a:lstStyle/>
        <a:p>
          <a:r>
            <a:rPr lang="en-IN" dirty="0"/>
            <a:t>Motor Symptoms</a:t>
          </a:r>
        </a:p>
      </dgm:t>
    </dgm:pt>
    <dgm:pt modelId="{949EE626-DF07-4615-B9A5-5DFA2AB976F4}" type="parTrans" cxnId="{E3A2E249-F0C1-4D73-97F9-55240D846146}">
      <dgm:prSet/>
      <dgm:spPr/>
      <dgm:t>
        <a:bodyPr/>
        <a:lstStyle/>
        <a:p>
          <a:endParaRPr lang="en-IN"/>
        </a:p>
      </dgm:t>
    </dgm:pt>
    <dgm:pt modelId="{675CBDCA-0FB0-44F8-A24C-3A329356907F}" type="sibTrans" cxnId="{E3A2E249-F0C1-4D73-97F9-55240D846146}">
      <dgm:prSet/>
      <dgm:spPr/>
      <dgm:t>
        <a:bodyPr/>
        <a:lstStyle/>
        <a:p>
          <a:endParaRPr lang="en-IN"/>
        </a:p>
      </dgm:t>
    </dgm:pt>
    <dgm:pt modelId="{7B0DD0C8-6212-4C45-B041-B52FC5D6545A}">
      <dgm:prSet phldrT="[Text]"/>
      <dgm:spPr/>
      <dgm:t>
        <a:bodyPr/>
        <a:lstStyle/>
        <a:p>
          <a:r>
            <a:rPr lang="en-IN" dirty="0"/>
            <a:t>Muscular rigidity</a:t>
          </a:r>
        </a:p>
      </dgm:t>
    </dgm:pt>
    <dgm:pt modelId="{857D89C1-A498-480E-B749-7B725FCEA406}" type="parTrans" cxnId="{A99B3C81-0014-45CF-9070-3B3D20402FE6}">
      <dgm:prSet/>
      <dgm:spPr/>
      <dgm:t>
        <a:bodyPr/>
        <a:lstStyle/>
        <a:p>
          <a:endParaRPr lang="en-IN"/>
        </a:p>
      </dgm:t>
    </dgm:pt>
    <dgm:pt modelId="{6E781323-583D-4975-8C0E-48422FB8F656}" type="sibTrans" cxnId="{A99B3C81-0014-45CF-9070-3B3D20402FE6}">
      <dgm:prSet/>
      <dgm:spPr/>
      <dgm:t>
        <a:bodyPr/>
        <a:lstStyle/>
        <a:p>
          <a:endParaRPr lang="en-IN"/>
        </a:p>
      </dgm:t>
    </dgm:pt>
    <dgm:pt modelId="{AA7F370B-C126-40A9-A4D6-5CC865ABD5F6}">
      <dgm:prSet phldrT="[Text]"/>
      <dgm:spPr/>
      <dgm:t>
        <a:bodyPr/>
        <a:lstStyle/>
        <a:p>
          <a:r>
            <a:rPr lang="en-IN" dirty="0"/>
            <a:t>Tremors</a:t>
          </a:r>
        </a:p>
      </dgm:t>
    </dgm:pt>
    <dgm:pt modelId="{A380037E-5D00-42CF-8EF5-BAB59C1D80C9}" type="parTrans" cxnId="{449124F7-5AC9-4244-B965-CE294BF084FF}">
      <dgm:prSet/>
      <dgm:spPr/>
      <dgm:t>
        <a:bodyPr/>
        <a:lstStyle/>
        <a:p>
          <a:endParaRPr lang="en-IN"/>
        </a:p>
      </dgm:t>
    </dgm:pt>
    <dgm:pt modelId="{AFEB27B7-F535-4B42-A5EB-EF7562768BDB}" type="sibTrans" cxnId="{449124F7-5AC9-4244-B965-CE294BF084FF}">
      <dgm:prSet/>
      <dgm:spPr/>
      <dgm:t>
        <a:bodyPr/>
        <a:lstStyle/>
        <a:p>
          <a:endParaRPr lang="en-IN"/>
        </a:p>
      </dgm:t>
    </dgm:pt>
    <dgm:pt modelId="{7713A521-79A1-4F0F-9080-0AC90C912263}">
      <dgm:prSet phldrT="[Text]"/>
      <dgm:spPr/>
      <dgm:t>
        <a:bodyPr/>
        <a:lstStyle/>
        <a:p>
          <a:r>
            <a:rPr lang="en-IN" dirty="0"/>
            <a:t>Postural Instability</a:t>
          </a:r>
        </a:p>
      </dgm:t>
    </dgm:pt>
    <dgm:pt modelId="{392682EC-175D-443C-8C2F-42B5DDCD3F66}" type="parTrans" cxnId="{9030BAB0-A7C5-45FF-89E8-CEDBD1EFE81E}">
      <dgm:prSet/>
      <dgm:spPr/>
      <dgm:t>
        <a:bodyPr/>
        <a:lstStyle/>
        <a:p>
          <a:endParaRPr lang="en-IN"/>
        </a:p>
      </dgm:t>
    </dgm:pt>
    <dgm:pt modelId="{7B84B438-43ED-4A82-968C-247273BCE077}" type="sibTrans" cxnId="{9030BAB0-A7C5-45FF-89E8-CEDBD1EFE81E}">
      <dgm:prSet/>
      <dgm:spPr/>
      <dgm:t>
        <a:bodyPr/>
        <a:lstStyle/>
        <a:p>
          <a:endParaRPr lang="en-IN"/>
        </a:p>
      </dgm:t>
    </dgm:pt>
    <dgm:pt modelId="{B5D20FE0-334F-4C9C-815E-21278B8F4DFA}">
      <dgm:prSet phldrT="[Text]"/>
      <dgm:spPr/>
      <dgm:t>
        <a:bodyPr/>
        <a:lstStyle/>
        <a:p>
          <a:r>
            <a:rPr lang="en-IN" dirty="0"/>
            <a:t>Bradykinesia</a:t>
          </a:r>
        </a:p>
      </dgm:t>
    </dgm:pt>
    <dgm:pt modelId="{7E1A5322-25E5-4C4F-9C9E-E5A3824EEACE}" type="parTrans" cxnId="{A90DA0B7-0FD4-434F-BA5D-CFADFE74197C}">
      <dgm:prSet/>
      <dgm:spPr/>
      <dgm:t>
        <a:bodyPr/>
        <a:lstStyle/>
        <a:p>
          <a:endParaRPr lang="en-IN"/>
        </a:p>
      </dgm:t>
    </dgm:pt>
    <dgm:pt modelId="{A4F5BC93-C6D4-4D3E-AAEF-63BC38890F0A}" type="sibTrans" cxnId="{A90DA0B7-0FD4-434F-BA5D-CFADFE74197C}">
      <dgm:prSet/>
      <dgm:spPr/>
      <dgm:t>
        <a:bodyPr/>
        <a:lstStyle/>
        <a:p>
          <a:endParaRPr lang="en-IN"/>
        </a:p>
      </dgm:t>
    </dgm:pt>
    <dgm:pt modelId="{D61BDB59-D92F-4089-95FE-86220E72B3CE}">
      <dgm:prSet phldrT="[Text]"/>
      <dgm:spPr/>
      <dgm:t>
        <a:bodyPr/>
        <a:lstStyle/>
        <a:p>
          <a:r>
            <a:rPr lang="en-IN" dirty="0"/>
            <a:t>Gait Impairment</a:t>
          </a:r>
        </a:p>
      </dgm:t>
    </dgm:pt>
    <dgm:pt modelId="{7B6997BE-E065-42D2-B887-61002B915C0B}" type="parTrans" cxnId="{F61CF149-B7F2-4750-B16D-01A394EE4024}">
      <dgm:prSet/>
      <dgm:spPr/>
      <dgm:t>
        <a:bodyPr/>
        <a:lstStyle/>
        <a:p>
          <a:endParaRPr lang="en-IN"/>
        </a:p>
      </dgm:t>
    </dgm:pt>
    <dgm:pt modelId="{AC836677-7EF2-4C00-9060-82963613B6FA}" type="sibTrans" cxnId="{F61CF149-B7F2-4750-B16D-01A394EE4024}">
      <dgm:prSet/>
      <dgm:spPr/>
      <dgm:t>
        <a:bodyPr/>
        <a:lstStyle/>
        <a:p>
          <a:endParaRPr lang="en-IN"/>
        </a:p>
      </dgm:t>
    </dgm:pt>
    <dgm:pt modelId="{B9D3AB00-BB2D-433D-954C-CF4D121AEBBE}" type="pres">
      <dgm:prSet presAssocID="{FC5C788B-606E-4A2C-A78A-0D29C355EF46}" presName="cycle" presStyleCnt="0">
        <dgm:presLayoutVars>
          <dgm:chMax val="1"/>
          <dgm:dir/>
          <dgm:animLvl val="ctr"/>
          <dgm:resizeHandles val="exact"/>
        </dgm:presLayoutVars>
      </dgm:prSet>
      <dgm:spPr/>
    </dgm:pt>
    <dgm:pt modelId="{B789B716-BBB2-46A5-8AA3-2E6CBA92E257}" type="pres">
      <dgm:prSet presAssocID="{48762831-5ADC-46CF-ACBF-BFE9966F6D02}" presName="centerShape" presStyleLbl="node0" presStyleIdx="0" presStyleCnt="1"/>
      <dgm:spPr/>
    </dgm:pt>
    <dgm:pt modelId="{E2A1EEAA-399C-430D-9DFC-477D1EE06AEF}" type="pres">
      <dgm:prSet presAssocID="{857D89C1-A498-480E-B749-7B725FCEA406}" presName="Name9" presStyleLbl="parChTrans1D2" presStyleIdx="0" presStyleCnt="5"/>
      <dgm:spPr/>
    </dgm:pt>
    <dgm:pt modelId="{E29AC143-4226-4696-ACA8-E397172B05BF}" type="pres">
      <dgm:prSet presAssocID="{857D89C1-A498-480E-B749-7B725FCEA406}" presName="connTx" presStyleLbl="parChTrans1D2" presStyleIdx="0" presStyleCnt="5"/>
      <dgm:spPr/>
    </dgm:pt>
    <dgm:pt modelId="{9170ADED-62A1-4A82-B65F-A9CB6DDD618A}" type="pres">
      <dgm:prSet presAssocID="{7B0DD0C8-6212-4C45-B041-B52FC5D6545A}" presName="node" presStyleLbl="node1" presStyleIdx="0" presStyleCnt="5">
        <dgm:presLayoutVars>
          <dgm:bulletEnabled val="1"/>
        </dgm:presLayoutVars>
      </dgm:prSet>
      <dgm:spPr/>
    </dgm:pt>
    <dgm:pt modelId="{46534231-2609-4932-9108-88CA609F17B7}" type="pres">
      <dgm:prSet presAssocID="{A380037E-5D00-42CF-8EF5-BAB59C1D80C9}" presName="Name9" presStyleLbl="parChTrans1D2" presStyleIdx="1" presStyleCnt="5"/>
      <dgm:spPr/>
    </dgm:pt>
    <dgm:pt modelId="{07E9BE87-7A58-45D5-B1B7-03BE2432264D}" type="pres">
      <dgm:prSet presAssocID="{A380037E-5D00-42CF-8EF5-BAB59C1D80C9}" presName="connTx" presStyleLbl="parChTrans1D2" presStyleIdx="1" presStyleCnt="5"/>
      <dgm:spPr/>
    </dgm:pt>
    <dgm:pt modelId="{DEF91ACF-4E53-4293-BDBA-E89F556CAA30}" type="pres">
      <dgm:prSet presAssocID="{AA7F370B-C126-40A9-A4D6-5CC865ABD5F6}" presName="node" presStyleLbl="node1" presStyleIdx="1" presStyleCnt="5">
        <dgm:presLayoutVars>
          <dgm:bulletEnabled val="1"/>
        </dgm:presLayoutVars>
      </dgm:prSet>
      <dgm:spPr/>
    </dgm:pt>
    <dgm:pt modelId="{EE4EBFEC-1E0B-49CE-828F-6D1FA27AE385}" type="pres">
      <dgm:prSet presAssocID="{392682EC-175D-443C-8C2F-42B5DDCD3F66}" presName="Name9" presStyleLbl="parChTrans1D2" presStyleIdx="2" presStyleCnt="5"/>
      <dgm:spPr/>
    </dgm:pt>
    <dgm:pt modelId="{EBD33FF0-F9E8-464A-A4F6-1B3AD8002193}" type="pres">
      <dgm:prSet presAssocID="{392682EC-175D-443C-8C2F-42B5DDCD3F66}" presName="connTx" presStyleLbl="parChTrans1D2" presStyleIdx="2" presStyleCnt="5"/>
      <dgm:spPr/>
    </dgm:pt>
    <dgm:pt modelId="{373E258A-A8BE-4E07-8EE5-45C6A7E20BB8}" type="pres">
      <dgm:prSet presAssocID="{7713A521-79A1-4F0F-9080-0AC90C912263}" presName="node" presStyleLbl="node1" presStyleIdx="2" presStyleCnt="5">
        <dgm:presLayoutVars>
          <dgm:bulletEnabled val="1"/>
        </dgm:presLayoutVars>
      </dgm:prSet>
      <dgm:spPr/>
    </dgm:pt>
    <dgm:pt modelId="{6D11DE84-2B2D-463D-9ACB-298319FBD480}" type="pres">
      <dgm:prSet presAssocID="{7E1A5322-25E5-4C4F-9C9E-E5A3824EEACE}" presName="Name9" presStyleLbl="parChTrans1D2" presStyleIdx="3" presStyleCnt="5"/>
      <dgm:spPr/>
    </dgm:pt>
    <dgm:pt modelId="{A8E70D1A-C360-42DA-8E7C-3B89E5207F63}" type="pres">
      <dgm:prSet presAssocID="{7E1A5322-25E5-4C4F-9C9E-E5A3824EEACE}" presName="connTx" presStyleLbl="parChTrans1D2" presStyleIdx="3" presStyleCnt="5"/>
      <dgm:spPr/>
    </dgm:pt>
    <dgm:pt modelId="{30171FE1-82B0-4FC0-AC22-D4BF309CC0FC}" type="pres">
      <dgm:prSet presAssocID="{B5D20FE0-334F-4C9C-815E-21278B8F4DFA}" presName="node" presStyleLbl="node1" presStyleIdx="3" presStyleCnt="5">
        <dgm:presLayoutVars>
          <dgm:bulletEnabled val="1"/>
        </dgm:presLayoutVars>
      </dgm:prSet>
      <dgm:spPr/>
    </dgm:pt>
    <dgm:pt modelId="{1D16692D-B780-4A74-87D1-D024927815D9}" type="pres">
      <dgm:prSet presAssocID="{7B6997BE-E065-42D2-B887-61002B915C0B}" presName="Name9" presStyleLbl="parChTrans1D2" presStyleIdx="4" presStyleCnt="5"/>
      <dgm:spPr/>
    </dgm:pt>
    <dgm:pt modelId="{80AC53D6-0FA1-48BE-9151-B0B02B8FFC52}" type="pres">
      <dgm:prSet presAssocID="{7B6997BE-E065-42D2-B887-61002B915C0B}" presName="connTx" presStyleLbl="parChTrans1D2" presStyleIdx="4" presStyleCnt="5"/>
      <dgm:spPr/>
    </dgm:pt>
    <dgm:pt modelId="{F4FA4A01-C6DB-47E3-AF38-EFF861C9CB27}" type="pres">
      <dgm:prSet presAssocID="{D61BDB59-D92F-4089-95FE-86220E72B3CE}" presName="node" presStyleLbl="node1" presStyleIdx="4" presStyleCnt="5">
        <dgm:presLayoutVars>
          <dgm:bulletEnabled val="1"/>
        </dgm:presLayoutVars>
      </dgm:prSet>
      <dgm:spPr/>
    </dgm:pt>
  </dgm:ptLst>
  <dgm:cxnLst>
    <dgm:cxn modelId="{F2929F16-4020-441A-8BAE-ABF29A25E273}" type="presOf" srcId="{7713A521-79A1-4F0F-9080-0AC90C912263}" destId="{373E258A-A8BE-4E07-8EE5-45C6A7E20BB8}" srcOrd="0" destOrd="0" presId="urn:microsoft.com/office/officeart/2005/8/layout/radial1"/>
    <dgm:cxn modelId="{61BBCC18-E554-46F8-A111-AE6AF76E7EB8}" type="presOf" srcId="{7B6997BE-E065-42D2-B887-61002B915C0B}" destId="{1D16692D-B780-4A74-87D1-D024927815D9}" srcOrd="0" destOrd="0" presId="urn:microsoft.com/office/officeart/2005/8/layout/radial1"/>
    <dgm:cxn modelId="{087DD121-31F3-4F10-9C04-8659E65D6259}" type="presOf" srcId="{48762831-5ADC-46CF-ACBF-BFE9966F6D02}" destId="{B789B716-BBB2-46A5-8AA3-2E6CBA92E257}" srcOrd="0" destOrd="0" presId="urn:microsoft.com/office/officeart/2005/8/layout/radial1"/>
    <dgm:cxn modelId="{E0DF673D-0E84-43D4-BD6C-C641C2CCF269}" type="presOf" srcId="{7B6997BE-E065-42D2-B887-61002B915C0B}" destId="{80AC53D6-0FA1-48BE-9151-B0B02B8FFC52}" srcOrd="1" destOrd="0" presId="urn:microsoft.com/office/officeart/2005/8/layout/radial1"/>
    <dgm:cxn modelId="{62707E44-9D9B-4386-9BD1-FCC968857E90}" type="presOf" srcId="{D61BDB59-D92F-4089-95FE-86220E72B3CE}" destId="{F4FA4A01-C6DB-47E3-AF38-EFF861C9CB27}" srcOrd="0" destOrd="0" presId="urn:microsoft.com/office/officeart/2005/8/layout/radial1"/>
    <dgm:cxn modelId="{3DCC1867-A429-4229-B6F2-1B094AF17767}" type="presOf" srcId="{857D89C1-A498-480E-B749-7B725FCEA406}" destId="{E29AC143-4226-4696-ACA8-E397172B05BF}" srcOrd="1" destOrd="0" presId="urn:microsoft.com/office/officeart/2005/8/layout/radial1"/>
    <dgm:cxn modelId="{E3A2E249-F0C1-4D73-97F9-55240D846146}" srcId="{FC5C788B-606E-4A2C-A78A-0D29C355EF46}" destId="{48762831-5ADC-46CF-ACBF-BFE9966F6D02}" srcOrd="0" destOrd="0" parTransId="{949EE626-DF07-4615-B9A5-5DFA2AB976F4}" sibTransId="{675CBDCA-0FB0-44F8-A24C-3A329356907F}"/>
    <dgm:cxn modelId="{F61CF149-B7F2-4750-B16D-01A394EE4024}" srcId="{48762831-5ADC-46CF-ACBF-BFE9966F6D02}" destId="{D61BDB59-D92F-4089-95FE-86220E72B3CE}" srcOrd="4" destOrd="0" parTransId="{7B6997BE-E065-42D2-B887-61002B915C0B}" sibTransId="{AC836677-7EF2-4C00-9060-82963613B6FA}"/>
    <dgm:cxn modelId="{63038C72-8738-428A-9763-2ED8FDCA477A}" type="presOf" srcId="{7E1A5322-25E5-4C4F-9C9E-E5A3824EEACE}" destId="{6D11DE84-2B2D-463D-9ACB-298319FBD480}" srcOrd="0" destOrd="0" presId="urn:microsoft.com/office/officeart/2005/8/layout/radial1"/>
    <dgm:cxn modelId="{B6C6F575-3CC8-4D36-BDB7-A8C3D2DBC310}" type="presOf" srcId="{7E1A5322-25E5-4C4F-9C9E-E5A3824EEACE}" destId="{A8E70D1A-C360-42DA-8E7C-3B89E5207F63}" srcOrd="1" destOrd="0" presId="urn:microsoft.com/office/officeart/2005/8/layout/radial1"/>
    <dgm:cxn modelId="{FE6D3976-2D16-4C77-AC88-43C4FC109CC0}" type="presOf" srcId="{392682EC-175D-443C-8C2F-42B5DDCD3F66}" destId="{EE4EBFEC-1E0B-49CE-828F-6D1FA27AE385}" srcOrd="0" destOrd="0" presId="urn:microsoft.com/office/officeart/2005/8/layout/radial1"/>
    <dgm:cxn modelId="{691DF876-E057-43BF-A93C-8057D66E510F}" type="presOf" srcId="{AA7F370B-C126-40A9-A4D6-5CC865ABD5F6}" destId="{DEF91ACF-4E53-4293-BDBA-E89F556CAA30}" srcOrd="0" destOrd="0" presId="urn:microsoft.com/office/officeart/2005/8/layout/radial1"/>
    <dgm:cxn modelId="{A99B3C81-0014-45CF-9070-3B3D20402FE6}" srcId="{48762831-5ADC-46CF-ACBF-BFE9966F6D02}" destId="{7B0DD0C8-6212-4C45-B041-B52FC5D6545A}" srcOrd="0" destOrd="0" parTransId="{857D89C1-A498-480E-B749-7B725FCEA406}" sibTransId="{6E781323-583D-4975-8C0E-48422FB8F656}"/>
    <dgm:cxn modelId="{AD1D8182-6B2F-420E-A4FF-9F5D19D288DB}" type="presOf" srcId="{A380037E-5D00-42CF-8EF5-BAB59C1D80C9}" destId="{07E9BE87-7A58-45D5-B1B7-03BE2432264D}" srcOrd="1" destOrd="0" presId="urn:microsoft.com/office/officeart/2005/8/layout/radial1"/>
    <dgm:cxn modelId="{892AAAAE-95EE-4875-B56D-D5F0D9BC8D1A}" type="presOf" srcId="{7B0DD0C8-6212-4C45-B041-B52FC5D6545A}" destId="{9170ADED-62A1-4A82-B65F-A9CB6DDD618A}" srcOrd="0" destOrd="0" presId="urn:microsoft.com/office/officeart/2005/8/layout/radial1"/>
    <dgm:cxn modelId="{9030BAB0-A7C5-45FF-89E8-CEDBD1EFE81E}" srcId="{48762831-5ADC-46CF-ACBF-BFE9966F6D02}" destId="{7713A521-79A1-4F0F-9080-0AC90C912263}" srcOrd="2" destOrd="0" parTransId="{392682EC-175D-443C-8C2F-42B5DDCD3F66}" sibTransId="{7B84B438-43ED-4A82-968C-247273BCE077}"/>
    <dgm:cxn modelId="{AAD0FDB3-1F74-4A1F-986C-BA26D78DEF06}" type="presOf" srcId="{A380037E-5D00-42CF-8EF5-BAB59C1D80C9}" destId="{46534231-2609-4932-9108-88CA609F17B7}" srcOrd="0" destOrd="0" presId="urn:microsoft.com/office/officeart/2005/8/layout/radial1"/>
    <dgm:cxn modelId="{A90DA0B7-0FD4-434F-BA5D-CFADFE74197C}" srcId="{48762831-5ADC-46CF-ACBF-BFE9966F6D02}" destId="{B5D20FE0-334F-4C9C-815E-21278B8F4DFA}" srcOrd="3" destOrd="0" parTransId="{7E1A5322-25E5-4C4F-9C9E-E5A3824EEACE}" sibTransId="{A4F5BC93-C6D4-4D3E-AAEF-63BC38890F0A}"/>
    <dgm:cxn modelId="{E3332CDC-C311-4238-BEC1-80310F44ADD8}" type="presOf" srcId="{B5D20FE0-334F-4C9C-815E-21278B8F4DFA}" destId="{30171FE1-82B0-4FC0-AC22-D4BF309CC0FC}" srcOrd="0" destOrd="0" presId="urn:microsoft.com/office/officeart/2005/8/layout/radial1"/>
    <dgm:cxn modelId="{449124F7-5AC9-4244-B965-CE294BF084FF}" srcId="{48762831-5ADC-46CF-ACBF-BFE9966F6D02}" destId="{AA7F370B-C126-40A9-A4D6-5CC865ABD5F6}" srcOrd="1" destOrd="0" parTransId="{A380037E-5D00-42CF-8EF5-BAB59C1D80C9}" sibTransId="{AFEB27B7-F535-4B42-A5EB-EF7562768BDB}"/>
    <dgm:cxn modelId="{E78449F8-0AA3-4322-809E-E938EA5630E2}" type="presOf" srcId="{857D89C1-A498-480E-B749-7B725FCEA406}" destId="{E2A1EEAA-399C-430D-9DFC-477D1EE06AEF}" srcOrd="0" destOrd="0" presId="urn:microsoft.com/office/officeart/2005/8/layout/radial1"/>
    <dgm:cxn modelId="{3B102EFA-8A96-4CE1-8626-573BCD3EB0CA}" type="presOf" srcId="{392682EC-175D-443C-8C2F-42B5DDCD3F66}" destId="{EBD33FF0-F9E8-464A-A4F6-1B3AD8002193}" srcOrd="1" destOrd="0" presId="urn:microsoft.com/office/officeart/2005/8/layout/radial1"/>
    <dgm:cxn modelId="{C938AEFE-850A-40B6-AC4A-9211E1E0B3F4}" type="presOf" srcId="{FC5C788B-606E-4A2C-A78A-0D29C355EF46}" destId="{B9D3AB00-BB2D-433D-954C-CF4D121AEBBE}" srcOrd="0" destOrd="0" presId="urn:microsoft.com/office/officeart/2005/8/layout/radial1"/>
    <dgm:cxn modelId="{D48E6426-2743-4237-9216-9F905F6672F8}" type="presParOf" srcId="{B9D3AB00-BB2D-433D-954C-CF4D121AEBBE}" destId="{B789B716-BBB2-46A5-8AA3-2E6CBA92E257}" srcOrd="0" destOrd="0" presId="urn:microsoft.com/office/officeart/2005/8/layout/radial1"/>
    <dgm:cxn modelId="{8E90E87B-EB76-4DFF-AEE6-DB4293464CAD}" type="presParOf" srcId="{B9D3AB00-BB2D-433D-954C-CF4D121AEBBE}" destId="{E2A1EEAA-399C-430D-9DFC-477D1EE06AEF}" srcOrd="1" destOrd="0" presId="urn:microsoft.com/office/officeart/2005/8/layout/radial1"/>
    <dgm:cxn modelId="{81B0B22A-D1CB-40D6-ADFB-5EE80385A457}" type="presParOf" srcId="{E2A1EEAA-399C-430D-9DFC-477D1EE06AEF}" destId="{E29AC143-4226-4696-ACA8-E397172B05BF}" srcOrd="0" destOrd="0" presId="urn:microsoft.com/office/officeart/2005/8/layout/radial1"/>
    <dgm:cxn modelId="{0F392AAE-9A1E-4878-934F-232E16578A67}" type="presParOf" srcId="{B9D3AB00-BB2D-433D-954C-CF4D121AEBBE}" destId="{9170ADED-62A1-4A82-B65F-A9CB6DDD618A}" srcOrd="2" destOrd="0" presId="urn:microsoft.com/office/officeart/2005/8/layout/radial1"/>
    <dgm:cxn modelId="{799EC673-6490-40EA-8E0E-16CD695275D3}" type="presParOf" srcId="{B9D3AB00-BB2D-433D-954C-CF4D121AEBBE}" destId="{46534231-2609-4932-9108-88CA609F17B7}" srcOrd="3" destOrd="0" presId="urn:microsoft.com/office/officeart/2005/8/layout/radial1"/>
    <dgm:cxn modelId="{8AA278CE-DA9D-4570-A985-F5A5D13F04E6}" type="presParOf" srcId="{46534231-2609-4932-9108-88CA609F17B7}" destId="{07E9BE87-7A58-45D5-B1B7-03BE2432264D}" srcOrd="0" destOrd="0" presId="urn:microsoft.com/office/officeart/2005/8/layout/radial1"/>
    <dgm:cxn modelId="{C56E6806-3D3C-4908-8EA9-05B9193C2DBF}" type="presParOf" srcId="{B9D3AB00-BB2D-433D-954C-CF4D121AEBBE}" destId="{DEF91ACF-4E53-4293-BDBA-E89F556CAA30}" srcOrd="4" destOrd="0" presId="urn:microsoft.com/office/officeart/2005/8/layout/radial1"/>
    <dgm:cxn modelId="{D4A4B5FF-9D39-454F-B119-106A4AFEC73C}" type="presParOf" srcId="{B9D3AB00-BB2D-433D-954C-CF4D121AEBBE}" destId="{EE4EBFEC-1E0B-49CE-828F-6D1FA27AE385}" srcOrd="5" destOrd="0" presId="urn:microsoft.com/office/officeart/2005/8/layout/radial1"/>
    <dgm:cxn modelId="{B786BE08-A8A5-4068-A0DB-BD47BF30C699}" type="presParOf" srcId="{EE4EBFEC-1E0B-49CE-828F-6D1FA27AE385}" destId="{EBD33FF0-F9E8-464A-A4F6-1B3AD8002193}" srcOrd="0" destOrd="0" presId="urn:microsoft.com/office/officeart/2005/8/layout/radial1"/>
    <dgm:cxn modelId="{3DD6B09B-29F6-4524-8BB5-5D99F30A9E76}" type="presParOf" srcId="{B9D3AB00-BB2D-433D-954C-CF4D121AEBBE}" destId="{373E258A-A8BE-4E07-8EE5-45C6A7E20BB8}" srcOrd="6" destOrd="0" presId="urn:microsoft.com/office/officeart/2005/8/layout/radial1"/>
    <dgm:cxn modelId="{4D430801-F3E5-4BAE-ABA3-704F6F7959CE}" type="presParOf" srcId="{B9D3AB00-BB2D-433D-954C-CF4D121AEBBE}" destId="{6D11DE84-2B2D-463D-9ACB-298319FBD480}" srcOrd="7" destOrd="0" presId="urn:microsoft.com/office/officeart/2005/8/layout/radial1"/>
    <dgm:cxn modelId="{A5CFDB8D-50F5-4D4F-B8FE-35F93D9FC3F9}" type="presParOf" srcId="{6D11DE84-2B2D-463D-9ACB-298319FBD480}" destId="{A8E70D1A-C360-42DA-8E7C-3B89E5207F63}" srcOrd="0" destOrd="0" presId="urn:microsoft.com/office/officeart/2005/8/layout/radial1"/>
    <dgm:cxn modelId="{874811EC-2C87-4CD9-A166-60BF5792DB94}" type="presParOf" srcId="{B9D3AB00-BB2D-433D-954C-CF4D121AEBBE}" destId="{30171FE1-82B0-4FC0-AC22-D4BF309CC0FC}" srcOrd="8" destOrd="0" presId="urn:microsoft.com/office/officeart/2005/8/layout/radial1"/>
    <dgm:cxn modelId="{17E0A522-35E4-45D9-85CD-2FFB4EE304F7}" type="presParOf" srcId="{B9D3AB00-BB2D-433D-954C-CF4D121AEBBE}" destId="{1D16692D-B780-4A74-87D1-D024927815D9}" srcOrd="9" destOrd="0" presId="urn:microsoft.com/office/officeart/2005/8/layout/radial1"/>
    <dgm:cxn modelId="{68B26A91-33DA-4E45-A4E7-7C5D2A4E0EDC}" type="presParOf" srcId="{1D16692D-B780-4A74-87D1-D024927815D9}" destId="{80AC53D6-0FA1-48BE-9151-B0B02B8FFC52}" srcOrd="0" destOrd="0" presId="urn:microsoft.com/office/officeart/2005/8/layout/radial1"/>
    <dgm:cxn modelId="{9D48D2F1-2E06-46D9-B59F-EBEEC8790249}" type="presParOf" srcId="{B9D3AB00-BB2D-433D-954C-CF4D121AEBBE}" destId="{F4FA4A01-C6DB-47E3-AF38-EFF861C9CB2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5C788B-606E-4A2C-A78A-0D29C355EF46}"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IN"/>
        </a:p>
      </dgm:t>
    </dgm:pt>
    <dgm:pt modelId="{48762831-5ADC-46CF-ACBF-BFE9966F6D02}">
      <dgm:prSet phldrT="[Text]"/>
      <dgm:spPr/>
      <dgm:t>
        <a:bodyPr/>
        <a:lstStyle/>
        <a:p>
          <a:r>
            <a:rPr lang="en-IN" dirty="0"/>
            <a:t>Non-Motor Symptoms</a:t>
          </a:r>
        </a:p>
      </dgm:t>
    </dgm:pt>
    <dgm:pt modelId="{949EE626-DF07-4615-B9A5-5DFA2AB976F4}" type="parTrans" cxnId="{E3A2E249-F0C1-4D73-97F9-55240D846146}">
      <dgm:prSet/>
      <dgm:spPr/>
      <dgm:t>
        <a:bodyPr/>
        <a:lstStyle/>
        <a:p>
          <a:endParaRPr lang="en-IN"/>
        </a:p>
      </dgm:t>
    </dgm:pt>
    <dgm:pt modelId="{675CBDCA-0FB0-44F8-A24C-3A329356907F}" type="sibTrans" cxnId="{E3A2E249-F0C1-4D73-97F9-55240D846146}">
      <dgm:prSet/>
      <dgm:spPr/>
      <dgm:t>
        <a:bodyPr/>
        <a:lstStyle/>
        <a:p>
          <a:endParaRPr lang="en-IN"/>
        </a:p>
      </dgm:t>
    </dgm:pt>
    <dgm:pt modelId="{7B0DD0C8-6212-4C45-B041-B52FC5D6545A}">
      <dgm:prSet phldrT="[Text]"/>
      <dgm:spPr/>
      <dgm:t>
        <a:bodyPr/>
        <a:lstStyle/>
        <a:p>
          <a:r>
            <a:rPr lang="en-IN" dirty="0"/>
            <a:t>Insomnia/ Daytime sleepiness</a:t>
          </a:r>
        </a:p>
      </dgm:t>
    </dgm:pt>
    <dgm:pt modelId="{857D89C1-A498-480E-B749-7B725FCEA406}" type="parTrans" cxnId="{A99B3C81-0014-45CF-9070-3B3D20402FE6}">
      <dgm:prSet/>
      <dgm:spPr/>
      <dgm:t>
        <a:bodyPr/>
        <a:lstStyle/>
        <a:p>
          <a:endParaRPr lang="en-IN"/>
        </a:p>
      </dgm:t>
    </dgm:pt>
    <dgm:pt modelId="{6E781323-583D-4975-8C0E-48422FB8F656}" type="sibTrans" cxnId="{A99B3C81-0014-45CF-9070-3B3D20402FE6}">
      <dgm:prSet/>
      <dgm:spPr/>
      <dgm:t>
        <a:bodyPr/>
        <a:lstStyle/>
        <a:p>
          <a:endParaRPr lang="en-IN"/>
        </a:p>
      </dgm:t>
    </dgm:pt>
    <dgm:pt modelId="{AA7F370B-C126-40A9-A4D6-5CC865ABD5F6}">
      <dgm:prSet phldrT="[Text]"/>
      <dgm:spPr/>
      <dgm:t>
        <a:bodyPr/>
        <a:lstStyle/>
        <a:p>
          <a:r>
            <a:rPr lang="en-IN" dirty="0"/>
            <a:t>Urinary</a:t>
          </a:r>
          <a:r>
            <a:rPr lang="en-IN" baseline="0" dirty="0"/>
            <a:t> incontinence/  </a:t>
          </a:r>
          <a:r>
            <a:rPr lang="en-IN" dirty="0"/>
            <a:t>Constipation</a:t>
          </a:r>
        </a:p>
      </dgm:t>
    </dgm:pt>
    <dgm:pt modelId="{A380037E-5D00-42CF-8EF5-BAB59C1D80C9}" type="parTrans" cxnId="{449124F7-5AC9-4244-B965-CE294BF084FF}">
      <dgm:prSet/>
      <dgm:spPr/>
      <dgm:t>
        <a:bodyPr/>
        <a:lstStyle/>
        <a:p>
          <a:endParaRPr lang="en-IN"/>
        </a:p>
      </dgm:t>
    </dgm:pt>
    <dgm:pt modelId="{AFEB27B7-F535-4B42-A5EB-EF7562768BDB}" type="sibTrans" cxnId="{449124F7-5AC9-4244-B965-CE294BF084FF}">
      <dgm:prSet/>
      <dgm:spPr/>
      <dgm:t>
        <a:bodyPr/>
        <a:lstStyle/>
        <a:p>
          <a:endParaRPr lang="en-IN"/>
        </a:p>
      </dgm:t>
    </dgm:pt>
    <dgm:pt modelId="{7713A521-79A1-4F0F-9080-0AC90C912263}">
      <dgm:prSet phldrT="[Text]"/>
      <dgm:spPr/>
      <dgm:t>
        <a:bodyPr/>
        <a:lstStyle/>
        <a:p>
          <a:r>
            <a:rPr lang="en-IN" dirty="0"/>
            <a:t>Cognitive Impairment</a:t>
          </a:r>
        </a:p>
      </dgm:t>
    </dgm:pt>
    <dgm:pt modelId="{392682EC-175D-443C-8C2F-42B5DDCD3F66}" type="parTrans" cxnId="{9030BAB0-A7C5-45FF-89E8-CEDBD1EFE81E}">
      <dgm:prSet/>
      <dgm:spPr/>
      <dgm:t>
        <a:bodyPr/>
        <a:lstStyle/>
        <a:p>
          <a:endParaRPr lang="en-IN"/>
        </a:p>
      </dgm:t>
    </dgm:pt>
    <dgm:pt modelId="{7B84B438-43ED-4A82-968C-247273BCE077}" type="sibTrans" cxnId="{9030BAB0-A7C5-45FF-89E8-CEDBD1EFE81E}">
      <dgm:prSet/>
      <dgm:spPr/>
      <dgm:t>
        <a:bodyPr/>
        <a:lstStyle/>
        <a:p>
          <a:endParaRPr lang="en-IN"/>
        </a:p>
      </dgm:t>
    </dgm:pt>
    <dgm:pt modelId="{B5D20FE0-334F-4C9C-815E-21278B8F4DFA}">
      <dgm:prSet phldrT="[Text]"/>
      <dgm:spPr/>
      <dgm:t>
        <a:bodyPr/>
        <a:lstStyle/>
        <a:p>
          <a:r>
            <a:rPr lang="en-IN" dirty="0"/>
            <a:t>Depression/ Apathy</a:t>
          </a:r>
        </a:p>
      </dgm:t>
    </dgm:pt>
    <dgm:pt modelId="{7E1A5322-25E5-4C4F-9C9E-E5A3824EEACE}" type="parTrans" cxnId="{A90DA0B7-0FD4-434F-BA5D-CFADFE74197C}">
      <dgm:prSet/>
      <dgm:spPr/>
      <dgm:t>
        <a:bodyPr/>
        <a:lstStyle/>
        <a:p>
          <a:endParaRPr lang="en-IN"/>
        </a:p>
      </dgm:t>
    </dgm:pt>
    <dgm:pt modelId="{A4F5BC93-C6D4-4D3E-AAEF-63BC38890F0A}" type="sibTrans" cxnId="{A90DA0B7-0FD4-434F-BA5D-CFADFE74197C}">
      <dgm:prSet/>
      <dgm:spPr/>
      <dgm:t>
        <a:bodyPr/>
        <a:lstStyle/>
        <a:p>
          <a:endParaRPr lang="en-IN"/>
        </a:p>
      </dgm:t>
    </dgm:pt>
    <dgm:pt modelId="{D61BDB59-D92F-4089-95FE-86220E72B3CE}">
      <dgm:prSet phldrT="[Text]"/>
      <dgm:spPr/>
      <dgm:t>
        <a:bodyPr/>
        <a:lstStyle/>
        <a:p>
          <a:r>
            <a:rPr lang="en-IN" dirty="0"/>
            <a:t>Hallucination/ Psychosis</a:t>
          </a:r>
        </a:p>
      </dgm:t>
    </dgm:pt>
    <dgm:pt modelId="{7B6997BE-E065-42D2-B887-61002B915C0B}" type="parTrans" cxnId="{F61CF149-B7F2-4750-B16D-01A394EE4024}">
      <dgm:prSet/>
      <dgm:spPr/>
      <dgm:t>
        <a:bodyPr/>
        <a:lstStyle/>
        <a:p>
          <a:endParaRPr lang="en-IN"/>
        </a:p>
      </dgm:t>
    </dgm:pt>
    <dgm:pt modelId="{AC836677-7EF2-4C00-9060-82963613B6FA}" type="sibTrans" cxnId="{F61CF149-B7F2-4750-B16D-01A394EE4024}">
      <dgm:prSet/>
      <dgm:spPr/>
      <dgm:t>
        <a:bodyPr/>
        <a:lstStyle/>
        <a:p>
          <a:endParaRPr lang="en-IN"/>
        </a:p>
      </dgm:t>
    </dgm:pt>
    <dgm:pt modelId="{B9D3AB00-BB2D-433D-954C-CF4D121AEBBE}" type="pres">
      <dgm:prSet presAssocID="{FC5C788B-606E-4A2C-A78A-0D29C355EF46}" presName="cycle" presStyleCnt="0">
        <dgm:presLayoutVars>
          <dgm:chMax val="1"/>
          <dgm:dir/>
          <dgm:animLvl val="ctr"/>
          <dgm:resizeHandles val="exact"/>
        </dgm:presLayoutVars>
      </dgm:prSet>
      <dgm:spPr/>
    </dgm:pt>
    <dgm:pt modelId="{B789B716-BBB2-46A5-8AA3-2E6CBA92E257}" type="pres">
      <dgm:prSet presAssocID="{48762831-5ADC-46CF-ACBF-BFE9966F6D02}" presName="centerShape" presStyleLbl="node0" presStyleIdx="0" presStyleCnt="1"/>
      <dgm:spPr/>
    </dgm:pt>
    <dgm:pt modelId="{E2A1EEAA-399C-430D-9DFC-477D1EE06AEF}" type="pres">
      <dgm:prSet presAssocID="{857D89C1-A498-480E-B749-7B725FCEA406}" presName="Name9" presStyleLbl="parChTrans1D2" presStyleIdx="0" presStyleCnt="5"/>
      <dgm:spPr/>
    </dgm:pt>
    <dgm:pt modelId="{E29AC143-4226-4696-ACA8-E397172B05BF}" type="pres">
      <dgm:prSet presAssocID="{857D89C1-A498-480E-B749-7B725FCEA406}" presName="connTx" presStyleLbl="parChTrans1D2" presStyleIdx="0" presStyleCnt="5"/>
      <dgm:spPr/>
    </dgm:pt>
    <dgm:pt modelId="{9170ADED-62A1-4A82-B65F-A9CB6DDD618A}" type="pres">
      <dgm:prSet presAssocID="{7B0DD0C8-6212-4C45-B041-B52FC5D6545A}" presName="node" presStyleLbl="node1" presStyleIdx="0" presStyleCnt="5">
        <dgm:presLayoutVars>
          <dgm:bulletEnabled val="1"/>
        </dgm:presLayoutVars>
      </dgm:prSet>
      <dgm:spPr/>
    </dgm:pt>
    <dgm:pt modelId="{46534231-2609-4932-9108-88CA609F17B7}" type="pres">
      <dgm:prSet presAssocID="{A380037E-5D00-42CF-8EF5-BAB59C1D80C9}" presName="Name9" presStyleLbl="parChTrans1D2" presStyleIdx="1" presStyleCnt="5"/>
      <dgm:spPr/>
    </dgm:pt>
    <dgm:pt modelId="{07E9BE87-7A58-45D5-B1B7-03BE2432264D}" type="pres">
      <dgm:prSet presAssocID="{A380037E-5D00-42CF-8EF5-BAB59C1D80C9}" presName="connTx" presStyleLbl="parChTrans1D2" presStyleIdx="1" presStyleCnt="5"/>
      <dgm:spPr/>
    </dgm:pt>
    <dgm:pt modelId="{DEF91ACF-4E53-4293-BDBA-E89F556CAA30}" type="pres">
      <dgm:prSet presAssocID="{AA7F370B-C126-40A9-A4D6-5CC865ABD5F6}" presName="node" presStyleLbl="node1" presStyleIdx="1" presStyleCnt="5">
        <dgm:presLayoutVars>
          <dgm:bulletEnabled val="1"/>
        </dgm:presLayoutVars>
      </dgm:prSet>
      <dgm:spPr/>
    </dgm:pt>
    <dgm:pt modelId="{EE4EBFEC-1E0B-49CE-828F-6D1FA27AE385}" type="pres">
      <dgm:prSet presAssocID="{392682EC-175D-443C-8C2F-42B5DDCD3F66}" presName="Name9" presStyleLbl="parChTrans1D2" presStyleIdx="2" presStyleCnt="5"/>
      <dgm:spPr/>
    </dgm:pt>
    <dgm:pt modelId="{EBD33FF0-F9E8-464A-A4F6-1B3AD8002193}" type="pres">
      <dgm:prSet presAssocID="{392682EC-175D-443C-8C2F-42B5DDCD3F66}" presName="connTx" presStyleLbl="parChTrans1D2" presStyleIdx="2" presStyleCnt="5"/>
      <dgm:spPr/>
    </dgm:pt>
    <dgm:pt modelId="{373E258A-A8BE-4E07-8EE5-45C6A7E20BB8}" type="pres">
      <dgm:prSet presAssocID="{7713A521-79A1-4F0F-9080-0AC90C912263}" presName="node" presStyleLbl="node1" presStyleIdx="2" presStyleCnt="5">
        <dgm:presLayoutVars>
          <dgm:bulletEnabled val="1"/>
        </dgm:presLayoutVars>
      </dgm:prSet>
      <dgm:spPr/>
    </dgm:pt>
    <dgm:pt modelId="{6D11DE84-2B2D-463D-9ACB-298319FBD480}" type="pres">
      <dgm:prSet presAssocID="{7E1A5322-25E5-4C4F-9C9E-E5A3824EEACE}" presName="Name9" presStyleLbl="parChTrans1D2" presStyleIdx="3" presStyleCnt="5"/>
      <dgm:spPr/>
    </dgm:pt>
    <dgm:pt modelId="{A8E70D1A-C360-42DA-8E7C-3B89E5207F63}" type="pres">
      <dgm:prSet presAssocID="{7E1A5322-25E5-4C4F-9C9E-E5A3824EEACE}" presName="connTx" presStyleLbl="parChTrans1D2" presStyleIdx="3" presStyleCnt="5"/>
      <dgm:spPr/>
    </dgm:pt>
    <dgm:pt modelId="{30171FE1-82B0-4FC0-AC22-D4BF309CC0FC}" type="pres">
      <dgm:prSet presAssocID="{B5D20FE0-334F-4C9C-815E-21278B8F4DFA}" presName="node" presStyleLbl="node1" presStyleIdx="3" presStyleCnt="5">
        <dgm:presLayoutVars>
          <dgm:bulletEnabled val="1"/>
        </dgm:presLayoutVars>
      </dgm:prSet>
      <dgm:spPr/>
    </dgm:pt>
    <dgm:pt modelId="{1D16692D-B780-4A74-87D1-D024927815D9}" type="pres">
      <dgm:prSet presAssocID="{7B6997BE-E065-42D2-B887-61002B915C0B}" presName="Name9" presStyleLbl="parChTrans1D2" presStyleIdx="4" presStyleCnt="5"/>
      <dgm:spPr/>
    </dgm:pt>
    <dgm:pt modelId="{80AC53D6-0FA1-48BE-9151-B0B02B8FFC52}" type="pres">
      <dgm:prSet presAssocID="{7B6997BE-E065-42D2-B887-61002B915C0B}" presName="connTx" presStyleLbl="parChTrans1D2" presStyleIdx="4" presStyleCnt="5"/>
      <dgm:spPr/>
    </dgm:pt>
    <dgm:pt modelId="{F4FA4A01-C6DB-47E3-AF38-EFF861C9CB27}" type="pres">
      <dgm:prSet presAssocID="{D61BDB59-D92F-4089-95FE-86220E72B3CE}" presName="node" presStyleLbl="node1" presStyleIdx="4" presStyleCnt="5">
        <dgm:presLayoutVars>
          <dgm:bulletEnabled val="1"/>
        </dgm:presLayoutVars>
      </dgm:prSet>
      <dgm:spPr/>
    </dgm:pt>
  </dgm:ptLst>
  <dgm:cxnLst>
    <dgm:cxn modelId="{F2929F16-4020-441A-8BAE-ABF29A25E273}" type="presOf" srcId="{7713A521-79A1-4F0F-9080-0AC90C912263}" destId="{373E258A-A8BE-4E07-8EE5-45C6A7E20BB8}" srcOrd="0" destOrd="0" presId="urn:microsoft.com/office/officeart/2005/8/layout/radial1"/>
    <dgm:cxn modelId="{61BBCC18-E554-46F8-A111-AE6AF76E7EB8}" type="presOf" srcId="{7B6997BE-E065-42D2-B887-61002B915C0B}" destId="{1D16692D-B780-4A74-87D1-D024927815D9}" srcOrd="0" destOrd="0" presId="urn:microsoft.com/office/officeart/2005/8/layout/radial1"/>
    <dgm:cxn modelId="{087DD121-31F3-4F10-9C04-8659E65D6259}" type="presOf" srcId="{48762831-5ADC-46CF-ACBF-BFE9966F6D02}" destId="{B789B716-BBB2-46A5-8AA3-2E6CBA92E257}" srcOrd="0" destOrd="0" presId="urn:microsoft.com/office/officeart/2005/8/layout/radial1"/>
    <dgm:cxn modelId="{E0DF673D-0E84-43D4-BD6C-C641C2CCF269}" type="presOf" srcId="{7B6997BE-E065-42D2-B887-61002B915C0B}" destId="{80AC53D6-0FA1-48BE-9151-B0B02B8FFC52}" srcOrd="1" destOrd="0" presId="urn:microsoft.com/office/officeart/2005/8/layout/radial1"/>
    <dgm:cxn modelId="{62707E44-9D9B-4386-9BD1-FCC968857E90}" type="presOf" srcId="{D61BDB59-D92F-4089-95FE-86220E72B3CE}" destId="{F4FA4A01-C6DB-47E3-AF38-EFF861C9CB27}" srcOrd="0" destOrd="0" presId="urn:microsoft.com/office/officeart/2005/8/layout/radial1"/>
    <dgm:cxn modelId="{3DCC1867-A429-4229-B6F2-1B094AF17767}" type="presOf" srcId="{857D89C1-A498-480E-B749-7B725FCEA406}" destId="{E29AC143-4226-4696-ACA8-E397172B05BF}" srcOrd="1" destOrd="0" presId="urn:microsoft.com/office/officeart/2005/8/layout/radial1"/>
    <dgm:cxn modelId="{E3A2E249-F0C1-4D73-97F9-55240D846146}" srcId="{FC5C788B-606E-4A2C-A78A-0D29C355EF46}" destId="{48762831-5ADC-46CF-ACBF-BFE9966F6D02}" srcOrd="0" destOrd="0" parTransId="{949EE626-DF07-4615-B9A5-5DFA2AB976F4}" sibTransId="{675CBDCA-0FB0-44F8-A24C-3A329356907F}"/>
    <dgm:cxn modelId="{F61CF149-B7F2-4750-B16D-01A394EE4024}" srcId="{48762831-5ADC-46CF-ACBF-BFE9966F6D02}" destId="{D61BDB59-D92F-4089-95FE-86220E72B3CE}" srcOrd="4" destOrd="0" parTransId="{7B6997BE-E065-42D2-B887-61002B915C0B}" sibTransId="{AC836677-7EF2-4C00-9060-82963613B6FA}"/>
    <dgm:cxn modelId="{63038C72-8738-428A-9763-2ED8FDCA477A}" type="presOf" srcId="{7E1A5322-25E5-4C4F-9C9E-E5A3824EEACE}" destId="{6D11DE84-2B2D-463D-9ACB-298319FBD480}" srcOrd="0" destOrd="0" presId="urn:microsoft.com/office/officeart/2005/8/layout/radial1"/>
    <dgm:cxn modelId="{B6C6F575-3CC8-4D36-BDB7-A8C3D2DBC310}" type="presOf" srcId="{7E1A5322-25E5-4C4F-9C9E-E5A3824EEACE}" destId="{A8E70D1A-C360-42DA-8E7C-3B89E5207F63}" srcOrd="1" destOrd="0" presId="urn:microsoft.com/office/officeart/2005/8/layout/radial1"/>
    <dgm:cxn modelId="{FE6D3976-2D16-4C77-AC88-43C4FC109CC0}" type="presOf" srcId="{392682EC-175D-443C-8C2F-42B5DDCD3F66}" destId="{EE4EBFEC-1E0B-49CE-828F-6D1FA27AE385}" srcOrd="0" destOrd="0" presId="urn:microsoft.com/office/officeart/2005/8/layout/radial1"/>
    <dgm:cxn modelId="{691DF876-E057-43BF-A93C-8057D66E510F}" type="presOf" srcId="{AA7F370B-C126-40A9-A4D6-5CC865ABD5F6}" destId="{DEF91ACF-4E53-4293-BDBA-E89F556CAA30}" srcOrd="0" destOrd="0" presId="urn:microsoft.com/office/officeart/2005/8/layout/radial1"/>
    <dgm:cxn modelId="{A99B3C81-0014-45CF-9070-3B3D20402FE6}" srcId="{48762831-5ADC-46CF-ACBF-BFE9966F6D02}" destId="{7B0DD0C8-6212-4C45-B041-B52FC5D6545A}" srcOrd="0" destOrd="0" parTransId="{857D89C1-A498-480E-B749-7B725FCEA406}" sibTransId="{6E781323-583D-4975-8C0E-48422FB8F656}"/>
    <dgm:cxn modelId="{AD1D8182-6B2F-420E-A4FF-9F5D19D288DB}" type="presOf" srcId="{A380037E-5D00-42CF-8EF5-BAB59C1D80C9}" destId="{07E9BE87-7A58-45D5-B1B7-03BE2432264D}" srcOrd="1" destOrd="0" presId="urn:microsoft.com/office/officeart/2005/8/layout/radial1"/>
    <dgm:cxn modelId="{892AAAAE-95EE-4875-B56D-D5F0D9BC8D1A}" type="presOf" srcId="{7B0DD0C8-6212-4C45-B041-B52FC5D6545A}" destId="{9170ADED-62A1-4A82-B65F-A9CB6DDD618A}" srcOrd="0" destOrd="0" presId="urn:microsoft.com/office/officeart/2005/8/layout/radial1"/>
    <dgm:cxn modelId="{9030BAB0-A7C5-45FF-89E8-CEDBD1EFE81E}" srcId="{48762831-5ADC-46CF-ACBF-BFE9966F6D02}" destId="{7713A521-79A1-4F0F-9080-0AC90C912263}" srcOrd="2" destOrd="0" parTransId="{392682EC-175D-443C-8C2F-42B5DDCD3F66}" sibTransId="{7B84B438-43ED-4A82-968C-247273BCE077}"/>
    <dgm:cxn modelId="{AAD0FDB3-1F74-4A1F-986C-BA26D78DEF06}" type="presOf" srcId="{A380037E-5D00-42CF-8EF5-BAB59C1D80C9}" destId="{46534231-2609-4932-9108-88CA609F17B7}" srcOrd="0" destOrd="0" presId="urn:microsoft.com/office/officeart/2005/8/layout/radial1"/>
    <dgm:cxn modelId="{A90DA0B7-0FD4-434F-BA5D-CFADFE74197C}" srcId="{48762831-5ADC-46CF-ACBF-BFE9966F6D02}" destId="{B5D20FE0-334F-4C9C-815E-21278B8F4DFA}" srcOrd="3" destOrd="0" parTransId="{7E1A5322-25E5-4C4F-9C9E-E5A3824EEACE}" sibTransId="{A4F5BC93-C6D4-4D3E-AAEF-63BC38890F0A}"/>
    <dgm:cxn modelId="{E3332CDC-C311-4238-BEC1-80310F44ADD8}" type="presOf" srcId="{B5D20FE0-334F-4C9C-815E-21278B8F4DFA}" destId="{30171FE1-82B0-4FC0-AC22-D4BF309CC0FC}" srcOrd="0" destOrd="0" presId="urn:microsoft.com/office/officeart/2005/8/layout/radial1"/>
    <dgm:cxn modelId="{449124F7-5AC9-4244-B965-CE294BF084FF}" srcId="{48762831-5ADC-46CF-ACBF-BFE9966F6D02}" destId="{AA7F370B-C126-40A9-A4D6-5CC865ABD5F6}" srcOrd="1" destOrd="0" parTransId="{A380037E-5D00-42CF-8EF5-BAB59C1D80C9}" sibTransId="{AFEB27B7-F535-4B42-A5EB-EF7562768BDB}"/>
    <dgm:cxn modelId="{E78449F8-0AA3-4322-809E-E938EA5630E2}" type="presOf" srcId="{857D89C1-A498-480E-B749-7B725FCEA406}" destId="{E2A1EEAA-399C-430D-9DFC-477D1EE06AEF}" srcOrd="0" destOrd="0" presId="urn:microsoft.com/office/officeart/2005/8/layout/radial1"/>
    <dgm:cxn modelId="{3B102EFA-8A96-4CE1-8626-573BCD3EB0CA}" type="presOf" srcId="{392682EC-175D-443C-8C2F-42B5DDCD3F66}" destId="{EBD33FF0-F9E8-464A-A4F6-1B3AD8002193}" srcOrd="1" destOrd="0" presId="urn:microsoft.com/office/officeart/2005/8/layout/radial1"/>
    <dgm:cxn modelId="{C938AEFE-850A-40B6-AC4A-9211E1E0B3F4}" type="presOf" srcId="{FC5C788B-606E-4A2C-A78A-0D29C355EF46}" destId="{B9D3AB00-BB2D-433D-954C-CF4D121AEBBE}" srcOrd="0" destOrd="0" presId="urn:microsoft.com/office/officeart/2005/8/layout/radial1"/>
    <dgm:cxn modelId="{D48E6426-2743-4237-9216-9F905F6672F8}" type="presParOf" srcId="{B9D3AB00-BB2D-433D-954C-CF4D121AEBBE}" destId="{B789B716-BBB2-46A5-8AA3-2E6CBA92E257}" srcOrd="0" destOrd="0" presId="urn:microsoft.com/office/officeart/2005/8/layout/radial1"/>
    <dgm:cxn modelId="{8E90E87B-EB76-4DFF-AEE6-DB4293464CAD}" type="presParOf" srcId="{B9D3AB00-BB2D-433D-954C-CF4D121AEBBE}" destId="{E2A1EEAA-399C-430D-9DFC-477D1EE06AEF}" srcOrd="1" destOrd="0" presId="urn:microsoft.com/office/officeart/2005/8/layout/radial1"/>
    <dgm:cxn modelId="{81B0B22A-D1CB-40D6-ADFB-5EE80385A457}" type="presParOf" srcId="{E2A1EEAA-399C-430D-9DFC-477D1EE06AEF}" destId="{E29AC143-4226-4696-ACA8-E397172B05BF}" srcOrd="0" destOrd="0" presId="urn:microsoft.com/office/officeart/2005/8/layout/radial1"/>
    <dgm:cxn modelId="{0F392AAE-9A1E-4878-934F-232E16578A67}" type="presParOf" srcId="{B9D3AB00-BB2D-433D-954C-CF4D121AEBBE}" destId="{9170ADED-62A1-4A82-B65F-A9CB6DDD618A}" srcOrd="2" destOrd="0" presId="urn:microsoft.com/office/officeart/2005/8/layout/radial1"/>
    <dgm:cxn modelId="{799EC673-6490-40EA-8E0E-16CD695275D3}" type="presParOf" srcId="{B9D3AB00-BB2D-433D-954C-CF4D121AEBBE}" destId="{46534231-2609-4932-9108-88CA609F17B7}" srcOrd="3" destOrd="0" presId="urn:microsoft.com/office/officeart/2005/8/layout/radial1"/>
    <dgm:cxn modelId="{8AA278CE-DA9D-4570-A985-F5A5D13F04E6}" type="presParOf" srcId="{46534231-2609-4932-9108-88CA609F17B7}" destId="{07E9BE87-7A58-45D5-B1B7-03BE2432264D}" srcOrd="0" destOrd="0" presId="urn:microsoft.com/office/officeart/2005/8/layout/radial1"/>
    <dgm:cxn modelId="{C56E6806-3D3C-4908-8EA9-05B9193C2DBF}" type="presParOf" srcId="{B9D3AB00-BB2D-433D-954C-CF4D121AEBBE}" destId="{DEF91ACF-4E53-4293-BDBA-E89F556CAA30}" srcOrd="4" destOrd="0" presId="urn:microsoft.com/office/officeart/2005/8/layout/radial1"/>
    <dgm:cxn modelId="{D4A4B5FF-9D39-454F-B119-106A4AFEC73C}" type="presParOf" srcId="{B9D3AB00-BB2D-433D-954C-CF4D121AEBBE}" destId="{EE4EBFEC-1E0B-49CE-828F-6D1FA27AE385}" srcOrd="5" destOrd="0" presId="urn:microsoft.com/office/officeart/2005/8/layout/radial1"/>
    <dgm:cxn modelId="{B786BE08-A8A5-4068-A0DB-BD47BF30C699}" type="presParOf" srcId="{EE4EBFEC-1E0B-49CE-828F-6D1FA27AE385}" destId="{EBD33FF0-F9E8-464A-A4F6-1B3AD8002193}" srcOrd="0" destOrd="0" presId="urn:microsoft.com/office/officeart/2005/8/layout/radial1"/>
    <dgm:cxn modelId="{3DD6B09B-29F6-4524-8BB5-5D99F30A9E76}" type="presParOf" srcId="{B9D3AB00-BB2D-433D-954C-CF4D121AEBBE}" destId="{373E258A-A8BE-4E07-8EE5-45C6A7E20BB8}" srcOrd="6" destOrd="0" presId="urn:microsoft.com/office/officeart/2005/8/layout/radial1"/>
    <dgm:cxn modelId="{4D430801-F3E5-4BAE-ABA3-704F6F7959CE}" type="presParOf" srcId="{B9D3AB00-BB2D-433D-954C-CF4D121AEBBE}" destId="{6D11DE84-2B2D-463D-9ACB-298319FBD480}" srcOrd="7" destOrd="0" presId="urn:microsoft.com/office/officeart/2005/8/layout/radial1"/>
    <dgm:cxn modelId="{A5CFDB8D-50F5-4D4F-B8FE-35F93D9FC3F9}" type="presParOf" srcId="{6D11DE84-2B2D-463D-9ACB-298319FBD480}" destId="{A8E70D1A-C360-42DA-8E7C-3B89E5207F63}" srcOrd="0" destOrd="0" presId="urn:microsoft.com/office/officeart/2005/8/layout/radial1"/>
    <dgm:cxn modelId="{874811EC-2C87-4CD9-A166-60BF5792DB94}" type="presParOf" srcId="{B9D3AB00-BB2D-433D-954C-CF4D121AEBBE}" destId="{30171FE1-82B0-4FC0-AC22-D4BF309CC0FC}" srcOrd="8" destOrd="0" presId="urn:microsoft.com/office/officeart/2005/8/layout/radial1"/>
    <dgm:cxn modelId="{17E0A522-35E4-45D9-85CD-2FFB4EE304F7}" type="presParOf" srcId="{B9D3AB00-BB2D-433D-954C-CF4D121AEBBE}" destId="{1D16692D-B780-4A74-87D1-D024927815D9}" srcOrd="9" destOrd="0" presId="urn:microsoft.com/office/officeart/2005/8/layout/radial1"/>
    <dgm:cxn modelId="{68B26A91-33DA-4E45-A4E7-7C5D2A4E0EDC}" type="presParOf" srcId="{1D16692D-B780-4A74-87D1-D024927815D9}" destId="{80AC53D6-0FA1-48BE-9151-B0B02B8FFC52}" srcOrd="0" destOrd="0" presId="urn:microsoft.com/office/officeart/2005/8/layout/radial1"/>
    <dgm:cxn modelId="{9D48D2F1-2E06-46D9-B59F-EBEEC8790249}" type="presParOf" srcId="{B9D3AB00-BB2D-433D-954C-CF4D121AEBBE}" destId="{F4FA4A01-C6DB-47E3-AF38-EFF861C9CB27}" srcOrd="1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81347-D671-4000-A043-87160265614B}" type="doc">
      <dgm:prSet loTypeId="urn:microsoft.com/office/officeart/2005/8/layout/hierarchy3" loCatId="list" qsTypeId="urn:microsoft.com/office/officeart/2005/8/quickstyle/simple2" qsCatId="simple" csTypeId="urn:microsoft.com/office/officeart/2005/8/colors/accent6_2" csCatId="accent6" phldr="1"/>
      <dgm:spPr/>
      <dgm:t>
        <a:bodyPr/>
        <a:lstStyle/>
        <a:p>
          <a:endParaRPr lang="en-IN"/>
        </a:p>
      </dgm:t>
    </dgm:pt>
    <dgm:pt modelId="{93BB1CB1-4FBF-4EB3-B8D8-F5E2F34223D0}">
      <dgm:prSet phldrT="[Text]" custT="1"/>
      <dgm:spPr/>
      <dgm:t>
        <a:bodyPr/>
        <a:lstStyle/>
        <a:p>
          <a:r>
            <a:rPr lang="en-IN" sz="4000" dirty="0"/>
            <a:t>Tai Chi</a:t>
          </a:r>
        </a:p>
      </dgm:t>
    </dgm:pt>
    <dgm:pt modelId="{B73B77EE-7036-496D-BC03-CA43D69C5194}" type="parTrans" cxnId="{0190EDD2-E384-4E8A-8679-D11423F2FACB}">
      <dgm:prSet/>
      <dgm:spPr/>
      <dgm:t>
        <a:bodyPr/>
        <a:lstStyle/>
        <a:p>
          <a:endParaRPr lang="en-IN"/>
        </a:p>
      </dgm:t>
    </dgm:pt>
    <dgm:pt modelId="{726C4D3F-1DB3-46EA-8161-CECC11478829}" type="sibTrans" cxnId="{0190EDD2-E384-4E8A-8679-D11423F2FACB}">
      <dgm:prSet/>
      <dgm:spPr/>
      <dgm:t>
        <a:bodyPr/>
        <a:lstStyle/>
        <a:p>
          <a:endParaRPr lang="en-IN"/>
        </a:p>
      </dgm:t>
    </dgm:pt>
    <dgm:pt modelId="{84C63E2A-D987-489F-856C-3E700DD9D398}">
      <dgm:prSet phldrT="[Text]"/>
      <dgm:spPr/>
      <dgm:t>
        <a:bodyPr/>
        <a:lstStyle/>
        <a:p>
          <a:r>
            <a:rPr lang="en-IN" b="1" i="0" dirty="0">
              <a:effectLst/>
              <a:latin typeface="Aparajita" panose="02020603050405020304" pitchFamily="18" charset="0"/>
              <a:cs typeface="Aparajita" panose="02020603050405020304" pitchFamily="18" charset="0"/>
            </a:rPr>
            <a:t>According to a survey </a:t>
          </a:r>
          <a:r>
            <a:rPr lang="en-IN" b="1" i="0" dirty="0">
              <a:latin typeface="Aparajita" panose="02020603050405020304" pitchFamily="18" charset="0"/>
              <a:cs typeface="Aparajita" panose="02020603050405020304" pitchFamily="18" charset="0"/>
            </a:rPr>
            <a:t>perceived effectiveness of </a:t>
          </a:r>
          <a:r>
            <a:rPr lang="en-IN" b="1" i="0" dirty="0">
              <a:effectLst/>
              <a:latin typeface="Aparajita" panose="02020603050405020304" pitchFamily="18" charset="0"/>
              <a:cs typeface="Aparajita" panose="02020603050405020304" pitchFamily="18" charset="0"/>
            </a:rPr>
            <a:t>Tai Chi was reported to be 60.9%</a:t>
          </a:r>
          <a:endParaRPr lang="en-IN" b="1" dirty="0">
            <a:latin typeface="Aparajita" panose="02020603050405020304" pitchFamily="18" charset="0"/>
            <a:cs typeface="Aparajita" panose="02020603050405020304" pitchFamily="18" charset="0"/>
          </a:endParaRPr>
        </a:p>
      </dgm:t>
    </dgm:pt>
    <dgm:pt modelId="{DD51FF77-5538-4E2B-84D4-3B357796D4CB}" type="parTrans" cxnId="{64D87713-134A-46D3-B8F3-98105D7C9E4D}">
      <dgm:prSet/>
      <dgm:spPr/>
      <dgm:t>
        <a:bodyPr/>
        <a:lstStyle/>
        <a:p>
          <a:endParaRPr lang="en-IN"/>
        </a:p>
      </dgm:t>
    </dgm:pt>
    <dgm:pt modelId="{1F80C5F4-26AC-4CD1-A1ED-84007CBF7679}" type="sibTrans" cxnId="{64D87713-134A-46D3-B8F3-98105D7C9E4D}">
      <dgm:prSet/>
      <dgm:spPr/>
      <dgm:t>
        <a:bodyPr/>
        <a:lstStyle/>
        <a:p>
          <a:endParaRPr lang="en-IN"/>
        </a:p>
      </dgm:t>
    </dgm:pt>
    <dgm:pt modelId="{A91C152C-0337-489F-AFDE-134E4136B3F6}">
      <dgm:prSet phldrT="[Text]"/>
      <dgm:spPr/>
      <dgm:t>
        <a:bodyPr/>
        <a:lstStyle/>
        <a:p>
          <a:r>
            <a:rPr lang="en-IN" b="1" i="0" dirty="0">
              <a:latin typeface="Aparajita" panose="02020603050405020304" pitchFamily="18" charset="0"/>
              <a:cs typeface="Aparajita" panose="02020603050405020304" pitchFamily="18" charset="0"/>
            </a:rPr>
            <a:t>Traditional Chinese martial art that involves slow and graceful movements that can improve postural balance, flexibility, and mood.</a:t>
          </a:r>
          <a:endParaRPr lang="en-IN" b="1" dirty="0">
            <a:latin typeface="Aparajita" panose="02020603050405020304" pitchFamily="18" charset="0"/>
            <a:cs typeface="Aparajita" panose="02020603050405020304" pitchFamily="18" charset="0"/>
          </a:endParaRPr>
        </a:p>
      </dgm:t>
    </dgm:pt>
    <dgm:pt modelId="{C1C19D3C-C525-4038-BA01-EA87C2B684E0}" type="parTrans" cxnId="{608AAEFE-B218-4BBC-9B1C-856E87683B1F}">
      <dgm:prSet/>
      <dgm:spPr/>
      <dgm:t>
        <a:bodyPr/>
        <a:lstStyle/>
        <a:p>
          <a:endParaRPr lang="en-IN"/>
        </a:p>
      </dgm:t>
    </dgm:pt>
    <dgm:pt modelId="{6B6E8F81-206C-45EE-A12D-4453DE2FA8E1}" type="sibTrans" cxnId="{608AAEFE-B218-4BBC-9B1C-856E87683B1F}">
      <dgm:prSet/>
      <dgm:spPr/>
      <dgm:t>
        <a:bodyPr/>
        <a:lstStyle/>
        <a:p>
          <a:endParaRPr lang="en-IN"/>
        </a:p>
      </dgm:t>
    </dgm:pt>
    <dgm:pt modelId="{CA723F83-1FC8-4715-B1E1-96096CAD3B8E}">
      <dgm:prSet phldrT="[Text]" custT="1"/>
      <dgm:spPr/>
      <dgm:t>
        <a:bodyPr/>
        <a:lstStyle/>
        <a:p>
          <a:r>
            <a:rPr lang="en-IN" sz="4000" dirty="0"/>
            <a:t>Yoga</a:t>
          </a:r>
        </a:p>
      </dgm:t>
    </dgm:pt>
    <dgm:pt modelId="{628065BA-66EA-49E7-8951-410AD92D2784}" type="parTrans" cxnId="{B1C26D6A-ED28-48C5-8474-24275EE201DB}">
      <dgm:prSet/>
      <dgm:spPr/>
      <dgm:t>
        <a:bodyPr/>
        <a:lstStyle/>
        <a:p>
          <a:endParaRPr lang="en-IN"/>
        </a:p>
      </dgm:t>
    </dgm:pt>
    <dgm:pt modelId="{87031ED3-E97D-49AC-9C35-414384083E5B}" type="sibTrans" cxnId="{B1C26D6A-ED28-48C5-8474-24275EE201DB}">
      <dgm:prSet/>
      <dgm:spPr/>
      <dgm:t>
        <a:bodyPr/>
        <a:lstStyle/>
        <a:p>
          <a:endParaRPr lang="en-IN"/>
        </a:p>
      </dgm:t>
    </dgm:pt>
    <dgm:pt modelId="{93B68605-55E6-48A0-B756-DC042A349504}">
      <dgm:prSet phldrT="[Text]"/>
      <dgm:spPr/>
      <dgm:t>
        <a:bodyPr/>
        <a:lstStyle/>
        <a:p>
          <a:r>
            <a:rPr lang="en-IN" b="1" i="0" dirty="0">
              <a:latin typeface="Aparajita" panose="02020603050405020304" pitchFamily="18" charset="0"/>
              <a:cs typeface="Aparajita" panose="02020603050405020304" pitchFamily="18" charset="0"/>
            </a:rPr>
            <a:t>Yoga is a popular mind-and-body exercise originated in ancient India. It concentrates on meditation, stretching, breathing, and balancing postures. </a:t>
          </a:r>
          <a:endParaRPr lang="en-IN" b="1" dirty="0">
            <a:latin typeface="Aparajita" panose="02020603050405020304" pitchFamily="18" charset="0"/>
            <a:cs typeface="Aparajita" panose="02020603050405020304" pitchFamily="18" charset="0"/>
          </a:endParaRPr>
        </a:p>
      </dgm:t>
    </dgm:pt>
    <dgm:pt modelId="{D0333B92-BE4B-4B7F-ADBB-A6847C131FC5}" type="parTrans" cxnId="{9211DF7D-AAF3-48DA-9FAA-BF4273F2C519}">
      <dgm:prSet/>
      <dgm:spPr/>
      <dgm:t>
        <a:bodyPr/>
        <a:lstStyle/>
        <a:p>
          <a:endParaRPr lang="en-IN"/>
        </a:p>
      </dgm:t>
    </dgm:pt>
    <dgm:pt modelId="{BF700BED-86F0-45EF-B81F-77C8D9C66D33}" type="sibTrans" cxnId="{9211DF7D-AAF3-48DA-9FAA-BF4273F2C519}">
      <dgm:prSet/>
      <dgm:spPr/>
      <dgm:t>
        <a:bodyPr/>
        <a:lstStyle/>
        <a:p>
          <a:endParaRPr lang="en-IN"/>
        </a:p>
      </dgm:t>
    </dgm:pt>
    <dgm:pt modelId="{3823FD0E-B37D-4F59-8A16-2325A727880D}">
      <dgm:prSet/>
      <dgm:spPr/>
      <dgm:t>
        <a:bodyPr/>
        <a:lstStyle/>
        <a:p>
          <a:r>
            <a:rPr lang="en-IN" b="1" i="0" dirty="0">
              <a:effectLst/>
              <a:latin typeface="Aparajita" panose="02020603050405020304" pitchFamily="18" charset="0"/>
              <a:cs typeface="Aparajita" panose="02020603050405020304" pitchFamily="18" charset="0"/>
            </a:rPr>
            <a:t>According to a survey </a:t>
          </a:r>
          <a:r>
            <a:rPr lang="en-IN" b="1" i="0" dirty="0">
              <a:latin typeface="Aparajita" panose="02020603050405020304" pitchFamily="18" charset="0"/>
              <a:cs typeface="Aparajita" panose="02020603050405020304" pitchFamily="18" charset="0"/>
            </a:rPr>
            <a:t>perceived effectiveness of Yoga </a:t>
          </a:r>
          <a:r>
            <a:rPr lang="en-IN" b="1" i="0" dirty="0">
              <a:effectLst/>
              <a:latin typeface="Aparajita" panose="02020603050405020304" pitchFamily="18" charset="0"/>
              <a:cs typeface="Aparajita" panose="02020603050405020304" pitchFamily="18" charset="0"/>
            </a:rPr>
            <a:t>was reported to be 73.8%</a:t>
          </a:r>
          <a:endParaRPr lang="en-IN" b="1" dirty="0">
            <a:latin typeface="Aparajita" panose="02020603050405020304" pitchFamily="18" charset="0"/>
            <a:cs typeface="Aparajita" panose="02020603050405020304" pitchFamily="18" charset="0"/>
          </a:endParaRPr>
        </a:p>
      </dgm:t>
    </dgm:pt>
    <dgm:pt modelId="{453E1558-BF79-4564-8689-72A53620351E}" type="parTrans" cxnId="{7135C6BA-C528-43D4-BEA0-64BABB7784DC}">
      <dgm:prSet/>
      <dgm:spPr/>
      <dgm:t>
        <a:bodyPr/>
        <a:lstStyle/>
        <a:p>
          <a:endParaRPr lang="en-IN"/>
        </a:p>
      </dgm:t>
    </dgm:pt>
    <dgm:pt modelId="{79B50B5B-880D-4ED6-B1E7-2E9098E661FD}" type="sibTrans" cxnId="{7135C6BA-C528-43D4-BEA0-64BABB7784DC}">
      <dgm:prSet/>
      <dgm:spPr/>
      <dgm:t>
        <a:bodyPr/>
        <a:lstStyle/>
        <a:p>
          <a:endParaRPr lang="en-IN"/>
        </a:p>
      </dgm:t>
    </dgm:pt>
    <dgm:pt modelId="{6CE40AF5-CFD2-4DC5-93F5-88DD716779D8}" type="pres">
      <dgm:prSet presAssocID="{91681347-D671-4000-A043-87160265614B}" presName="diagram" presStyleCnt="0">
        <dgm:presLayoutVars>
          <dgm:chPref val="1"/>
          <dgm:dir/>
          <dgm:animOne val="branch"/>
          <dgm:animLvl val="lvl"/>
          <dgm:resizeHandles/>
        </dgm:presLayoutVars>
      </dgm:prSet>
      <dgm:spPr/>
    </dgm:pt>
    <dgm:pt modelId="{4C38CA93-CF36-4CFD-AF19-6E591BE6D29F}" type="pres">
      <dgm:prSet presAssocID="{93BB1CB1-4FBF-4EB3-B8D8-F5E2F34223D0}" presName="root" presStyleCnt="0"/>
      <dgm:spPr/>
    </dgm:pt>
    <dgm:pt modelId="{A11B0E3C-3F59-4DA0-9BB7-9D706E5F517D}" type="pres">
      <dgm:prSet presAssocID="{93BB1CB1-4FBF-4EB3-B8D8-F5E2F34223D0}" presName="rootComposite" presStyleCnt="0"/>
      <dgm:spPr/>
    </dgm:pt>
    <dgm:pt modelId="{7C4CA5D3-B812-4F00-9BB9-8BFB166AF8CB}" type="pres">
      <dgm:prSet presAssocID="{93BB1CB1-4FBF-4EB3-B8D8-F5E2F34223D0}" presName="rootText" presStyleLbl="node1" presStyleIdx="0" presStyleCnt="2" custScaleX="66086" custScaleY="52470"/>
      <dgm:spPr/>
    </dgm:pt>
    <dgm:pt modelId="{605816AE-D3D0-4642-BB86-FA4A87562D30}" type="pres">
      <dgm:prSet presAssocID="{93BB1CB1-4FBF-4EB3-B8D8-F5E2F34223D0}" presName="rootConnector" presStyleLbl="node1" presStyleIdx="0" presStyleCnt="2"/>
      <dgm:spPr/>
    </dgm:pt>
    <dgm:pt modelId="{92111EBB-7CE2-4254-9DF2-7F816938BE43}" type="pres">
      <dgm:prSet presAssocID="{93BB1CB1-4FBF-4EB3-B8D8-F5E2F34223D0}" presName="childShape" presStyleCnt="0"/>
      <dgm:spPr/>
    </dgm:pt>
    <dgm:pt modelId="{48088FEE-0FBA-4B37-9573-61037E85D47D}" type="pres">
      <dgm:prSet presAssocID="{DD51FF77-5538-4E2B-84D4-3B357796D4CB}" presName="Name13" presStyleLbl="parChTrans1D2" presStyleIdx="0" presStyleCnt="4"/>
      <dgm:spPr/>
    </dgm:pt>
    <dgm:pt modelId="{505A4548-1990-4A11-82EC-9A3D640EA1DC}" type="pres">
      <dgm:prSet presAssocID="{84C63E2A-D987-489F-856C-3E700DD9D398}" presName="childText" presStyleLbl="bgAcc1" presStyleIdx="0" presStyleCnt="4" custScaleX="192950" custLinFactY="7450" custLinFactNeighborX="-4514" custLinFactNeighborY="100000">
        <dgm:presLayoutVars>
          <dgm:bulletEnabled val="1"/>
        </dgm:presLayoutVars>
      </dgm:prSet>
      <dgm:spPr/>
    </dgm:pt>
    <dgm:pt modelId="{7074F161-DB4E-4FD1-90BB-297CAEA5DD00}" type="pres">
      <dgm:prSet presAssocID="{C1C19D3C-C525-4038-BA01-EA87C2B684E0}" presName="Name13" presStyleLbl="parChTrans1D2" presStyleIdx="1" presStyleCnt="4"/>
      <dgm:spPr/>
    </dgm:pt>
    <dgm:pt modelId="{6DF9150A-B0CF-4A61-8AE5-547C42E6BC42}" type="pres">
      <dgm:prSet presAssocID="{A91C152C-0337-489F-AFDE-134E4136B3F6}" presName="childText" presStyleLbl="bgAcc1" presStyleIdx="1" presStyleCnt="4" custScaleX="195207" custLinFactY="-42665" custLinFactNeighborX="-1693" custLinFactNeighborY="-100000">
        <dgm:presLayoutVars>
          <dgm:bulletEnabled val="1"/>
        </dgm:presLayoutVars>
      </dgm:prSet>
      <dgm:spPr/>
    </dgm:pt>
    <dgm:pt modelId="{02DF7FF7-28A9-43A2-BE18-D21DB6EC3E13}" type="pres">
      <dgm:prSet presAssocID="{CA723F83-1FC8-4715-B1E1-96096CAD3B8E}" presName="root" presStyleCnt="0"/>
      <dgm:spPr/>
    </dgm:pt>
    <dgm:pt modelId="{A605CA8B-78AC-47EF-A8D6-4412F430D5FE}" type="pres">
      <dgm:prSet presAssocID="{CA723F83-1FC8-4715-B1E1-96096CAD3B8E}" presName="rootComposite" presStyleCnt="0"/>
      <dgm:spPr/>
    </dgm:pt>
    <dgm:pt modelId="{CE29A015-FB6F-4878-9F90-FC2C231B6DBE}" type="pres">
      <dgm:prSet presAssocID="{CA723F83-1FC8-4715-B1E1-96096CAD3B8E}" presName="rootText" presStyleLbl="node1" presStyleIdx="1" presStyleCnt="2" custScaleX="65680" custScaleY="50416"/>
      <dgm:spPr/>
    </dgm:pt>
    <dgm:pt modelId="{BE726AC6-9FCB-485C-B20B-5BCF69F72D54}" type="pres">
      <dgm:prSet presAssocID="{CA723F83-1FC8-4715-B1E1-96096CAD3B8E}" presName="rootConnector" presStyleLbl="node1" presStyleIdx="1" presStyleCnt="2"/>
      <dgm:spPr/>
    </dgm:pt>
    <dgm:pt modelId="{094E5486-96FB-4676-9CBB-0A4852E9ACD0}" type="pres">
      <dgm:prSet presAssocID="{CA723F83-1FC8-4715-B1E1-96096CAD3B8E}" presName="childShape" presStyleCnt="0"/>
      <dgm:spPr/>
    </dgm:pt>
    <dgm:pt modelId="{108FD4AD-8430-42ED-9BCC-3038C1F7C042}" type="pres">
      <dgm:prSet presAssocID="{453E1558-BF79-4564-8689-72A53620351E}" presName="Name13" presStyleLbl="parChTrans1D2" presStyleIdx="2" presStyleCnt="4"/>
      <dgm:spPr/>
    </dgm:pt>
    <dgm:pt modelId="{29796D11-2E46-4D8D-AFBA-4A5D6D9E75F5}" type="pres">
      <dgm:prSet presAssocID="{3823FD0E-B37D-4F59-8A16-2325A727880D}" presName="childText" presStyleLbl="bgAcc1" presStyleIdx="2" presStyleCnt="4" custScaleX="196582" custLinFactY="7695" custLinFactNeighborX="-4390" custLinFactNeighborY="100000">
        <dgm:presLayoutVars>
          <dgm:bulletEnabled val="1"/>
        </dgm:presLayoutVars>
      </dgm:prSet>
      <dgm:spPr/>
    </dgm:pt>
    <dgm:pt modelId="{2F5F1C76-F4C9-4312-83F3-B4782ADE56EB}" type="pres">
      <dgm:prSet presAssocID="{D0333B92-BE4B-4B7F-ADBB-A6847C131FC5}" presName="Name13" presStyleLbl="parChTrans1D2" presStyleIdx="3" presStyleCnt="4"/>
      <dgm:spPr/>
    </dgm:pt>
    <dgm:pt modelId="{B74ADB6C-160E-4865-B246-1650B2BABD65}" type="pres">
      <dgm:prSet presAssocID="{93B68605-55E6-48A0-B756-DC042A349504}" presName="childText" presStyleLbl="bgAcc1" presStyleIdx="3" presStyleCnt="4" custScaleX="197147" custLinFactY="-38988" custLinFactNeighborY="-100000">
        <dgm:presLayoutVars>
          <dgm:bulletEnabled val="1"/>
        </dgm:presLayoutVars>
      </dgm:prSet>
      <dgm:spPr/>
    </dgm:pt>
  </dgm:ptLst>
  <dgm:cxnLst>
    <dgm:cxn modelId="{64D87713-134A-46D3-B8F3-98105D7C9E4D}" srcId="{93BB1CB1-4FBF-4EB3-B8D8-F5E2F34223D0}" destId="{84C63E2A-D987-489F-856C-3E700DD9D398}" srcOrd="0" destOrd="0" parTransId="{DD51FF77-5538-4E2B-84D4-3B357796D4CB}" sibTransId="{1F80C5F4-26AC-4CD1-A1ED-84007CBF7679}"/>
    <dgm:cxn modelId="{6FA0E215-1C76-4B6D-A10E-03F2DEF6CF3F}" type="presOf" srcId="{93BB1CB1-4FBF-4EB3-B8D8-F5E2F34223D0}" destId="{605816AE-D3D0-4642-BB86-FA4A87562D30}" srcOrd="1" destOrd="0" presId="urn:microsoft.com/office/officeart/2005/8/layout/hierarchy3"/>
    <dgm:cxn modelId="{7C42AD3D-1B61-478E-82E3-9D23566FFD00}" type="presOf" srcId="{93B68605-55E6-48A0-B756-DC042A349504}" destId="{B74ADB6C-160E-4865-B246-1650B2BABD65}" srcOrd="0" destOrd="0" presId="urn:microsoft.com/office/officeart/2005/8/layout/hierarchy3"/>
    <dgm:cxn modelId="{02C1CE3F-62A0-4DC3-B693-FA2ADEC636DC}" type="presOf" srcId="{453E1558-BF79-4564-8689-72A53620351E}" destId="{108FD4AD-8430-42ED-9BCC-3038C1F7C042}" srcOrd="0" destOrd="0" presId="urn:microsoft.com/office/officeart/2005/8/layout/hierarchy3"/>
    <dgm:cxn modelId="{B1C26D6A-ED28-48C5-8474-24275EE201DB}" srcId="{91681347-D671-4000-A043-87160265614B}" destId="{CA723F83-1FC8-4715-B1E1-96096CAD3B8E}" srcOrd="1" destOrd="0" parTransId="{628065BA-66EA-49E7-8951-410AD92D2784}" sibTransId="{87031ED3-E97D-49AC-9C35-414384083E5B}"/>
    <dgm:cxn modelId="{32BF264D-E5C5-4245-8311-8A207820D68F}" type="presOf" srcId="{CA723F83-1FC8-4715-B1E1-96096CAD3B8E}" destId="{CE29A015-FB6F-4878-9F90-FC2C231B6DBE}" srcOrd="0" destOrd="0" presId="urn:microsoft.com/office/officeart/2005/8/layout/hierarchy3"/>
    <dgm:cxn modelId="{A2FA1B73-6583-4F7F-B7F6-CAE8B76E5C6D}" type="presOf" srcId="{93BB1CB1-4FBF-4EB3-B8D8-F5E2F34223D0}" destId="{7C4CA5D3-B812-4F00-9BB9-8BFB166AF8CB}" srcOrd="0" destOrd="0" presId="urn:microsoft.com/office/officeart/2005/8/layout/hierarchy3"/>
    <dgm:cxn modelId="{85F7D475-968C-49AE-8C14-10D0D563559F}" type="presOf" srcId="{DD51FF77-5538-4E2B-84D4-3B357796D4CB}" destId="{48088FEE-0FBA-4B37-9573-61037E85D47D}" srcOrd="0" destOrd="0" presId="urn:microsoft.com/office/officeart/2005/8/layout/hierarchy3"/>
    <dgm:cxn modelId="{9211DF7D-AAF3-48DA-9FAA-BF4273F2C519}" srcId="{CA723F83-1FC8-4715-B1E1-96096CAD3B8E}" destId="{93B68605-55E6-48A0-B756-DC042A349504}" srcOrd="1" destOrd="0" parTransId="{D0333B92-BE4B-4B7F-ADBB-A6847C131FC5}" sibTransId="{BF700BED-86F0-45EF-B81F-77C8D9C66D33}"/>
    <dgm:cxn modelId="{84B43C85-2772-4F76-A59D-2F1964ABE45A}" type="presOf" srcId="{84C63E2A-D987-489F-856C-3E700DD9D398}" destId="{505A4548-1990-4A11-82EC-9A3D640EA1DC}" srcOrd="0" destOrd="0" presId="urn:microsoft.com/office/officeart/2005/8/layout/hierarchy3"/>
    <dgm:cxn modelId="{5E9FFA95-6F5C-4EEE-B781-D6F78839F93F}" type="presOf" srcId="{91681347-D671-4000-A043-87160265614B}" destId="{6CE40AF5-CFD2-4DC5-93F5-88DD716779D8}" srcOrd="0" destOrd="0" presId="urn:microsoft.com/office/officeart/2005/8/layout/hierarchy3"/>
    <dgm:cxn modelId="{9CC13FB2-21DD-41DF-A87F-07F7E277E621}" type="presOf" srcId="{3823FD0E-B37D-4F59-8A16-2325A727880D}" destId="{29796D11-2E46-4D8D-AFBA-4A5D6D9E75F5}" srcOrd="0" destOrd="0" presId="urn:microsoft.com/office/officeart/2005/8/layout/hierarchy3"/>
    <dgm:cxn modelId="{7135C6BA-C528-43D4-BEA0-64BABB7784DC}" srcId="{CA723F83-1FC8-4715-B1E1-96096CAD3B8E}" destId="{3823FD0E-B37D-4F59-8A16-2325A727880D}" srcOrd="0" destOrd="0" parTransId="{453E1558-BF79-4564-8689-72A53620351E}" sibTransId="{79B50B5B-880D-4ED6-B1E7-2E9098E661FD}"/>
    <dgm:cxn modelId="{61F915CD-02A0-4EC0-A3B0-CEEE423213E2}" type="presOf" srcId="{A91C152C-0337-489F-AFDE-134E4136B3F6}" destId="{6DF9150A-B0CF-4A61-8AE5-547C42E6BC42}" srcOrd="0" destOrd="0" presId="urn:microsoft.com/office/officeart/2005/8/layout/hierarchy3"/>
    <dgm:cxn modelId="{0190EDD2-E384-4E8A-8679-D11423F2FACB}" srcId="{91681347-D671-4000-A043-87160265614B}" destId="{93BB1CB1-4FBF-4EB3-B8D8-F5E2F34223D0}" srcOrd="0" destOrd="0" parTransId="{B73B77EE-7036-496D-BC03-CA43D69C5194}" sibTransId="{726C4D3F-1DB3-46EA-8161-CECC11478829}"/>
    <dgm:cxn modelId="{E8B1E9E0-3001-46EC-86CC-5808CF9272B5}" type="presOf" srcId="{CA723F83-1FC8-4715-B1E1-96096CAD3B8E}" destId="{BE726AC6-9FCB-485C-B20B-5BCF69F72D54}" srcOrd="1" destOrd="0" presId="urn:microsoft.com/office/officeart/2005/8/layout/hierarchy3"/>
    <dgm:cxn modelId="{0E2C19E2-300A-4B77-BE20-9FFE83F0598D}" type="presOf" srcId="{D0333B92-BE4B-4B7F-ADBB-A6847C131FC5}" destId="{2F5F1C76-F4C9-4312-83F3-B4782ADE56EB}" srcOrd="0" destOrd="0" presId="urn:microsoft.com/office/officeart/2005/8/layout/hierarchy3"/>
    <dgm:cxn modelId="{522707ED-9431-4DD5-9EF4-C695F6640972}" type="presOf" srcId="{C1C19D3C-C525-4038-BA01-EA87C2B684E0}" destId="{7074F161-DB4E-4FD1-90BB-297CAEA5DD00}" srcOrd="0" destOrd="0" presId="urn:microsoft.com/office/officeart/2005/8/layout/hierarchy3"/>
    <dgm:cxn modelId="{608AAEFE-B218-4BBC-9B1C-856E87683B1F}" srcId="{93BB1CB1-4FBF-4EB3-B8D8-F5E2F34223D0}" destId="{A91C152C-0337-489F-AFDE-134E4136B3F6}" srcOrd="1" destOrd="0" parTransId="{C1C19D3C-C525-4038-BA01-EA87C2B684E0}" sibTransId="{6B6E8F81-206C-45EE-A12D-4453DE2FA8E1}"/>
    <dgm:cxn modelId="{348DAF16-A1B2-45EA-9A9C-CF70F55012EF}" type="presParOf" srcId="{6CE40AF5-CFD2-4DC5-93F5-88DD716779D8}" destId="{4C38CA93-CF36-4CFD-AF19-6E591BE6D29F}" srcOrd="0" destOrd="0" presId="urn:microsoft.com/office/officeart/2005/8/layout/hierarchy3"/>
    <dgm:cxn modelId="{FFA17C96-1031-41D7-BB35-07E9647ACB6A}" type="presParOf" srcId="{4C38CA93-CF36-4CFD-AF19-6E591BE6D29F}" destId="{A11B0E3C-3F59-4DA0-9BB7-9D706E5F517D}" srcOrd="0" destOrd="0" presId="urn:microsoft.com/office/officeart/2005/8/layout/hierarchy3"/>
    <dgm:cxn modelId="{C91620B2-E266-40D8-B6A6-6D88B20B5DC7}" type="presParOf" srcId="{A11B0E3C-3F59-4DA0-9BB7-9D706E5F517D}" destId="{7C4CA5D3-B812-4F00-9BB9-8BFB166AF8CB}" srcOrd="0" destOrd="0" presId="urn:microsoft.com/office/officeart/2005/8/layout/hierarchy3"/>
    <dgm:cxn modelId="{DE576F63-151A-4F0D-87A2-88183C2F135E}" type="presParOf" srcId="{A11B0E3C-3F59-4DA0-9BB7-9D706E5F517D}" destId="{605816AE-D3D0-4642-BB86-FA4A87562D30}" srcOrd="1" destOrd="0" presId="urn:microsoft.com/office/officeart/2005/8/layout/hierarchy3"/>
    <dgm:cxn modelId="{A71E1F90-97D4-4862-8B02-88A2C5E735BD}" type="presParOf" srcId="{4C38CA93-CF36-4CFD-AF19-6E591BE6D29F}" destId="{92111EBB-7CE2-4254-9DF2-7F816938BE43}" srcOrd="1" destOrd="0" presId="urn:microsoft.com/office/officeart/2005/8/layout/hierarchy3"/>
    <dgm:cxn modelId="{D63677EB-05EA-4042-8501-A299B4CB5A03}" type="presParOf" srcId="{92111EBB-7CE2-4254-9DF2-7F816938BE43}" destId="{48088FEE-0FBA-4B37-9573-61037E85D47D}" srcOrd="0" destOrd="0" presId="urn:microsoft.com/office/officeart/2005/8/layout/hierarchy3"/>
    <dgm:cxn modelId="{72ECF949-8441-4044-89D7-5B0B95F68134}" type="presParOf" srcId="{92111EBB-7CE2-4254-9DF2-7F816938BE43}" destId="{505A4548-1990-4A11-82EC-9A3D640EA1DC}" srcOrd="1" destOrd="0" presId="urn:microsoft.com/office/officeart/2005/8/layout/hierarchy3"/>
    <dgm:cxn modelId="{176E2699-BC41-40BC-B832-D5B0CD0695AF}" type="presParOf" srcId="{92111EBB-7CE2-4254-9DF2-7F816938BE43}" destId="{7074F161-DB4E-4FD1-90BB-297CAEA5DD00}" srcOrd="2" destOrd="0" presId="urn:microsoft.com/office/officeart/2005/8/layout/hierarchy3"/>
    <dgm:cxn modelId="{558C92C5-1AE9-4E08-AB8C-9AB41514A1C2}" type="presParOf" srcId="{92111EBB-7CE2-4254-9DF2-7F816938BE43}" destId="{6DF9150A-B0CF-4A61-8AE5-547C42E6BC42}" srcOrd="3" destOrd="0" presId="urn:microsoft.com/office/officeart/2005/8/layout/hierarchy3"/>
    <dgm:cxn modelId="{2C18D787-9F26-4AF9-A21A-415C154F5562}" type="presParOf" srcId="{6CE40AF5-CFD2-4DC5-93F5-88DD716779D8}" destId="{02DF7FF7-28A9-43A2-BE18-D21DB6EC3E13}" srcOrd="1" destOrd="0" presId="urn:microsoft.com/office/officeart/2005/8/layout/hierarchy3"/>
    <dgm:cxn modelId="{E601105A-3ABA-4E35-89F8-46FFC4C870C3}" type="presParOf" srcId="{02DF7FF7-28A9-43A2-BE18-D21DB6EC3E13}" destId="{A605CA8B-78AC-47EF-A8D6-4412F430D5FE}" srcOrd="0" destOrd="0" presId="urn:microsoft.com/office/officeart/2005/8/layout/hierarchy3"/>
    <dgm:cxn modelId="{4CEE63C1-5A90-4A9C-BFE7-F4F83BC22B59}" type="presParOf" srcId="{A605CA8B-78AC-47EF-A8D6-4412F430D5FE}" destId="{CE29A015-FB6F-4878-9F90-FC2C231B6DBE}" srcOrd="0" destOrd="0" presId="urn:microsoft.com/office/officeart/2005/8/layout/hierarchy3"/>
    <dgm:cxn modelId="{29873ABD-C666-4C41-96A6-4E3B132AE36D}" type="presParOf" srcId="{A605CA8B-78AC-47EF-A8D6-4412F430D5FE}" destId="{BE726AC6-9FCB-485C-B20B-5BCF69F72D54}" srcOrd="1" destOrd="0" presId="urn:microsoft.com/office/officeart/2005/8/layout/hierarchy3"/>
    <dgm:cxn modelId="{6F54AB58-0C9C-401E-8C6C-4215BB18F3A7}" type="presParOf" srcId="{02DF7FF7-28A9-43A2-BE18-D21DB6EC3E13}" destId="{094E5486-96FB-4676-9CBB-0A4852E9ACD0}" srcOrd="1" destOrd="0" presId="urn:microsoft.com/office/officeart/2005/8/layout/hierarchy3"/>
    <dgm:cxn modelId="{E7FB6AEE-8E78-470B-9497-9E3FB919934A}" type="presParOf" srcId="{094E5486-96FB-4676-9CBB-0A4852E9ACD0}" destId="{108FD4AD-8430-42ED-9BCC-3038C1F7C042}" srcOrd="0" destOrd="0" presId="urn:microsoft.com/office/officeart/2005/8/layout/hierarchy3"/>
    <dgm:cxn modelId="{2AE3FC8C-49C4-47C8-9DDC-A29CAB528A53}" type="presParOf" srcId="{094E5486-96FB-4676-9CBB-0A4852E9ACD0}" destId="{29796D11-2E46-4D8D-AFBA-4A5D6D9E75F5}" srcOrd="1" destOrd="0" presId="urn:microsoft.com/office/officeart/2005/8/layout/hierarchy3"/>
    <dgm:cxn modelId="{779BB2F0-DD69-4DF2-B942-E47ACE32B1B6}" type="presParOf" srcId="{094E5486-96FB-4676-9CBB-0A4852E9ACD0}" destId="{2F5F1C76-F4C9-4312-83F3-B4782ADE56EB}" srcOrd="2" destOrd="0" presId="urn:microsoft.com/office/officeart/2005/8/layout/hierarchy3"/>
    <dgm:cxn modelId="{DA0D400E-4558-4D66-9DE2-1CB5AA4E3A9A}" type="presParOf" srcId="{094E5486-96FB-4676-9CBB-0A4852E9ACD0}" destId="{B74ADB6C-160E-4865-B246-1650B2BABD6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6B3C3-57FE-4199-9FEF-EF97776E97F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IN"/>
        </a:p>
      </dgm:t>
    </dgm:pt>
    <dgm:pt modelId="{94E93E50-C7D1-4176-B395-279CFFD34788}">
      <dgm:prSet phldrT="[Text]"/>
      <dgm:spPr/>
      <dgm:t>
        <a:bodyPr/>
        <a:lstStyle/>
        <a:p>
          <a:pPr>
            <a:lnSpc>
              <a:spcPct val="100000"/>
            </a:lnSpc>
          </a:pPr>
          <a:r>
            <a:rPr lang="en-IN">
              <a:latin typeface="Aparajita" panose="02020603050405020304" pitchFamily="18" charset="0"/>
              <a:cs typeface="Aparajita" panose="02020603050405020304" pitchFamily="18" charset="0"/>
            </a:rPr>
            <a:t>Lack of adequate evidence</a:t>
          </a:r>
        </a:p>
      </dgm:t>
    </dgm:pt>
    <dgm:pt modelId="{B9CDFC26-EBEE-4500-AD95-BF39C541BAC1}" type="parTrans" cxnId="{60AF8948-CB63-4760-A721-9CEAEE752D89}">
      <dgm:prSet/>
      <dgm:spPr/>
      <dgm:t>
        <a:bodyPr/>
        <a:lstStyle/>
        <a:p>
          <a:endParaRPr lang="en-IN"/>
        </a:p>
      </dgm:t>
    </dgm:pt>
    <dgm:pt modelId="{0E796214-AAAF-476D-8AF4-40B3BA45B31B}" type="sibTrans" cxnId="{60AF8948-CB63-4760-A721-9CEAEE752D89}">
      <dgm:prSet/>
      <dgm:spPr/>
      <dgm:t>
        <a:bodyPr/>
        <a:lstStyle/>
        <a:p>
          <a:endParaRPr lang="en-IN"/>
        </a:p>
      </dgm:t>
    </dgm:pt>
    <dgm:pt modelId="{470AB214-A366-4D16-9B4E-AF6718994EB8}">
      <dgm:prSet phldrT="[Text]"/>
      <dgm:spPr/>
      <dgm:t>
        <a:bodyPr/>
        <a:lstStyle/>
        <a:p>
          <a:pPr>
            <a:lnSpc>
              <a:spcPct val="100000"/>
            </a:lnSpc>
          </a:pPr>
          <a:r>
            <a:rPr lang="en-IN">
              <a:latin typeface="Aparajita" panose="02020603050405020304" pitchFamily="18" charset="0"/>
              <a:cs typeface="Aparajita" panose="02020603050405020304" pitchFamily="18" charset="0"/>
            </a:rPr>
            <a:t>Different protocols</a:t>
          </a:r>
        </a:p>
      </dgm:t>
    </dgm:pt>
    <dgm:pt modelId="{1983DB4E-BFD4-4C5B-A3DD-4F39B2A18817}" type="parTrans" cxnId="{9A7175A1-2E43-41C7-9412-AB99AB599B3F}">
      <dgm:prSet/>
      <dgm:spPr/>
      <dgm:t>
        <a:bodyPr/>
        <a:lstStyle/>
        <a:p>
          <a:endParaRPr lang="en-IN"/>
        </a:p>
      </dgm:t>
    </dgm:pt>
    <dgm:pt modelId="{BCAA0B81-A544-4698-9828-4472613C202B}" type="sibTrans" cxnId="{9A7175A1-2E43-41C7-9412-AB99AB599B3F}">
      <dgm:prSet/>
      <dgm:spPr/>
      <dgm:t>
        <a:bodyPr/>
        <a:lstStyle/>
        <a:p>
          <a:endParaRPr lang="en-IN"/>
        </a:p>
      </dgm:t>
    </dgm:pt>
    <dgm:pt modelId="{7D0236AC-A251-44C8-8B08-67D7FC343DBA}">
      <dgm:prSet phldrT="[Text]"/>
      <dgm:spPr/>
      <dgm:t>
        <a:bodyPr/>
        <a:lstStyle/>
        <a:p>
          <a:pPr>
            <a:lnSpc>
              <a:spcPct val="100000"/>
            </a:lnSpc>
          </a:pPr>
          <a:r>
            <a:rPr lang="en-IN">
              <a:latin typeface="Aparajita" panose="02020603050405020304" pitchFamily="18" charset="0"/>
              <a:cs typeface="Aparajita" panose="02020603050405020304" pitchFamily="18" charset="0"/>
            </a:rPr>
            <a:t>Mind and Body exercises</a:t>
          </a:r>
        </a:p>
      </dgm:t>
    </dgm:pt>
    <dgm:pt modelId="{878AD114-BA5B-4017-9202-A6FBA3115111}" type="parTrans" cxnId="{288CED98-6C6A-411D-B70E-CC48B1BD0C94}">
      <dgm:prSet/>
      <dgm:spPr/>
      <dgm:t>
        <a:bodyPr/>
        <a:lstStyle/>
        <a:p>
          <a:endParaRPr lang="en-IN"/>
        </a:p>
      </dgm:t>
    </dgm:pt>
    <dgm:pt modelId="{550B609B-7100-45EB-9619-8F318B5569A3}" type="sibTrans" cxnId="{288CED98-6C6A-411D-B70E-CC48B1BD0C94}">
      <dgm:prSet/>
      <dgm:spPr/>
      <dgm:t>
        <a:bodyPr/>
        <a:lstStyle/>
        <a:p>
          <a:endParaRPr lang="en-IN"/>
        </a:p>
      </dgm:t>
    </dgm:pt>
    <dgm:pt modelId="{F2F27D33-6F50-4402-805E-F0E5151433B8}">
      <dgm:prSet phldrT="[Text]"/>
      <dgm:spPr/>
      <dgm:t>
        <a:bodyPr/>
        <a:lstStyle/>
        <a:p>
          <a:pPr>
            <a:lnSpc>
              <a:spcPct val="100000"/>
            </a:lnSpc>
          </a:pPr>
          <a:r>
            <a:rPr lang="en-IN">
              <a:latin typeface="Aparajita" panose="02020603050405020304" pitchFamily="18" charset="0"/>
              <a:cs typeface="Aparajita" panose="02020603050405020304" pitchFamily="18" charset="0"/>
            </a:rPr>
            <a:t>Home based exercise program</a:t>
          </a:r>
        </a:p>
      </dgm:t>
    </dgm:pt>
    <dgm:pt modelId="{C586440A-BC5F-454C-B808-0EE0EDE9A0A4}" type="parTrans" cxnId="{880FA1A8-EC84-45D6-8944-A7795204DE3E}">
      <dgm:prSet/>
      <dgm:spPr/>
      <dgm:t>
        <a:bodyPr/>
        <a:lstStyle/>
        <a:p>
          <a:endParaRPr lang="en-IN"/>
        </a:p>
      </dgm:t>
    </dgm:pt>
    <dgm:pt modelId="{E9FA829A-924F-4D0E-AD41-182BE5B9BBA2}" type="sibTrans" cxnId="{880FA1A8-EC84-45D6-8944-A7795204DE3E}">
      <dgm:prSet/>
      <dgm:spPr/>
      <dgm:t>
        <a:bodyPr/>
        <a:lstStyle/>
        <a:p>
          <a:endParaRPr lang="en-IN"/>
        </a:p>
      </dgm:t>
    </dgm:pt>
    <dgm:pt modelId="{A4FC9DFF-87C9-45F4-AF73-283A5CA9A959}" type="pres">
      <dgm:prSet presAssocID="{B406B3C3-57FE-4199-9FEF-EF97776E97FE}" presName="root" presStyleCnt="0">
        <dgm:presLayoutVars>
          <dgm:dir/>
          <dgm:resizeHandles val="exact"/>
        </dgm:presLayoutVars>
      </dgm:prSet>
      <dgm:spPr/>
    </dgm:pt>
    <dgm:pt modelId="{4A6815D4-8A3B-4E02-9FBD-1398A7B11A57}" type="pres">
      <dgm:prSet presAssocID="{94E93E50-C7D1-4176-B395-279CFFD34788}" presName="compNode" presStyleCnt="0"/>
      <dgm:spPr/>
    </dgm:pt>
    <dgm:pt modelId="{25DBE263-69A7-47AD-ACD6-3679AC08A3CB}" type="pres">
      <dgm:prSet presAssocID="{94E93E50-C7D1-4176-B395-279CFFD347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D4CD580E-8ED9-458B-97A8-2F986D2BECF6}" type="pres">
      <dgm:prSet presAssocID="{94E93E50-C7D1-4176-B395-279CFFD34788}" presName="spaceRect" presStyleCnt="0"/>
      <dgm:spPr/>
    </dgm:pt>
    <dgm:pt modelId="{112470D8-F02C-4187-BFD5-A0FDA5205D68}" type="pres">
      <dgm:prSet presAssocID="{94E93E50-C7D1-4176-B395-279CFFD34788}" presName="textRect" presStyleLbl="revTx" presStyleIdx="0" presStyleCnt="4">
        <dgm:presLayoutVars>
          <dgm:chMax val="1"/>
          <dgm:chPref val="1"/>
        </dgm:presLayoutVars>
      </dgm:prSet>
      <dgm:spPr/>
    </dgm:pt>
    <dgm:pt modelId="{86153DB7-75CF-4F6B-87B9-4F6AD64C387A}" type="pres">
      <dgm:prSet presAssocID="{0E796214-AAAF-476D-8AF4-40B3BA45B31B}" presName="sibTrans" presStyleCnt="0"/>
      <dgm:spPr/>
    </dgm:pt>
    <dgm:pt modelId="{646E0B0C-C503-40E7-BE6B-9F0F57118985}" type="pres">
      <dgm:prSet presAssocID="{470AB214-A366-4D16-9B4E-AF6718994EB8}" presName="compNode" presStyleCnt="0"/>
      <dgm:spPr/>
    </dgm:pt>
    <dgm:pt modelId="{9A5BEE5B-215A-4800-9764-18678D604032}" type="pres">
      <dgm:prSet presAssocID="{470AB214-A366-4D16-9B4E-AF6718994E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8BDD6B4-25D4-4823-BCDD-56C653FBDDDC}" type="pres">
      <dgm:prSet presAssocID="{470AB214-A366-4D16-9B4E-AF6718994EB8}" presName="spaceRect" presStyleCnt="0"/>
      <dgm:spPr/>
    </dgm:pt>
    <dgm:pt modelId="{86E2FA54-34E8-47DE-99B9-CDA914E1A952}" type="pres">
      <dgm:prSet presAssocID="{470AB214-A366-4D16-9B4E-AF6718994EB8}" presName="textRect" presStyleLbl="revTx" presStyleIdx="1" presStyleCnt="4">
        <dgm:presLayoutVars>
          <dgm:chMax val="1"/>
          <dgm:chPref val="1"/>
        </dgm:presLayoutVars>
      </dgm:prSet>
      <dgm:spPr/>
    </dgm:pt>
    <dgm:pt modelId="{C9BBE2F5-51BE-41BF-A04C-20A2337480F6}" type="pres">
      <dgm:prSet presAssocID="{BCAA0B81-A544-4698-9828-4472613C202B}" presName="sibTrans" presStyleCnt="0"/>
      <dgm:spPr/>
    </dgm:pt>
    <dgm:pt modelId="{D27EF344-B86B-40BA-9811-3D46BEFC4382}" type="pres">
      <dgm:prSet presAssocID="{7D0236AC-A251-44C8-8B08-67D7FC343DBA}" presName="compNode" presStyleCnt="0"/>
      <dgm:spPr/>
    </dgm:pt>
    <dgm:pt modelId="{F3F78043-53DB-4182-8F5B-21CABA8710C2}" type="pres">
      <dgm:prSet presAssocID="{7D0236AC-A251-44C8-8B08-67D7FC343D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0D829C4-42BA-4118-B9DD-68BE7302C968}" type="pres">
      <dgm:prSet presAssocID="{7D0236AC-A251-44C8-8B08-67D7FC343DBA}" presName="spaceRect" presStyleCnt="0"/>
      <dgm:spPr/>
    </dgm:pt>
    <dgm:pt modelId="{C03237A6-1EDE-43D8-A99E-0AA2E7E08FBE}" type="pres">
      <dgm:prSet presAssocID="{7D0236AC-A251-44C8-8B08-67D7FC343DBA}" presName="textRect" presStyleLbl="revTx" presStyleIdx="2" presStyleCnt="4">
        <dgm:presLayoutVars>
          <dgm:chMax val="1"/>
          <dgm:chPref val="1"/>
        </dgm:presLayoutVars>
      </dgm:prSet>
      <dgm:spPr/>
    </dgm:pt>
    <dgm:pt modelId="{83E4A71D-43B2-4CB6-8A83-FAD6814FBDC6}" type="pres">
      <dgm:prSet presAssocID="{550B609B-7100-45EB-9619-8F318B5569A3}" presName="sibTrans" presStyleCnt="0"/>
      <dgm:spPr/>
    </dgm:pt>
    <dgm:pt modelId="{4F889E50-783D-4D88-8343-F07BBF04D357}" type="pres">
      <dgm:prSet presAssocID="{F2F27D33-6F50-4402-805E-F0E5151433B8}" presName="compNode" presStyleCnt="0"/>
      <dgm:spPr/>
    </dgm:pt>
    <dgm:pt modelId="{92B9D1FB-86C0-4F9C-84DC-4D4DDB5F2493}" type="pres">
      <dgm:prSet presAssocID="{F2F27D33-6F50-4402-805E-F0E5151433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A46683A5-8C6F-4971-8860-B8710B1C96AC}" type="pres">
      <dgm:prSet presAssocID="{F2F27D33-6F50-4402-805E-F0E5151433B8}" presName="spaceRect" presStyleCnt="0"/>
      <dgm:spPr/>
    </dgm:pt>
    <dgm:pt modelId="{5B9B06A9-E983-4459-AA9E-D76BAEB01FA7}" type="pres">
      <dgm:prSet presAssocID="{F2F27D33-6F50-4402-805E-F0E5151433B8}" presName="textRect" presStyleLbl="revTx" presStyleIdx="3" presStyleCnt="4">
        <dgm:presLayoutVars>
          <dgm:chMax val="1"/>
          <dgm:chPref val="1"/>
        </dgm:presLayoutVars>
      </dgm:prSet>
      <dgm:spPr/>
    </dgm:pt>
  </dgm:ptLst>
  <dgm:cxnLst>
    <dgm:cxn modelId="{A1258200-D782-4DFD-97DE-DA3896739A8C}" type="presOf" srcId="{7D0236AC-A251-44C8-8B08-67D7FC343DBA}" destId="{C03237A6-1EDE-43D8-A99E-0AA2E7E08FBE}" srcOrd="0" destOrd="0" presId="urn:microsoft.com/office/officeart/2018/2/layout/IconLabelList"/>
    <dgm:cxn modelId="{60AF8948-CB63-4760-A721-9CEAEE752D89}" srcId="{B406B3C3-57FE-4199-9FEF-EF97776E97FE}" destId="{94E93E50-C7D1-4176-B395-279CFFD34788}" srcOrd="0" destOrd="0" parTransId="{B9CDFC26-EBEE-4500-AD95-BF39C541BAC1}" sibTransId="{0E796214-AAAF-476D-8AF4-40B3BA45B31B}"/>
    <dgm:cxn modelId="{614B6675-D214-4A69-A204-C5E5915F7042}" type="presOf" srcId="{470AB214-A366-4D16-9B4E-AF6718994EB8}" destId="{86E2FA54-34E8-47DE-99B9-CDA914E1A952}" srcOrd="0" destOrd="0" presId="urn:microsoft.com/office/officeart/2018/2/layout/IconLabelList"/>
    <dgm:cxn modelId="{526BFA91-B3DF-4CC5-8CAD-73DD706D482B}" type="presOf" srcId="{94E93E50-C7D1-4176-B395-279CFFD34788}" destId="{112470D8-F02C-4187-BFD5-A0FDA5205D68}" srcOrd="0" destOrd="0" presId="urn:microsoft.com/office/officeart/2018/2/layout/IconLabelList"/>
    <dgm:cxn modelId="{288CED98-6C6A-411D-B70E-CC48B1BD0C94}" srcId="{B406B3C3-57FE-4199-9FEF-EF97776E97FE}" destId="{7D0236AC-A251-44C8-8B08-67D7FC343DBA}" srcOrd="2" destOrd="0" parTransId="{878AD114-BA5B-4017-9202-A6FBA3115111}" sibTransId="{550B609B-7100-45EB-9619-8F318B5569A3}"/>
    <dgm:cxn modelId="{9A7175A1-2E43-41C7-9412-AB99AB599B3F}" srcId="{B406B3C3-57FE-4199-9FEF-EF97776E97FE}" destId="{470AB214-A366-4D16-9B4E-AF6718994EB8}" srcOrd="1" destOrd="0" parTransId="{1983DB4E-BFD4-4C5B-A3DD-4F39B2A18817}" sibTransId="{BCAA0B81-A544-4698-9828-4472613C202B}"/>
    <dgm:cxn modelId="{880FA1A8-EC84-45D6-8944-A7795204DE3E}" srcId="{B406B3C3-57FE-4199-9FEF-EF97776E97FE}" destId="{F2F27D33-6F50-4402-805E-F0E5151433B8}" srcOrd="3" destOrd="0" parTransId="{C586440A-BC5F-454C-B808-0EE0EDE9A0A4}" sibTransId="{E9FA829A-924F-4D0E-AD41-182BE5B9BBA2}"/>
    <dgm:cxn modelId="{695DEBC1-922F-4409-A8A1-223A4547587B}" type="presOf" srcId="{F2F27D33-6F50-4402-805E-F0E5151433B8}" destId="{5B9B06A9-E983-4459-AA9E-D76BAEB01FA7}" srcOrd="0" destOrd="0" presId="urn:microsoft.com/office/officeart/2018/2/layout/IconLabelList"/>
    <dgm:cxn modelId="{3BE401DD-06A7-480F-BFA1-9CE8FC0A948C}" type="presOf" srcId="{B406B3C3-57FE-4199-9FEF-EF97776E97FE}" destId="{A4FC9DFF-87C9-45F4-AF73-283A5CA9A959}" srcOrd="0" destOrd="0" presId="urn:microsoft.com/office/officeart/2018/2/layout/IconLabelList"/>
    <dgm:cxn modelId="{0F6FFF96-DB7D-4D46-BD90-BA33B0FBD0A3}" type="presParOf" srcId="{A4FC9DFF-87C9-45F4-AF73-283A5CA9A959}" destId="{4A6815D4-8A3B-4E02-9FBD-1398A7B11A57}" srcOrd="0" destOrd="0" presId="urn:microsoft.com/office/officeart/2018/2/layout/IconLabelList"/>
    <dgm:cxn modelId="{E76A62F4-4F4E-48CC-8EE8-48DD5795FB39}" type="presParOf" srcId="{4A6815D4-8A3B-4E02-9FBD-1398A7B11A57}" destId="{25DBE263-69A7-47AD-ACD6-3679AC08A3CB}" srcOrd="0" destOrd="0" presId="urn:microsoft.com/office/officeart/2018/2/layout/IconLabelList"/>
    <dgm:cxn modelId="{9A169527-64B6-474E-9D1B-6464B358BB6C}" type="presParOf" srcId="{4A6815D4-8A3B-4E02-9FBD-1398A7B11A57}" destId="{D4CD580E-8ED9-458B-97A8-2F986D2BECF6}" srcOrd="1" destOrd="0" presId="urn:microsoft.com/office/officeart/2018/2/layout/IconLabelList"/>
    <dgm:cxn modelId="{CC4AD422-6A3D-4DCC-BE97-2A320CAB526A}" type="presParOf" srcId="{4A6815D4-8A3B-4E02-9FBD-1398A7B11A57}" destId="{112470D8-F02C-4187-BFD5-A0FDA5205D68}" srcOrd="2" destOrd="0" presId="urn:microsoft.com/office/officeart/2018/2/layout/IconLabelList"/>
    <dgm:cxn modelId="{EEC40F54-A68C-4F6E-9235-54069D7C7AFF}" type="presParOf" srcId="{A4FC9DFF-87C9-45F4-AF73-283A5CA9A959}" destId="{86153DB7-75CF-4F6B-87B9-4F6AD64C387A}" srcOrd="1" destOrd="0" presId="urn:microsoft.com/office/officeart/2018/2/layout/IconLabelList"/>
    <dgm:cxn modelId="{E75E3B0D-B5C2-4A59-8119-27805DA4309D}" type="presParOf" srcId="{A4FC9DFF-87C9-45F4-AF73-283A5CA9A959}" destId="{646E0B0C-C503-40E7-BE6B-9F0F57118985}" srcOrd="2" destOrd="0" presId="urn:microsoft.com/office/officeart/2018/2/layout/IconLabelList"/>
    <dgm:cxn modelId="{CCAFC9BB-4983-4D72-9BCA-E2B5E521D5D8}" type="presParOf" srcId="{646E0B0C-C503-40E7-BE6B-9F0F57118985}" destId="{9A5BEE5B-215A-4800-9764-18678D604032}" srcOrd="0" destOrd="0" presId="urn:microsoft.com/office/officeart/2018/2/layout/IconLabelList"/>
    <dgm:cxn modelId="{329D2A11-9211-49D0-88B8-38A97EE85661}" type="presParOf" srcId="{646E0B0C-C503-40E7-BE6B-9F0F57118985}" destId="{68BDD6B4-25D4-4823-BCDD-56C653FBDDDC}" srcOrd="1" destOrd="0" presId="urn:microsoft.com/office/officeart/2018/2/layout/IconLabelList"/>
    <dgm:cxn modelId="{A9628593-D8D6-4495-B81E-CEEB6FB20309}" type="presParOf" srcId="{646E0B0C-C503-40E7-BE6B-9F0F57118985}" destId="{86E2FA54-34E8-47DE-99B9-CDA914E1A952}" srcOrd="2" destOrd="0" presId="urn:microsoft.com/office/officeart/2018/2/layout/IconLabelList"/>
    <dgm:cxn modelId="{30380699-82E0-400F-953F-56D29E053FC8}" type="presParOf" srcId="{A4FC9DFF-87C9-45F4-AF73-283A5CA9A959}" destId="{C9BBE2F5-51BE-41BF-A04C-20A2337480F6}" srcOrd="3" destOrd="0" presId="urn:microsoft.com/office/officeart/2018/2/layout/IconLabelList"/>
    <dgm:cxn modelId="{1251DB66-87C9-4072-89EE-2B15333EAE3D}" type="presParOf" srcId="{A4FC9DFF-87C9-45F4-AF73-283A5CA9A959}" destId="{D27EF344-B86B-40BA-9811-3D46BEFC4382}" srcOrd="4" destOrd="0" presId="urn:microsoft.com/office/officeart/2018/2/layout/IconLabelList"/>
    <dgm:cxn modelId="{87AE2116-37A6-4251-A2D3-639D66A2F8D9}" type="presParOf" srcId="{D27EF344-B86B-40BA-9811-3D46BEFC4382}" destId="{F3F78043-53DB-4182-8F5B-21CABA8710C2}" srcOrd="0" destOrd="0" presId="urn:microsoft.com/office/officeart/2018/2/layout/IconLabelList"/>
    <dgm:cxn modelId="{87DB30E1-F40E-45C2-B1DE-454503C5F2F9}" type="presParOf" srcId="{D27EF344-B86B-40BA-9811-3D46BEFC4382}" destId="{60D829C4-42BA-4118-B9DD-68BE7302C968}" srcOrd="1" destOrd="0" presId="urn:microsoft.com/office/officeart/2018/2/layout/IconLabelList"/>
    <dgm:cxn modelId="{EF3D260E-65EE-487B-863D-5209E1D4AD0C}" type="presParOf" srcId="{D27EF344-B86B-40BA-9811-3D46BEFC4382}" destId="{C03237A6-1EDE-43D8-A99E-0AA2E7E08FBE}" srcOrd="2" destOrd="0" presId="urn:microsoft.com/office/officeart/2018/2/layout/IconLabelList"/>
    <dgm:cxn modelId="{8A67A071-6401-463B-BC64-BC1EA24FFDF0}" type="presParOf" srcId="{A4FC9DFF-87C9-45F4-AF73-283A5CA9A959}" destId="{83E4A71D-43B2-4CB6-8A83-FAD6814FBDC6}" srcOrd="5" destOrd="0" presId="urn:microsoft.com/office/officeart/2018/2/layout/IconLabelList"/>
    <dgm:cxn modelId="{C884D2DE-B717-414C-8392-AF5BB0F5DA32}" type="presParOf" srcId="{A4FC9DFF-87C9-45F4-AF73-283A5CA9A959}" destId="{4F889E50-783D-4D88-8343-F07BBF04D357}" srcOrd="6" destOrd="0" presId="urn:microsoft.com/office/officeart/2018/2/layout/IconLabelList"/>
    <dgm:cxn modelId="{59796C80-A361-4C98-90F7-5E6D6562918F}" type="presParOf" srcId="{4F889E50-783D-4D88-8343-F07BBF04D357}" destId="{92B9D1FB-86C0-4F9C-84DC-4D4DDB5F2493}" srcOrd="0" destOrd="0" presId="urn:microsoft.com/office/officeart/2018/2/layout/IconLabelList"/>
    <dgm:cxn modelId="{6F6A1B6B-A5CD-4BC9-99B4-FCF1A95329AA}" type="presParOf" srcId="{4F889E50-783D-4D88-8343-F07BBF04D357}" destId="{A46683A5-8C6F-4971-8860-B8710B1C96AC}" srcOrd="1" destOrd="0" presId="urn:microsoft.com/office/officeart/2018/2/layout/IconLabelList"/>
    <dgm:cxn modelId="{22C46252-D78E-4BEC-841F-9E6C39D2DA11}" type="presParOf" srcId="{4F889E50-783D-4D88-8343-F07BBF04D357}" destId="{5B9B06A9-E983-4459-AA9E-D76BAEB01F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39B61-EE45-458A-8967-224CCE40B9AD}" type="doc">
      <dgm:prSet loTypeId="urn:microsoft.com/office/officeart/2005/8/layout/chevron2" loCatId="process" qsTypeId="urn:microsoft.com/office/officeart/2005/8/quickstyle/simple1" qsCatId="simple" csTypeId="urn:microsoft.com/office/officeart/2005/8/colors/accent1_2" csCatId="accent1" phldr="1"/>
      <dgm:spPr/>
    </dgm:pt>
    <dgm:pt modelId="{12F42D70-4556-4A8D-87CE-4BB626CB8CC8}">
      <dgm:prSet phldrT="[Text]"/>
      <dgm:spPr/>
      <dgm:t>
        <a:bodyPr/>
        <a:lstStyle/>
        <a:p>
          <a:endParaRPr lang="en-IN" dirty="0"/>
        </a:p>
      </dgm:t>
    </dgm:pt>
    <dgm:pt modelId="{958CDCCD-3D85-44F1-A194-FF29EBAB8D37}" type="parTrans" cxnId="{3955EC3E-D00B-40F2-BD13-A14FAEA76A65}">
      <dgm:prSet/>
      <dgm:spPr/>
      <dgm:t>
        <a:bodyPr/>
        <a:lstStyle/>
        <a:p>
          <a:endParaRPr lang="en-IN"/>
        </a:p>
      </dgm:t>
    </dgm:pt>
    <dgm:pt modelId="{EBBCD218-FE71-4093-B626-53C24C06014E}" type="sibTrans" cxnId="{3955EC3E-D00B-40F2-BD13-A14FAEA76A65}">
      <dgm:prSet/>
      <dgm:spPr/>
      <dgm:t>
        <a:bodyPr/>
        <a:lstStyle/>
        <a:p>
          <a:endParaRPr lang="en-IN"/>
        </a:p>
      </dgm:t>
    </dgm:pt>
    <dgm:pt modelId="{711364A6-E3AD-4730-A24E-440E41B042AB}">
      <dgm:prSet phldrT="[Text]"/>
      <dgm:spPr/>
      <dgm:t>
        <a:bodyPr/>
        <a:lstStyle/>
        <a:p>
          <a:endParaRPr lang="en-IN" dirty="0"/>
        </a:p>
      </dgm:t>
    </dgm:pt>
    <dgm:pt modelId="{42E7ECFF-1F22-41F9-9A7C-FA8A330FC2D0}" type="parTrans" cxnId="{2C84CB31-EE68-4E3E-B2C5-191F8B43E81F}">
      <dgm:prSet/>
      <dgm:spPr/>
      <dgm:t>
        <a:bodyPr/>
        <a:lstStyle/>
        <a:p>
          <a:endParaRPr lang="en-IN"/>
        </a:p>
      </dgm:t>
    </dgm:pt>
    <dgm:pt modelId="{E46D5050-3358-4815-BDE5-AD7716635E8B}" type="sibTrans" cxnId="{2C84CB31-EE68-4E3E-B2C5-191F8B43E81F}">
      <dgm:prSet/>
      <dgm:spPr/>
      <dgm:t>
        <a:bodyPr/>
        <a:lstStyle/>
        <a:p>
          <a:endParaRPr lang="en-IN"/>
        </a:p>
      </dgm:t>
    </dgm:pt>
    <dgm:pt modelId="{34AB86C0-9328-4343-AB70-7DCF1C51EE29}">
      <dgm:prSet phldrT="[Text]"/>
      <dgm:spPr/>
      <dgm:t>
        <a:bodyPr/>
        <a:lstStyle/>
        <a:p>
          <a:endParaRPr lang="en-IN" dirty="0"/>
        </a:p>
      </dgm:t>
    </dgm:pt>
    <dgm:pt modelId="{0393A978-BAF5-4AD0-96D7-E7A95FAFE1BB}" type="parTrans" cxnId="{DE770D8C-5B0E-48F3-A012-BD371375494E}">
      <dgm:prSet/>
      <dgm:spPr/>
      <dgm:t>
        <a:bodyPr/>
        <a:lstStyle/>
        <a:p>
          <a:endParaRPr lang="en-IN"/>
        </a:p>
      </dgm:t>
    </dgm:pt>
    <dgm:pt modelId="{5C1787F8-2D32-4C62-9FE2-A3A974DF1E63}" type="sibTrans" cxnId="{DE770D8C-5B0E-48F3-A012-BD371375494E}">
      <dgm:prSet/>
      <dgm:spPr/>
      <dgm:t>
        <a:bodyPr/>
        <a:lstStyle/>
        <a:p>
          <a:endParaRPr lang="en-IN"/>
        </a:p>
      </dgm:t>
    </dgm:pt>
    <dgm:pt modelId="{6C4616C4-DA23-4268-8A87-00EBAB6856B0}">
      <dgm:prSet/>
      <dgm:spPr/>
      <dgm:t>
        <a:bodyPr/>
        <a:lstStyle/>
        <a:p>
          <a:r>
            <a:rPr lang="en-IN" b="0" i="0" dirty="0"/>
            <a:t>All patients underwent neurological examination, (UPDRS) and sternal nudge test to classify the Modified Hoehn and </a:t>
          </a:r>
          <a:r>
            <a:rPr lang="en-IN" b="0" i="0" dirty="0" err="1"/>
            <a:t>Yahr’s</a:t>
          </a:r>
          <a:r>
            <a:rPr lang="en-IN" b="0" i="0" dirty="0"/>
            <a:t> stage of PD in the “on” phase of medication by the Neurologist and then were referred to the Physiotherapist for the study. </a:t>
          </a:r>
          <a:endParaRPr lang="en-IN" dirty="0"/>
        </a:p>
      </dgm:t>
    </dgm:pt>
    <dgm:pt modelId="{94CCD844-13DE-4C31-B592-0BD830257977}" type="parTrans" cxnId="{2726F3D5-DF9C-4C4E-8BEB-1025D2B419D8}">
      <dgm:prSet/>
      <dgm:spPr/>
      <dgm:t>
        <a:bodyPr/>
        <a:lstStyle/>
        <a:p>
          <a:endParaRPr lang="en-IN"/>
        </a:p>
      </dgm:t>
    </dgm:pt>
    <dgm:pt modelId="{A3937AD3-BF9F-4181-9B59-AA66AE20D374}" type="sibTrans" cxnId="{2726F3D5-DF9C-4C4E-8BEB-1025D2B419D8}">
      <dgm:prSet/>
      <dgm:spPr/>
      <dgm:t>
        <a:bodyPr/>
        <a:lstStyle/>
        <a:p>
          <a:endParaRPr lang="en-IN"/>
        </a:p>
      </dgm:t>
    </dgm:pt>
    <dgm:pt modelId="{90EE24F8-4336-4BDD-BD35-1B9B05658C0E}">
      <dgm:prSet/>
      <dgm:spPr/>
      <dgm:t>
        <a:bodyPr/>
        <a:lstStyle/>
        <a:p>
          <a:r>
            <a:rPr lang="en-IN" b="0" i="0" dirty="0"/>
            <a:t>Twenty seven subjects who satisfied the selection criteria participated in this study and a written informed consent was obtained. These 27 patients were blinded to the groups and were randomly allocated by the alternate number method to the three groups.</a:t>
          </a:r>
          <a:endParaRPr lang="en-IN" dirty="0"/>
        </a:p>
      </dgm:t>
    </dgm:pt>
    <dgm:pt modelId="{CAA531C2-091C-4AAC-AA64-E0839866A399}" type="parTrans" cxnId="{3945BA09-FCA5-4C92-82BD-BA5342C4DFFC}">
      <dgm:prSet/>
      <dgm:spPr/>
      <dgm:t>
        <a:bodyPr/>
        <a:lstStyle/>
        <a:p>
          <a:endParaRPr lang="en-IN"/>
        </a:p>
      </dgm:t>
    </dgm:pt>
    <dgm:pt modelId="{98C75A88-BCEB-4076-B15D-AC5E2D3874D3}" type="sibTrans" cxnId="{3945BA09-FCA5-4C92-82BD-BA5342C4DFFC}">
      <dgm:prSet/>
      <dgm:spPr/>
      <dgm:t>
        <a:bodyPr/>
        <a:lstStyle/>
        <a:p>
          <a:endParaRPr lang="en-IN"/>
        </a:p>
      </dgm:t>
    </dgm:pt>
    <dgm:pt modelId="{3F9B246F-DFA9-48F4-A599-7DD263B6C0ED}">
      <dgm:prSet/>
      <dgm:spPr/>
      <dgm:t>
        <a:bodyPr/>
        <a:lstStyle/>
        <a:p>
          <a:r>
            <a:rPr lang="en-IN" b="0" i="0"/>
            <a:t>9 patients were allocated to Group A: (Experimental Group I) who received Home-based Tai Chi exercise program,</a:t>
          </a:r>
          <a:endParaRPr lang="en-IN"/>
        </a:p>
      </dgm:t>
    </dgm:pt>
    <dgm:pt modelId="{0BA2943B-6BEF-48FB-B459-EE6C30D867DB}" type="parTrans" cxnId="{887C0D16-4498-46EF-BBC5-3FE8CF188A43}">
      <dgm:prSet/>
      <dgm:spPr/>
      <dgm:t>
        <a:bodyPr/>
        <a:lstStyle/>
        <a:p>
          <a:endParaRPr lang="en-IN"/>
        </a:p>
      </dgm:t>
    </dgm:pt>
    <dgm:pt modelId="{B4580733-A9E3-43F5-B0E3-428CDD3F4631}" type="sibTrans" cxnId="{887C0D16-4498-46EF-BBC5-3FE8CF188A43}">
      <dgm:prSet/>
      <dgm:spPr/>
      <dgm:t>
        <a:bodyPr/>
        <a:lstStyle/>
        <a:p>
          <a:endParaRPr lang="en-IN"/>
        </a:p>
      </dgm:t>
    </dgm:pt>
    <dgm:pt modelId="{C73CA60A-783A-403A-A147-BB26768CC084}">
      <dgm:prSet/>
      <dgm:spPr/>
      <dgm:t>
        <a:bodyPr/>
        <a:lstStyle/>
        <a:p>
          <a:r>
            <a:rPr lang="en-IN" b="0" i="0"/>
            <a:t>9 patients were allocated to Group B: (Experimental Group II) who received Home-based Yoga exercise program </a:t>
          </a:r>
          <a:endParaRPr lang="en-IN" b="0" i="0" dirty="0"/>
        </a:p>
      </dgm:t>
    </dgm:pt>
    <dgm:pt modelId="{4C4CBEDD-A12D-4BE7-9A3F-1496A31136F0}" type="parTrans" cxnId="{2F348E2F-B570-45DE-9423-EB26C2AF8445}">
      <dgm:prSet/>
      <dgm:spPr/>
      <dgm:t>
        <a:bodyPr/>
        <a:lstStyle/>
        <a:p>
          <a:endParaRPr lang="en-IN"/>
        </a:p>
      </dgm:t>
    </dgm:pt>
    <dgm:pt modelId="{0244C01B-8880-4972-8F97-D2993A6FB0CB}" type="sibTrans" cxnId="{2F348E2F-B570-45DE-9423-EB26C2AF8445}">
      <dgm:prSet/>
      <dgm:spPr/>
      <dgm:t>
        <a:bodyPr/>
        <a:lstStyle/>
        <a:p>
          <a:endParaRPr lang="en-IN"/>
        </a:p>
      </dgm:t>
    </dgm:pt>
    <dgm:pt modelId="{8462EF75-8542-46BC-8333-F22357601535}">
      <dgm:prSet/>
      <dgm:spPr/>
      <dgm:t>
        <a:bodyPr/>
        <a:lstStyle/>
        <a:p>
          <a:r>
            <a:rPr lang="en-IN" b="0" i="0"/>
            <a:t>9 Patients were allocated to Group C: (Control Group) who received Home-based General Balance exercises </a:t>
          </a:r>
          <a:endParaRPr lang="en-IN" dirty="0"/>
        </a:p>
      </dgm:t>
    </dgm:pt>
    <dgm:pt modelId="{27C263BE-072B-4381-8E50-9333ACF0D312}" type="parTrans" cxnId="{DC396F48-A3C5-45A7-AA79-4AE802A03EC8}">
      <dgm:prSet/>
      <dgm:spPr/>
      <dgm:t>
        <a:bodyPr/>
        <a:lstStyle/>
        <a:p>
          <a:endParaRPr lang="en-IN"/>
        </a:p>
      </dgm:t>
    </dgm:pt>
    <dgm:pt modelId="{5BC9CA06-D7E9-4372-9D8E-24DF86C09950}" type="sibTrans" cxnId="{DC396F48-A3C5-45A7-AA79-4AE802A03EC8}">
      <dgm:prSet/>
      <dgm:spPr/>
      <dgm:t>
        <a:bodyPr/>
        <a:lstStyle/>
        <a:p>
          <a:endParaRPr lang="en-IN"/>
        </a:p>
      </dgm:t>
    </dgm:pt>
    <dgm:pt modelId="{03737661-46CB-4351-A333-920705024C7B}" type="pres">
      <dgm:prSet presAssocID="{11639B61-EE45-458A-8967-224CCE40B9AD}" presName="linearFlow" presStyleCnt="0">
        <dgm:presLayoutVars>
          <dgm:dir/>
          <dgm:animLvl val="lvl"/>
          <dgm:resizeHandles val="exact"/>
        </dgm:presLayoutVars>
      </dgm:prSet>
      <dgm:spPr/>
    </dgm:pt>
    <dgm:pt modelId="{9AFE3BBC-093D-4B32-8BAC-6B63AE5B3466}" type="pres">
      <dgm:prSet presAssocID="{12F42D70-4556-4A8D-87CE-4BB626CB8CC8}" presName="composite" presStyleCnt="0"/>
      <dgm:spPr/>
    </dgm:pt>
    <dgm:pt modelId="{B06A9B6A-046F-4F1D-B0A4-5FA9CC8AC9FC}" type="pres">
      <dgm:prSet presAssocID="{12F42D70-4556-4A8D-87CE-4BB626CB8CC8}" presName="parentText" presStyleLbl="alignNode1" presStyleIdx="0" presStyleCnt="3">
        <dgm:presLayoutVars>
          <dgm:chMax val="1"/>
          <dgm:bulletEnabled val="1"/>
        </dgm:presLayoutVars>
      </dgm:prSet>
      <dgm:spPr/>
    </dgm:pt>
    <dgm:pt modelId="{A4F5AAE1-F0FB-4896-944F-6871FFCB559D}" type="pres">
      <dgm:prSet presAssocID="{12F42D70-4556-4A8D-87CE-4BB626CB8CC8}" presName="descendantText" presStyleLbl="alignAcc1" presStyleIdx="0" presStyleCnt="3" custLinFactNeighborX="0">
        <dgm:presLayoutVars>
          <dgm:bulletEnabled val="1"/>
        </dgm:presLayoutVars>
      </dgm:prSet>
      <dgm:spPr/>
    </dgm:pt>
    <dgm:pt modelId="{64F406D5-1F9A-462F-B74B-55CF9A110E9C}" type="pres">
      <dgm:prSet presAssocID="{EBBCD218-FE71-4093-B626-53C24C06014E}" presName="sp" presStyleCnt="0"/>
      <dgm:spPr/>
    </dgm:pt>
    <dgm:pt modelId="{C7311493-8243-4700-8883-0DBA2DCA457D}" type="pres">
      <dgm:prSet presAssocID="{711364A6-E3AD-4730-A24E-440E41B042AB}" presName="composite" presStyleCnt="0"/>
      <dgm:spPr/>
    </dgm:pt>
    <dgm:pt modelId="{F04EAC55-1D27-4FDC-BFC1-7AC8E453C576}" type="pres">
      <dgm:prSet presAssocID="{711364A6-E3AD-4730-A24E-440E41B042AB}" presName="parentText" presStyleLbl="alignNode1" presStyleIdx="1" presStyleCnt="3">
        <dgm:presLayoutVars>
          <dgm:chMax val="1"/>
          <dgm:bulletEnabled val="1"/>
        </dgm:presLayoutVars>
      </dgm:prSet>
      <dgm:spPr/>
    </dgm:pt>
    <dgm:pt modelId="{00CF8356-31E8-42E6-BFAC-FA852A48A4A7}" type="pres">
      <dgm:prSet presAssocID="{711364A6-E3AD-4730-A24E-440E41B042AB}" presName="descendantText" presStyleLbl="alignAcc1" presStyleIdx="1" presStyleCnt="3">
        <dgm:presLayoutVars>
          <dgm:bulletEnabled val="1"/>
        </dgm:presLayoutVars>
      </dgm:prSet>
      <dgm:spPr/>
    </dgm:pt>
    <dgm:pt modelId="{28000BF8-11C9-4055-8BCD-B059CE916473}" type="pres">
      <dgm:prSet presAssocID="{E46D5050-3358-4815-BDE5-AD7716635E8B}" presName="sp" presStyleCnt="0"/>
      <dgm:spPr/>
    </dgm:pt>
    <dgm:pt modelId="{F7AEF038-EDBA-4D1E-BCD6-12D564B114B4}" type="pres">
      <dgm:prSet presAssocID="{34AB86C0-9328-4343-AB70-7DCF1C51EE29}" presName="composite" presStyleCnt="0"/>
      <dgm:spPr/>
    </dgm:pt>
    <dgm:pt modelId="{39D261AD-91DD-43C7-A673-8B157A8BB914}" type="pres">
      <dgm:prSet presAssocID="{34AB86C0-9328-4343-AB70-7DCF1C51EE29}" presName="parentText" presStyleLbl="alignNode1" presStyleIdx="2" presStyleCnt="3">
        <dgm:presLayoutVars>
          <dgm:chMax val="1"/>
          <dgm:bulletEnabled val="1"/>
        </dgm:presLayoutVars>
      </dgm:prSet>
      <dgm:spPr/>
    </dgm:pt>
    <dgm:pt modelId="{C2A15EAA-6343-47E8-BAE2-B6028E4E8785}" type="pres">
      <dgm:prSet presAssocID="{34AB86C0-9328-4343-AB70-7DCF1C51EE29}" presName="descendantText" presStyleLbl="alignAcc1" presStyleIdx="2" presStyleCnt="3" custLinFactNeighborY="0">
        <dgm:presLayoutVars>
          <dgm:bulletEnabled val="1"/>
        </dgm:presLayoutVars>
      </dgm:prSet>
      <dgm:spPr/>
    </dgm:pt>
  </dgm:ptLst>
  <dgm:cxnLst>
    <dgm:cxn modelId="{981B0308-F542-4813-96FF-E633F5B3328B}" type="presOf" srcId="{34AB86C0-9328-4343-AB70-7DCF1C51EE29}" destId="{39D261AD-91DD-43C7-A673-8B157A8BB914}" srcOrd="0" destOrd="0" presId="urn:microsoft.com/office/officeart/2005/8/layout/chevron2"/>
    <dgm:cxn modelId="{3945BA09-FCA5-4C92-82BD-BA5342C4DFFC}" srcId="{711364A6-E3AD-4730-A24E-440E41B042AB}" destId="{90EE24F8-4336-4BDD-BD35-1B9B05658C0E}" srcOrd="0" destOrd="0" parTransId="{CAA531C2-091C-4AAC-AA64-E0839866A399}" sibTransId="{98C75A88-BCEB-4076-B15D-AC5E2D3874D3}"/>
    <dgm:cxn modelId="{887C0D16-4498-46EF-BBC5-3FE8CF188A43}" srcId="{34AB86C0-9328-4343-AB70-7DCF1C51EE29}" destId="{3F9B246F-DFA9-48F4-A599-7DD263B6C0ED}" srcOrd="0" destOrd="0" parTransId="{0BA2943B-6BEF-48FB-B459-EE6C30D867DB}" sibTransId="{B4580733-A9E3-43F5-B0E3-428CDD3F4631}"/>
    <dgm:cxn modelId="{438C3716-AB26-4017-B1BC-0B2D01561362}" type="presOf" srcId="{90EE24F8-4336-4BDD-BD35-1B9B05658C0E}" destId="{00CF8356-31E8-42E6-BFAC-FA852A48A4A7}" srcOrd="0" destOrd="0" presId="urn:microsoft.com/office/officeart/2005/8/layout/chevron2"/>
    <dgm:cxn modelId="{6F905B28-D77D-4950-B5C1-FA8B2C3010C8}" type="presOf" srcId="{11639B61-EE45-458A-8967-224CCE40B9AD}" destId="{03737661-46CB-4351-A333-920705024C7B}" srcOrd="0" destOrd="0" presId="urn:microsoft.com/office/officeart/2005/8/layout/chevron2"/>
    <dgm:cxn modelId="{2F348E2F-B570-45DE-9423-EB26C2AF8445}" srcId="{34AB86C0-9328-4343-AB70-7DCF1C51EE29}" destId="{C73CA60A-783A-403A-A147-BB26768CC084}" srcOrd="1" destOrd="0" parTransId="{4C4CBEDD-A12D-4BE7-9A3F-1496A31136F0}" sibTransId="{0244C01B-8880-4972-8F97-D2993A6FB0CB}"/>
    <dgm:cxn modelId="{2C84CB31-EE68-4E3E-B2C5-191F8B43E81F}" srcId="{11639B61-EE45-458A-8967-224CCE40B9AD}" destId="{711364A6-E3AD-4730-A24E-440E41B042AB}" srcOrd="1" destOrd="0" parTransId="{42E7ECFF-1F22-41F9-9A7C-FA8A330FC2D0}" sibTransId="{E46D5050-3358-4815-BDE5-AD7716635E8B}"/>
    <dgm:cxn modelId="{162F4F3D-0E8E-4D88-9054-A063C8A17B07}" type="presOf" srcId="{8462EF75-8542-46BC-8333-F22357601535}" destId="{C2A15EAA-6343-47E8-BAE2-B6028E4E8785}" srcOrd="0" destOrd="2" presId="urn:microsoft.com/office/officeart/2005/8/layout/chevron2"/>
    <dgm:cxn modelId="{3955EC3E-D00B-40F2-BD13-A14FAEA76A65}" srcId="{11639B61-EE45-458A-8967-224CCE40B9AD}" destId="{12F42D70-4556-4A8D-87CE-4BB626CB8CC8}" srcOrd="0" destOrd="0" parTransId="{958CDCCD-3D85-44F1-A194-FF29EBAB8D37}" sibTransId="{EBBCD218-FE71-4093-B626-53C24C06014E}"/>
    <dgm:cxn modelId="{DC396F48-A3C5-45A7-AA79-4AE802A03EC8}" srcId="{34AB86C0-9328-4343-AB70-7DCF1C51EE29}" destId="{8462EF75-8542-46BC-8333-F22357601535}" srcOrd="2" destOrd="0" parTransId="{27C263BE-072B-4381-8E50-9333ACF0D312}" sibTransId="{5BC9CA06-D7E9-4372-9D8E-24DF86C09950}"/>
    <dgm:cxn modelId="{DE770D8C-5B0E-48F3-A012-BD371375494E}" srcId="{11639B61-EE45-458A-8967-224CCE40B9AD}" destId="{34AB86C0-9328-4343-AB70-7DCF1C51EE29}" srcOrd="2" destOrd="0" parTransId="{0393A978-BAF5-4AD0-96D7-E7A95FAFE1BB}" sibTransId="{5C1787F8-2D32-4C62-9FE2-A3A974DF1E63}"/>
    <dgm:cxn modelId="{843AD5A7-A2D6-446D-BFEF-5A06060CFF89}" type="presOf" srcId="{C73CA60A-783A-403A-A147-BB26768CC084}" destId="{C2A15EAA-6343-47E8-BAE2-B6028E4E8785}" srcOrd="0" destOrd="1" presId="urn:microsoft.com/office/officeart/2005/8/layout/chevron2"/>
    <dgm:cxn modelId="{0A2D44A9-0E03-4D2F-A6CC-738AA325BFCB}" type="presOf" srcId="{12F42D70-4556-4A8D-87CE-4BB626CB8CC8}" destId="{B06A9B6A-046F-4F1D-B0A4-5FA9CC8AC9FC}" srcOrd="0" destOrd="0" presId="urn:microsoft.com/office/officeart/2005/8/layout/chevron2"/>
    <dgm:cxn modelId="{FECB8DC9-8CD2-4672-BA1D-51C48D2BEC18}" type="presOf" srcId="{6C4616C4-DA23-4268-8A87-00EBAB6856B0}" destId="{A4F5AAE1-F0FB-4896-944F-6871FFCB559D}" srcOrd="0" destOrd="0" presId="urn:microsoft.com/office/officeart/2005/8/layout/chevron2"/>
    <dgm:cxn modelId="{2726F3D5-DF9C-4C4E-8BEB-1025D2B419D8}" srcId="{12F42D70-4556-4A8D-87CE-4BB626CB8CC8}" destId="{6C4616C4-DA23-4268-8A87-00EBAB6856B0}" srcOrd="0" destOrd="0" parTransId="{94CCD844-13DE-4C31-B592-0BD830257977}" sibTransId="{A3937AD3-BF9F-4181-9B59-AA66AE20D374}"/>
    <dgm:cxn modelId="{855437FC-C366-49D9-A465-B7D319C56806}" type="presOf" srcId="{711364A6-E3AD-4730-A24E-440E41B042AB}" destId="{F04EAC55-1D27-4FDC-BFC1-7AC8E453C576}" srcOrd="0" destOrd="0" presId="urn:microsoft.com/office/officeart/2005/8/layout/chevron2"/>
    <dgm:cxn modelId="{035DF3FC-97D2-4289-9DB9-4E7ADA8E47CC}" type="presOf" srcId="{3F9B246F-DFA9-48F4-A599-7DD263B6C0ED}" destId="{C2A15EAA-6343-47E8-BAE2-B6028E4E8785}" srcOrd="0" destOrd="0" presId="urn:microsoft.com/office/officeart/2005/8/layout/chevron2"/>
    <dgm:cxn modelId="{32C665E6-FB17-4241-A007-504286284D18}" type="presParOf" srcId="{03737661-46CB-4351-A333-920705024C7B}" destId="{9AFE3BBC-093D-4B32-8BAC-6B63AE5B3466}" srcOrd="0" destOrd="0" presId="urn:microsoft.com/office/officeart/2005/8/layout/chevron2"/>
    <dgm:cxn modelId="{D9A5DDFD-94B1-441C-B831-5D5E67D3C853}" type="presParOf" srcId="{9AFE3BBC-093D-4B32-8BAC-6B63AE5B3466}" destId="{B06A9B6A-046F-4F1D-B0A4-5FA9CC8AC9FC}" srcOrd="0" destOrd="0" presId="urn:microsoft.com/office/officeart/2005/8/layout/chevron2"/>
    <dgm:cxn modelId="{BDDCBD66-AA1A-487C-9D3B-B02F32A57B49}" type="presParOf" srcId="{9AFE3BBC-093D-4B32-8BAC-6B63AE5B3466}" destId="{A4F5AAE1-F0FB-4896-944F-6871FFCB559D}" srcOrd="1" destOrd="0" presId="urn:microsoft.com/office/officeart/2005/8/layout/chevron2"/>
    <dgm:cxn modelId="{1AA51044-EA2D-4D00-90AC-78A78CE7AB34}" type="presParOf" srcId="{03737661-46CB-4351-A333-920705024C7B}" destId="{64F406D5-1F9A-462F-B74B-55CF9A110E9C}" srcOrd="1" destOrd="0" presId="urn:microsoft.com/office/officeart/2005/8/layout/chevron2"/>
    <dgm:cxn modelId="{60C24DDC-A477-4DCE-97F7-0642BAA6380A}" type="presParOf" srcId="{03737661-46CB-4351-A333-920705024C7B}" destId="{C7311493-8243-4700-8883-0DBA2DCA457D}" srcOrd="2" destOrd="0" presId="urn:microsoft.com/office/officeart/2005/8/layout/chevron2"/>
    <dgm:cxn modelId="{84338EE6-FEBF-4225-91B0-B99751998D29}" type="presParOf" srcId="{C7311493-8243-4700-8883-0DBA2DCA457D}" destId="{F04EAC55-1D27-4FDC-BFC1-7AC8E453C576}" srcOrd="0" destOrd="0" presId="urn:microsoft.com/office/officeart/2005/8/layout/chevron2"/>
    <dgm:cxn modelId="{70517424-E8E1-4BE1-BB66-80B1FD943A37}" type="presParOf" srcId="{C7311493-8243-4700-8883-0DBA2DCA457D}" destId="{00CF8356-31E8-42E6-BFAC-FA852A48A4A7}" srcOrd="1" destOrd="0" presId="urn:microsoft.com/office/officeart/2005/8/layout/chevron2"/>
    <dgm:cxn modelId="{EFB0BD82-633C-4A70-8EFA-49C5FB2B1A61}" type="presParOf" srcId="{03737661-46CB-4351-A333-920705024C7B}" destId="{28000BF8-11C9-4055-8BCD-B059CE916473}" srcOrd="3" destOrd="0" presId="urn:microsoft.com/office/officeart/2005/8/layout/chevron2"/>
    <dgm:cxn modelId="{30081B87-4B3C-4020-A386-FFB4C711518A}" type="presParOf" srcId="{03737661-46CB-4351-A333-920705024C7B}" destId="{F7AEF038-EDBA-4D1E-BCD6-12D564B114B4}" srcOrd="4" destOrd="0" presId="urn:microsoft.com/office/officeart/2005/8/layout/chevron2"/>
    <dgm:cxn modelId="{6629876E-AF0F-4C79-A756-A02D35E55F66}" type="presParOf" srcId="{F7AEF038-EDBA-4D1E-BCD6-12D564B114B4}" destId="{39D261AD-91DD-43C7-A673-8B157A8BB914}" srcOrd="0" destOrd="0" presId="urn:microsoft.com/office/officeart/2005/8/layout/chevron2"/>
    <dgm:cxn modelId="{83037007-7829-4DF7-8D6B-5DE78A0AB561}" type="presParOf" srcId="{F7AEF038-EDBA-4D1E-BCD6-12D564B114B4}" destId="{C2A15EAA-6343-47E8-BAE2-B6028E4E87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55B15-FFE0-47BB-A1CC-CE1A22CC03DE}"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06C58FE3-E258-4F6E-BE4A-AB7DA9BC3FA5}">
      <dgm:prSet/>
      <dgm:spPr/>
      <dgm:t>
        <a:bodyPr/>
        <a:lstStyle/>
        <a:p>
          <a:pPr>
            <a:lnSpc>
              <a:spcPct val="100000"/>
            </a:lnSpc>
          </a:pPr>
          <a:r>
            <a:rPr lang="en-IN" b="0" i="0" dirty="0"/>
            <a:t>Each session lasted for about 30–40 min and it included six exercise poses (Tai Chi/Yoga/Conventional Balance exercises) for 8 weeks.</a:t>
          </a:r>
          <a:endParaRPr lang="en-US" dirty="0"/>
        </a:p>
      </dgm:t>
    </dgm:pt>
    <dgm:pt modelId="{E8053BEC-E9EF-458E-9E6D-2A27D76200EF}" type="parTrans" cxnId="{F82EBFF2-24CF-4DD7-96BA-2BCC5039FAA6}">
      <dgm:prSet/>
      <dgm:spPr/>
      <dgm:t>
        <a:bodyPr/>
        <a:lstStyle/>
        <a:p>
          <a:endParaRPr lang="en-US"/>
        </a:p>
      </dgm:t>
    </dgm:pt>
    <dgm:pt modelId="{E2283D88-FFBF-4A22-A055-3D0100BFBE42}" type="sibTrans" cxnId="{F82EBFF2-24CF-4DD7-96BA-2BCC5039FAA6}">
      <dgm:prSet/>
      <dgm:spPr/>
      <dgm:t>
        <a:bodyPr/>
        <a:lstStyle/>
        <a:p>
          <a:pPr>
            <a:lnSpc>
              <a:spcPct val="100000"/>
            </a:lnSpc>
          </a:pPr>
          <a:endParaRPr lang="en-US"/>
        </a:p>
      </dgm:t>
    </dgm:pt>
    <dgm:pt modelId="{59DB5F38-8233-4A40-9E87-EA5FE3510C20}">
      <dgm:prSet/>
      <dgm:spPr/>
      <dgm:t>
        <a:bodyPr/>
        <a:lstStyle/>
        <a:p>
          <a:pPr>
            <a:lnSpc>
              <a:spcPct val="100000"/>
            </a:lnSpc>
          </a:pPr>
          <a:r>
            <a:rPr lang="en-IN" b="0" i="0"/>
            <a:t>Each pose was repeated about five times initially and were gradually increased to 10 repetitions according to the subject comfort.</a:t>
          </a:r>
          <a:endParaRPr lang="en-US"/>
        </a:p>
      </dgm:t>
    </dgm:pt>
    <dgm:pt modelId="{4F19DFC8-DB97-40BB-AB66-976DF119EFCF}" type="parTrans" cxnId="{C7F962BE-2EF1-44CE-B520-B4FEE1BC4313}">
      <dgm:prSet/>
      <dgm:spPr/>
      <dgm:t>
        <a:bodyPr/>
        <a:lstStyle/>
        <a:p>
          <a:endParaRPr lang="en-US"/>
        </a:p>
      </dgm:t>
    </dgm:pt>
    <dgm:pt modelId="{7EB44224-03F1-49C6-A51C-45BC5C0538DC}" type="sibTrans" cxnId="{C7F962BE-2EF1-44CE-B520-B4FEE1BC4313}">
      <dgm:prSet/>
      <dgm:spPr/>
      <dgm:t>
        <a:bodyPr/>
        <a:lstStyle/>
        <a:p>
          <a:pPr>
            <a:lnSpc>
              <a:spcPct val="100000"/>
            </a:lnSpc>
          </a:pPr>
          <a:endParaRPr lang="en-US"/>
        </a:p>
      </dgm:t>
    </dgm:pt>
    <dgm:pt modelId="{06A72083-7ECA-4218-AB83-1F8A4B4F63C6}">
      <dgm:prSet/>
      <dgm:spPr/>
      <dgm:t>
        <a:bodyPr/>
        <a:lstStyle/>
        <a:p>
          <a:pPr>
            <a:lnSpc>
              <a:spcPct val="100000"/>
            </a:lnSpc>
          </a:pPr>
          <a:r>
            <a:rPr lang="en-IN" b="0" i="0"/>
            <a:t>All the exercises were performed in a slow pace with abdominal breathing pattern.</a:t>
          </a:r>
          <a:endParaRPr lang="en-US"/>
        </a:p>
      </dgm:t>
    </dgm:pt>
    <dgm:pt modelId="{DAECC459-8F62-404B-AFB7-0BF19666FA22}" type="parTrans" cxnId="{E7002167-F1B8-4730-BB9B-B4BBBDA780E2}">
      <dgm:prSet/>
      <dgm:spPr/>
      <dgm:t>
        <a:bodyPr/>
        <a:lstStyle/>
        <a:p>
          <a:endParaRPr lang="en-US"/>
        </a:p>
      </dgm:t>
    </dgm:pt>
    <dgm:pt modelId="{5AAA542D-A3E0-4B7F-B9BA-9439D14E4C85}" type="sibTrans" cxnId="{E7002167-F1B8-4730-BB9B-B4BBBDA780E2}">
      <dgm:prSet/>
      <dgm:spPr/>
      <dgm:t>
        <a:bodyPr/>
        <a:lstStyle/>
        <a:p>
          <a:endParaRPr lang="en-US"/>
        </a:p>
      </dgm:t>
    </dgm:pt>
    <dgm:pt modelId="{55B190C6-478F-49AE-B762-619EC8619341}" type="pres">
      <dgm:prSet presAssocID="{27455B15-FFE0-47BB-A1CC-CE1A22CC03DE}" presName="root" presStyleCnt="0">
        <dgm:presLayoutVars>
          <dgm:dir/>
          <dgm:resizeHandles val="exact"/>
        </dgm:presLayoutVars>
      </dgm:prSet>
      <dgm:spPr/>
    </dgm:pt>
    <dgm:pt modelId="{99F0B7D3-E282-4CCE-85FD-C7EA761ED495}" type="pres">
      <dgm:prSet presAssocID="{27455B15-FFE0-47BB-A1CC-CE1A22CC03DE}" presName="container" presStyleCnt="0">
        <dgm:presLayoutVars>
          <dgm:dir/>
          <dgm:resizeHandles val="exact"/>
        </dgm:presLayoutVars>
      </dgm:prSet>
      <dgm:spPr/>
    </dgm:pt>
    <dgm:pt modelId="{4872EBAB-318F-42ED-9DE1-CDD0C8CAB257}" type="pres">
      <dgm:prSet presAssocID="{06C58FE3-E258-4F6E-BE4A-AB7DA9BC3FA5}" presName="compNode" presStyleCnt="0"/>
      <dgm:spPr/>
    </dgm:pt>
    <dgm:pt modelId="{B49B6D39-4418-4EA1-8281-6C2793D57EEC}" type="pres">
      <dgm:prSet presAssocID="{06C58FE3-E258-4F6E-BE4A-AB7DA9BC3FA5}" presName="iconBgRect" presStyleLbl="bgShp" presStyleIdx="0" presStyleCnt="3"/>
      <dgm:spPr/>
    </dgm:pt>
    <dgm:pt modelId="{C88E1EA2-D78C-4021-8E2F-E6D68C7463D1}" type="pres">
      <dgm:prSet presAssocID="{06C58FE3-E258-4F6E-BE4A-AB7DA9BC3F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9BE69327-338F-43E4-BEB4-38B182D7CCBB}" type="pres">
      <dgm:prSet presAssocID="{06C58FE3-E258-4F6E-BE4A-AB7DA9BC3FA5}" presName="spaceRect" presStyleCnt="0"/>
      <dgm:spPr/>
    </dgm:pt>
    <dgm:pt modelId="{316D445A-3D37-4F6B-997E-2A9FEB1701BB}" type="pres">
      <dgm:prSet presAssocID="{06C58FE3-E258-4F6E-BE4A-AB7DA9BC3FA5}" presName="textRect" presStyleLbl="revTx" presStyleIdx="0" presStyleCnt="3">
        <dgm:presLayoutVars>
          <dgm:chMax val="1"/>
          <dgm:chPref val="1"/>
        </dgm:presLayoutVars>
      </dgm:prSet>
      <dgm:spPr/>
    </dgm:pt>
    <dgm:pt modelId="{D1261170-3472-4F71-ACC4-4E3E86548A82}" type="pres">
      <dgm:prSet presAssocID="{E2283D88-FFBF-4A22-A055-3D0100BFBE42}" presName="sibTrans" presStyleLbl="sibTrans2D1" presStyleIdx="0" presStyleCnt="0"/>
      <dgm:spPr/>
    </dgm:pt>
    <dgm:pt modelId="{94DD93C6-2117-43D9-B2B7-4BEFDEFFD9B3}" type="pres">
      <dgm:prSet presAssocID="{59DB5F38-8233-4A40-9E87-EA5FE3510C20}" presName="compNode" presStyleCnt="0"/>
      <dgm:spPr/>
    </dgm:pt>
    <dgm:pt modelId="{0671610C-88D3-4188-8528-89E74396726B}" type="pres">
      <dgm:prSet presAssocID="{59DB5F38-8233-4A40-9E87-EA5FE3510C20}" presName="iconBgRect" presStyleLbl="bgShp" presStyleIdx="1" presStyleCnt="3"/>
      <dgm:spPr/>
    </dgm:pt>
    <dgm:pt modelId="{DEC62264-52E3-419B-9A23-6EC8B36B3CB2}" type="pres">
      <dgm:prSet presAssocID="{59DB5F38-8233-4A40-9E87-EA5FE3510C2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lly with solid fill"/>
        </a:ext>
      </dgm:extLst>
    </dgm:pt>
    <dgm:pt modelId="{3932FD20-7BED-4834-8086-15126E02DC94}" type="pres">
      <dgm:prSet presAssocID="{59DB5F38-8233-4A40-9E87-EA5FE3510C20}" presName="spaceRect" presStyleCnt="0"/>
      <dgm:spPr/>
    </dgm:pt>
    <dgm:pt modelId="{68A8A1A9-B8A9-4D3A-A807-E6A685BF97FF}" type="pres">
      <dgm:prSet presAssocID="{59DB5F38-8233-4A40-9E87-EA5FE3510C20}" presName="textRect" presStyleLbl="revTx" presStyleIdx="1" presStyleCnt="3">
        <dgm:presLayoutVars>
          <dgm:chMax val="1"/>
          <dgm:chPref val="1"/>
        </dgm:presLayoutVars>
      </dgm:prSet>
      <dgm:spPr/>
    </dgm:pt>
    <dgm:pt modelId="{F3B4C6FF-E4EF-43AB-861D-788D9F30506F}" type="pres">
      <dgm:prSet presAssocID="{7EB44224-03F1-49C6-A51C-45BC5C0538DC}" presName="sibTrans" presStyleLbl="sibTrans2D1" presStyleIdx="0" presStyleCnt="0"/>
      <dgm:spPr/>
    </dgm:pt>
    <dgm:pt modelId="{17B99BCF-D77F-4488-856A-4E0A77A04987}" type="pres">
      <dgm:prSet presAssocID="{06A72083-7ECA-4218-AB83-1F8A4B4F63C6}" presName="compNode" presStyleCnt="0"/>
      <dgm:spPr/>
    </dgm:pt>
    <dgm:pt modelId="{8186940D-2B8A-4012-88E6-E67353BF4445}" type="pres">
      <dgm:prSet presAssocID="{06A72083-7ECA-4218-AB83-1F8A4B4F63C6}" presName="iconBgRect" presStyleLbl="bgShp" presStyleIdx="2" presStyleCnt="3"/>
      <dgm:spPr/>
    </dgm:pt>
    <dgm:pt modelId="{113F8955-EA73-4B36-AB7C-303270F65EC1}" type="pres">
      <dgm:prSet presAssocID="{06A72083-7ECA-4218-AB83-1F8A4B4F63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ungs"/>
        </a:ext>
      </dgm:extLst>
    </dgm:pt>
    <dgm:pt modelId="{ED9C90D8-034B-48E0-BA63-1738F8AF4AD8}" type="pres">
      <dgm:prSet presAssocID="{06A72083-7ECA-4218-AB83-1F8A4B4F63C6}" presName="spaceRect" presStyleCnt="0"/>
      <dgm:spPr/>
    </dgm:pt>
    <dgm:pt modelId="{03FCC798-ACAC-485F-81EB-99AAFED71082}" type="pres">
      <dgm:prSet presAssocID="{06A72083-7ECA-4218-AB83-1F8A4B4F63C6}" presName="textRect" presStyleLbl="revTx" presStyleIdx="2" presStyleCnt="3">
        <dgm:presLayoutVars>
          <dgm:chMax val="1"/>
          <dgm:chPref val="1"/>
        </dgm:presLayoutVars>
      </dgm:prSet>
      <dgm:spPr/>
    </dgm:pt>
  </dgm:ptLst>
  <dgm:cxnLst>
    <dgm:cxn modelId="{FAEA7B02-F33C-4794-A330-85BE6EF5619B}" type="presOf" srcId="{06A72083-7ECA-4218-AB83-1F8A4B4F63C6}" destId="{03FCC798-ACAC-485F-81EB-99AAFED71082}" srcOrd="0" destOrd="0" presId="urn:microsoft.com/office/officeart/2018/2/layout/IconCircleList"/>
    <dgm:cxn modelId="{3C1E5223-D238-4E93-97AF-5D6D13F8DA3C}" type="presOf" srcId="{27455B15-FFE0-47BB-A1CC-CE1A22CC03DE}" destId="{55B190C6-478F-49AE-B762-619EC8619341}" srcOrd="0" destOrd="0" presId="urn:microsoft.com/office/officeart/2018/2/layout/IconCircleList"/>
    <dgm:cxn modelId="{1A3D1067-E65B-4F76-845F-C9386AE94603}" type="presOf" srcId="{06C58FE3-E258-4F6E-BE4A-AB7DA9BC3FA5}" destId="{316D445A-3D37-4F6B-997E-2A9FEB1701BB}" srcOrd="0" destOrd="0" presId="urn:microsoft.com/office/officeart/2018/2/layout/IconCircleList"/>
    <dgm:cxn modelId="{E7002167-F1B8-4730-BB9B-B4BBBDA780E2}" srcId="{27455B15-FFE0-47BB-A1CC-CE1A22CC03DE}" destId="{06A72083-7ECA-4218-AB83-1F8A4B4F63C6}" srcOrd="2" destOrd="0" parTransId="{DAECC459-8F62-404B-AFB7-0BF19666FA22}" sibTransId="{5AAA542D-A3E0-4B7F-B9BA-9439D14E4C85}"/>
    <dgm:cxn modelId="{81632256-8E3C-45A3-A9E6-E964B0592E53}" type="presOf" srcId="{59DB5F38-8233-4A40-9E87-EA5FE3510C20}" destId="{68A8A1A9-B8A9-4D3A-A807-E6A685BF97FF}" srcOrd="0" destOrd="0" presId="urn:microsoft.com/office/officeart/2018/2/layout/IconCircleList"/>
    <dgm:cxn modelId="{8B309B86-B691-4383-8F16-ECD4096046CB}" type="presOf" srcId="{7EB44224-03F1-49C6-A51C-45BC5C0538DC}" destId="{F3B4C6FF-E4EF-43AB-861D-788D9F30506F}" srcOrd="0" destOrd="0" presId="urn:microsoft.com/office/officeart/2018/2/layout/IconCircleList"/>
    <dgm:cxn modelId="{FCB6289D-2EC8-475D-83B4-3DE14ECC0566}" type="presOf" srcId="{E2283D88-FFBF-4A22-A055-3D0100BFBE42}" destId="{D1261170-3472-4F71-ACC4-4E3E86548A82}" srcOrd="0" destOrd="0" presId="urn:microsoft.com/office/officeart/2018/2/layout/IconCircleList"/>
    <dgm:cxn modelId="{C7F962BE-2EF1-44CE-B520-B4FEE1BC4313}" srcId="{27455B15-FFE0-47BB-A1CC-CE1A22CC03DE}" destId="{59DB5F38-8233-4A40-9E87-EA5FE3510C20}" srcOrd="1" destOrd="0" parTransId="{4F19DFC8-DB97-40BB-AB66-976DF119EFCF}" sibTransId="{7EB44224-03F1-49C6-A51C-45BC5C0538DC}"/>
    <dgm:cxn modelId="{F82EBFF2-24CF-4DD7-96BA-2BCC5039FAA6}" srcId="{27455B15-FFE0-47BB-A1CC-CE1A22CC03DE}" destId="{06C58FE3-E258-4F6E-BE4A-AB7DA9BC3FA5}" srcOrd="0" destOrd="0" parTransId="{E8053BEC-E9EF-458E-9E6D-2A27D76200EF}" sibTransId="{E2283D88-FFBF-4A22-A055-3D0100BFBE42}"/>
    <dgm:cxn modelId="{AB8DE582-D08F-48E3-8948-1B0E9F887685}" type="presParOf" srcId="{55B190C6-478F-49AE-B762-619EC8619341}" destId="{99F0B7D3-E282-4CCE-85FD-C7EA761ED495}" srcOrd="0" destOrd="0" presId="urn:microsoft.com/office/officeart/2018/2/layout/IconCircleList"/>
    <dgm:cxn modelId="{E7EB8906-3C70-46B3-9FDD-A0A4D546F4B9}" type="presParOf" srcId="{99F0B7D3-E282-4CCE-85FD-C7EA761ED495}" destId="{4872EBAB-318F-42ED-9DE1-CDD0C8CAB257}" srcOrd="0" destOrd="0" presId="urn:microsoft.com/office/officeart/2018/2/layout/IconCircleList"/>
    <dgm:cxn modelId="{6FE16EF4-6CAB-413B-BF5A-39A95630D09F}" type="presParOf" srcId="{4872EBAB-318F-42ED-9DE1-CDD0C8CAB257}" destId="{B49B6D39-4418-4EA1-8281-6C2793D57EEC}" srcOrd="0" destOrd="0" presId="urn:microsoft.com/office/officeart/2018/2/layout/IconCircleList"/>
    <dgm:cxn modelId="{FFA89405-F84B-4FD1-9952-DE94F25EAB8F}" type="presParOf" srcId="{4872EBAB-318F-42ED-9DE1-CDD0C8CAB257}" destId="{C88E1EA2-D78C-4021-8E2F-E6D68C7463D1}" srcOrd="1" destOrd="0" presId="urn:microsoft.com/office/officeart/2018/2/layout/IconCircleList"/>
    <dgm:cxn modelId="{9C2B2879-6FED-48C4-8718-2B76AD8C5706}" type="presParOf" srcId="{4872EBAB-318F-42ED-9DE1-CDD0C8CAB257}" destId="{9BE69327-338F-43E4-BEB4-38B182D7CCBB}" srcOrd="2" destOrd="0" presId="urn:microsoft.com/office/officeart/2018/2/layout/IconCircleList"/>
    <dgm:cxn modelId="{A7CAD6EB-792D-41E6-801D-21B9EB437D13}" type="presParOf" srcId="{4872EBAB-318F-42ED-9DE1-CDD0C8CAB257}" destId="{316D445A-3D37-4F6B-997E-2A9FEB1701BB}" srcOrd="3" destOrd="0" presId="urn:microsoft.com/office/officeart/2018/2/layout/IconCircleList"/>
    <dgm:cxn modelId="{847C479F-3625-46D2-B53F-73C068B64D3B}" type="presParOf" srcId="{99F0B7D3-E282-4CCE-85FD-C7EA761ED495}" destId="{D1261170-3472-4F71-ACC4-4E3E86548A82}" srcOrd="1" destOrd="0" presId="urn:microsoft.com/office/officeart/2018/2/layout/IconCircleList"/>
    <dgm:cxn modelId="{600ACCE0-F3A9-4652-889F-C9EDEA66D7AF}" type="presParOf" srcId="{99F0B7D3-E282-4CCE-85FD-C7EA761ED495}" destId="{94DD93C6-2117-43D9-B2B7-4BEFDEFFD9B3}" srcOrd="2" destOrd="0" presId="urn:microsoft.com/office/officeart/2018/2/layout/IconCircleList"/>
    <dgm:cxn modelId="{9ED55F3F-5368-4077-815B-0BF0E82F74F8}" type="presParOf" srcId="{94DD93C6-2117-43D9-B2B7-4BEFDEFFD9B3}" destId="{0671610C-88D3-4188-8528-89E74396726B}" srcOrd="0" destOrd="0" presId="urn:microsoft.com/office/officeart/2018/2/layout/IconCircleList"/>
    <dgm:cxn modelId="{3194D687-74D6-4401-9F45-9F4194CF6998}" type="presParOf" srcId="{94DD93C6-2117-43D9-B2B7-4BEFDEFFD9B3}" destId="{DEC62264-52E3-419B-9A23-6EC8B36B3CB2}" srcOrd="1" destOrd="0" presId="urn:microsoft.com/office/officeart/2018/2/layout/IconCircleList"/>
    <dgm:cxn modelId="{FA302B32-C0CF-432C-9AB2-2EDCD2AC0227}" type="presParOf" srcId="{94DD93C6-2117-43D9-B2B7-4BEFDEFFD9B3}" destId="{3932FD20-7BED-4834-8086-15126E02DC94}" srcOrd="2" destOrd="0" presId="urn:microsoft.com/office/officeart/2018/2/layout/IconCircleList"/>
    <dgm:cxn modelId="{75E385F3-FAC2-45E7-9C1C-2CCAD75B6AC3}" type="presParOf" srcId="{94DD93C6-2117-43D9-B2B7-4BEFDEFFD9B3}" destId="{68A8A1A9-B8A9-4D3A-A807-E6A685BF97FF}" srcOrd="3" destOrd="0" presId="urn:microsoft.com/office/officeart/2018/2/layout/IconCircleList"/>
    <dgm:cxn modelId="{6BE435BB-860E-4539-AF24-86D06B622B25}" type="presParOf" srcId="{99F0B7D3-E282-4CCE-85FD-C7EA761ED495}" destId="{F3B4C6FF-E4EF-43AB-861D-788D9F30506F}" srcOrd="3" destOrd="0" presId="urn:microsoft.com/office/officeart/2018/2/layout/IconCircleList"/>
    <dgm:cxn modelId="{570D9796-D86F-465B-B2AA-E29136C62E8F}" type="presParOf" srcId="{99F0B7D3-E282-4CCE-85FD-C7EA761ED495}" destId="{17B99BCF-D77F-4488-856A-4E0A77A04987}" srcOrd="4" destOrd="0" presId="urn:microsoft.com/office/officeart/2018/2/layout/IconCircleList"/>
    <dgm:cxn modelId="{922018DC-52A5-4F7C-88CF-5B3BB9A97324}" type="presParOf" srcId="{17B99BCF-D77F-4488-856A-4E0A77A04987}" destId="{8186940D-2B8A-4012-88E6-E67353BF4445}" srcOrd="0" destOrd="0" presId="urn:microsoft.com/office/officeart/2018/2/layout/IconCircleList"/>
    <dgm:cxn modelId="{E3F3255D-56E1-47F3-B16E-F52E4765B176}" type="presParOf" srcId="{17B99BCF-D77F-4488-856A-4E0A77A04987}" destId="{113F8955-EA73-4B36-AB7C-303270F65EC1}" srcOrd="1" destOrd="0" presId="urn:microsoft.com/office/officeart/2018/2/layout/IconCircleList"/>
    <dgm:cxn modelId="{B8B0967A-2E98-4464-B638-A12C62DFED66}" type="presParOf" srcId="{17B99BCF-D77F-4488-856A-4E0A77A04987}" destId="{ED9C90D8-034B-48E0-BA63-1738F8AF4AD8}" srcOrd="2" destOrd="0" presId="urn:microsoft.com/office/officeart/2018/2/layout/IconCircleList"/>
    <dgm:cxn modelId="{3010795B-C622-49AA-B330-37CDE3B8F78B}" type="presParOf" srcId="{17B99BCF-D77F-4488-856A-4E0A77A04987}" destId="{03FCC798-ACAC-485F-81EB-99AAFED7108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9EA860-C065-4C51-84A1-CF81471B0A0C}" type="doc">
      <dgm:prSet loTypeId="urn:microsoft.com/office/officeart/2005/8/layout/hList6" loCatId="list" qsTypeId="urn:microsoft.com/office/officeart/2005/8/quickstyle/3d4" qsCatId="3D" csTypeId="urn:microsoft.com/office/officeart/2005/8/colors/accent1_5" csCatId="accent1" phldr="1"/>
      <dgm:spPr/>
      <dgm:t>
        <a:bodyPr/>
        <a:lstStyle/>
        <a:p>
          <a:endParaRPr lang="en-IN"/>
        </a:p>
      </dgm:t>
    </dgm:pt>
    <dgm:pt modelId="{9E13D59F-A0BA-4CC0-A848-3495FF4E6784}">
      <dgm:prSet phldrT="[Text]" custT="1"/>
      <dgm:spPr/>
      <dgm:t>
        <a:bodyPr/>
        <a:lstStyle/>
        <a:p>
          <a:r>
            <a:rPr lang="en-IN" sz="2400" dirty="0">
              <a:latin typeface="Aparajita" panose="02020603050405020304" pitchFamily="18" charset="0"/>
              <a:cs typeface="Aparajita" panose="02020603050405020304" pitchFamily="18" charset="0"/>
            </a:rPr>
            <a:t>Conventional Balance exercises includes:</a:t>
          </a:r>
        </a:p>
        <a:p>
          <a:r>
            <a:rPr lang="en-IN" sz="1800" dirty="0">
              <a:solidFill>
                <a:schemeClr val="bg1">
                  <a:lumMod val="50000"/>
                </a:schemeClr>
              </a:solidFill>
              <a:latin typeface="Times New Roman" panose="02020603050405020304" pitchFamily="18" charset="0"/>
            </a:rPr>
            <a:t>S</a:t>
          </a:r>
          <a:r>
            <a:rPr lang="en-IN" sz="1800" b="0" i="0" dirty="0">
              <a:solidFill>
                <a:schemeClr val="bg1">
                  <a:lumMod val="50000"/>
                </a:schemeClr>
              </a:solidFill>
              <a:effectLst/>
              <a:latin typeface="Times New Roman" panose="02020603050405020304" pitchFamily="18" charset="0"/>
            </a:rPr>
            <a:t>tanding back extensions</a:t>
          </a:r>
        </a:p>
        <a:p>
          <a:r>
            <a:rPr lang="en-IN" sz="1800" dirty="0">
              <a:solidFill>
                <a:schemeClr val="bg1">
                  <a:lumMod val="50000"/>
                </a:schemeClr>
              </a:solidFill>
              <a:latin typeface="Times New Roman" panose="02020603050405020304" pitchFamily="18" charset="0"/>
            </a:rPr>
            <a:t>S</a:t>
          </a:r>
          <a:r>
            <a:rPr lang="en-IN" sz="1800" b="0" i="0" dirty="0">
              <a:solidFill>
                <a:schemeClr val="bg1">
                  <a:lumMod val="50000"/>
                </a:schemeClr>
              </a:solidFill>
              <a:effectLst/>
              <a:latin typeface="Times New Roman" panose="02020603050405020304" pitchFamily="18" charset="0"/>
            </a:rPr>
            <a:t>tanding trunk rotations</a:t>
          </a:r>
        </a:p>
        <a:p>
          <a:r>
            <a:rPr lang="en-IN" sz="1800" dirty="0">
              <a:solidFill>
                <a:schemeClr val="bg1">
                  <a:lumMod val="50000"/>
                </a:schemeClr>
              </a:solidFill>
              <a:latin typeface="Times New Roman" panose="02020603050405020304" pitchFamily="18" charset="0"/>
            </a:rPr>
            <a:t>B</a:t>
          </a:r>
          <a:r>
            <a:rPr lang="en-IN" sz="1800" b="0" i="0" dirty="0">
              <a:solidFill>
                <a:schemeClr val="bg1">
                  <a:lumMod val="50000"/>
                </a:schemeClr>
              </a:solidFill>
              <a:effectLst/>
              <a:latin typeface="Times New Roman" panose="02020603050405020304" pitchFamily="18" charset="0"/>
            </a:rPr>
            <a:t>ackward walking</a:t>
          </a:r>
        </a:p>
        <a:p>
          <a:r>
            <a:rPr lang="en-IN" sz="1800" dirty="0">
              <a:solidFill>
                <a:schemeClr val="bg1">
                  <a:lumMod val="50000"/>
                </a:schemeClr>
              </a:solidFill>
              <a:latin typeface="Times New Roman" panose="02020603050405020304" pitchFamily="18" charset="0"/>
            </a:rPr>
            <a:t>S</a:t>
          </a:r>
          <a:r>
            <a:rPr lang="en-IN" sz="1800" b="0" i="0" dirty="0">
              <a:solidFill>
                <a:schemeClr val="bg1">
                  <a:lumMod val="50000"/>
                </a:schemeClr>
              </a:solidFill>
              <a:effectLst/>
              <a:latin typeface="Times New Roman" panose="02020603050405020304" pitchFamily="18" charset="0"/>
            </a:rPr>
            <a:t>ide-ways walking</a:t>
          </a:r>
        </a:p>
        <a:p>
          <a:r>
            <a:rPr lang="en-IN" sz="1800" dirty="0">
              <a:solidFill>
                <a:schemeClr val="bg1">
                  <a:lumMod val="50000"/>
                </a:schemeClr>
              </a:solidFill>
              <a:latin typeface="Times New Roman" panose="02020603050405020304" pitchFamily="18" charset="0"/>
            </a:rPr>
            <a:t>T</a:t>
          </a:r>
          <a:r>
            <a:rPr lang="en-IN" sz="1800" b="0" i="0" dirty="0">
              <a:solidFill>
                <a:schemeClr val="bg1">
                  <a:lumMod val="50000"/>
                </a:schemeClr>
              </a:solidFill>
              <a:effectLst/>
              <a:latin typeface="Times New Roman" panose="02020603050405020304" pitchFamily="18" charset="0"/>
            </a:rPr>
            <a:t>andem walking </a:t>
          </a:r>
          <a:endParaRPr lang="en-IN" sz="1800" dirty="0">
            <a:solidFill>
              <a:schemeClr val="bg1">
                <a:lumMod val="50000"/>
              </a:schemeClr>
            </a:solidFill>
            <a:latin typeface="Times New Roman" panose="02020603050405020304" pitchFamily="18" charset="0"/>
          </a:endParaRPr>
        </a:p>
        <a:p>
          <a:r>
            <a:rPr lang="en-IN" sz="1800" dirty="0">
              <a:solidFill>
                <a:schemeClr val="bg1">
                  <a:lumMod val="50000"/>
                </a:schemeClr>
              </a:solidFill>
              <a:latin typeface="Times New Roman" panose="02020603050405020304" pitchFamily="18" charset="0"/>
            </a:rPr>
            <a:t>S</a:t>
          </a:r>
          <a:r>
            <a:rPr lang="en-IN" sz="1800" b="0" i="0" dirty="0">
              <a:solidFill>
                <a:schemeClr val="bg1">
                  <a:lumMod val="50000"/>
                </a:schemeClr>
              </a:solidFill>
              <a:effectLst/>
              <a:latin typeface="Times New Roman" panose="02020603050405020304" pitchFamily="18" charset="0"/>
            </a:rPr>
            <a:t>ingle limb stance</a:t>
          </a:r>
          <a:endParaRPr lang="en-IN" sz="1800" dirty="0">
            <a:solidFill>
              <a:schemeClr val="bg1">
                <a:lumMod val="50000"/>
              </a:schemeClr>
            </a:solidFill>
          </a:endParaRPr>
        </a:p>
      </dgm:t>
    </dgm:pt>
    <dgm:pt modelId="{0BE00A5B-ABEA-408B-BA44-22973B074225}" type="parTrans" cxnId="{0614FDC4-68B1-4D9E-BCC0-D767D8C65F2A}">
      <dgm:prSet/>
      <dgm:spPr/>
      <dgm:t>
        <a:bodyPr/>
        <a:lstStyle/>
        <a:p>
          <a:endParaRPr lang="en-IN"/>
        </a:p>
      </dgm:t>
    </dgm:pt>
    <dgm:pt modelId="{0D76370C-AD4B-40AE-92C4-22D11E5398BF}" type="sibTrans" cxnId="{0614FDC4-68B1-4D9E-BCC0-D767D8C65F2A}">
      <dgm:prSet/>
      <dgm:spPr/>
      <dgm:t>
        <a:bodyPr/>
        <a:lstStyle/>
        <a:p>
          <a:endParaRPr lang="en-IN"/>
        </a:p>
      </dgm:t>
    </dgm:pt>
    <dgm:pt modelId="{859D94CD-68C7-48DE-8102-255DE90734EC}" type="pres">
      <dgm:prSet presAssocID="{C39EA860-C065-4C51-84A1-CF81471B0A0C}" presName="Name0" presStyleCnt="0">
        <dgm:presLayoutVars>
          <dgm:dir/>
          <dgm:resizeHandles val="exact"/>
        </dgm:presLayoutVars>
      </dgm:prSet>
      <dgm:spPr/>
    </dgm:pt>
    <dgm:pt modelId="{4B2C0008-48EA-4935-A7D5-9FA7F0A56872}" type="pres">
      <dgm:prSet presAssocID="{9E13D59F-A0BA-4CC0-A848-3495FF4E6784}" presName="node" presStyleLbl="node1" presStyleIdx="0" presStyleCnt="1" custLinFactNeighborX="-49" custLinFactNeighborY="-1555">
        <dgm:presLayoutVars>
          <dgm:bulletEnabled val="1"/>
        </dgm:presLayoutVars>
      </dgm:prSet>
      <dgm:spPr/>
    </dgm:pt>
  </dgm:ptLst>
  <dgm:cxnLst>
    <dgm:cxn modelId="{9FF2840A-6424-48DC-8E4D-D65886BF2898}" type="presOf" srcId="{9E13D59F-A0BA-4CC0-A848-3495FF4E6784}" destId="{4B2C0008-48EA-4935-A7D5-9FA7F0A56872}" srcOrd="0" destOrd="0" presId="urn:microsoft.com/office/officeart/2005/8/layout/hList6"/>
    <dgm:cxn modelId="{4EFE32B2-9106-40F3-B2FE-1B39D6F05084}" type="presOf" srcId="{C39EA860-C065-4C51-84A1-CF81471B0A0C}" destId="{859D94CD-68C7-48DE-8102-255DE90734EC}" srcOrd="0" destOrd="0" presId="urn:microsoft.com/office/officeart/2005/8/layout/hList6"/>
    <dgm:cxn modelId="{0614FDC4-68B1-4D9E-BCC0-D767D8C65F2A}" srcId="{C39EA860-C065-4C51-84A1-CF81471B0A0C}" destId="{9E13D59F-A0BA-4CC0-A848-3495FF4E6784}" srcOrd="0" destOrd="0" parTransId="{0BE00A5B-ABEA-408B-BA44-22973B074225}" sibTransId="{0D76370C-AD4B-40AE-92C4-22D11E5398BF}"/>
    <dgm:cxn modelId="{53B4CA5E-7404-4BEA-B8B0-63FCBFDD414B}" type="presParOf" srcId="{859D94CD-68C7-48DE-8102-255DE90734EC}" destId="{4B2C0008-48EA-4935-A7D5-9FA7F0A56872}"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AFBE1E-B203-4DDF-8D7A-B07BE9C84B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F2729D-FF00-456F-9FC8-DB4245614C7D}">
      <dgm:prSet/>
      <dgm:spPr/>
      <dgm:t>
        <a:bodyPr/>
        <a:lstStyle/>
        <a:p>
          <a:r>
            <a:rPr lang="en-IN" b="0" i="0" dirty="0"/>
            <a:t>All the outcome measures were assessed by the researcher who was not blinded. </a:t>
          </a:r>
          <a:endParaRPr lang="en-US" dirty="0"/>
        </a:p>
      </dgm:t>
    </dgm:pt>
    <dgm:pt modelId="{FA55CA85-02A7-4C5F-93DE-60586950E4EF}" type="parTrans" cxnId="{91D2684B-036C-4155-927D-5FE9EB5EDCA6}">
      <dgm:prSet/>
      <dgm:spPr/>
      <dgm:t>
        <a:bodyPr/>
        <a:lstStyle/>
        <a:p>
          <a:endParaRPr lang="en-US"/>
        </a:p>
      </dgm:t>
    </dgm:pt>
    <dgm:pt modelId="{C26282BC-EA2D-437F-B4B2-6903F2375A48}" type="sibTrans" cxnId="{91D2684B-036C-4155-927D-5FE9EB5EDCA6}">
      <dgm:prSet/>
      <dgm:spPr/>
      <dgm:t>
        <a:bodyPr/>
        <a:lstStyle/>
        <a:p>
          <a:endParaRPr lang="en-US"/>
        </a:p>
      </dgm:t>
    </dgm:pt>
    <dgm:pt modelId="{01BACF3E-2333-48DA-80C7-D194A6FB7670}">
      <dgm:prSet/>
      <dgm:spPr/>
      <dgm:t>
        <a:bodyPr/>
        <a:lstStyle/>
        <a:p>
          <a:r>
            <a:rPr lang="en-IN" b="0" i="0" dirty="0"/>
            <a:t>The balance was assessed by the </a:t>
          </a:r>
          <a:r>
            <a:rPr lang="en-IN" b="1" i="0" dirty="0">
              <a:solidFill>
                <a:schemeClr val="bg1">
                  <a:lumMod val="50000"/>
                </a:schemeClr>
              </a:solidFill>
            </a:rPr>
            <a:t>Berg Balance Scale.</a:t>
          </a:r>
          <a:endParaRPr lang="en-US" b="1" dirty="0">
            <a:solidFill>
              <a:schemeClr val="bg1">
                <a:lumMod val="50000"/>
              </a:schemeClr>
            </a:solidFill>
          </a:endParaRPr>
        </a:p>
      </dgm:t>
    </dgm:pt>
    <dgm:pt modelId="{4CFB07F6-EAA8-4A54-9A05-77499CD16AAC}" type="parTrans" cxnId="{335CC048-A21E-44B8-80EA-45AEC8B92C9A}">
      <dgm:prSet/>
      <dgm:spPr/>
      <dgm:t>
        <a:bodyPr/>
        <a:lstStyle/>
        <a:p>
          <a:endParaRPr lang="en-US"/>
        </a:p>
      </dgm:t>
    </dgm:pt>
    <dgm:pt modelId="{B20325E3-971D-4F2A-BC38-4E5D49847DB1}" type="sibTrans" cxnId="{335CC048-A21E-44B8-80EA-45AEC8B92C9A}">
      <dgm:prSet/>
      <dgm:spPr/>
      <dgm:t>
        <a:bodyPr/>
        <a:lstStyle/>
        <a:p>
          <a:endParaRPr lang="en-US"/>
        </a:p>
      </dgm:t>
    </dgm:pt>
    <dgm:pt modelId="{190F075A-8D6E-4CD0-922E-CD6DBCC4D12C}">
      <dgm:prSet/>
      <dgm:spPr/>
      <dgm:t>
        <a:bodyPr/>
        <a:lstStyle/>
        <a:p>
          <a:r>
            <a:rPr lang="en-IN" b="0" i="0" dirty="0"/>
            <a:t>The functional mobility was assessed by the </a:t>
          </a:r>
          <a:r>
            <a:rPr lang="en-IN" b="1" i="0" dirty="0">
              <a:solidFill>
                <a:schemeClr val="bg1">
                  <a:lumMod val="50000"/>
                </a:schemeClr>
              </a:solidFill>
            </a:rPr>
            <a:t>Timed 10-m Walk test </a:t>
          </a:r>
          <a:r>
            <a:rPr lang="en-IN" b="0" i="0" dirty="0">
              <a:solidFill>
                <a:schemeClr val="bg1"/>
              </a:solidFill>
            </a:rPr>
            <a:t>and</a:t>
          </a:r>
          <a:r>
            <a:rPr lang="en-IN" b="1" i="0" dirty="0">
              <a:solidFill>
                <a:schemeClr val="bg1">
                  <a:lumMod val="50000"/>
                </a:schemeClr>
              </a:solidFill>
            </a:rPr>
            <a:t> Timed Up and Go test.</a:t>
          </a:r>
          <a:endParaRPr lang="en-US" b="1" dirty="0">
            <a:solidFill>
              <a:schemeClr val="bg1">
                <a:lumMod val="50000"/>
              </a:schemeClr>
            </a:solidFill>
          </a:endParaRPr>
        </a:p>
      </dgm:t>
    </dgm:pt>
    <dgm:pt modelId="{8DAF7464-3CD7-41F0-AB18-41A3C20D8C1E}" type="parTrans" cxnId="{E4738B06-F7AA-4F70-AF24-E08B51B12B61}">
      <dgm:prSet/>
      <dgm:spPr/>
      <dgm:t>
        <a:bodyPr/>
        <a:lstStyle/>
        <a:p>
          <a:endParaRPr lang="en-US"/>
        </a:p>
      </dgm:t>
    </dgm:pt>
    <dgm:pt modelId="{483AC948-F2CA-461C-8733-73D9DDBB6944}" type="sibTrans" cxnId="{E4738B06-F7AA-4F70-AF24-E08B51B12B61}">
      <dgm:prSet/>
      <dgm:spPr/>
      <dgm:t>
        <a:bodyPr/>
        <a:lstStyle/>
        <a:p>
          <a:endParaRPr lang="en-US"/>
        </a:p>
      </dgm:t>
    </dgm:pt>
    <dgm:pt modelId="{9FD50655-2708-454D-876E-F23C7924C869}" type="pres">
      <dgm:prSet presAssocID="{53AFBE1E-B203-4DDF-8D7A-B07BE9C84B93}" presName="root" presStyleCnt="0">
        <dgm:presLayoutVars>
          <dgm:dir/>
          <dgm:resizeHandles val="exact"/>
        </dgm:presLayoutVars>
      </dgm:prSet>
      <dgm:spPr/>
    </dgm:pt>
    <dgm:pt modelId="{9AAF626B-A1BB-402C-9CD1-3126F5D02E0E}" type="pres">
      <dgm:prSet presAssocID="{1DF2729D-FF00-456F-9FC8-DB4245614C7D}" presName="compNode" presStyleCnt="0"/>
      <dgm:spPr/>
    </dgm:pt>
    <dgm:pt modelId="{4E6B5851-E6EA-4D5D-8B0A-3C7D9F340046}" type="pres">
      <dgm:prSet presAssocID="{1DF2729D-FF00-456F-9FC8-DB4245614C7D}" presName="bgRect" presStyleLbl="bgShp" presStyleIdx="0" presStyleCnt="3"/>
      <dgm:spPr/>
    </dgm:pt>
    <dgm:pt modelId="{978EB9EF-FEBF-439F-BC36-D8D9D477361A}" type="pres">
      <dgm:prSet presAssocID="{1DF2729D-FF00-456F-9FC8-DB4245614C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BF69F35-ED2E-4B54-BD98-C44535689750}" type="pres">
      <dgm:prSet presAssocID="{1DF2729D-FF00-456F-9FC8-DB4245614C7D}" presName="spaceRect" presStyleCnt="0"/>
      <dgm:spPr/>
    </dgm:pt>
    <dgm:pt modelId="{C26ECB68-A0AF-4E19-9BA4-1CB3C4B5C469}" type="pres">
      <dgm:prSet presAssocID="{1DF2729D-FF00-456F-9FC8-DB4245614C7D}" presName="parTx" presStyleLbl="revTx" presStyleIdx="0" presStyleCnt="3">
        <dgm:presLayoutVars>
          <dgm:chMax val="0"/>
          <dgm:chPref val="0"/>
        </dgm:presLayoutVars>
      </dgm:prSet>
      <dgm:spPr/>
    </dgm:pt>
    <dgm:pt modelId="{C6F9F593-1833-408C-B625-C7E79AC6032A}" type="pres">
      <dgm:prSet presAssocID="{C26282BC-EA2D-437F-B4B2-6903F2375A48}" presName="sibTrans" presStyleCnt="0"/>
      <dgm:spPr/>
    </dgm:pt>
    <dgm:pt modelId="{CCA44472-1287-4677-A95D-00D0881CF171}" type="pres">
      <dgm:prSet presAssocID="{01BACF3E-2333-48DA-80C7-D194A6FB7670}" presName="compNode" presStyleCnt="0"/>
      <dgm:spPr/>
    </dgm:pt>
    <dgm:pt modelId="{0083E259-A6A6-4312-836E-6B468C850EF0}" type="pres">
      <dgm:prSet presAssocID="{01BACF3E-2333-48DA-80C7-D194A6FB7670}" presName="bgRect" presStyleLbl="bgShp" presStyleIdx="1" presStyleCnt="3"/>
      <dgm:spPr/>
    </dgm:pt>
    <dgm:pt modelId="{676C3FCB-0B0B-45CD-9B4F-FD0AE8E2BD4F}" type="pres">
      <dgm:prSet presAssocID="{01BACF3E-2333-48DA-80C7-D194A6FB76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4161435-338F-4891-B690-6A9FB7BA20EB}" type="pres">
      <dgm:prSet presAssocID="{01BACF3E-2333-48DA-80C7-D194A6FB7670}" presName="spaceRect" presStyleCnt="0"/>
      <dgm:spPr/>
    </dgm:pt>
    <dgm:pt modelId="{9A883A10-0A01-4112-A8A8-F00C9CDC42BD}" type="pres">
      <dgm:prSet presAssocID="{01BACF3E-2333-48DA-80C7-D194A6FB7670}" presName="parTx" presStyleLbl="revTx" presStyleIdx="1" presStyleCnt="3">
        <dgm:presLayoutVars>
          <dgm:chMax val="0"/>
          <dgm:chPref val="0"/>
        </dgm:presLayoutVars>
      </dgm:prSet>
      <dgm:spPr/>
    </dgm:pt>
    <dgm:pt modelId="{A2BFD360-23F7-4C59-A37F-23DA92C47ECF}" type="pres">
      <dgm:prSet presAssocID="{B20325E3-971D-4F2A-BC38-4E5D49847DB1}" presName="sibTrans" presStyleCnt="0"/>
      <dgm:spPr/>
    </dgm:pt>
    <dgm:pt modelId="{136DE956-564F-4C16-8D39-E454D0AEBA36}" type="pres">
      <dgm:prSet presAssocID="{190F075A-8D6E-4CD0-922E-CD6DBCC4D12C}" presName="compNode" presStyleCnt="0"/>
      <dgm:spPr/>
    </dgm:pt>
    <dgm:pt modelId="{1CCF1000-FA3F-403C-BB92-9DCB7BAC577A}" type="pres">
      <dgm:prSet presAssocID="{190F075A-8D6E-4CD0-922E-CD6DBCC4D12C}" presName="bgRect" presStyleLbl="bgShp" presStyleIdx="2" presStyleCnt="3"/>
      <dgm:spPr/>
    </dgm:pt>
    <dgm:pt modelId="{E82AE0F9-E87C-4A35-A983-1E2EB5A2D602}" type="pres">
      <dgm:prSet presAssocID="{190F075A-8D6E-4CD0-922E-CD6DBCC4D1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40BECA6-F52B-433E-8805-06AB1A993C06}" type="pres">
      <dgm:prSet presAssocID="{190F075A-8D6E-4CD0-922E-CD6DBCC4D12C}" presName="spaceRect" presStyleCnt="0"/>
      <dgm:spPr/>
    </dgm:pt>
    <dgm:pt modelId="{2A11DAE6-9B7D-43BC-92D5-984028D4BEB0}" type="pres">
      <dgm:prSet presAssocID="{190F075A-8D6E-4CD0-922E-CD6DBCC4D12C}" presName="parTx" presStyleLbl="revTx" presStyleIdx="2" presStyleCnt="3">
        <dgm:presLayoutVars>
          <dgm:chMax val="0"/>
          <dgm:chPref val="0"/>
        </dgm:presLayoutVars>
      </dgm:prSet>
      <dgm:spPr/>
    </dgm:pt>
  </dgm:ptLst>
  <dgm:cxnLst>
    <dgm:cxn modelId="{E4738B06-F7AA-4F70-AF24-E08B51B12B61}" srcId="{53AFBE1E-B203-4DDF-8D7A-B07BE9C84B93}" destId="{190F075A-8D6E-4CD0-922E-CD6DBCC4D12C}" srcOrd="2" destOrd="0" parTransId="{8DAF7464-3CD7-41F0-AB18-41A3C20D8C1E}" sibTransId="{483AC948-F2CA-461C-8733-73D9DDBB6944}"/>
    <dgm:cxn modelId="{2E438212-2907-4F6E-8F0C-6F9B13EA8985}" type="presOf" srcId="{1DF2729D-FF00-456F-9FC8-DB4245614C7D}" destId="{C26ECB68-A0AF-4E19-9BA4-1CB3C4B5C469}" srcOrd="0" destOrd="0" presId="urn:microsoft.com/office/officeart/2018/2/layout/IconVerticalSolidList"/>
    <dgm:cxn modelId="{335CC048-A21E-44B8-80EA-45AEC8B92C9A}" srcId="{53AFBE1E-B203-4DDF-8D7A-B07BE9C84B93}" destId="{01BACF3E-2333-48DA-80C7-D194A6FB7670}" srcOrd="1" destOrd="0" parTransId="{4CFB07F6-EAA8-4A54-9A05-77499CD16AAC}" sibTransId="{B20325E3-971D-4F2A-BC38-4E5D49847DB1}"/>
    <dgm:cxn modelId="{91D2684B-036C-4155-927D-5FE9EB5EDCA6}" srcId="{53AFBE1E-B203-4DDF-8D7A-B07BE9C84B93}" destId="{1DF2729D-FF00-456F-9FC8-DB4245614C7D}" srcOrd="0" destOrd="0" parTransId="{FA55CA85-02A7-4C5F-93DE-60586950E4EF}" sibTransId="{C26282BC-EA2D-437F-B4B2-6903F2375A48}"/>
    <dgm:cxn modelId="{F842DDA3-07BC-4EA3-B7F7-A8BB583F33A9}" type="presOf" srcId="{190F075A-8D6E-4CD0-922E-CD6DBCC4D12C}" destId="{2A11DAE6-9B7D-43BC-92D5-984028D4BEB0}" srcOrd="0" destOrd="0" presId="urn:microsoft.com/office/officeart/2018/2/layout/IconVerticalSolidList"/>
    <dgm:cxn modelId="{A41D75A4-D45C-47C4-87A1-329E0E8F9190}" type="presOf" srcId="{53AFBE1E-B203-4DDF-8D7A-B07BE9C84B93}" destId="{9FD50655-2708-454D-876E-F23C7924C869}" srcOrd="0" destOrd="0" presId="urn:microsoft.com/office/officeart/2018/2/layout/IconVerticalSolidList"/>
    <dgm:cxn modelId="{796CD4EA-CDC7-4B59-B0FA-195E28E939DC}" type="presOf" srcId="{01BACF3E-2333-48DA-80C7-D194A6FB7670}" destId="{9A883A10-0A01-4112-A8A8-F00C9CDC42BD}" srcOrd="0" destOrd="0" presId="urn:microsoft.com/office/officeart/2018/2/layout/IconVerticalSolidList"/>
    <dgm:cxn modelId="{8E35F06E-7618-4F7E-ABC4-DA97DBD89ECD}" type="presParOf" srcId="{9FD50655-2708-454D-876E-F23C7924C869}" destId="{9AAF626B-A1BB-402C-9CD1-3126F5D02E0E}" srcOrd="0" destOrd="0" presId="urn:microsoft.com/office/officeart/2018/2/layout/IconVerticalSolidList"/>
    <dgm:cxn modelId="{55FA57A4-4DCA-4FC4-A0FA-DD1D2C4EF91F}" type="presParOf" srcId="{9AAF626B-A1BB-402C-9CD1-3126F5D02E0E}" destId="{4E6B5851-E6EA-4D5D-8B0A-3C7D9F340046}" srcOrd="0" destOrd="0" presId="urn:microsoft.com/office/officeart/2018/2/layout/IconVerticalSolidList"/>
    <dgm:cxn modelId="{716F856B-DBA4-4D7E-A6D1-8C3E24E24A58}" type="presParOf" srcId="{9AAF626B-A1BB-402C-9CD1-3126F5D02E0E}" destId="{978EB9EF-FEBF-439F-BC36-D8D9D477361A}" srcOrd="1" destOrd="0" presId="urn:microsoft.com/office/officeart/2018/2/layout/IconVerticalSolidList"/>
    <dgm:cxn modelId="{B697DF53-FB26-4003-9C4C-957333A080AA}" type="presParOf" srcId="{9AAF626B-A1BB-402C-9CD1-3126F5D02E0E}" destId="{CBF69F35-ED2E-4B54-BD98-C44535689750}" srcOrd="2" destOrd="0" presId="urn:microsoft.com/office/officeart/2018/2/layout/IconVerticalSolidList"/>
    <dgm:cxn modelId="{BF85A4B1-ACD4-498C-8888-63CB8EDDBF59}" type="presParOf" srcId="{9AAF626B-A1BB-402C-9CD1-3126F5D02E0E}" destId="{C26ECB68-A0AF-4E19-9BA4-1CB3C4B5C469}" srcOrd="3" destOrd="0" presId="urn:microsoft.com/office/officeart/2018/2/layout/IconVerticalSolidList"/>
    <dgm:cxn modelId="{BDF581AE-257F-4136-8904-0BEC788C545B}" type="presParOf" srcId="{9FD50655-2708-454D-876E-F23C7924C869}" destId="{C6F9F593-1833-408C-B625-C7E79AC6032A}" srcOrd="1" destOrd="0" presId="urn:microsoft.com/office/officeart/2018/2/layout/IconVerticalSolidList"/>
    <dgm:cxn modelId="{61282370-B8B9-47E6-ABA8-160D7EA6D1FC}" type="presParOf" srcId="{9FD50655-2708-454D-876E-F23C7924C869}" destId="{CCA44472-1287-4677-A95D-00D0881CF171}" srcOrd="2" destOrd="0" presId="urn:microsoft.com/office/officeart/2018/2/layout/IconVerticalSolidList"/>
    <dgm:cxn modelId="{552C8492-3990-4FC9-87D8-15C5EE5A1C34}" type="presParOf" srcId="{CCA44472-1287-4677-A95D-00D0881CF171}" destId="{0083E259-A6A6-4312-836E-6B468C850EF0}" srcOrd="0" destOrd="0" presId="urn:microsoft.com/office/officeart/2018/2/layout/IconVerticalSolidList"/>
    <dgm:cxn modelId="{5EEED941-DDC5-4402-818F-8BA04E55A1AB}" type="presParOf" srcId="{CCA44472-1287-4677-A95D-00D0881CF171}" destId="{676C3FCB-0B0B-45CD-9B4F-FD0AE8E2BD4F}" srcOrd="1" destOrd="0" presId="urn:microsoft.com/office/officeart/2018/2/layout/IconVerticalSolidList"/>
    <dgm:cxn modelId="{EF37F157-A9B2-4196-BBE8-43BD141D41A1}" type="presParOf" srcId="{CCA44472-1287-4677-A95D-00D0881CF171}" destId="{04161435-338F-4891-B690-6A9FB7BA20EB}" srcOrd="2" destOrd="0" presId="urn:microsoft.com/office/officeart/2018/2/layout/IconVerticalSolidList"/>
    <dgm:cxn modelId="{9B4655B2-C479-43A0-8A39-182F856ABDAC}" type="presParOf" srcId="{CCA44472-1287-4677-A95D-00D0881CF171}" destId="{9A883A10-0A01-4112-A8A8-F00C9CDC42BD}" srcOrd="3" destOrd="0" presId="urn:microsoft.com/office/officeart/2018/2/layout/IconVerticalSolidList"/>
    <dgm:cxn modelId="{7539F076-86E5-4B40-AC7F-FB07672A4585}" type="presParOf" srcId="{9FD50655-2708-454D-876E-F23C7924C869}" destId="{A2BFD360-23F7-4C59-A37F-23DA92C47ECF}" srcOrd="3" destOrd="0" presId="urn:microsoft.com/office/officeart/2018/2/layout/IconVerticalSolidList"/>
    <dgm:cxn modelId="{3CBF9550-B7F4-4F54-986D-3F41498C6E66}" type="presParOf" srcId="{9FD50655-2708-454D-876E-F23C7924C869}" destId="{136DE956-564F-4C16-8D39-E454D0AEBA36}" srcOrd="4" destOrd="0" presId="urn:microsoft.com/office/officeart/2018/2/layout/IconVerticalSolidList"/>
    <dgm:cxn modelId="{E9CDE1ED-8394-48FC-8E3C-5477BB44000B}" type="presParOf" srcId="{136DE956-564F-4C16-8D39-E454D0AEBA36}" destId="{1CCF1000-FA3F-403C-BB92-9DCB7BAC577A}" srcOrd="0" destOrd="0" presId="urn:microsoft.com/office/officeart/2018/2/layout/IconVerticalSolidList"/>
    <dgm:cxn modelId="{E8F72D44-BBB3-4B55-AC47-AA7D3990D65B}" type="presParOf" srcId="{136DE956-564F-4C16-8D39-E454D0AEBA36}" destId="{E82AE0F9-E87C-4A35-A983-1E2EB5A2D602}" srcOrd="1" destOrd="0" presId="urn:microsoft.com/office/officeart/2018/2/layout/IconVerticalSolidList"/>
    <dgm:cxn modelId="{79E736C1-D939-41DC-8602-E8DDC6274B50}" type="presParOf" srcId="{136DE956-564F-4C16-8D39-E454D0AEBA36}" destId="{740BECA6-F52B-433E-8805-06AB1A993C06}" srcOrd="2" destOrd="0" presId="urn:microsoft.com/office/officeart/2018/2/layout/IconVerticalSolidList"/>
    <dgm:cxn modelId="{7CC9839D-294F-4ED1-83FE-817E344AC634}" type="presParOf" srcId="{136DE956-564F-4C16-8D39-E454D0AEBA36}" destId="{2A11DAE6-9B7D-43BC-92D5-984028D4B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9B716-BBB2-46A5-8AA3-2E6CBA92E257}">
      <dsp:nvSpPr>
        <dsp:cNvPr id="0" name=""/>
        <dsp:cNvSpPr/>
      </dsp:nvSpPr>
      <dsp:spPr>
        <a:xfrm>
          <a:off x="2166846" y="1415900"/>
          <a:ext cx="1077442" cy="10774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t>Motor Symptoms</a:t>
          </a:r>
        </a:p>
      </dsp:txBody>
      <dsp:txXfrm>
        <a:off x="2324634" y="1573688"/>
        <a:ext cx="761866" cy="761866"/>
      </dsp:txXfrm>
    </dsp:sp>
    <dsp:sp modelId="{E2A1EEAA-399C-430D-9DFC-477D1EE06AEF}">
      <dsp:nvSpPr>
        <dsp:cNvPr id="0" name=""/>
        <dsp:cNvSpPr/>
      </dsp:nvSpPr>
      <dsp:spPr>
        <a:xfrm rot="16200000">
          <a:off x="2542870" y="1235282"/>
          <a:ext cx="325394" cy="35840"/>
        </a:xfrm>
        <a:custGeom>
          <a:avLst/>
          <a:gdLst/>
          <a:ahLst/>
          <a:cxnLst/>
          <a:rect l="0" t="0" r="0" b="0"/>
          <a:pathLst>
            <a:path>
              <a:moveTo>
                <a:pt x="0" y="17920"/>
              </a:moveTo>
              <a:lnTo>
                <a:pt x="325394" y="179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97432" y="1245068"/>
        <a:ext cx="16269" cy="16269"/>
      </dsp:txXfrm>
    </dsp:sp>
    <dsp:sp modelId="{9170ADED-62A1-4A82-B65F-A9CB6DDD618A}">
      <dsp:nvSpPr>
        <dsp:cNvPr id="0" name=""/>
        <dsp:cNvSpPr/>
      </dsp:nvSpPr>
      <dsp:spPr>
        <a:xfrm>
          <a:off x="2166846" y="13063"/>
          <a:ext cx="1077442" cy="10774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Muscular rigidity</a:t>
          </a:r>
        </a:p>
      </dsp:txBody>
      <dsp:txXfrm>
        <a:off x="2324634" y="170851"/>
        <a:ext cx="761866" cy="761866"/>
      </dsp:txXfrm>
    </dsp:sp>
    <dsp:sp modelId="{46534231-2609-4932-9108-88CA609F17B7}">
      <dsp:nvSpPr>
        <dsp:cNvPr id="0" name=""/>
        <dsp:cNvSpPr/>
      </dsp:nvSpPr>
      <dsp:spPr>
        <a:xfrm rot="20520000">
          <a:off x="3209958" y="1719950"/>
          <a:ext cx="325394" cy="35840"/>
        </a:xfrm>
        <a:custGeom>
          <a:avLst/>
          <a:gdLst/>
          <a:ahLst/>
          <a:cxnLst/>
          <a:rect l="0" t="0" r="0" b="0"/>
          <a:pathLst>
            <a:path>
              <a:moveTo>
                <a:pt x="0" y="17920"/>
              </a:moveTo>
              <a:lnTo>
                <a:pt x="325394" y="179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364521" y="1729736"/>
        <a:ext cx="16269" cy="16269"/>
      </dsp:txXfrm>
    </dsp:sp>
    <dsp:sp modelId="{DEF91ACF-4E53-4293-BDBA-E89F556CAA30}">
      <dsp:nvSpPr>
        <dsp:cNvPr id="0" name=""/>
        <dsp:cNvSpPr/>
      </dsp:nvSpPr>
      <dsp:spPr>
        <a:xfrm>
          <a:off x="3501023" y="982399"/>
          <a:ext cx="1077442" cy="107744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Tremors</a:t>
          </a:r>
        </a:p>
      </dsp:txBody>
      <dsp:txXfrm>
        <a:off x="3658811" y="1140187"/>
        <a:ext cx="761866" cy="761866"/>
      </dsp:txXfrm>
    </dsp:sp>
    <dsp:sp modelId="{EE4EBFEC-1E0B-49CE-828F-6D1FA27AE385}">
      <dsp:nvSpPr>
        <dsp:cNvPr id="0" name=""/>
        <dsp:cNvSpPr/>
      </dsp:nvSpPr>
      <dsp:spPr>
        <a:xfrm rot="3240000">
          <a:off x="2955153" y="2504160"/>
          <a:ext cx="325394" cy="35840"/>
        </a:xfrm>
        <a:custGeom>
          <a:avLst/>
          <a:gdLst/>
          <a:ahLst/>
          <a:cxnLst/>
          <a:rect l="0" t="0" r="0" b="0"/>
          <a:pathLst>
            <a:path>
              <a:moveTo>
                <a:pt x="0" y="17920"/>
              </a:moveTo>
              <a:lnTo>
                <a:pt x="325394" y="179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109716" y="2513946"/>
        <a:ext cx="16269" cy="16269"/>
      </dsp:txXfrm>
    </dsp:sp>
    <dsp:sp modelId="{373E258A-A8BE-4E07-8EE5-45C6A7E20BB8}">
      <dsp:nvSpPr>
        <dsp:cNvPr id="0" name=""/>
        <dsp:cNvSpPr/>
      </dsp:nvSpPr>
      <dsp:spPr>
        <a:xfrm>
          <a:off x="2991413" y="2550819"/>
          <a:ext cx="1077442" cy="107744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Postural Instability</a:t>
          </a:r>
        </a:p>
      </dsp:txBody>
      <dsp:txXfrm>
        <a:off x="3149201" y="2708607"/>
        <a:ext cx="761866" cy="761866"/>
      </dsp:txXfrm>
    </dsp:sp>
    <dsp:sp modelId="{6D11DE84-2B2D-463D-9ACB-298319FBD480}">
      <dsp:nvSpPr>
        <dsp:cNvPr id="0" name=""/>
        <dsp:cNvSpPr/>
      </dsp:nvSpPr>
      <dsp:spPr>
        <a:xfrm rot="7560000">
          <a:off x="2130586" y="2504160"/>
          <a:ext cx="325394" cy="35840"/>
        </a:xfrm>
        <a:custGeom>
          <a:avLst/>
          <a:gdLst/>
          <a:ahLst/>
          <a:cxnLst/>
          <a:rect l="0" t="0" r="0" b="0"/>
          <a:pathLst>
            <a:path>
              <a:moveTo>
                <a:pt x="0" y="17920"/>
              </a:moveTo>
              <a:lnTo>
                <a:pt x="325394" y="179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285149" y="2513946"/>
        <a:ext cx="16269" cy="16269"/>
      </dsp:txXfrm>
    </dsp:sp>
    <dsp:sp modelId="{30171FE1-82B0-4FC0-AC22-D4BF309CC0FC}">
      <dsp:nvSpPr>
        <dsp:cNvPr id="0" name=""/>
        <dsp:cNvSpPr/>
      </dsp:nvSpPr>
      <dsp:spPr>
        <a:xfrm>
          <a:off x="1342279" y="2550819"/>
          <a:ext cx="1077442" cy="10774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Bradykinesia</a:t>
          </a:r>
        </a:p>
      </dsp:txBody>
      <dsp:txXfrm>
        <a:off x="1500067" y="2708607"/>
        <a:ext cx="761866" cy="761866"/>
      </dsp:txXfrm>
    </dsp:sp>
    <dsp:sp modelId="{1D16692D-B780-4A74-87D1-D024927815D9}">
      <dsp:nvSpPr>
        <dsp:cNvPr id="0" name=""/>
        <dsp:cNvSpPr/>
      </dsp:nvSpPr>
      <dsp:spPr>
        <a:xfrm rot="11880000">
          <a:off x="1875781" y="1719950"/>
          <a:ext cx="325394" cy="35840"/>
        </a:xfrm>
        <a:custGeom>
          <a:avLst/>
          <a:gdLst/>
          <a:ahLst/>
          <a:cxnLst/>
          <a:rect l="0" t="0" r="0" b="0"/>
          <a:pathLst>
            <a:path>
              <a:moveTo>
                <a:pt x="0" y="17920"/>
              </a:moveTo>
              <a:lnTo>
                <a:pt x="325394" y="179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030344" y="1729736"/>
        <a:ext cx="16269" cy="16269"/>
      </dsp:txXfrm>
    </dsp:sp>
    <dsp:sp modelId="{F4FA4A01-C6DB-47E3-AF38-EFF861C9CB27}">
      <dsp:nvSpPr>
        <dsp:cNvPr id="0" name=""/>
        <dsp:cNvSpPr/>
      </dsp:nvSpPr>
      <dsp:spPr>
        <a:xfrm>
          <a:off x="832669" y="982399"/>
          <a:ext cx="1077442" cy="107744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Gait Impairment</a:t>
          </a:r>
        </a:p>
      </dsp:txBody>
      <dsp:txXfrm>
        <a:off x="990457" y="1140187"/>
        <a:ext cx="761866" cy="761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9B716-BBB2-46A5-8AA3-2E6CBA92E257}">
      <dsp:nvSpPr>
        <dsp:cNvPr id="0" name=""/>
        <dsp:cNvSpPr/>
      </dsp:nvSpPr>
      <dsp:spPr>
        <a:xfrm>
          <a:off x="2166846" y="1415900"/>
          <a:ext cx="1077442" cy="10774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t>Non-Motor Symptoms</a:t>
          </a:r>
        </a:p>
      </dsp:txBody>
      <dsp:txXfrm>
        <a:off x="2324634" y="1573688"/>
        <a:ext cx="761866" cy="761866"/>
      </dsp:txXfrm>
    </dsp:sp>
    <dsp:sp modelId="{E2A1EEAA-399C-430D-9DFC-477D1EE06AEF}">
      <dsp:nvSpPr>
        <dsp:cNvPr id="0" name=""/>
        <dsp:cNvSpPr/>
      </dsp:nvSpPr>
      <dsp:spPr>
        <a:xfrm rot="16200000">
          <a:off x="2542870" y="1235282"/>
          <a:ext cx="325394" cy="35840"/>
        </a:xfrm>
        <a:custGeom>
          <a:avLst/>
          <a:gdLst/>
          <a:ahLst/>
          <a:cxnLst/>
          <a:rect l="0" t="0" r="0" b="0"/>
          <a:pathLst>
            <a:path>
              <a:moveTo>
                <a:pt x="0" y="17920"/>
              </a:moveTo>
              <a:lnTo>
                <a:pt x="325394" y="179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97432" y="1245068"/>
        <a:ext cx="16269" cy="16269"/>
      </dsp:txXfrm>
    </dsp:sp>
    <dsp:sp modelId="{9170ADED-62A1-4A82-B65F-A9CB6DDD618A}">
      <dsp:nvSpPr>
        <dsp:cNvPr id="0" name=""/>
        <dsp:cNvSpPr/>
      </dsp:nvSpPr>
      <dsp:spPr>
        <a:xfrm>
          <a:off x="2166846" y="13063"/>
          <a:ext cx="1077442" cy="107744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Insomnia/ Daytime sleepiness</a:t>
          </a:r>
        </a:p>
      </dsp:txBody>
      <dsp:txXfrm>
        <a:off x="2324634" y="170851"/>
        <a:ext cx="761866" cy="761866"/>
      </dsp:txXfrm>
    </dsp:sp>
    <dsp:sp modelId="{46534231-2609-4932-9108-88CA609F17B7}">
      <dsp:nvSpPr>
        <dsp:cNvPr id="0" name=""/>
        <dsp:cNvSpPr/>
      </dsp:nvSpPr>
      <dsp:spPr>
        <a:xfrm rot="20520000">
          <a:off x="3209958" y="1719950"/>
          <a:ext cx="325394" cy="35840"/>
        </a:xfrm>
        <a:custGeom>
          <a:avLst/>
          <a:gdLst/>
          <a:ahLst/>
          <a:cxnLst/>
          <a:rect l="0" t="0" r="0" b="0"/>
          <a:pathLst>
            <a:path>
              <a:moveTo>
                <a:pt x="0" y="17920"/>
              </a:moveTo>
              <a:lnTo>
                <a:pt x="325394" y="179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364521" y="1729736"/>
        <a:ext cx="16269" cy="16269"/>
      </dsp:txXfrm>
    </dsp:sp>
    <dsp:sp modelId="{DEF91ACF-4E53-4293-BDBA-E89F556CAA30}">
      <dsp:nvSpPr>
        <dsp:cNvPr id="0" name=""/>
        <dsp:cNvSpPr/>
      </dsp:nvSpPr>
      <dsp:spPr>
        <a:xfrm>
          <a:off x="3501023" y="982399"/>
          <a:ext cx="1077442" cy="1077442"/>
        </a:xfrm>
        <a:prstGeom prst="ellipse">
          <a:avLst/>
        </a:prstGeom>
        <a:gradFill rotWithShape="0">
          <a:gsLst>
            <a:gs pos="0">
              <a:schemeClr val="accent3">
                <a:hueOff val="4398836"/>
                <a:satOff val="-10022"/>
                <a:lumOff val="4020"/>
                <a:alphaOff val="0"/>
                <a:satMod val="103000"/>
                <a:lumMod val="102000"/>
                <a:tint val="94000"/>
              </a:schemeClr>
            </a:gs>
            <a:gs pos="50000">
              <a:schemeClr val="accent3">
                <a:hueOff val="4398836"/>
                <a:satOff val="-10022"/>
                <a:lumOff val="4020"/>
                <a:alphaOff val="0"/>
                <a:satMod val="110000"/>
                <a:lumMod val="100000"/>
                <a:shade val="100000"/>
              </a:schemeClr>
            </a:gs>
            <a:gs pos="100000">
              <a:schemeClr val="accent3">
                <a:hueOff val="4398836"/>
                <a:satOff val="-10022"/>
                <a:lumOff val="402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Urinary</a:t>
          </a:r>
          <a:r>
            <a:rPr lang="en-IN" sz="1000" kern="1200" baseline="0" dirty="0"/>
            <a:t> incontinence/  </a:t>
          </a:r>
          <a:r>
            <a:rPr lang="en-IN" sz="1000" kern="1200" dirty="0"/>
            <a:t>Constipation</a:t>
          </a:r>
        </a:p>
      </dsp:txBody>
      <dsp:txXfrm>
        <a:off x="3658811" y="1140187"/>
        <a:ext cx="761866" cy="761866"/>
      </dsp:txXfrm>
    </dsp:sp>
    <dsp:sp modelId="{EE4EBFEC-1E0B-49CE-828F-6D1FA27AE385}">
      <dsp:nvSpPr>
        <dsp:cNvPr id="0" name=""/>
        <dsp:cNvSpPr/>
      </dsp:nvSpPr>
      <dsp:spPr>
        <a:xfrm rot="3240000">
          <a:off x="2955153" y="2504160"/>
          <a:ext cx="325394" cy="35840"/>
        </a:xfrm>
        <a:custGeom>
          <a:avLst/>
          <a:gdLst/>
          <a:ahLst/>
          <a:cxnLst/>
          <a:rect l="0" t="0" r="0" b="0"/>
          <a:pathLst>
            <a:path>
              <a:moveTo>
                <a:pt x="0" y="17920"/>
              </a:moveTo>
              <a:lnTo>
                <a:pt x="325394" y="179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109716" y="2513946"/>
        <a:ext cx="16269" cy="16269"/>
      </dsp:txXfrm>
    </dsp:sp>
    <dsp:sp modelId="{373E258A-A8BE-4E07-8EE5-45C6A7E20BB8}">
      <dsp:nvSpPr>
        <dsp:cNvPr id="0" name=""/>
        <dsp:cNvSpPr/>
      </dsp:nvSpPr>
      <dsp:spPr>
        <a:xfrm>
          <a:off x="2991413" y="2550819"/>
          <a:ext cx="1077442" cy="1077442"/>
        </a:xfrm>
        <a:prstGeom prst="ellipse">
          <a:avLst/>
        </a:prstGeom>
        <a:gradFill rotWithShape="0">
          <a:gsLst>
            <a:gs pos="0">
              <a:schemeClr val="accent3">
                <a:hueOff val="8797671"/>
                <a:satOff val="-20044"/>
                <a:lumOff val="8040"/>
                <a:alphaOff val="0"/>
                <a:satMod val="103000"/>
                <a:lumMod val="102000"/>
                <a:tint val="94000"/>
              </a:schemeClr>
            </a:gs>
            <a:gs pos="50000">
              <a:schemeClr val="accent3">
                <a:hueOff val="8797671"/>
                <a:satOff val="-20044"/>
                <a:lumOff val="8040"/>
                <a:alphaOff val="0"/>
                <a:satMod val="110000"/>
                <a:lumMod val="100000"/>
                <a:shade val="100000"/>
              </a:schemeClr>
            </a:gs>
            <a:gs pos="100000">
              <a:schemeClr val="accent3">
                <a:hueOff val="8797671"/>
                <a:satOff val="-20044"/>
                <a:lumOff val="80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Cognitive Impairment</a:t>
          </a:r>
        </a:p>
      </dsp:txBody>
      <dsp:txXfrm>
        <a:off x="3149201" y="2708607"/>
        <a:ext cx="761866" cy="761866"/>
      </dsp:txXfrm>
    </dsp:sp>
    <dsp:sp modelId="{6D11DE84-2B2D-463D-9ACB-298319FBD480}">
      <dsp:nvSpPr>
        <dsp:cNvPr id="0" name=""/>
        <dsp:cNvSpPr/>
      </dsp:nvSpPr>
      <dsp:spPr>
        <a:xfrm rot="7560000">
          <a:off x="2130586" y="2504160"/>
          <a:ext cx="325394" cy="35840"/>
        </a:xfrm>
        <a:custGeom>
          <a:avLst/>
          <a:gdLst/>
          <a:ahLst/>
          <a:cxnLst/>
          <a:rect l="0" t="0" r="0" b="0"/>
          <a:pathLst>
            <a:path>
              <a:moveTo>
                <a:pt x="0" y="17920"/>
              </a:moveTo>
              <a:lnTo>
                <a:pt x="325394" y="179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285149" y="2513946"/>
        <a:ext cx="16269" cy="16269"/>
      </dsp:txXfrm>
    </dsp:sp>
    <dsp:sp modelId="{30171FE1-82B0-4FC0-AC22-D4BF309CC0FC}">
      <dsp:nvSpPr>
        <dsp:cNvPr id="0" name=""/>
        <dsp:cNvSpPr/>
      </dsp:nvSpPr>
      <dsp:spPr>
        <a:xfrm>
          <a:off x="1342279" y="2550819"/>
          <a:ext cx="1077442" cy="1077442"/>
        </a:xfrm>
        <a:prstGeom prst="ellipse">
          <a:avLst/>
        </a:prstGeom>
        <a:gradFill rotWithShape="0">
          <a:gsLst>
            <a:gs pos="0">
              <a:schemeClr val="accent3">
                <a:hueOff val="13196506"/>
                <a:satOff val="-30066"/>
                <a:lumOff val="12060"/>
                <a:alphaOff val="0"/>
                <a:satMod val="103000"/>
                <a:lumMod val="102000"/>
                <a:tint val="94000"/>
              </a:schemeClr>
            </a:gs>
            <a:gs pos="50000">
              <a:schemeClr val="accent3">
                <a:hueOff val="13196506"/>
                <a:satOff val="-30066"/>
                <a:lumOff val="12060"/>
                <a:alphaOff val="0"/>
                <a:satMod val="110000"/>
                <a:lumMod val="100000"/>
                <a:shade val="100000"/>
              </a:schemeClr>
            </a:gs>
            <a:gs pos="100000">
              <a:schemeClr val="accent3">
                <a:hueOff val="13196506"/>
                <a:satOff val="-30066"/>
                <a:lumOff val="120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Depression/ Apathy</a:t>
          </a:r>
        </a:p>
      </dsp:txBody>
      <dsp:txXfrm>
        <a:off x="1500067" y="2708607"/>
        <a:ext cx="761866" cy="761866"/>
      </dsp:txXfrm>
    </dsp:sp>
    <dsp:sp modelId="{1D16692D-B780-4A74-87D1-D024927815D9}">
      <dsp:nvSpPr>
        <dsp:cNvPr id="0" name=""/>
        <dsp:cNvSpPr/>
      </dsp:nvSpPr>
      <dsp:spPr>
        <a:xfrm rot="11880000">
          <a:off x="1875781" y="1719950"/>
          <a:ext cx="325394" cy="35840"/>
        </a:xfrm>
        <a:custGeom>
          <a:avLst/>
          <a:gdLst/>
          <a:ahLst/>
          <a:cxnLst/>
          <a:rect l="0" t="0" r="0" b="0"/>
          <a:pathLst>
            <a:path>
              <a:moveTo>
                <a:pt x="0" y="17920"/>
              </a:moveTo>
              <a:lnTo>
                <a:pt x="325394" y="179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030344" y="1729736"/>
        <a:ext cx="16269" cy="16269"/>
      </dsp:txXfrm>
    </dsp:sp>
    <dsp:sp modelId="{F4FA4A01-C6DB-47E3-AF38-EFF861C9CB27}">
      <dsp:nvSpPr>
        <dsp:cNvPr id="0" name=""/>
        <dsp:cNvSpPr/>
      </dsp:nvSpPr>
      <dsp:spPr>
        <a:xfrm>
          <a:off x="832669" y="982399"/>
          <a:ext cx="1077442" cy="1077442"/>
        </a:xfrm>
        <a:prstGeom prst="ellipse">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Hallucination/ Psychosis</a:t>
          </a:r>
        </a:p>
      </dsp:txBody>
      <dsp:txXfrm>
        <a:off x="990457" y="1140187"/>
        <a:ext cx="761866" cy="761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CA5D3-B812-4F00-9BB9-8BFB166AF8CB}">
      <dsp:nvSpPr>
        <dsp:cNvPr id="0" name=""/>
        <dsp:cNvSpPr/>
      </dsp:nvSpPr>
      <dsp:spPr>
        <a:xfrm>
          <a:off x="195724" y="1394"/>
          <a:ext cx="1900209" cy="75435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IN" sz="4000" kern="1200" dirty="0"/>
            <a:t>Tai Chi</a:t>
          </a:r>
        </a:p>
      </dsp:txBody>
      <dsp:txXfrm>
        <a:off x="217818" y="23488"/>
        <a:ext cx="1856021" cy="710162"/>
      </dsp:txXfrm>
    </dsp:sp>
    <dsp:sp modelId="{48088FEE-0FBA-4B37-9573-61037E85D47D}">
      <dsp:nvSpPr>
        <dsp:cNvPr id="0" name=""/>
        <dsp:cNvSpPr/>
      </dsp:nvSpPr>
      <dsp:spPr>
        <a:xfrm>
          <a:off x="340025" y="755744"/>
          <a:ext cx="91440" cy="2623046"/>
        </a:xfrm>
        <a:custGeom>
          <a:avLst/>
          <a:gdLst/>
          <a:ahLst/>
          <a:cxnLst/>
          <a:rect l="0" t="0" r="0" b="0"/>
          <a:pathLst>
            <a:path>
              <a:moveTo>
                <a:pt x="45720" y="0"/>
              </a:moveTo>
              <a:lnTo>
                <a:pt x="45720" y="2623046"/>
              </a:lnTo>
              <a:lnTo>
                <a:pt x="131906" y="26230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5A4548-1990-4A11-82EC-9A3D640EA1DC}">
      <dsp:nvSpPr>
        <dsp:cNvPr id="0" name=""/>
        <dsp:cNvSpPr/>
      </dsp:nvSpPr>
      <dsp:spPr>
        <a:xfrm>
          <a:off x="471931" y="2659951"/>
          <a:ext cx="4438404" cy="14376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i="0" kern="1200" dirty="0">
              <a:effectLst/>
              <a:latin typeface="Aparajita" panose="02020603050405020304" pitchFamily="18" charset="0"/>
              <a:cs typeface="Aparajita" panose="02020603050405020304" pitchFamily="18" charset="0"/>
            </a:rPr>
            <a:t>According to a survey </a:t>
          </a:r>
          <a:r>
            <a:rPr lang="en-IN" sz="2300" b="1" i="0" kern="1200" dirty="0">
              <a:latin typeface="Aparajita" panose="02020603050405020304" pitchFamily="18" charset="0"/>
              <a:cs typeface="Aparajita" panose="02020603050405020304" pitchFamily="18" charset="0"/>
            </a:rPr>
            <a:t>perceived effectiveness of </a:t>
          </a:r>
          <a:r>
            <a:rPr lang="en-IN" sz="2300" b="1" i="0" kern="1200" dirty="0">
              <a:effectLst/>
              <a:latin typeface="Aparajita" panose="02020603050405020304" pitchFamily="18" charset="0"/>
              <a:cs typeface="Aparajita" panose="02020603050405020304" pitchFamily="18" charset="0"/>
            </a:rPr>
            <a:t>Tai Chi was reported to be 60.9%</a:t>
          </a:r>
          <a:endParaRPr lang="en-IN" sz="2300" b="1" kern="1200" dirty="0">
            <a:latin typeface="Aparajita" panose="02020603050405020304" pitchFamily="18" charset="0"/>
            <a:cs typeface="Aparajita" panose="02020603050405020304" pitchFamily="18" charset="0"/>
          </a:endParaRPr>
        </a:p>
      </dsp:txBody>
      <dsp:txXfrm>
        <a:off x="514039" y="2702059"/>
        <a:ext cx="4354188" cy="1353463"/>
      </dsp:txXfrm>
    </dsp:sp>
    <dsp:sp modelId="{7074F161-DB4E-4FD1-90BB-297CAEA5DD00}">
      <dsp:nvSpPr>
        <dsp:cNvPr id="0" name=""/>
        <dsp:cNvSpPr/>
      </dsp:nvSpPr>
      <dsp:spPr>
        <a:xfrm>
          <a:off x="385745" y="755744"/>
          <a:ext cx="151077" cy="824293"/>
        </a:xfrm>
        <a:custGeom>
          <a:avLst/>
          <a:gdLst/>
          <a:ahLst/>
          <a:cxnLst/>
          <a:rect l="0" t="0" r="0" b="0"/>
          <a:pathLst>
            <a:path>
              <a:moveTo>
                <a:pt x="0" y="0"/>
              </a:moveTo>
              <a:lnTo>
                <a:pt x="0" y="824293"/>
              </a:lnTo>
              <a:lnTo>
                <a:pt x="151077" y="82429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9150A-B0CF-4A61-8AE5-547C42E6BC42}">
      <dsp:nvSpPr>
        <dsp:cNvPr id="0" name=""/>
        <dsp:cNvSpPr/>
      </dsp:nvSpPr>
      <dsp:spPr>
        <a:xfrm>
          <a:off x="536822" y="861198"/>
          <a:ext cx="4490322" cy="14376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i="0" kern="1200" dirty="0">
              <a:latin typeface="Aparajita" panose="02020603050405020304" pitchFamily="18" charset="0"/>
              <a:cs typeface="Aparajita" panose="02020603050405020304" pitchFamily="18" charset="0"/>
            </a:rPr>
            <a:t>Traditional Chinese martial art that involves slow and graceful movements that can improve postural balance, flexibility, and mood.</a:t>
          </a:r>
          <a:endParaRPr lang="en-IN" sz="2300" b="1" kern="1200" dirty="0">
            <a:latin typeface="Aparajita" panose="02020603050405020304" pitchFamily="18" charset="0"/>
            <a:cs typeface="Aparajita" panose="02020603050405020304" pitchFamily="18" charset="0"/>
          </a:endParaRPr>
        </a:p>
      </dsp:txBody>
      <dsp:txXfrm>
        <a:off x="578930" y="903306"/>
        <a:ext cx="4406106" cy="1353463"/>
      </dsp:txXfrm>
    </dsp:sp>
    <dsp:sp modelId="{CE29A015-FB6F-4878-9F90-FC2C231B6DBE}">
      <dsp:nvSpPr>
        <dsp:cNvPr id="0" name=""/>
        <dsp:cNvSpPr/>
      </dsp:nvSpPr>
      <dsp:spPr>
        <a:xfrm>
          <a:off x="5407220" y="1394"/>
          <a:ext cx="1888536" cy="72482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IN" sz="4000" kern="1200" dirty="0"/>
            <a:t>Yoga</a:t>
          </a:r>
        </a:p>
      </dsp:txBody>
      <dsp:txXfrm>
        <a:off x="5428449" y="22623"/>
        <a:ext cx="1846078" cy="682362"/>
      </dsp:txXfrm>
    </dsp:sp>
    <dsp:sp modelId="{108FD4AD-8430-42ED-9BCC-3038C1F7C042}">
      <dsp:nvSpPr>
        <dsp:cNvPr id="0" name=""/>
        <dsp:cNvSpPr/>
      </dsp:nvSpPr>
      <dsp:spPr>
        <a:xfrm>
          <a:off x="5550354" y="726214"/>
          <a:ext cx="91440" cy="2626568"/>
        </a:xfrm>
        <a:custGeom>
          <a:avLst/>
          <a:gdLst/>
          <a:ahLst/>
          <a:cxnLst/>
          <a:rect l="0" t="0" r="0" b="0"/>
          <a:pathLst>
            <a:path>
              <a:moveTo>
                <a:pt x="45720" y="0"/>
              </a:moveTo>
              <a:lnTo>
                <a:pt x="45720" y="2626568"/>
              </a:lnTo>
              <a:lnTo>
                <a:pt x="133590" y="262656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796D11-2E46-4D8D-AFBA-4A5D6D9E75F5}">
      <dsp:nvSpPr>
        <dsp:cNvPr id="0" name=""/>
        <dsp:cNvSpPr/>
      </dsp:nvSpPr>
      <dsp:spPr>
        <a:xfrm>
          <a:off x="5683945" y="2633943"/>
          <a:ext cx="4521951" cy="14376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i="0" kern="1200" dirty="0">
              <a:effectLst/>
              <a:latin typeface="Aparajita" panose="02020603050405020304" pitchFamily="18" charset="0"/>
              <a:cs typeface="Aparajita" panose="02020603050405020304" pitchFamily="18" charset="0"/>
            </a:rPr>
            <a:t>According to a survey </a:t>
          </a:r>
          <a:r>
            <a:rPr lang="en-IN" sz="2300" b="1" i="0" kern="1200" dirty="0">
              <a:latin typeface="Aparajita" panose="02020603050405020304" pitchFamily="18" charset="0"/>
              <a:cs typeface="Aparajita" panose="02020603050405020304" pitchFamily="18" charset="0"/>
            </a:rPr>
            <a:t>perceived effectiveness of Yoga </a:t>
          </a:r>
          <a:r>
            <a:rPr lang="en-IN" sz="2300" b="1" i="0" kern="1200" dirty="0">
              <a:effectLst/>
              <a:latin typeface="Aparajita" panose="02020603050405020304" pitchFamily="18" charset="0"/>
              <a:cs typeface="Aparajita" panose="02020603050405020304" pitchFamily="18" charset="0"/>
            </a:rPr>
            <a:t>was reported to be 73.8%</a:t>
          </a:r>
          <a:endParaRPr lang="en-IN" sz="2300" b="1" kern="1200" dirty="0">
            <a:latin typeface="Aparajita" panose="02020603050405020304" pitchFamily="18" charset="0"/>
            <a:cs typeface="Aparajita" panose="02020603050405020304" pitchFamily="18" charset="0"/>
          </a:endParaRPr>
        </a:p>
      </dsp:txBody>
      <dsp:txXfrm>
        <a:off x="5726053" y="2676051"/>
        <a:ext cx="4437735" cy="1353463"/>
      </dsp:txXfrm>
    </dsp:sp>
    <dsp:sp modelId="{2F5F1C76-F4C9-4312-83F3-B4782ADE56EB}">
      <dsp:nvSpPr>
        <dsp:cNvPr id="0" name=""/>
        <dsp:cNvSpPr/>
      </dsp:nvSpPr>
      <dsp:spPr>
        <a:xfrm>
          <a:off x="5596074" y="726214"/>
          <a:ext cx="188853" cy="877157"/>
        </a:xfrm>
        <a:custGeom>
          <a:avLst/>
          <a:gdLst/>
          <a:ahLst/>
          <a:cxnLst/>
          <a:rect l="0" t="0" r="0" b="0"/>
          <a:pathLst>
            <a:path>
              <a:moveTo>
                <a:pt x="0" y="0"/>
              </a:moveTo>
              <a:lnTo>
                <a:pt x="0" y="877157"/>
              </a:lnTo>
              <a:lnTo>
                <a:pt x="188853" y="87715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4ADB6C-160E-4865-B246-1650B2BABD65}">
      <dsp:nvSpPr>
        <dsp:cNvPr id="0" name=""/>
        <dsp:cNvSpPr/>
      </dsp:nvSpPr>
      <dsp:spPr>
        <a:xfrm>
          <a:off x="5784928" y="884532"/>
          <a:ext cx="4534947" cy="14376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i="0" kern="1200" dirty="0">
              <a:latin typeface="Aparajita" panose="02020603050405020304" pitchFamily="18" charset="0"/>
              <a:cs typeface="Aparajita" panose="02020603050405020304" pitchFamily="18" charset="0"/>
            </a:rPr>
            <a:t>Yoga is a popular mind-and-body exercise originated in ancient India. It concentrates on meditation, stretching, breathing, and balancing postures. </a:t>
          </a:r>
          <a:endParaRPr lang="en-IN" sz="2300" b="1" kern="1200" dirty="0">
            <a:latin typeface="Aparajita" panose="02020603050405020304" pitchFamily="18" charset="0"/>
            <a:cs typeface="Aparajita" panose="02020603050405020304" pitchFamily="18" charset="0"/>
          </a:endParaRPr>
        </a:p>
      </dsp:txBody>
      <dsp:txXfrm>
        <a:off x="5827036" y="926640"/>
        <a:ext cx="4450731" cy="1353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E263-69A7-47AD-ACD6-3679AC08A3CB}">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470D8-F02C-4187-BFD5-A0FDA5205D68}">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IN" sz="2300" kern="1200">
              <a:latin typeface="Aparajita" panose="02020603050405020304" pitchFamily="18" charset="0"/>
              <a:cs typeface="Aparajita" panose="02020603050405020304" pitchFamily="18" charset="0"/>
            </a:rPr>
            <a:t>Lack of adequate evidence</a:t>
          </a:r>
        </a:p>
      </dsp:txBody>
      <dsp:txXfrm>
        <a:off x="569079" y="2427788"/>
        <a:ext cx="2072362" cy="720000"/>
      </dsp:txXfrm>
    </dsp:sp>
    <dsp:sp modelId="{9A5BEE5B-215A-4800-9764-18678D604032}">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2FA54-34E8-47DE-99B9-CDA914E1A952}">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IN" sz="2300" kern="1200">
              <a:latin typeface="Aparajita" panose="02020603050405020304" pitchFamily="18" charset="0"/>
              <a:cs typeface="Aparajita" panose="02020603050405020304" pitchFamily="18" charset="0"/>
            </a:rPr>
            <a:t>Different protocols</a:t>
          </a:r>
        </a:p>
      </dsp:txBody>
      <dsp:txXfrm>
        <a:off x="3004105" y="2427788"/>
        <a:ext cx="2072362" cy="720000"/>
      </dsp:txXfrm>
    </dsp:sp>
    <dsp:sp modelId="{F3F78043-53DB-4182-8F5B-21CABA8710C2}">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237A6-1EDE-43D8-A99E-0AA2E7E08FBE}">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IN" sz="2300" kern="1200">
              <a:latin typeface="Aparajita" panose="02020603050405020304" pitchFamily="18" charset="0"/>
              <a:cs typeface="Aparajita" panose="02020603050405020304" pitchFamily="18" charset="0"/>
            </a:rPr>
            <a:t>Mind and Body exercises</a:t>
          </a:r>
        </a:p>
      </dsp:txBody>
      <dsp:txXfrm>
        <a:off x="5439131" y="2427788"/>
        <a:ext cx="2072362" cy="720000"/>
      </dsp:txXfrm>
    </dsp:sp>
    <dsp:sp modelId="{92B9D1FB-86C0-4F9C-84DC-4D4DDB5F2493}">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9B06A9-E983-4459-AA9E-D76BAEB01FA7}">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IN" sz="2300" kern="1200">
              <a:latin typeface="Aparajita" panose="02020603050405020304" pitchFamily="18" charset="0"/>
              <a:cs typeface="Aparajita" panose="02020603050405020304" pitchFamily="18" charset="0"/>
            </a:rPr>
            <a:t>Home based exercise program</a:t>
          </a:r>
        </a:p>
      </dsp:txBody>
      <dsp:txXfrm>
        <a:off x="7874157" y="2427788"/>
        <a:ext cx="207236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A9B6A-046F-4F1D-B0A4-5FA9CC8AC9FC}">
      <dsp:nvSpPr>
        <dsp:cNvPr id="0" name=""/>
        <dsp:cNvSpPr/>
      </dsp:nvSpPr>
      <dsp:spPr>
        <a:xfrm rot="5400000">
          <a:off x="-270544" y="273322"/>
          <a:ext cx="1803628" cy="126254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IN" sz="3500" kern="1200" dirty="0"/>
        </a:p>
      </dsp:txBody>
      <dsp:txXfrm rot="-5400000">
        <a:off x="0" y="634048"/>
        <a:ext cx="1262540" cy="541088"/>
      </dsp:txXfrm>
    </dsp:sp>
    <dsp:sp modelId="{A4F5AAE1-F0FB-4896-944F-6871FFCB559D}">
      <dsp:nvSpPr>
        <dsp:cNvPr id="0" name=""/>
        <dsp:cNvSpPr/>
      </dsp:nvSpPr>
      <dsp:spPr>
        <a:xfrm rot="5400000">
          <a:off x="4966535" y="-3701217"/>
          <a:ext cx="1172358" cy="85803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IN" sz="1400" b="0" i="0" kern="1200" dirty="0"/>
            <a:t>All patients underwent neurological examination, (UPDRS) and sternal nudge test to classify the Modified Hoehn and </a:t>
          </a:r>
          <a:r>
            <a:rPr lang="en-IN" sz="1400" b="0" i="0" kern="1200" dirty="0" err="1"/>
            <a:t>Yahr’s</a:t>
          </a:r>
          <a:r>
            <a:rPr lang="en-IN" sz="1400" b="0" i="0" kern="1200" dirty="0"/>
            <a:t> stage of PD in the “on” phase of medication by the Neurologist and then were referred to the Physiotherapist for the study. </a:t>
          </a:r>
          <a:endParaRPr lang="en-IN" sz="1400" kern="1200" dirty="0"/>
        </a:p>
      </dsp:txBody>
      <dsp:txXfrm rot="-5400000">
        <a:off x="1262540" y="60008"/>
        <a:ext cx="8523119" cy="1057898"/>
      </dsp:txXfrm>
    </dsp:sp>
    <dsp:sp modelId="{F04EAC55-1D27-4FDC-BFC1-7AC8E453C576}">
      <dsp:nvSpPr>
        <dsp:cNvPr id="0" name=""/>
        <dsp:cNvSpPr/>
      </dsp:nvSpPr>
      <dsp:spPr>
        <a:xfrm rot="5400000">
          <a:off x="-270544" y="1884963"/>
          <a:ext cx="1803628" cy="126254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IN" sz="3500" kern="1200" dirty="0"/>
        </a:p>
      </dsp:txBody>
      <dsp:txXfrm rot="-5400000">
        <a:off x="0" y="2245689"/>
        <a:ext cx="1262540" cy="541088"/>
      </dsp:txXfrm>
    </dsp:sp>
    <dsp:sp modelId="{00CF8356-31E8-42E6-BFAC-FA852A48A4A7}">
      <dsp:nvSpPr>
        <dsp:cNvPr id="0" name=""/>
        <dsp:cNvSpPr/>
      </dsp:nvSpPr>
      <dsp:spPr>
        <a:xfrm rot="5400000">
          <a:off x="4966535" y="-2089575"/>
          <a:ext cx="1172358" cy="85803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IN" sz="1400" b="0" i="0" kern="1200" dirty="0"/>
            <a:t>Twenty seven subjects who satisfied the selection criteria participated in this study and a written informed consent was obtained. These 27 patients were blinded to the groups and were randomly allocated by the alternate number method to the three groups.</a:t>
          </a:r>
          <a:endParaRPr lang="en-IN" sz="1400" kern="1200" dirty="0"/>
        </a:p>
      </dsp:txBody>
      <dsp:txXfrm rot="-5400000">
        <a:off x="1262540" y="1671650"/>
        <a:ext cx="8523119" cy="1057898"/>
      </dsp:txXfrm>
    </dsp:sp>
    <dsp:sp modelId="{39D261AD-91DD-43C7-A673-8B157A8BB914}">
      <dsp:nvSpPr>
        <dsp:cNvPr id="0" name=""/>
        <dsp:cNvSpPr/>
      </dsp:nvSpPr>
      <dsp:spPr>
        <a:xfrm rot="5400000">
          <a:off x="-270544" y="3496605"/>
          <a:ext cx="1803628" cy="126254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IN" sz="3500" kern="1200" dirty="0"/>
        </a:p>
      </dsp:txBody>
      <dsp:txXfrm rot="-5400000">
        <a:off x="0" y="3857331"/>
        <a:ext cx="1262540" cy="541088"/>
      </dsp:txXfrm>
    </dsp:sp>
    <dsp:sp modelId="{C2A15EAA-6343-47E8-BAE2-B6028E4E8785}">
      <dsp:nvSpPr>
        <dsp:cNvPr id="0" name=""/>
        <dsp:cNvSpPr/>
      </dsp:nvSpPr>
      <dsp:spPr>
        <a:xfrm rot="5400000">
          <a:off x="4966535" y="-477934"/>
          <a:ext cx="1172358" cy="85803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IN" sz="1400" b="0" i="0" kern="1200"/>
            <a:t>9 patients were allocated to Group A: (Experimental Group I) who received Home-based Tai Chi exercise program,</a:t>
          </a:r>
          <a:endParaRPr lang="en-IN" sz="1400" kern="1200"/>
        </a:p>
        <a:p>
          <a:pPr marL="114300" lvl="1" indent="-114300" algn="l" defTabSz="622300">
            <a:lnSpc>
              <a:spcPct val="90000"/>
            </a:lnSpc>
            <a:spcBef>
              <a:spcPct val="0"/>
            </a:spcBef>
            <a:spcAft>
              <a:spcPct val="15000"/>
            </a:spcAft>
            <a:buChar char="•"/>
          </a:pPr>
          <a:r>
            <a:rPr lang="en-IN" sz="1400" b="0" i="0" kern="1200"/>
            <a:t>9 patients were allocated to Group B: (Experimental Group II) who received Home-based Yoga exercise program </a:t>
          </a:r>
          <a:endParaRPr lang="en-IN" sz="1400" b="0" i="0" kern="1200" dirty="0"/>
        </a:p>
        <a:p>
          <a:pPr marL="114300" lvl="1" indent="-114300" algn="l" defTabSz="622300">
            <a:lnSpc>
              <a:spcPct val="90000"/>
            </a:lnSpc>
            <a:spcBef>
              <a:spcPct val="0"/>
            </a:spcBef>
            <a:spcAft>
              <a:spcPct val="15000"/>
            </a:spcAft>
            <a:buChar char="•"/>
          </a:pPr>
          <a:r>
            <a:rPr lang="en-IN" sz="1400" b="0" i="0" kern="1200"/>
            <a:t>9 Patients were allocated to Group C: (Control Group) who received Home-based General Balance exercises </a:t>
          </a:r>
          <a:endParaRPr lang="en-IN" sz="1400" kern="1200" dirty="0"/>
        </a:p>
      </dsp:txBody>
      <dsp:txXfrm rot="-5400000">
        <a:off x="1262540" y="3283291"/>
        <a:ext cx="8523119" cy="1057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B6D39-4418-4EA1-8281-6C2793D57EEC}">
      <dsp:nvSpPr>
        <dsp:cNvPr id="0" name=""/>
        <dsp:cNvSpPr/>
      </dsp:nvSpPr>
      <dsp:spPr>
        <a:xfrm>
          <a:off x="1361573" y="544860"/>
          <a:ext cx="678181" cy="67818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E1EA2-D78C-4021-8E2F-E6D68C7463D1}">
      <dsp:nvSpPr>
        <dsp:cNvPr id="0" name=""/>
        <dsp:cNvSpPr/>
      </dsp:nvSpPr>
      <dsp:spPr>
        <a:xfrm>
          <a:off x="1503991" y="687278"/>
          <a:ext cx="393345" cy="393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D445A-3D37-4F6B-997E-2A9FEB1701BB}">
      <dsp:nvSpPr>
        <dsp:cNvPr id="0" name=""/>
        <dsp:cNvSpPr/>
      </dsp:nvSpPr>
      <dsp:spPr>
        <a:xfrm>
          <a:off x="2185079" y="544860"/>
          <a:ext cx="1598570" cy="678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b="0" i="0" kern="1200" dirty="0"/>
            <a:t>Each session lasted for about 30–40 min and it included six exercise poses (Tai Chi/Yoga/Conventional Balance exercises) for 8 weeks.</a:t>
          </a:r>
          <a:endParaRPr lang="en-US" sz="1100" kern="1200" dirty="0"/>
        </a:p>
      </dsp:txBody>
      <dsp:txXfrm>
        <a:off x="2185079" y="544860"/>
        <a:ext cx="1598570" cy="678181"/>
      </dsp:txXfrm>
    </dsp:sp>
    <dsp:sp modelId="{0671610C-88D3-4188-8528-89E74396726B}">
      <dsp:nvSpPr>
        <dsp:cNvPr id="0" name=""/>
        <dsp:cNvSpPr/>
      </dsp:nvSpPr>
      <dsp:spPr>
        <a:xfrm>
          <a:off x="4062188" y="544860"/>
          <a:ext cx="678181" cy="67818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62264-52E3-419B-9A23-6EC8B36B3CB2}">
      <dsp:nvSpPr>
        <dsp:cNvPr id="0" name=""/>
        <dsp:cNvSpPr/>
      </dsp:nvSpPr>
      <dsp:spPr>
        <a:xfrm>
          <a:off x="4204606" y="687278"/>
          <a:ext cx="393345" cy="3933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8A1A9-B8A9-4D3A-A807-E6A685BF97FF}">
      <dsp:nvSpPr>
        <dsp:cNvPr id="0" name=""/>
        <dsp:cNvSpPr/>
      </dsp:nvSpPr>
      <dsp:spPr>
        <a:xfrm>
          <a:off x="4885694" y="544860"/>
          <a:ext cx="1598570" cy="678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b="0" i="0" kern="1200"/>
            <a:t>Each pose was repeated about five times initially and were gradually increased to 10 repetitions according to the subject comfort.</a:t>
          </a:r>
          <a:endParaRPr lang="en-US" sz="1100" kern="1200"/>
        </a:p>
      </dsp:txBody>
      <dsp:txXfrm>
        <a:off x="4885694" y="544860"/>
        <a:ext cx="1598570" cy="678181"/>
      </dsp:txXfrm>
    </dsp:sp>
    <dsp:sp modelId="{8186940D-2B8A-4012-88E6-E67353BF4445}">
      <dsp:nvSpPr>
        <dsp:cNvPr id="0" name=""/>
        <dsp:cNvSpPr/>
      </dsp:nvSpPr>
      <dsp:spPr>
        <a:xfrm>
          <a:off x="6762804" y="544860"/>
          <a:ext cx="678181" cy="67818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F8955-EA73-4B36-AB7C-303270F65EC1}">
      <dsp:nvSpPr>
        <dsp:cNvPr id="0" name=""/>
        <dsp:cNvSpPr/>
      </dsp:nvSpPr>
      <dsp:spPr>
        <a:xfrm>
          <a:off x="6905222" y="687278"/>
          <a:ext cx="393345" cy="393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CC798-ACAC-485F-81EB-99AAFED71082}">
      <dsp:nvSpPr>
        <dsp:cNvPr id="0" name=""/>
        <dsp:cNvSpPr/>
      </dsp:nvSpPr>
      <dsp:spPr>
        <a:xfrm>
          <a:off x="7586310" y="544860"/>
          <a:ext cx="1598570" cy="678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b="0" i="0" kern="1200"/>
            <a:t>All the exercises were performed in a slow pace with abdominal breathing pattern.</a:t>
          </a:r>
          <a:endParaRPr lang="en-US" sz="1100" kern="1200"/>
        </a:p>
      </dsp:txBody>
      <dsp:txXfrm>
        <a:off x="7586310" y="544860"/>
        <a:ext cx="1598570" cy="678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C0008-48EA-4935-A7D5-9FA7F0A56872}">
      <dsp:nvSpPr>
        <dsp:cNvPr id="0" name=""/>
        <dsp:cNvSpPr/>
      </dsp:nvSpPr>
      <dsp:spPr>
        <a:xfrm rot="16200000">
          <a:off x="-560914" y="560914"/>
          <a:ext cx="4225386" cy="3103557"/>
        </a:xfrm>
        <a:prstGeom prst="flowChartManualOperation">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Aparajita" panose="02020603050405020304" pitchFamily="18" charset="0"/>
              <a:cs typeface="Aparajita" panose="02020603050405020304" pitchFamily="18" charset="0"/>
            </a:rPr>
            <a:t>Conventional Balance exercises includes:</a:t>
          </a: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S</a:t>
          </a:r>
          <a:r>
            <a:rPr lang="en-IN" sz="1800" b="0" i="0" kern="1200" dirty="0">
              <a:solidFill>
                <a:schemeClr val="bg1">
                  <a:lumMod val="50000"/>
                </a:schemeClr>
              </a:solidFill>
              <a:effectLst/>
              <a:latin typeface="Times New Roman" panose="02020603050405020304" pitchFamily="18" charset="0"/>
            </a:rPr>
            <a:t>tanding back extensions</a:t>
          </a: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S</a:t>
          </a:r>
          <a:r>
            <a:rPr lang="en-IN" sz="1800" b="0" i="0" kern="1200" dirty="0">
              <a:solidFill>
                <a:schemeClr val="bg1">
                  <a:lumMod val="50000"/>
                </a:schemeClr>
              </a:solidFill>
              <a:effectLst/>
              <a:latin typeface="Times New Roman" panose="02020603050405020304" pitchFamily="18" charset="0"/>
            </a:rPr>
            <a:t>tanding trunk rotations</a:t>
          </a: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B</a:t>
          </a:r>
          <a:r>
            <a:rPr lang="en-IN" sz="1800" b="0" i="0" kern="1200" dirty="0">
              <a:solidFill>
                <a:schemeClr val="bg1">
                  <a:lumMod val="50000"/>
                </a:schemeClr>
              </a:solidFill>
              <a:effectLst/>
              <a:latin typeface="Times New Roman" panose="02020603050405020304" pitchFamily="18" charset="0"/>
            </a:rPr>
            <a:t>ackward walking</a:t>
          </a: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S</a:t>
          </a:r>
          <a:r>
            <a:rPr lang="en-IN" sz="1800" b="0" i="0" kern="1200" dirty="0">
              <a:solidFill>
                <a:schemeClr val="bg1">
                  <a:lumMod val="50000"/>
                </a:schemeClr>
              </a:solidFill>
              <a:effectLst/>
              <a:latin typeface="Times New Roman" panose="02020603050405020304" pitchFamily="18" charset="0"/>
            </a:rPr>
            <a:t>ide-ways walking</a:t>
          </a: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T</a:t>
          </a:r>
          <a:r>
            <a:rPr lang="en-IN" sz="1800" b="0" i="0" kern="1200" dirty="0">
              <a:solidFill>
                <a:schemeClr val="bg1">
                  <a:lumMod val="50000"/>
                </a:schemeClr>
              </a:solidFill>
              <a:effectLst/>
              <a:latin typeface="Times New Roman" panose="02020603050405020304" pitchFamily="18" charset="0"/>
            </a:rPr>
            <a:t>andem walking </a:t>
          </a:r>
          <a:endParaRPr lang="en-IN" sz="1800" kern="1200" dirty="0">
            <a:solidFill>
              <a:schemeClr val="bg1">
                <a:lumMod val="50000"/>
              </a:schemeClr>
            </a:solidFill>
            <a:latin typeface="Times New Roman" panose="02020603050405020304" pitchFamily="18" charset="0"/>
          </a:endParaRPr>
        </a:p>
        <a:p>
          <a:pPr marL="0" lvl="0" indent="0" algn="ctr" defTabSz="1066800">
            <a:lnSpc>
              <a:spcPct val="90000"/>
            </a:lnSpc>
            <a:spcBef>
              <a:spcPct val="0"/>
            </a:spcBef>
            <a:spcAft>
              <a:spcPct val="35000"/>
            </a:spcAft>
            <a:buNone/>
          </a:pPr>
          <a:r>
            <a:rPr lang="en-IN" sz="1800" kern="1200" dirty="0">
              <a:solidFill>
                <a:schemeClr val="bg1">
                  <a:lumMod val="50000"/>
                </a:schemeClr>
              </a:solidFill>
              <a:latin typeface="Times New Roman" panose="02020603050405020304" pitchFamily="18" charset="0"/>
            </a:rPr>
            <a:t>S</a:t>
          </a:r>
          <a:r>
            <a:rPr lang="en-IN" sz="1800" b="0" i="0" kern="1200" dirty="0">
              <a:solidFill>
                <a:schemeClr val="bg1">
                  <a:lumMod val="50000"/>
                </a:schemeClr>
              </a:solidFill>
              <a:effectLst/>
              <a:latin typeface="Times New Roman" panose="02020603050405020304" pitchFamily="18" charset="0"/>
            </a:rPr>
            <a:t>ingle limb stance</a:t>
          </a:r>
          <a:endParaRPr lang="en-IN" sz="1800" kern="1200" dirty="0">
            <a:solidFill>
              <a:schemeClr val="bg1">
                <a:lumMod val="50000"/>
              </a:schemeClr>
            </a:solidFill>
          </a:endParaRPr>
        </a:p>
      </dsp:txBody>
      <dsp:txXfrm rot="5400000">
        <a:off x="1" y="845076"/>
        <a:ext cx="3103557" cy="25352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B5851-E6EA-4D5D-8B0A-3C7D9F340046}">
      <dsp:nvSpPr>
        <dsp:cNvPr id="0" name=""/>
        <dsp:cNvSpPr/>
      </dsp:nvSpPr>
      <dsp:spPr>
        <a:xfrm>
          <a:off x="0" y="680"/>
          <a:ext cx="6309461"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EB9EF-FEBF-439F-BC36-D8D9D477361A}">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ECB68-A0AF-4E19-9BA4-1CB3C4B5C469}">
      <dsp:nvSpPr>
        <dsp:cNvPr id="0" name=""/>
        <dsp:cNvSpPr/>
      </dsp:nvSpPr>
      <dsp:spPr>
        <a:xfrm>
          <a:off x="1838352" y="680"/>
          <a:ext cx="447110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IN" sz="2300" b="0" i="0" kern="1200" dirty="0"/>
            <a:t>All the outcome measures were assessed by the researcher who was not blinded. </a:t>
          </a:r>
          <a:endParaRPr lang="en-US" sz="2300" kern="1200" dirty="0"/>
        </a:p>
      </dsp:txBody>
      <dsp:txXfrm>
        <a:off x="1838352" y="680"/>
        <a:ext cx="4471108" cy="1591647"/>
      </dsp:txXfrm>
    </dsp:sp>
    <dsp:sp modelId="{0083E259-A6A6-4312-836E-6B468C850EF0}">
      <dsp:nvSpPr>
        <dsp:cNvPr id="0" name=""/>
        <dsp:cNvSpPr/>
      </dsp:nvSpPr>
      <dsp:spPr>
        <a:xfrm>
          <a:off x="0" y="1990238"/>
          <a:ext cx="6309461"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6C3FCB-0B0B-45CD-9B4F-FD0AE8E2BD4F}">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83A10-0A01-4112-A8A8-F00C9CDC42BD}">
      <dsp:nvSpPr>
        <dsp:cNvPr id="0" name=""/>
        <dsp:cNvSpPr/>
      </dsp:nvSpPr>
      <dsp:spPr>
        <a:xfrm>
          <a:off x="1838352" y="1990238"/>
          <a:ext cx="447110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IN" sz="2300" b="0" i="0" kern="1200" dirty="0"/>
            <a:t>The balance was assessed by the </a:t>
          </a:r>
          <a:r>
            <a:rPr lang="en-IN" sz="2300" b="1" i="0" kern="1200" dirty="0">
              <a:solidFill>
                <a:schemeClr val="bg1">
                  <a:lumMod val="50000"/>
                </a:schemeClr>
              </a:solidFill>
            </a:rPr>
            <a:t>Berg Balance Scale.</a:t>
          </a:r>
          <a:endParaRPr lang="en-US" sz="2300" b="1" kern="1200" dirty="0">
            <a:solidFill>
              <a:schemeClr val="bg1">
                <a:lumMod val="50000"/>
              </a:schemeClr>
            </a:solidFill>
          </a:endParaRPr>
        </a:p>
      </dsp:txBody>
      <dsp:txXfrm>
        <a:off x="1838352" y="1990238"/>
        <a:ext cx="4471108" cy="1591647"/>
      </dsp:txXfrm>
    </dsp:sp>
    <dsp:sp modelId="{1CCF1000-FA3F-403C-BB92-9DCB7BAC577A}">
      <dsp:nvSpPr>
        <dsp:cNvPr id="0" name=""/>
        <dsp:cNvSpPr/>
      </dsp:nvSpPr>
      <dsp:spPr>
        <a:xfrm>
          <a:off x="0" y="3979797"/>
          <a:ext cx="6309461"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AE0F9-E87C-4A35-A983-1E2EB5A2D602}">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11DAE6-9B7D-43BC-92D5-984028D4BEB0}">
      <dsp:nvSpPr>
        <dsp:cNvPr id="0" name=""/>
        <dsp:cNvSpPr/>
      </dsp:nvSpPr>
      <dsp:spPr>
        <a:xfrm>
          <a:off x="1838352" y="3979797"/>
          <a:ext cx="447110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IN" sz="2300" b="0" i="0" kern="1200" dirty="0"/>
            <a:t>The functional mobility was assessed by the </a:t>
          </a:r>
          <a:r>
            <a:rPr lang="en-IN" sz="2300" b="1" i="0" kern="1200" dirty="0">
              <a:solidFill>
                <a:schemeClr val="bg1">
                  <a:lumMod val="50000"/>
                </a:schemeClr>
              </a:solidFill>
            </a:rPr>
            <a:t>Timed 10-m Walk test </a:t>
          </a:r>
          <a:r>
            <a:rPr lang="en-IN" sz="2300" b="0" i="0" kern="1200" dirty="0">
              <a:solidFill>
                <a:schemeClr val="bg1"/>
              </a:solidFill>
            </a:rPr>
            <a:t>and</a:t>
          </a:r>
          <a:r>
            <a:rPr lang="en-IN" sz="2300" b="1" i="0" kern="1200" dirty="0">
              <a:solidFill>
                <a:schemeClr val="bg1">
                  <a:lumMod val="50000"/>
                </a:schemeClr>
              </a:solidFill>
            </a:rPr>
            <a:t> Timed Up and Go test.</a:t>
          </a:r>
          <a:endParaRPr lang="en-US" sz="2300" b="1" kern="1200" dirty="0">
            <a:solidFill>
              <a:schemeClr val="bg1">
                <a:lumMod val="50000"/>
              </a:schemeClr>
            </a:solidFill>
          </a:endParaRPr>
        </a:p>
      </dsp:txBody>
      <dsp:txXfrm>
        <a:off x="1838352" y="3979797"/>
        <a:ext cx="4471108" cy="159164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7F70-C828-4949-8EFD-24A4E4577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9C9456-0267-496B-B50E-E9E3BA866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9435F8D-96BE-4175-B1DD-8072161357CC}"/>
              </a:ext>
            </a:extLst>
          </p:cNvPr>
          <p:cNvSpPr>
            <a:spLocks noGrp="1"/>
          </p:cNvSpPr>
          <p:nvPr>
            <p:ph type="dt" sz="half" idx="10"/>
          </p:nvPr>
        </p:nvSpPr>
        <p:spPr/>
        <p:txBody>
          <a:bodyPr/>
          <a:lstStyle/>
          <a:p>
            <a:fld id="{ED291B17-9318-49DB-B28B-6E5994AE9581}" type="datetime1">
              <a:rPr lang="en-US" smtClean="0"/>
              <a:t>2/16/2021</a:t>
            </a:fld>
            <a:endParaRPr lang="en-US" dirty="0"/>
          </a:p>
        </p:txBody>
      </p:sp>
      <p:sp>
        <p:nvSpPr>
          <p:cNvPr id="5" name="Footer Placeholder 4">
            <a:extLst>
              <a:ext uri="{FF2B5EF4-FFF2-40B4-BE49-F238E27FC236}">
                <a16:creationId xmlns:a16="http://schemas.microsoft.com/office/drawing/2014/main" id="{5841F245-BDDF-43B6-9DB9-4452E71D21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74F390-8DE4-4F53-933B-9AB5919DA6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799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5FBF-1093-49A3-BD86-95C7AB4306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0B2188E-DF43-4FFE-8D5C-DBFC12A219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5AF95A-E86A-4722-9E35-6938C383E5F6}"/>
              </a:ext>
            </a:extLst>
          </p:cNvPr>
          <p:cNvSpPr>
            <a:spLocks noGrp="1"/>
          </p:cNvSpPr>
          <p:nvPr>
            <p:ph type="dt" sz="half" idx="10"/>
          </p:nvPr>
        </p:nvSpPr>
        <p:spPr/>
        <p:txBody>
          <a:bodyPr/>
          <a:lstStyle/>
          <a:p>
            <a:fld id="{ED291B17-9318-49DB-B28B-6E5994AE9581}" type="datetime1">
              <a:rPr lang="en-US" smtClean="0"/>
              <a:t>2/16/2021</a:t>
            </a:fld>
            <a:endParaRPr lang="en-US" dirty="0"/>
          </a:p>
        </p:txBody>
      </p:sp>
      <p:sp>
        <p:nvSpPr>
          <p:cNvPr id="5" name="Footer Placeholder 4">
            <a:extLst>
              <a:ext uri="{FF2B5EF4-FFF2-40B4-BE49-F238E27FC236}">
                <a16:creationId xmlns:a16="http://schemas.microsoft.com/office/drawing/2014/main" id="{E6F69FBD-CACD-412A-9329-F0592E6008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60F959-781C-43BF-BFCD-D726D1E69BC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17486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52493-8C3E-435D-96CF-495BB72F9B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D84C4F-CF6E-4C52-8460-665BD7129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B9E2F7-A580-4486-B025-399E5ABEA6DD}"/>
              </a:ext>
            </a:extLst>
          </p:cNvPr>
          <p:cNvSpPr>
            <a:spLocks noGrp="1"/>
          </p:cNvSpPr>
          <p:nvPr>
            <p:ph type="dt" sz="half" idx="10"/>
          </p:nvPr>
        </p:nvSpPr>
        <p:spPr/>
        <p:txBody>
          <a:bodyPr/>
          <a:lstStyle/>
          <a:p>
            <a:fld id="{ED291B17-9318-49DB-B28B-6E5994AE9581}" type="datetime1">
              <a:rPr lang="en-US" smtClean="0"/>
              <a:t>2/16/2021</a:t>
            </a:fld>
            <a:endParaRPr lang="en-US" dirty="0"/>
          </a:p>
        </p:txBody>
      </p:sp>
      <p:sp>
        <p:nvSpPr>
          <p:cNvPr id="5" name="Footer Placeholder 4">
            <a:extLst>
              <a:ext uri="{FF2B5EF4-FFF2-40B4-BE49-F238E27FC236}">
                <a16:creationId xmlns:a16="http://schemas.microsoft.com/office/drawing/2014/main" id="{3EFB1A22-46F0-4C72-8660-C7F4E7AFF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838DE-DABB-4B45-9378-F6B9FF027BB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36087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BD6B-EA8C-4AA1-AB52-208BD6C766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302696-7D4B-4B09-8F1F-BA8FAFEB9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B61DE8-C084-4898-B0F1-E0F853DC0FBB}"/>
              </a:ext>
            </a:extLst>
          </p:cNvPr>
          <p:cNvSpPr>
            <a:spLocks noGrp="1"/>
          </p:cNvSpPr>
          <p:nvPr>
            <p:ph type="dt" sz="half" idx="10"/>
          </p:nvPr>
        </p:nvSpPr>
        <p:spPr/>
        <p:txBody>
          <a:bodyPr/>
          <a:lstStyle/>
          <a:p>
            <a:fld id="{78DD82B9-B8EE-4375-B6FF-88FA6ABB15D9}" type="datetime1">
              <a:rPr lang="en-US" smtClean="0"/>
              <a:t>2/16/2021</a:t>
            </a:fld>
            <a:endParaRPr lang="en-US" dirty="0"/>
          </a:p>
        </p:txBody>
      </p:sp>
      <p:sp>
        <p:nvSpPr>
          <p:cNvPr id="5" name="Footer Placeholder 4">
            <a:extLst>
              <a:ext uri="{FF2B5EF4-FFF2-40B4-BE49-F238E27FC236}">
                <a16:creationId xmlns:a16="http://schemas.microsoft.com/office/drawing/2014/main" id="{619CCD25-0401-4C21-BC45-986B0E7F3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CD6988-4741-4AC3-AD80-0604F5D369F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261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D858-05C6-4294-98A4-E6CB9F837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D223891-8C89-4CFF-8400-7E7AFEDDD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AD3B5-981F-49DF-949C-79F5204FD9BC}"/>
              </a:ext>
            </a:extLst>
          </p:cNvPr>
          <p:cNvSpPr>
            <a:spLocks noGrp="1"/>
          </p:cNvSpPr>
          <p:nvPr>
            <p:ph type="dt" sz="half" idx="10"/>
          </p:nvPr>
        </p:nvSpPr>
        <p:spPr/>
        <p:txBody>
          <a:bodyPr/>
          <a:lstStyle/>
          <a:p>
            <a:fld id="{B2497495-0637-405E-AE64-5CC7506D51F5}" type="datetime1">
              <a:rPr lang="en-US" smtClean="0"/>
              <a:t>2/16/2021</a:t>
            </a:fld>
            <a:endParaRPr lang="en-US" dirty="0"/>
          </a:p>
        </p:txBody>
      </p:sp>
      <p:sp>
        <p:nvSpPr>
          <p:cNvPr id="5" name="Footer Placeholder 4">
            <a:extLst>
              <a:ext uri="{FF2B5EF4-FFF2-40B4-BE49-F238E27FC236}">
                <a16:creationId xmlns:a16="http://schemas.microsoft.com/office/drawing/2014/main" id="{16A425B2-86CA-443C-AFC3-3913239A23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E86E3F-79C1-43C0-80BA-FBEA8CCD4F1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4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038E-B8BC-4A1D-B188-B2E2FCDABA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392F9A9-0F26-4BDD-8987-D920920E67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F6386AA-CA38-4A51-BC47-37EF14ADE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BEBD6FB-DD70-413B-8D2A-F49AA190DF01}"/>
              </a:ext>
            </a:extLst>
          </p:cNvPr>
          <p:cNvSpPr>
            <a:spLocks noGrp="1"/>
          </p:cNvSpPr>
          <p:nvPr>
            <p:ph type="dt" sz="half" idx="10"/>
          </p:nvPr>
        </p:nvSpPr>
        <p:spPr/>
        <p:txBody>
          <a:bodyPr/>
          <a:lstStyle/>
          <a:p>
            <a:fld id="{7BFFD690-9426-415D-8B65-26881E07B2D4}" type="datetime1">
              <a:rPr lang="en-US" smtClean="0"/>
              <a:t>2/16/2021</a:t>
            </a:fld>
            <a:endParaRPr lang="en-US" dirty="0"/>
          </a:p>
        </p:txBody>
      </p:sp>
      <p:sp>
        <p:nvSpPr>
          <p:cNvPr id="6" name="Footer Placeholder 5">
            <a:extLst>
              <a:ext uri="{FF2B5EF4-FFF2-40B4-BE49-F238E27FC236}">
                <a16:creationId xmlns:a16="http://schemas.microsoft.com/office/drawing/2014/main" id="{1C270399-1669-4DEF-AF33-12084F2B56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38562F-2975-4AD3-90D5-B9F9775092E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230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3645-2EBF-4E2C-91CC-E7718D6E51F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DC8C3C-E94E-4832-BFB8-0436233B4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5A93F2-777D-4BC2-BF17-F1CEDBEA7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42F6095-5925-43EF-9303-D7ED09EDF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4429E-5911-4CFD-82FD-AB7908583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6E314F-20CB-48C0-80D9-2C5855EFF21F}"/>
              </a:ext>
            </a:extLst>
          </p:cNvPr>
          <p:cNvSpPr>
            <a:spLocks noGrp="1"/>
          </p:cNvSpPr>
          <p:nvPr>
            <p:ph type="dt" sz="half" idx="10"/>
          </p:nvPr>
        </p:nvSpPr>
        <p:spPr/>
        <p:txBody>
          <a:bodyPr/>
          <a:lstStyle/>
          <a:p>
            <a:fld id="{04C4989A-474C-40DE-95B9-011C28B71673}" type="datetime1">
              <a:rPr lang="en-US" smtClean="0"/>
              <a:t>2/16/2021</a:t>
            </a:fld>
            <a:endParaRPr lang="en-US" dirty="0"/>
          </a:p>
        </p:txBody>
      </p:sp>
      <p:sp>
        <p:nvSpPr>
          <p:cNvPr id="8" name="Footer Placeholder 7">
            <a:extLst>
              <a:ext uri="{FF2B5EF4-FFF2-40B4-BE49-F238E27FC236}">
                <a16:creationId xmlns:a16="http://schemas.microsoft.com/office/drawing/2014/main" id="{8C8E77DE-D5A7-4B5A-8211-B395B98EFB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411212-A10D-4F0A-BDA7-59882E3368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712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F452-F7FB-473C-B697-E8F4C14502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14B52D2-C6DC-4B78-A5C0-C79F016BEC47}"/>
              </a:ext>
            </a:extLst>
          </p:cNvPr>
          <p:cNvSpPr>
            <a:spLocks noGrp="1"/>
          </p:cNvSpPr>
          <p:nvPr>
            <p:ph type="dt" sz="half" idx="10"/>
          </p:nvPr>
        </p:nvSpPr>
        <p:spPr/>
        <p:txBody>
          <a:bodyPr/>
          <a:lstStyle/>
          <a:p>
            <a:fld id="{5DB4ED54-5B5E-4A04-93D3-5772E3CE3818}" type="datetime1">
              <a:rPr lang="en-US" smtClean="0"/>
              <a:t>2/16/2021</a:t>
            </a:fld>
            <a:endParaRPr lang="en-US" dirty="0"/>
          </a:p>
        </p:txBody>
      </p:sp>
      <p:sp>
        <p:nvSpPr>
          <p:cNvPr id="4" name="Footer Placeholder 3">
            <a:extLst>
              <a:ext uri="{FF2B5EF4-FFF2-40B4-BE49-F238E27FC236}">
                <a16:creationId xmlns:a16="http://schemas.microsoft.com/office/drawing/2014/main" id="{C15D2F3F-0FDA-41E4-AF93-6A4BF90E87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0F2ADE-8F6F-46BA-B6A5-84FBA338FC8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304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46ECF-EBA8-4981-A01F-D11B4DAE28C1}"/>
              </a:ext>
            </a:extLst>
          </p:cNvPr>
          <p:cNvSpPr>
            <a:spLocks noGrp="1"/>
          </p:cNvSpPr>
          <p:nvPr>
            <p:ph type="dt" sz="half" idx="10"/>
          </p:nvPr>
        </p:nvSpPr>
        <p:spPr/>
        <p:txBody>
          <a:bodyPr/>
          <a:lstStyle/>
          <a:p>
            <a:fld id="{4EDE50D6-574B-40AF-946F-D52A04ADE379}" type="datetime1">
              <a:rPr lang="en-US" smtClean="0"/>
              <a:t>2/16/2021</a:t>
            </a:fld>
            <a:endParaRPr lang="en-US" dirty="0"/>
          </a:p>
        </p:txBody>
      </p:sp>
      <p:sp>
        <p:nvSpPr>
          <p:cNvPr id="3" name="Footer Placeholder 2">
            <a:extLst>
              <a:ext uri="{FF2B5EF4-FFF2-40B4-BE49-F238E27FC236}">
                <a16:creationId xmlns:a16="http://schemas.microsoft.com/office/drawing/2014/main" id="{E24CA51D-2401-4F98-81FB-115BA2C8F3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5FD246-6F9B-4AA4-AE9A-7E78F8BD995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73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F23C-0848-4581-90EE-6584E0FEB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869341F-790B-4442-AAE7-198FB6C09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C994F48-85DB-4C86-81DA-1ED4BB9F8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990FE-949C-48B5-A360-1FB0BA443CA7}"/>
              </a:ext>
            </a:extLst>
          </p:cNvPr>
          <p:cNvSpPr>
            <a:spLocks noGrp="1"/>
          </p:cNvSpPr>
          <p:nvPr>
            <p:ph type="dt" sz="half" idx="10"/>
          </p:nvPr>
        </p:nvSpPr>
        <p:spPr/>
        <p:txBody>
          <a:bodyPr/>
          <a:lstStyle/>
          <a:p>
            <a:fld id="{D82884F1-FFEA-405F-9602-3DCA865EDA4E}" type="datetime1">
              <a:rPr lang="en-US" smtClean="0"/>
              <a:t>2/16/2021</a:t>
            </a:fld>
            <a:endParaRPr lang="en-US" dirty="0"/>
          </a:p>
        </p:txBody>
      </p:sp>
      <p:sp>
        <p:nvSpPr>
          <p:cNvPr id="6" name="Footer Placeholder 5">
            <a:extLst>
              <a:ext uri="{FF2B5EF4-FFF2-40B4-BE49-F238E27FC236}">
                <a16:creationId xmlns:a16="http://schemas.microsoft.com/office/drawing/2014/main" id="{B36DD359-F4BE-43C2-8702-DD887B7995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16E8A9-D953-4387-BEE3-679ABD1134E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831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0E84-3376-4EB5-8045-D198C5D3D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AB4FF5D-5737-4259-9C9A-21B6B84DA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A624EEA-5648-4D10-8BCF-13DB38A3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F2406-5C6E-4C90-8078-988A711A35B1}"/>
              </a:ext>
            </a:extLst>
          </p:cNvPr>
          <p:cNvSpPr>
            <a:spLocks noGrp="1"/>
          </p:cNvSpPr>
          <p:nvPr>
            <p:ph type="dt" sz="half" idx="10"/>
          </p:nvPr>
        </p:nvSpPr>
        <p:spPr/>
        <p:txBody>
          <a:bodyPr/>
          <a:lstStyle/>
          <a:p>
            <a:fld id="{7E18DB4A-8810-4A10-AD5C-D5E2C667F5B3}" type="datetime1">
              <a:rPr lang="en-US" smtClean="0"/>
              <a:t>2/16/2021</a:t>
            </a:fld>
            <a:endParaRPr lang="en-US" dirty="0"/>
          </a:p>
        </p:txBody>
      </p:sp>
      <p:sp>
        <p:nvSpPr>
          <p:cNvPr id="6" name="Footer Placeholder 5">
            <a:extLst>
              <a:ext uri="{FF2B5EF4-FFF2-40B4-BE49-F238E27FC236}">
                <a16:creationId xmlns:a16="http://schemas.microsoft.com/office/drawing/2014/main" id="{F7F19E3A-25E4-4E69-B91C-96817957097F}"/>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86E44785-6C88-4BFA-A917-D68A583B8AE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001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59DD7-93A6-4971-8D97-AD8DBD3D0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9ED6E00-A1A1-4CDC-8DC7-E6068F420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ACD579-57B7-4CF4-903C-2C81BFFDB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2/16/2021</a:t>
            </a:fld>
            <a:endParaRPr lang="en-US" dirty="0"/>
          </a:p>
        </p:txBody>
      </p:sp>
      <p:sp>
        <p:nvSpPr>
          <p:cNvPr id="5" name="Footer Placeholder 4">
            <a:extLst>
              <a:ext uri="{FF2B5EF4-FFF2-40B4-BE49-F238E27FC236}">
                <a16:creationId xmlns:a16="http://schemas.microsoft.com/office/drawing/2014/main" id="{EFC42DA8-3378-434E-9CD5-2AFF6566D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6C4F15-41F3-40B4-91C2-A0F95F9F0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6269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20.jpe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scholar.google.com/scholar_lookup?journal=J+Mov+Disord&amp;title=What+is+wrong+with+balance+in+Parkinson%E2%80%99s+Disease?&amp;author=JH+Park&amp;author=YJ+Kang&amp;author=FB+Horak&amp;volume=8&amp;issue=3&amp;publication_year=2015&amp;pages=109-14&amp;pmid=26413237&amp;" TargetMode="External"/><Relationship Id="rId13" Type="http://schemas.openxmlformats.org/officeDocument/2006/relationships/hyperlink" Target="https://www.ncbi.nlm.nih.gov/pubmed/19265767" TargetMode="External"/><Relationship Id="rId18" Type="http://schemas.openxmlformats.org/officeDocument/2006/relationships/hyperlink" Target="https://www.ncbi.nlm.nih.gov/pubmed/24294526" TargetMode="External"/><Relationship Id="rId26" Type="http://schemas.openxmlformats.org/officeDocument/2006/relationships/hyperlink" Target="https://scholar.google.com/scholar_lookup?journal=Parkinsonism+Relat+Disord&amp;title=The+impact+of+Tai+Chi+and+Qigong+mind-body+exercises+on+motor+and+non-motor+function+and+quality+of+life+in+Parkinson%E2%80%99s+disease:+A+systematic+review+and+meta-analysis&amp;author=R+Song&amp;author=W+Grabowska&amp;author=M+Park&amp;author=K+Osypiuk&amp;author=G.+O+Vergara-Diaz&amp;volume=41&amp;publication_year=2017&amp;pages=3-13&amp;pmid=28602515&amp;" TargetMode="External"/><Relationship Id="rId3" Type="http://schemas.openxmlformats.org/officeDocument/2006/relationships/hyperlink" Target="https://www.ncbi.nlm.nih.gov/pubmed/26236139" TargetMode="External"/><Relationship Id="rId21" Type="http://schemas.openxmlformats.org/officeDocument/2006/relationships/hyperlink" Target="https://www.ncbi.nlm.nih.gov/pmc/articles/PMC3285459/" TargetMode="External"/><Relationship Id="rId34" Type="http://schemas.openxmlformats.org/officeDocument/2006/relationships/hyperlink" Target="https://www.ncbi.nlm.nih.gov/pubmed/11832673" TargetMode="External"/><Relationship Id="rId7" Type="http://schemas.openxmlformats.org/officeDocument/2006/relationships/hyperlink" Target="https://www.ncbi.nlm.nih.gov/pubmed/26413237" TargetMode="External"/><Relationship Id="rId12" Type="http://schemas.openxmlformats.org/officeDocument/2006/relationships/hyperlink" Target="https://scholar.google.com/scholar_lookup?journal=Cochrane+Database+Syst+Rev&amp;title=Physiotherapy+for+Parkinson%E2%80%99s+disease:+A+comparison+of+techniques&amp;author=CL+Tomlinson&amp;author=CP+Herd&amp;author=CE+Clarke&amp;author=C+Meek&amp;author=S+Patel&amp;publication_year=2014&amp;pages=CD002815&amp;pmid=24936965&amp;doi=10.1002/14651858.CD002815.pub2&amp;" TargetMode="External"/><Relationship Id="rId17" Type="http://schemas.openxmlformats.org/officeDocument/2006/relationships/hyperlink" Target="https://www.ncbi.nlm.nih.gov/pmc/articles/PMC3833322/" TargetMode="External"/><Relationship Id="rId25" Type="http://schemas.openxmlformats.org/officeDocument/2006/relationships/hyperlink" Target="https://www.ncbi.nlm.nih.gov/pubmed/28602515" TargetMode="External"/><Relationship Id="rId33" Type="http://schemas.openxmlformats.org/officeDocument/2006/relationships/hyperlink" Target="https://scholar.google.com/scholar_lookup?journal=PLoS+One&amp;title=Efficacy+and+safety+of+Tai+Chi+for+Parkinson%E2%80%99s+disease:+A+systematic+review+and+meta-analysis+of+randomized+controlled+trials&amp;author=X+Ni&amp;author=S+Liu&amp;author=F+Lu&amp;author=X+Shi&amp;author=X+Guo&amp;volume=9&amp;issue=6&amp;publication_year=2014&amp;pages=e99377&amp;pmid=24927169&amp;doi=10.1371/journal.pone.0099377&amp;" TargetMode="External"/><Relationship Id="rId2" Type="http://schemas.openxmlformats.org/officeDocument/2006/relationships/hyperlink" Target="https://www.ncbi.nlm.nih.gov/pmc/articles/PMC4517533/" TargetMode="External"/><Relationship Id="rId16" Type="http://schemas.openxmlformats.org/officeDocument/2006/relationships/hyperlink" Target="https://scholar.google.com/scholar_lookup?journal=Parkinsonism+Relat+Disord&amp;title=Nance+M.+Use+and+perceived+effectiveness+of+complementary+therapies+in+Parkinson%E2%80%99s+disease&amp;author=S+Donley&amp;author=S+Mcgregor&amp;author=C+Wielinski&amp;volume=58&amp;publication_year=2019&amp;pages=46-9&amp;pmid=30245174&amp;" TargetMode="External"/><Relationship Id="rId20" Type="http://schemas.openxmlformats.org/officeDocument/2006/relationships/hyperlink" Target="https://scholar.google.com/scholar_lookup?journal=ISRN+Neurol&amp;title=Therapeutic+effects+of+Tai+Chi+in+patients+with+Parkinson%E2%80%99s+disease&amp;author=HJ+Choi&amp;author=CE+Garber&amp;author=TW+Jun&amp;author=YS+Jin&amp;author=SJ+Chung&amp;volume=2013&amp;publication_year=2013&amp;pages=548240&amp;pmid=24294526&amp;doi=10.1155/2013/548240&amp;" TargetMode="External"/><Relationship Id="rId29" Type="http://schemas.openxmlformats.org/officeDocument/2006/relationships/hyperlink" Target="https://scholar.google.com/scholar_lookup?journal=Gait+Posture&amp;title=Tai+Chi+improves+balance+and+mobility+in+people+with+Parkinson+disease&amp;author=ME+Hackney&amp;author=GM+Earhart&amp;volume=28&amp;issue=3&amp;publication_year=2008&amp;pages=456-60&amp;pmid=18378456&amp;"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4572660/" TargetMode="External"/><Relationship Id="rId11" Type="http://schemas.openxmlformats.org/officeDocument/2006/relationships/hyperlink" Target="https://dx.doi.org/10.1002%2F14651858.CD002815.pub2" TargetMode="External"/><Relationship Id="rId24" Type="http://schemas.openxmlformats.org/officeDocument/2006/relationships/hyperlink" Target="https://www.ncbi.nlm.nih.gov/pmc/articles/PMC5618798/" TargetMode="External"/><Relationship Id="rId32" Type="http://schemas.openxmlformats.org/officeDocument/2006/relationships/hyperlink" Target="https://dx.doi.org/10.1371%2Fjournal.pone.0099377" TargetMode="External"/><Relationship Id="rId5" Type="http://schemas.openxmlformats.org/officeDocument/2006/relationships/hyperlink" Target="https://scholar.google.com/scholar_lookup?journal=Clin+Epidemiol+Glob+Health&amp;title=Epidemiology+and+associated+risk+factors+of+Parkinson%E2%80%99s+disease+among+the+north+Indian+population&amp;author=AK+Verma&amp;author=J+Raj&amp;author=V+Sharma&amp;author=TB+Singh&amp;author=S+Srivastava&amp;volume=5&amp;issue=1&amp;publication_year=2017&amp;pages=8-13&amp;" TargetMode="External"/><Relationship Id="rId15" Type="http://schemas.openxmlformats.org/officeDocument/2006/relationships/hyperlink" Target="https://www.ncbi.nlm.nih.gov/pubmed/30245174" TargetMode="External"/><Relationship Id="rId23" Type="http://schemas.openxmlformats.org/officeDocument/2006/relationships/hyperlink" Target="https://scholar.google.com/scholar_lookup?journal=N+Engl+J+Med&amp;title=Tai+Chi+and+postural+stability+in+patients+with+Parkinson%E2%80%99s+disease&amp;author=F+Li&amp;author=P+Harmer&amp;author=K+Fitzgerald&amp;author=E+Eckstrom&amp;author=R+Stock&amp;volume=366&amp;issue=6&amp;publication_year=2012&amp;pages=511-19&amp;pmid=22316445&amp;" TargetMode="External"/><Relationship Id="rId28" Type="http://schemas.openxmlformats.org/officeDocument/2006/relationships/hyperlink" Target="https://www.ncbi.nlm.nih.gov/pubmed/18378456" TargetMode="External"/><Relationship Id="rId10" Type="http://schemas.openxmlformats.org/officeDocument/2006/relationships/hyperlink" Target="https://www.ncbi.nlm.nih.gov/pubmed/24936965" TargetMode="External"/><Relationship Id="rId19" Type="http://schemas.openxmlformats.org/officeDocument/2006/relationships/hyperlink" Target="https://dx.doi.org/10.1155%2F2013%2F548240" TargetMode="External"/><Relationship Id="rId31" Type="http://schemas.openxmlformats.org/officeDocument/2006/relationships/hyperlink" Target="https://www.ncbi.nlm.nih.gov/pubmed/24927169" TargetMode="External"/><Relationship Id="rId4" Type="http://schemas.openxmlformats.org/officeDocument/2006/relationships/hyperlink" Target="https://scholar.google.com/scholar_lookup?journal=clinical+presentation,+and+diagnosis.+P+T.&amp;title=Parkinson%E2%80%99s+disease+and+its+management:+Part+1:+Disease+entity,+risk+factors,+pathophysiology&amp;author=G+DeMaagd&amp;author=A+Philip&amp;volume=40&amp;issue=8&amp;publication_year=2015&amp;pages=504-32&amp;pmid=26236139&amp;" TargetMode="External"/><Relationship Id="rId9" Type="http://schemas.openxmlformats.org/officeDocument/2006/relationships/hyperlink" Target="https://www.ncbi.nlm.nih.gov/pmc/articles/PMC7120367/" TargetMode="External"/><Relationship Id="rId14" Type="http://schemas.openxmlformats.org/officeDocument/2006/relationships/hyperlink" Target="https://scholar.google.com/scholar_lookup?journal=J+Neurol+Phys+Ther&amp;title=The+effects+of+exercise+on+balance+in+persons+with+Parkinson%E2%80%99s+disease:+A+systematic+review+across+the+disability+spectrum&amp;author=LE+Dibble&amp;author=O+Addison&amp;author=E+Papa&amp;volume=33&amp;publication_year=2009&amp;pages=14-26&amp;pmid=19265767&amp;" TargetMode="External"/><Relationship Id="rId22" Type="http://schemas.openxmlformats.org/officeDocument/2006/relationships/hyperlink" Target="https://www.ncbi.nlm.nih.gov/pubmed/22316445" TargetMode="External"/><Relationship Id="rId27" Type="http://schemas.openxmlformats.org/officeDocument/2006/relationships/hyperlink" Target="https://www.ncbi.nlm.nih.gov/pmc/articles/PMC2552999/" TargetMode="External"/><Relationship Id="rId30" Type="http://schemas.openxmlformats.org/officeDocument/2006/relationships/hyperlink" Target="https://www.ncbi.nlm.nih.gov/pmc/articles/PMC4057148/" TargetMode="External"/><Relationship Id="rId35" Type="http://schemas.openxmlformats.org/officeDocument/2006/relationships/hyperlink" Target="https://scholar.google.com/scholar_lookup?journal=Prev+Cardiol&amp;title=Amsterdam+EA.+Effects+of+hatha+yoga+practice+on+the+health-related+aspects+of+physical+fitness&amp;author=MD+Tran&amp;author=RG+Holly&amp;author=J+Lashbrook&amp;volume=4&amp;issue=4&amp;publication_year=2001&amp;pages=165-70&amp;pmid=11832673&am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mc/articles/PMC4278140/" TargetMode="External"/><Relationship Id="rId13" Type="http://schemas.openxmlformats.org/officeDocument/2006/relationships/hyperlink" Target="https://scholar.google.com/scholar_lookup?journal=J+Physiother&amp;title=Home-based+prescribed+exercise+improves+balance-related+activities+in+people+with+Parkinson%E2%80%99s+disease+and+has+benefits+like+centre-based+exercise:+A+systematic+review&amp;author=A+Flynn&amp;author=NE+Allen&amp;author=S+Dennis&amp;author=CG+Canning&amp;author=E+Preston&amp;volume=65&amp;issue=4&amp;publication_year=2019&amp;pages=189-99&amp;pmid=31521554&amp;doi=10.1016/j.jphys.2019.08.003&amp;" TargetMode="External"/><Relationship Id="rId18" Type="http://schemas.openxmlformats.org/officeDocument/2006/relationships/hyperlink" Target="https://scholar.google.com/scholar_lookup?journal=Arch+Phys+Med+Rehabil&amp;title=Validating+the+Berg+balance+scale+for+patients+with+Parkinson%E2%80%99s+disease:+A+key+to+rehabilitation+evaluation&amp;author=AA+Qutubuddin&amp;author=PO+Pegg&amp;author=DX+Cifu&amp;author=R+Brown&amp;author=S+McNamee&amp;volume=86&amp;publication_year=2005&amp;pages=789-92&amp;pmid=15827933&amp;" TargetMode="External"/><Relationship Id="rId26" Type="http://schemas.openxmlformats.org/officeDocument/2006/relationships/hyperlink" Target="https://www.ncbi.nlm.nih.gov/pubmed/25047456" TargetMode="External"/><Relationship Id="rId39" Type="http://schemas.openxmlformats.org/officeDocument/2006/relationships/hyperlink" Target="https://www.ncbi.nlm.nih.gov/pmc/articles/PMC6198358/" TargetMode="External"/><Relationship Id="rId3" Type="http://schemas.openxmlformats.org/officeDocument/2006/relationships/hyperlink" Target="https://www.ncbi.nlm.nih.gov/pubmed/23008738" TargetMode="External"/><Relationship Id="rId21" Type="http://schemas.openxmlformats.org/officeDocument/2006/relationships/hyperlink" Target="https://www.ncbi.nlm.nih.gov/pubmed/26428902" TargetMode="External"/><Relationship Id="rId34" Type="http://schemas.openxmlformats.org/officeDocument/2006/relationships/hyperlink" Target="https://scholar.google.com/scholar_lookup?journal=Evid+Based+Complement+Alternat+Med&amp;title=Effects+of+health+Qigong+exercises+on+relieving+symptoms+of+Parkinson%E2%80%99s+disease&amp;author=XL+Liu&amp;author=S+Chen&amp;author=Y+Wang&amp;volume=2016&amp;publication_year=2016&amp;pages=5935782&amp;pmid=27891159&amp;doi=10.1155/2016/5935782&amp;" TargetMode="External"/><Relationship Id="rId42" Type="http://schemas.openxmlformats.org/officeDocument/2006/relationships/hyperlink" Target="https://scholar.google.com/scholar_lookup?journal=Pilot+Feasibility+Stud&amp;title=Effects+of+Yoga+on+oxidative+stress,+motor+function,+and+non-motor+symptoms+in+Parkinson%E2%80%99s+disease:+A+pilot+randomized+controlled+trial&amp;author=C+Cheung&amp;author=R+Bhimani&amp;author=JF+Wyman&amp;volume=4&amp;publication_year=2018&amp;pages=162&amp;pmid=30377537&amp;doi=10.1186/s40814-018-0355-8&amp;" TargetMode="External"/><Relationship Id="rId7" Type="http://schemas.openxmlformats.org/officeDocument/2006/relationships/hyperlink" Target="https://scholar.google.com/scholar_lookup?journal=J+Yoga+Phys+Ther&amp;title=Effect+of+yoga+on+motor+function+in+people+with+Parkinson%E2%80%99s+Disease:+A+randomized,+controlled+pilot+study&amp;author=YS+Colgrove&amp;author=N+Sharma&amp;author=+Kluding&amp;author=D+Potter&amp;author=K+Imming&amp;volume=2&amp;publication_year=2012&amp;pages=2&amp;doi=10.4172/2157-7595.1000112&amp;" TargetMode="External"/><Relationship Id="rId12" Type="http://schemas.openxmlformats.org/officeDocument/2006/relationships/hyperlink" Target="https://dx.doi.org/10.1016%2Fj.jphys.2019.08.003" TargetMode="External"/><Relationship Id="rId17" Type="http://schemas.openxmlformats.org/officeDocument/2006/relationships/hyperlink" Target="https://www.ncbi.nlm.nih.gov/pubmed/15827933" TargetMode="External"/><Relationship Id="rId25" Type="http://schemas.openxmlformats.org/officeDocument/2006/relationships/hyperlink" Target="https://www.ncbi.nlm.nih.gov/pmc/articles/PMC4105461/" TargetMode="External"/><Relationship Id="rId33" Type="http://schemas.openxmlformats.org/officeDocument/2006/relationships/hyperlink" Target="https://dx.doi.org/10.1155%2F2016%2F5935782" TargetMode="External"/><Relationship Id="rId38" Type="http://schemas.openxmlformats.org/officeDocument/2006/relationships/hyperlink" Target="https://scholar.google.com/scholar_lookup?journal=Evid+Based+Complement+Alternat+Med&amp;title=Guidelines+for+developing+Yoga+interventions+for+randomized+trials&amp;author=KJ+Sherman&amp;volume=2012&amp;publication_year=2012&amp;pages=143271&amp;pmid=23082079&amp;doi=10.1155/2012/143271&amp;" TargetMode="External"/><Relationship Id="rId2" Type="http://schemas.openxmlformats.org/officeDocument/2006/relationships/hyperlink" Target="https://www.ncbi.nlm.nih.gov/pmc/articles/PMC3447533/" TargetMode="External"/><Relationship Id="rId16" Type="http://schemas.openxmlformats.org/officeDocument/2006/relationships/hyperlink" Target="https://scholar.google.com/scholar_lookup?journal=Int+J+Exerc+Sci&amp;title=Alberts+JL.+Borg+scale+is+valid+for+ratings+of+perceived+exertion+for+individuals+with+Parkinson%E2%80%99s+disease&amp;author=AL+Penko&amp;author=JE+Barkley&amp;author=MM+Koop&amp;volume=10&amp;issue=1&amp;publication_year=2017&amp;pages=76-6&amp;pmid=28479949&amp;" TargetMode="External"/><Relationship Id="rId20" Type="http://schemas.openxmlformats.org/officeDocument/2006/relationships/hyperlink" Target="https://scholar.google.com/scholar_lookup?journal=Phys+Ther&amp;title=Reliability+of+measurements+obtained+with+the+Timed+Up+and+Go+test+in+people+with+Parkinson%E2%80%99s+disease&amp;author=S+Morris&amp;author=M+Morris&amp;author=R.+Iansek&amp;volume=81&amp;publication_year=2001&amp;pages=810&amp;pmid=11175678&amp;" TargetMode="External"/><Relationship Id="rId29" Type="http://schemas.openxmlformats.org/officeDocument/2006/relationships/hyperlink" Target="https://www.ncbi.nlm.nih.gov/pubmed/18356292" TargetMode="External"/><Relationship Id="rId41" Type="http://schemas.openxmlformats.org/officeDocument/2006/relationships/hyperlink" Target="https://dx.doi.org/10.1186%2Fs40814-018-0355-8" TargetMode="External"/><Relationship Id="rId1" Type="http://schemas.openxmlformats.org/officeDocument/2006/relationships/slideLayout" Target="../slideLayouts/slideLayout2.xml"/><Relationship Id="rId6" Type="http://schemas.openxmlformats.org/officeDocument/2006/relationships/hyperlink" Target="https://dx.doi.org/10.4172%2F2157-7595.1000112" TargetMode="External"/><Relationship Id="rId11" Type="http://schemas.openxmlformats.org/officeDocument/2006/relationships/hyperlink" Target="https://www.ncbi.nlm.nih.gov/pubmed/31521554" TargetMode="External"/><Relationship Id="rId24" Type="http://schemas.openxmlformats.org/officeDocument/2006/relationships/hyperlink" Target="https://scholar.google.com/scholar_lookup?journal=Clin+Rehabil&amp;title=Effects+of+Tai+Chi+on+balance+and+fall+prevention+in+Parkinson%E2%80%99s+disease:+A+randomized+controlled+trial&amp;author=Q+Gao&amp;author=A+Leung&amp;author=Y+Yang&amp;author=Q+Wei&amp;author=M+Guan&amp;volume=28&amp;issue=8&amp;publication_year=2014&amp;pages=748-53&amp;pmid=24519923&amp;" TargetMode="External"/><Relationship Id="rId32" Type="http://schemas.openxmlformats.org/officeDocument/2006/relationships/hyperlink" Target="https://www.ncbi.nlm.nih.gov/pubmed/27891159" TargetMode="External"/><Relationship Id="rId37" Type="http://schemas.openxmlformats.org/officeDocument/2006/relationships/hyperlink" Target="https://dx.doi.org/10.1155%2F2012%2F143271" TargetMode="External"/><Relationship Id="rId40" Type="http://schemas.openxmlformats.org/officeDocument/2006/relationships/hyperlink" Target="https://www.ncbi.nlm.nih.gov/pubmed/30377537" TargetMode="External"/><Relationship Id="rId5" Type="http://schemas.openxmlformats.org/officeDocument/2006/relationships/hyperlink" Target="https://scholar.google.com/scholar_lookup?journal=Evid+Based+Complement+Alternat+Med&amp;title=Effects+of+yoga+on+mental+and+physical+health:+A+short+summary+of+reviews&amp;author=A+B%C3%BCssing&amp;author=A+Michalsen&amp;author=SB+Khalsa&amp;author=S+Telles&amp;author=KJ+Sherman&amp;volume=2012&amp;publication_year=2012&amp;pages=165410&amp;pmid=23008738&amp;doi=10.1155/2012/165410&amp;" TargetMode="External"/><Relationship Id="rId15" Type="http://schemas.openxmlformats.org/officeDocument/2006/relationships/hyperlink" Target="https://www.ncbi.nlm.nih.gov/pubmed/28479949" TargetMode="External"/><Relationship Id="rId23" Type="http://schemas.openxmlformats.org/officeDocument/2006/relationships/hyperlink" Target="https://www.ncbi.nlm.nih.gov/pubmed/24519923" TargetMode="External"/><Relationship Id="rId28" Type="http://schemas.openxmlformats.org/officeDocument/2006/relationships/hyperlink" Target="https://scholar.google.com/scholar_lookup?journal=PLoS+One&amp;title=Tai+Chi+for+improvement+of+motor+function,+balance+and+gait+in+Parkinson%E2%80%99s+disease:+A+systematic+review+and+meta-analysis&amp;author=Y+Yang&amp;author=XY+Li&amp;author=L+Gong&amp;author=YL+Zhu&amp;author=YL+Hao&amp;volume=9&amp;issue=7&amp;publication_year=2014&amp;pages=e102942&amp;pmid=25047456&amp;doi=10.1371/journal.pone.0102942&amp;" TargetMode="External"/><Relationship Id="rId36" Type="http://schemas.openxmlformats.org/officeDocument/2006/relationships/hyperlink" Target="https://www.ncbi.nlm.nih.gov/pubmed/23082079" TargetMode="External"/><Relationship Id="rId10" Type="http://schemas.openxmlformats.org/officeDocument/2006/relationships/hyperlink" Target="https://scholar.google.com/scholar_lookup?journal=Int+J+Yoga&amp;title=A+randomized+controlled+pilot+study+of+the+therapeutic+effects+of+Yoga+in+people+with+Parkinson%E2%80%99s+disease&amp;author=NK+Sharma&amp;author=K+Robbins&amp;author=K+Wagner&amp;author=YM+Colgrove&amp;volume=8&amp;issue=1&amp;publication_year=2015&amp;pages=74-9&amp;pmid=25558138&amp;" TargetMode="External"/><Relationship Id="rId19" Type="http://schemas.openxmlformats.org/officeDocument/2006/relationships/hyperlink" Target="https://www.ncbi.nlm.nih.gov/pubmed/11175678" TargetMode="External"/><Relationship Id="rId31" Type="http://schemas.openxmlformats.org/officeDocument/2006/relationships/hyperlink" Target="https://www.ncbi.nlm.nih.gov/pmc/articles/PMC5116525/" TargetMode="External"/><Relationship Id="rId4" Type="http://schemas.openxmlformats.org/officeDocument/2006/relationships/hyperlink" Target="https://dx.doi.org/10.1155%2F2012%2F165410" TargetMode="External"/><Relationship Id="rId9" Type="http://schemas.openxmlformats.org/officeDocument/2006/relationships/hyperlink" Target="https://www.ncbi.nlm.nih.gov/pubmed/25558138" TargetMode="External"/><Relationship Id="rId14" Type="http://schemas.openxmlformats.org/officeDocument/2006/relationships/hyperlink" Target="https://www.ncbi.nlm.nih.gov/pmc/articles/PMC5213192/" TargetMode="External"/><Relationship Id="rId22" Type="http://schemas.openxmlformats.org/officeDocument/2006/relationships/hyperlink" Target="https://scholar.google.com/scholar_lookup?journal=J+Geriatr+Phys+Ther&amp;title=Test-retest+reliability+and+minimal+detectable+change+for+the+10-meter+walk+test+in+older+adults+with+Parkinson%E2%80%99s+disease&amp;author=JT+Lang&amp;author=TO+Kassan&amp;author=LL+Devaney&amp;author=C+Colon-Semenza&amp;author=MF+Joseph&amp;volume=39&amp;issue=4&amp;publication_year=2016&amp;pages=165-70&amp;pmid=26428902&amp;" TargetMode="External"/><Relationship Id="rId27" Type="http://schemas.openxmlformats.org/officeDocument/2006/relationships/hyperlink" Target="https://dx.doi.org/10.1371%2Fjournal.pone.0102942" TargetMode="External"/><Relationship Id="rId30" Type="http://schemas.openxmlformats.org/officeDocument/2006/relationships/hyperlink" Target="https://scholar.google.com/scholar_lookup?journal=Phys+Ther&amp;title=Test-retest+reliability+and+minimal+detectable+change+on+balance+and+ambulation+tests,+the+36-item+short-form+health+survey,+and+the+unified+Parkinson+disease+rating+scale+in+people+with+parkinsonism&amp;author=T+Steffen&amp;author=M+Seney&amp;volume=88&amp;issue=6&amp;publication_year=2008&amp;pages=733-46&amp;pmid=18356292&amp;" TargetMode="External"/><Relationship Id="rId35" Type="http://schemas.openxmlformats.org/officeDocument/2006/relationships/hyperlink" Target="https://www.ncbi.nlm.nih.gov/pmc/articles/PMC346884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95338" y="1566473"/>
            <a:ext cx="10601325" cy="2166723"/>
          </a:xfrm>
        </p:spPr>
        <p:txBody>
          <a:bodyPr>
            <a:normAutofit/>
          </a:bodyPr>
          <a:lstStyle/>
          <a:p>
            <a:r>
              <a:rPr lang="en-IN" sz="4100" i="0" dirty="0">
                <a:solidFill>
                  <a:schemeClr val="accent1">
                    <a:lumMod val="75000"/>
                  </a:schemeClr>
                </a:solidFill>
                <a:effectLst/>
                <a:latin typeface="Aparajita" panose="020B0502040204020203" pitchFamily="18" charset="0"/>
                <a:ea typeface="Cambria Math" panose="02040503050406030204" pitchFamily="18" charset="0"/>
                <a:cs typeface="Aparajita" panose="020B0502040204020203" pitchFamily="18" charset="0"/>
              </a:rPr>
              <a:t>Effect of home-based Tai Chi, Yoga or conventional balance exercise on functional balance and mobility among persons with idiopathic Parkinson's disease: An experimental study</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F8B1018-5F1A-4A3C-9679-A90708173702}"/>
              </a:ext>
            </a:extLst>
          </p:cNvPr>
          <p:cNvSpPr txBox="1"/>
          <p:nvPr/>
        </p:nvSpPr>
        <p:spPr>
          <a:xfrm>
            <a:off x="3153730" y="4064093"/>
            <a:ext cx="5881364" cy="707886"/>
          </a:xfrm>
          <a:prstGeom prst="rect">
            <a:avLst/>
          </a:prstGeom>
          <a:noFill/>
        </p:spPr>
        <p:txBody>
          <a:bodyPr wrap="square" rtlCol="0">
            <a:spAutoFit/>
          </a:bodyPr>
          <a:lstStyle/>
          <a:p>
            <a:pPr algn="ctr"/>
            <a:r>
              <a:rPr lang="en-IN" sz="2000" dirty="0">
                <a:solidFill>
                  <a:schemeClr val="tx1">
                    <a:lumMod val="95000"/>
                    <a:lumOff val="5000"/>
                  </a:schemeClr>
                </a:solidFill>
                <a:latin typeface="Aparajita" panose="02020603050405020304" pitchFamily="18" charset="0"/>
                <a:cs typeface="Aparajita" panose="02020603050405020304" pitchFamily="18" charset="0"/>
              </a:rPr>
              <a:t>Authors: Arva Khuzema PT, A. </a:t>
            </a:r>
            <a:r>
              <a:rPr lang="en-IN" sz="2000" dirty="0" err="1">
                <a:solidFill>
                  <a:schemeClr val="tx1">
                    <a:lumMod val="95000"/>
                    <a:lumOff val="5000"/>
                  </a:schemeClr>
                </a:solidFill>
                <a:latin typeface="Aparajita" panose="02020603050405020304" pitchFamily="18" charset="0"/>
                <a:cs typeface="Aparajita" panose="02020603050405020304" pitchFamily="18" charset="0"/>
              </a:rPr>
              <a:t>Brammatha</a:t>
            </a:r>
            <a:r>
              <a:rPr lang="en-IN" sz="2000" dirty="0">
                <a:solidFill>
                  <a:schemeClr val="tx1">
                    <a:lumMod val="95000"/>
                    <a:lumOff val="5000"/>
                  </a:schemeClr>
                </a:solidFill>
                <a:latin typeface="Aparajita" panose="02020603050405020304" pitchFamily="18" charset="0"/>
                <a:cs typeface="Aparajita" panose="02020603050405020304" pitchFamily="18" charset="0"/>
              </a:rPr>
              <a:t>, </a:t>
            </a:r>
            <a:r>
              <a:rPr lang="en-IN" sz="2000" dirty="0" err="1">
                <a:solidFill>
                  <a:schemeClr val="tx1">
                    <a:lumMod val="95000"/>
                    <a:lumOff val="5000"/>
                  </a:schemeClr>
                </a:solidFill>
                <a:latin typeface="Aparajita" panose="02020603050405020304" pitchFamily="18" charset="0"/>
                <a:cs typeface="Aparajita" panose="02020603050405020304" pitchFamily="18" charset="0"/>
              </a:rPr>
              <a:t>Dr.</a:t>
            </a:r>
            <a:r>
              <a:rPr lang="en-IN" sz="2000" dirty="0">
                <a:solidFill>
                  <a:schemeClr val="tx1">
                    <a:lumMod val="95000"/>
                    <a:lumOff val="5000"/>
                  </a:schemeClr>
                </a:solidFill>
                <a:latin typeface="Aparajita" panose="02020603050405020304" pitchFamily="18" charset="0"/>
                <a:cs typeface="Aparajita" panose="02020603050405020304" pitchFamily="18" charset="0"/>
              </a:rPr>
              <a:t> Arul Selvan</a:t>
            </a:r>
          </a:p>
          <a:p>
            <a:pPr algn="ctr"/>
            <a:r>
              <a:rPr lang="en-IN" sz="2000" dirty="0">
                <a:solidFill>
                  <a:schemeClr val="tx1">
                    <a:lumMod val="95000"/>
                    <a:lumOff val="5000"/>
                  </a:schemeClr>
                </a:solidFill>
                <a:latin typeface="Aparajita" panose="02020603050405020304" pitchFamily="18" charset="0"/>
                <a:cs typeface="Aparajita" panose="02020603050405020304" pitchFamily="18" charset="0"/>
              </a:rPr>
              <a:t>Presented by: Arva (Khuzema) Gadly</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3355D927-E421-457E-8B30-2182471D221D}"/>
              </a:ext>
            </a:extLst>
          </p:cNvPr>
          <p:cNvPicPr>
            <a:picLocks noChangeAspect="1"/>
          </p:cNvPicPr>
          <p:nvPr/>
        </p:nvPicPr>
        <p:blipFill rotWithShape="1">
          <a:blip r:embed="rId2"/>
          <a:srcRect l="11192" t="4639" r="11308" b="17731"/>
          <a:stretch/>
        </p:blipFill>
        <p:spPr>
          <a:xfrm>
            <a:off x="2766398" y="1201175"/>
            <a:ext cx="6659203" cy="5002813"/>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B7C92B-E53A-4FAA-9D76-8B400C9EF23B}"/>
              </a:ext>
            </a:extLst>
          </p:cNvPr>
          <p:cNvSpPr txBox="1"/>
          <p:nvPr/>
        </p:nvSpPr>
        <p:spPr>
          <a:xfrm>
            <a:off x="4087686" y="185512"/>
            <a:ext cx="4016628" cy="1015663"/>
          </a:xfrm>
          <a:prstGeom prst="rect">
            <a:avLst/>
          </a:prstGeom>
          <a:noFill/>
        </p:spPr>
        <p:txBody>
          <a:bodyPr wrap="square" rtlCol="0">
            <a:spAutoFit/>
          </a:bodyPr>
          <a:lstStyle/>
          <a:p>
            <a:r>
              <a:rPr lang="en-IN" sz="6000" dirty="0">
                <a:solidFill>
                  <a:schemeClr val="accent1">
                    <a:lumMod val="75000"/>
                  </a:schemeClr>
                </a:solidFill>
                <a:latin typeface="Aparajita" panose="02020603050405020304" pitchFamily="18" charset="0"/>
                <a:cs typeface="Aparajita" panose="02020603050405020304" pitchFamily="18" charset="0"/>
              </a:rPr>
              <a:t>FLOWCHART</a:t>
            </a:r>
          </a:p>
        </p:txBody>
      </p:sp>
    </p:spTree>
    <p:extLst>
      <p:ext uri="{BB962C8B-B14F-4D97-AF65-F5344CB8AC3E}">
        <p14:creationId xmlns:p14="http://schemas.microsoft.com/office/powerpoint/2010/main" val="386439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4" name="Content Placeholder 2">
            <a:extLst>
              <a:ext uri="{FF2B5EF4-FFF2-40B4-BE49-F238E27FC236}">
                <a16:creationId xmlns:a16="http://schemas.microsoft.com/office/drawing/2014/main" id="{7869BE16-C5A1-4ABD-AD3A-810BCDBC8A2E}"/>
              </a:ext>
            </a:extLst>
          </p:cNvPr>
          <p:cNvGraphicFramePr>
            <a:graphicFrameLocks noGrp="1"/>
          </p:cNvGraphicFramePr>
          <p:nvPr>
            <p:ph idx="1"/>
            <p:extLst>
              <p:ext uri="{D42A27DB-BD31-4B8C-83A1-F6EECF244321}">
                <p14:modId xmlns:p14="http://schemas.microsoft.com/office/powerpoint/2010/main" val="2460973036"/>
              </p:ext>
            </p:extLst>
          </p:nvPr>
        </p:nvGraphicFramePr>
        <p:xfrm>
          <a:off x="821248" y="5203100"/>
          <a:ext cx="10546454" cy="1767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658D2C22-71D8-4B22-A814-673435F93FF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84" r="2" b="2"/>
          <a:stretch/>
        </p:blipFill>
        <p:spPr bwMode="auto">
          <a:xfrm>
            <a:off x="821248" y="618489"/>
            <a:ext cx="6162670" cy="42726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AFB866F0-0324-49E1-B901-B2B4AD45DAE8}"/>
              </a:ext>
            </a:extLst>
          </p:cNvPr>
          <p:cNvGraphicFramePr/>
          <p:nvPr>
            <p:extLst>
              <p:ext uri="{D42A27DB-BD31-4B8C-83A1-F6EECF244321}">
                <p14:modId xmlns:p14="http://schemas.microsoft.com/office/powerpoint/2010/main" val="3948652423"/>
              </p:ext>
            </p:extLst>
          </p:nvPr>
        </p:nvGraphicFramePr>
        <p:xfrm>
          <a:off x="7614433" y="642134"/>
          <a:ext cx="3106591" cy="4225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952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4AC0C849-84E6-4912-B8EE-95926BEB3B6D}"/>
              </a:ext>
            </a:extLst>
          </p:cNvPr>
          <p:cNvPicPr>
            <a:picLocks noGrp="1" noChangeAspect="1"/>
          </p:cNvPicPr>
          <p:nvPr>
            <p:ph idx="1"/>
          </p:nvPr>
        </p:nvPicPr>
        <p:blipFill>
          <a:blip r:embed="rId2"/>
          <a:stretch>
            <a:fillRect/>
          </a:stretch>
        </p:blipFill>
        <p:spPr>
          <a:xfrm>
            <a:off x="1027546" y="1"/>
            <a:ext cx="4747116" cy="6858000"/>
          </a:xfrm>
        </p:spPr>
      </p:pic>
      <p:pic>
        <p:nvPicPr>
          <p:cNvPr id="7" name="Picture 6" descr="Diagram, schematic&#10;&#10;Description automatically generated">
            <a:extLst>
              <a:ext uri="{FF2B5EF4-FFF2-40B4-BE49-F238E27FC236}">
                <a16:creationId xmlns:a16="http://schemas.microsoft.com/office/drawing/2014/main" id="{2412786B-1171-4FD6-8A80-37E9222B430C}"/>
              </a:ext>
            </a:extLst>
          </p:cNvPr>
          <p:cNvPicPr>
            <a:picLocks noChangeAspect="1"/>
          </p:cNvPicPr>
          <p:nvPr/>
        </p:nvPicPr>
        <p:blipFill>
          <a:blip r:embed="rId3"/>
          <a:stretch>
            <a:fillRect/>
          </a:stretch>
        </p:blipFill>
        <p:spPr>
          <a:xfrm>
            <a:off x="6606684" y="0"/>
            <a:ext cx="4747116" cy="6858000"/>
          </a:xfrm>
          <a:prstGeom prst="rect">
            <a:avLst/>
          </a:prstGeom>
        </p:spPr>
      </p:pic>
    </p:spTree>
    <p:extLst>
      <p:ext uri="{BB962C8B-B14F-4D97-AF65-F5344CB8AC3E}">
        <p14:creationId xmlns:p14="http://schemas.microsoft.com/office/powerpoint/2010/main" val="73221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FAEDFFA-B4AE-4E34-8716-F3B6642CB5C4}"/>
              </a:ext>
            </a:extLst>
          </p:cNvPr>
          <p:cNvPicPr>
            <a:picLocks noGrp="1" noChangeAspect="1"/>
          </p:cNvPicPr>
          <p:nvPr>
            <p:ph idx="1"/>
          </p:nvPr>
        </p:nvPicPr>
        <p:blipFill>
          <a:blip r:embed="rId2"/>
          <a:stretch>
            <a:fillRect/>
          </a:stretch>
        </p:blipFill>
        <p:spPr>
          <a:xfrm>
            <a:off x="1170938" y="2048"/>
            <a:ext cx="4747116" cy="6858001"/>
          </a:xfrm>
        </p:spPr>
      </p:pic>
      <p:pic>
        <p:nvPicPr>
          <p:cNvPr id="7" name="Picture 6" descr="Diagram&#10;&#10;Description automatically generated">
            <a:extLst>
              <a:ext uri="{FF2B5EF4-FFF2-40B4-BE49-F238E27FC236}">
                <a16:creationId xmlns:a16="http://schemas.microsoft.com/office/drawing/2014/main" id="{3A8B1E2A-F81C-42D0-9D4E-F69D9FC0D706}"/>
              </a:ext>
            </a:extLst>
          </p:cNvPr>
          <p:cNvPicPr>
            <a:picLocks noChangeAspect="1"/>
          </p:cNvPicPr>
          <p:nvPr/>
        </p:nvPicPr>
        <p:blipFill>
          <a:blip r:embed="rId3"/>
          <a:stretch>
            <a:fillRect/>
          </a:stretch>
        </p:blipFill>
        <p:spPr>
          <a:xfrm>
            <a:off x="6465642" y="0"/>
            <a:ext cx="4747116" cy="6858000"/>
          </a:xfrm>
          <a:prstGeom prst="rect">
            <a:avLst/>
          </a:prstGeom>
        </p:spPr>
      </p:pic>
    </p:spTree>
    <p:extLst>
      <p:ext uri="{BB962C8B-B14F-4D97-AF65-F5344CB8AC3E}">
        <p14:creationId xmlns:p14="http://schemas.microsoft.com/office/powerpoint/2010/main" val="162461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7FD18-DAF7-4EEA-9C5F-A3011E84AFE4}"/>
              </a:ext>
            </a:extLst>
          </p:cNvPr>
          <p:cNvPicPr>
            <a:picLocks noGrp="1" noChangeAspect="1"/>
          </p:cNvPicPr>
          <p:nvPr>
            <p:ph idx="1"/>
          </p:nvPr>
        </p:nvPicPr>
        <p:blipFill>
          <a:blip r:embed="rId2"/>
          <a:stretch>
            <a:fillRect/>
          </a:stretch>
        </p:blipFill>
        <p:spPr>
          <a:xfrm>
            <a:off x="1181100" y="0"/>
            <a:ext cx="4747116" cy="6858000"/>
          </a:xfrm>
        </p:spPr>
      </p:pic>
      <p:pic>
        <p:nvPicPr>
          <p:cNvPr id="7" name="Picture 6" descr="Diagram&#10;&#10;Description automatically generated">
            <a:extLst>
              <a:ext uri="{FF2B5EF4-FFF2-40B4-BE49-F238E27FC236}">
                <a16:creationId xmlns:a16="http://schemas.microsoft.com/office/drawing/2014/main" id="{52C32D69-C353-4AF3-ACDD-21B801E595AF}"/>
              </a:ext>
            </a:extLst>
          </p:cNvPr>
          <p:cNvPicPr>
            <a:picLocks noChangeAspect="1"/>
          </p:cNvPicPr>
          <p:nvPr/>
        </p:nvPicPr>
        <p:blipFill>
          <a:blip r:embed="rId3"/>
          <a:stretch>
            <a:fillRect/>
          </a:stretch>
        </p:blipFill>
        <p:spPr>
          <a:xfrm>
            <a:off x="6263784" y="71438"/>
            <a:ext cx="4747116" cy="6858000"/>
          </a:xfrm>
          <a:prstGeom prst="rect">
            <a:avLst/>
          </a:prstGeom>
        </p:spPr>
      </p:pic>
    </p:spTree>
    <p:extLst>
      <p:ext uri="{BB962C8B-B14F-4D97-AF65-F5344CB8AC3E}">
        <p14:creationId xmlns:p14="http://schemas.microsoft.com/office/powerpoint/2010/main" val="231390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6D9AD-278D-4C3B-808A-2DF643353543}"/>
              </a:ext>
            </a:extLst>
          </p:cNvPr>
          <p:cNvSpPr>
            <a:spLocks noGrp="1"/>
          </p:cNvSpPr>
          <p:nvPr>
            <p:ph type="title"/>
          </p:nvPr>
        </p:nvSpPr>
        <p:spPr>
          <a:xfrm>
            <a:off x="943277" y="712269"/>
            <a:ext cx="3370998" cy="5502264"/>
          </a:xfrm>
        </p:spPr>
        <p:txBody>
          <a:bodyPr>
            <a:normAutofit/>
          </a:bodyPr>
          <a:lstStyle/>
          <a:p>
            <a:r>
              <a:rPr lang="en-IN" dirty="0">
                <a:solidFill>
                  <a:srgbClr val="FFFFFF"/>
                </a:solidFill>
              </a:rPr>
              <a:t>OUTCOME MEASURES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CFD19C-FCA4-40E7-930C-2CB4FA352059}"/>
              </a:ext>
            </a:extLst>
          </p:cNvPr>
          <p:cNvGraphicFramePr>
            <a:graphicFrameLocks noGrp="1"/>
          </p:cNvGraphicFramePr>
          <p:nvPr>
            <p:ph idx="1"/>
            <p:extLst>
              <p:ext uri="{D42A27DB-BD31-4B8C-83A1-F6EECF244321}">
                <p14:modId xmlns:p14="http://schemas.microsoft.com/office/powerpoint/2010/main" val="331843292"/>
              </p:ext>
            </p:extLst>
          </p:nvPr>
        </p:nvGraphicFramePr>
        <p:xfrm>
          <a:off x="5217129" y="642937"/>
          <a:ext cx="6309461"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48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6622BE-A40F-46BB-AA91-5231D8C6AAF2}"/>
              </a:ext>
            </a:extLst>
          </p:cNvPr>
          <p:cNvSpPr>
            <a:spLocks noGrp="1"/>
          </p:cNvSpPr>
          <p:nvPr>
            <p:ph type="title"/>
          </p:nvPr>
        </p:nvSpPr>
        <p:spPr>
          <a:xfrm>
            <a:off x="934872" y="982272"/>
            <a:ext cx="3388419" cy="4560970"/>
          </a:xfrm>
        </p:spPr>
        <p:txBody>
          <a:bodyPr>
            <a:normAutofit/>
          </a:bodyPr>
          <a:lstStyle/>
          <a:p>
            <a:r>
              <a:rPr lang="en-IN" sz="4000" dirty="0">
                <a:solidFill>
                  <a:srgbClr val="FFFFFF"/>
                </a:solidFill>
              </a:rPr>
              <a:t>Data Analysis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49D10DE-AD6C-4007-BE96-377297727CF2}"/>
              </a:ext>
            </a:extLst>
          </p:cNvPr>
          <p:cNvSpPr>
            <a:spLocks noGrp="1"/>
          </p:cNvSpPr>
          <p:nvPr>
            <p:ph idx="1"/>
          </p:nvPr>
        </p:nvSpPr>
        <p:spPr>
          <a:xfrm>
            <a:off x="4981517" y="1719618"/>
            <a:ext cx="6417629" cy="4334629"/>
          </a:xfrm>
        </p:spPr>
        <p:txBody>
          <a:bodyPr anchor="ctr">
            <a:normAutofit lnSpcReduction="10000"/>
          </a:bodyPr>
          <a:lstStyle/>
          <a:p>
            <a:endParaRPr lang="en-IN" sz="2400" dirty="0">
              <a:solidFill>
                <a:srgbClr val="FEFFFF"/>
              </a:solidFill>
            </a:endParaRPr>
          </a:p>
          <a:p>
            <a:r>
              <a:rPr lang="en-IN" sz="3000" b="0" i="0" dirty="0">
                <a:solidFill>
                  <a:srgbClr val="FEFFFF"/>
                </a:solidFill>
                <a:effectLst/>
                <a:latin typeface="Aparajita" panose="02020603050405020304" pitchFamily="18" charset="0"/>
                <a:cs typeface="Aparajita" panose="02020603050405020304" pitchFamily="18" charset="0"/>
              </a:rPr>
              <a:t>Data analysis was performed using SPSS Software (version 25). </a:t>
            </a:r>
          </a:p>
          <a:p>
            <a:r>
              <a:rPr lang="en-IN" sz="3000" dirty="0">
                <a:solidFill>
                  <a:srgbClr val="FEFFFF"/>
                </a:solidFill>
                <a:latin typeface="Aparajita" panose="02020603050405020304" pitchFamily="18" charset="0"/>
                <a:cs typeface="Aparajita" panose="02020603050405020304" pitchFamily="18" charset="0"/>
              </a:rPr>
              <a:t>Mixed model (3 X 2) </a:t>
            </a:r>
            <a:r>
              <a:rPr lang="en-IN" sz="3000" b="0" i="0" dirty="0">
                <a:solidFill>
                  <a:srgbClr val="FEFFFF"/>
                </a:solidFill>
                <a:effectLst/>
                <a:latin typeface="Aparajita" panose="02020603050405020304" pitchFamily="18" charset="0"/>
                <a:cs typeface="Aparajita" panose="02020603050405020304" pitchFamily="18" charset="0"/>
              </a:rPr>
              <a:t>ANOVA was performed with Alpha level of significance set at 0.05.</a:t>
            </a:r>
          </a:p>
          <a:p>
            <a:r>
              <a:rPr lang="en-IN" sz="3000" b="0" i="0" dirty="0">
                <a:solidFill>
                  <a:srgbClr val="FEFFFF"/>
                </a:solidFill>
                <a:effectLst/>
                <a:latin typeface="Aparajita" panose="02020603050405020304" pitchFamily="18" charset="0"/>
                <a:cs typeface="Aparajita" panose="02020603050405020304" pitchFamily="18" charset="0"/>
              </a:rPr>
              <a:t>There was no difference in the baseline for age, UPDRS motor score, Modified Hoehn and </a:t>
            </a:r>
            <a:r>
              <a:rPr lang="en-IN" sz="3000" b="0" i="0" dirty="0" err="1">
                <a:solidFill>
                  <a:srgbClr val="FEFFFF"/>
                </a:solidFill>
                <a:effectLst/>
                <a:latin typeface="Aparajita" panose="02020603050405020304" pitchFamily="18" charset="0"/>
                <a:cs typeface="Aparajita" panose="02020603050405020304" pitchFamily="18" charset="0"/>
              </a:rPr>
              <a:t>Yahr’s</a:t>
            </a:r>
            <a:r>
              <a:rPr lang="en-IN" sz="3000" b="0" i="0" dirty="0">
                <a:solidFill>
                  <a:srgbClr val="FEFFFF"/>
                </a:solidFill>
                <a:effectLst/>
                <a:latin typeface="Aparajita" panose="02020603050405020304" pitchFamily="18" charset="0"/>
                <a:cs typeface="Aparajita" panose="02020603050405020304" pitchFamily="18" charset="0"/>
              </a:rPr>
              <a:t> stages, sex, time with PD, Balance score, timed up and go time and 10 m walk time </a:t>
            </a:r>
            <a:r>
              <a:rPr lang="en-IN" sz="3000" b="0" i="0" dirty="0" err="1">
                <a:solidFill>
                  <a:srgbClr val="FEFFFF"/>
                </a:solidFill>
                <a:effectLst/>
                <a:latin typeface="Aparajita" panose="02020603050405020304" pitchFamily="18" charset="0"/>
                <a:cs typeface="Aparajita" panose="02020603050405020304" pitchFamily="18" charset="0"/>
              </a:rPr>
              <a:t>analyzed</a:t>
            </a:r>
            <a:r>
              <a:rPr lang="en-IN" sz="3000" b="0" i="0" dirty="0">
                <a:solidFill>
                  <a:srgbClr val="FEFFFF"/>
                </a:solidFill>
                <a:effectLst/>
                <a:latin typeface="Aparajita" panose="02020603050405020304" pitchFamily="18" charset="0"/>
                <a:cs typeface="Aparajita" panose="02020603050405020304" pitchFamily="18" charset="0"/>
              </a:rPr>
              <a:t> using Mixed Model ANOVA.</a:t>
            </a:r>
            <a:endParaRPr lang="en-IN" sz="3000" dirty="0">
              <a:solidFill>
                <a:srgbClr val="FEFFFF"/>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78010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AA547B-96AB-4873-849F-0042B5DF6794}"/>
              </a:ext>
            </a:extLst>
          </p:cNvPr>
          <p:cNvSpPr>
            <a:spLocks noGrp="1"/>
          </p:cNvSpPr>
          <p:nvPr>
            <p:ph type="title"/>
          </p:nvPr>
        </p:nvSpPr>
        <p:spPr>
          <a:xfrm>
            <a:off x="958506" y="800392"/>
            <a:ext cx="10264697" cy="1212102"/>
          </a:xfrm>
        </p:spPr>
        <p:txBody>
          <a:bodyPr>
            <a:normAutofit/>
          </a:bodyPr>
          <a:lstStyle/>
          <a:p>
            <a:r>
              <a:rPr lang="en-IN" sz="4000" b="1" dirty="0">
                <a:solidFill>
                  <a:srgbClr val="FFFFFF"/>
                </a:solidFill>
              </a:rPr>
              <a:t>RESULTS</a:t>
            </a:r>
          </a:p>
        </p:txBody>
      </p:sp>
      <p:sp>
        <p:nvSpPr>
          <p:cNvPr id="3" name="Content Placeholder 2">
            <a:extLst>
              <a:ext uri="{FF2B5EF4-FFF2-40B4-BE49-F238E27FC236}">
                <a16:creationId xmlns:a16="http://schemas.microsoft.com/office/drawing/2014/main" id="{3C403F72-AF13-489F-90FD-2574BB27CE6A}"/>
              </a:ext>
            </a:extLst>
          </p:cNvPr>
          <p:cNvSpPr>
            <a:spLocks noGrp="1"/>
          </p:cNvSpPr>
          <p:nvPr>
            <p:ph idx="1"/>
          </p:nvPr>
        </p:nvSpPr>
        <p:spPr>
          <a:xfrm>
            <a:off x="1222645" y="2469842"/>
            <a:ext cx="10319294" cy="4095488"/>
          </a:xfrm>
        </p:spPr>
        <p:txBody>
          <a:bodyPr anchor="ctr">
            <a:noAutofit/>
          </a:bodyPr>
          <a:lstStyle/>
          <a:p>
            <a:r>
              <a:rPr lang="en-IN" sz="2200" dirty="0">
                <a:latin typeface="Aparajita" panose="02020603050405020304" pitchFamily="18" charset="0"/>
                <a:cs typeface="Aparajita" panose="02020603050405020304" pitchFamily="18" charset="0"/>
              </a:rPr>
              <a:t>The Two-way mixed ANOVA analysis for overall balance in Berg Balance Scale scores showed that there was a significant main effect for time as F(1,24)=74.18, p=0.000, ηp2=0.76. </a:t>
            </a:r>
          </a:p>
          <a:p>
            <a:r>
              <a:rPr lang="en-IN" sz="2200" dirty="0">
                <a:latin typeface="Aparajita" panose="02020603050405020304" pitchFamily="18" charset="0"/>
                <a:cs typeface="Aparajita" panose="02020603050405020304" pitchFamily="18" charset="0"/>
              </a:rPr>
              <a:t>There was also a significant main effect of time on mobility overall as F(1, 24) =77.78, p=0.000, ηp2=0.76 in Timed Up and Go test and F(1, 24) =48.24, p=0.000, ηp2=0.67 for 10 meter walk test.</a:t>
            </a:r>
          </a:p>
          <a:p>
            <a:r>
              <a:rPr lang="en-IN" sz="2200" dirty="0">
                <a:latin typeface="Aparajita" panose="02020603050405020304" pitchFamily="18" charset="0"/>
                <a:cs typeface="Aparajita" panose="02020603050405020304" pitchFamily="18" charset="0"/>
              </a:rPr>
              <a:t>With respect to mobility, the values F(2, 24) =5.92, p=0.008, ηp2=0.330 in Timed Up and Go test and F(2, 24) =10.40, p=0.001, ηp2=0.464 in 10 m Walk test showed a significant interaction.</a:t>
            </a:r>
          </a:p>
          <a:p>
            <a:r>
              <a:rPr lang="en-IN" sz="2200" dirty="0">
                <a:latin typeface="Aparajita" panose="02020603050405020304" pitchFamily="18" charset="0"/>
                <a:cs typeface="Aparajita" panose="02020603050405020304" pitchFamily="18" charset="0"/>
              </a:rPr>
              <a:t>There was no significant main effect for group with F(2, 24) =0.583, p=0.566, ηp2=0.046 on balance. Similarly, there was no significant main effect found between groups for mobility with F(2, 24) =0.699, p=0.507, ηp2=0.055 in Timed Up and Go test and F(2, 24) =0.667, p=0.523, ηp2=0.053 in 10 m Walk test. Further, Post Hoc analysis was not done as there was no significant group effect</a:t>
            </a:r>
          </a:p>
        </p:txBody>
      </p:sp>
    </p:spTree>
    <p:extLst>
      <p:ext uri="{BB962C8B-B14F-4D97-AF65-F5344CB8AC3E}">
        <p14:creationId xmlns:p14="http://schemas.microsoft.com/office/powerpoint/2010/main" val="166614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6BB4F7-E73C-4174-9441-E47B824A7A77}"/>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GRAPHICAL REPRESENTATION</a:t>
            </a:r>
          </a:p>
        </p:txBody>
      </p:sp>
      <p:sp>
        <p:nvSpPr>
          <p:cNvPr id="20" name="Rectangle 19">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B7E23CCF-C72F-4756-BC01-E77A1DAAAF02}"/>
              </a:ext>
            </a:extLst>
          </p:cNvPr>
          <p:cNvSpPr txBox="1"/>
          <p:nvPr/>
        </p:nvSpPr>
        <p:spPr>
          <a:xfrm>
            <a:off x="4929067" y="678262"/>
            <a:ext cx="6772525" cy="1597150"/>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1700" dirty="0">
                <a:latin typeface="Aparajita" panose="02020603050405020304" pitchFamily="18" charset="0"/>
                <a:cs typeface="Aparajita" panose="02020603050405020304" pitchFamily="18" charset="0"/>
              </a:rPr>
              <a:t>The mean Berg Balance score increased significantly by 26.414%, 8.193% and 14.339% in Tai Chi, Yoga or Conventional balance exercise group, respectively (p&lt;0.05). </a:t>
            </a:r>
          </a:p>
          <a:p>
            <a:pPr marL="342900" indent="-228600">
              <a:lnSpc>
                <a:spcPct val="90000"/>
              </a:lnSpc>
              <a:spcAft>
                <a:spcPts val="600"/>
              </a:spcAft>
              <a:buFont typeface="Arial" panose="020B0604020202020204" pitchFamily="34" charset="0"/>
              <a:buChar char="•"/>
            </a:pPr>
            <a:r>
              <a:rPr lang="en-US" sz="1700" dirty="0">
                <a:latin typeface="Aparajita" panose="02020603050405020304" pitchFamily="18" charset="0"/>
                <a:cs typeface="Aparajita" panose="02020603050405020304" pitchFamily="18" charset="0"/>
              </a:rPr>
              <a:t>The mean Timed up and go time decreased significantly by 22.695%, 7.187% and 8.902% in Tai Chi, Yoga and Conventional balance exercise group, respectively (p&lt;0.05). </a:t>
            </a:r>
          </a:p>
          <a:p>
            <a:pPr marL="342900" indent="-228600">
              <a:lnSpc>
                <a:spcPct val="90000"/>
              </a:lnSpc>
              <a:spcAft>
                <a:spcPts val="600"/>
              </a:spcAft>
              <a:buFont typeface="Arial" panose="020B0604020202020204" pitchFamily="34" charset="0"/>
              <a:buChar char="•"/>
            </a:pPr>
            <a:r>
              <a:rPr lang="en-US" sz="1700" dirty="0">
                <a:latin typeface="Aparajita" panose="02020603050405020304" pitchFamily="18" charset="0"/>
                <a:cs typeface="Aparajita" panose="02020603050405020304" pitchFamily="18" charset="0"/>
              </a:rPr>
              <a:t>The mean 10-m Walk Time decreased significantly by 24.469%, 5.914% and 8.986% in Tai Chi, Yoga and Conventional balance exercise group, respectively (p&lt;0.05)</a:t>
            </a:r>
          </a:p>
        </p:txBody>
      </p:sp>
      <p:pic>
        <p:nvPicPr>
          <p:cNvPr id="10" name="Content Placeholder 9" descr="Chart, bar chart&#10;&#10;Description automatically generated">
            <a:extLst>
              <a:ext uri="{FF2B5EF4-FFF2-40B4-BE49-F238E27FC236}">
                <a16:creationId xmlns:a16="http://schemas.microsoft.com/office/drawing/2014/main" id="{482B010A-11CA-4624-910A-55201CCFCDEE}"/>
              </a:ext>
            </a:extLst>
          </p:cNvPr>
          <p:cNvPicPr>
            <a:picLocks noGrp="1" noChangeAspect="1"/>
          </p:cNvPicPr>
          <p:nvPr>
            <p:ph idx="1"/>
          </p:nvPr>
        </p:nvPicPr>
        <p:blipFill>
          <a:blip r:embed="rId2"/>
          <a:stretch>
            <a:fillRect/>
          </a:stretch>
        </p:blipFill>
        <p:spPr>
          <a:xfrm>
            <a:off x="343961" y="3085832"/>
            <a:ext cx="11614260" cy="2903565"/>
          </a:xfrm>
          <a:prstGeom prst="rect">
            <a:avLst/>
          </a:prstGeom>
        </p:spPr>
      </p:pic>
    </p:spTree>
    <p:extLst>
      <p:ext uri="{BB962C8B-B14F-4D97-AF65-F5344CB8AC3E}">
        <p14:creationId xmlns:p14="http://schemas.microsoft.com/office/powerpoint/2010/main" val="318284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81808-3FC2-4203-9B6A-D701F424293B}"/>
              </a:ext>
            </a:extLst>
          </p:cNvPr>
          <p:cNvSpPr>
            <a:spLocks noGrp="1"/>
          </p:cNvSpPr>
          <p:nvPr>
            <p:ph type="title"/>
          </p:nvPr>
        </p:nvSpPr>
        <p:spPr>
          <a:xfrm>
            <a:off x="934872" y="982272"/>
            <a:ext cx="3388419" cy="4560970"/>
          </a:xfrm>
        </p:spPr>
        <p:txBody>
          <a:bodyPr>
            <a:normAutofit/>
          </a:bodyPr>
          <a:lstStyle/>
          <a:p>
            <a:r>
              <a:rPr lang="en-IN" sz="4000">
                <a:solidFill>
                  <a:srgbClr val="FFFFFF"/>
                </a:solidFill>
              </a:rPr>
              <a:t>CONCLUSION</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6489705-36F8-4DEA-B491-2753B9176D83}"/>
              </a:ext>
            </a:extLst>
          </p:cNvPr>
          <p:cNvSpPr>
            <a:spLocks noGrp="1"/>
          </p:cNvSpPr>
          <p:nvPr>
            <p:ph idx="1"/>
          </p:nvPr>
        </p:nvSpPr>
        <p:spPr>
          <a:xfrm>
            <a:off x="4934934" y="1344471"/>
            <a:ext cx="6622445" cy="5325599"/>
          </a:xfrm>
        </p:spPr>
        <p:txBody>
          <a:bodyPr anchor="ctr">
            <a:noAutofit/>
          </a:bodyPr>
          <a:lstStyle/>
          <a:p>
            <a:r>
              <a:rPr lang="en-IN" sz="2300" b="0" i="0" dirty="0">
                <a:solidFill>
                  <a:srgbClr val="FEFFFF"/>
                </a:solidFill>
                <a:effectLst/>
                <a:latin typeface="Aparajita" panose="02020603050405020304" pitchFamily="18" charset="0"/>
                <a:cs typeface="Aparajita" panose="02020603050405020304" pitchFamily="18" charset="0"/>
              </a:rPr>
              <a:t>The home-based Tai Chi, Yoga or Conventional balance exercise program for eight weeks (40 sessions) showed no significant difference in balance and functional mobility between the three groups. However, all the three groups showed statistically significant improvement after eight weeks in balance and functional mobility.</a:t>
            </a:r>
            <a:endParaRPr lang="en-IN" sz="2300" dirty="0">
              <a:solidFill>
                <a:srgbClr val="FEFFFF"/>
              </a:solidFill>
              <a:latin typeface="Aparajita" panose="02020603050405020304" pitchFamily="18" charset="0"/>
              <a:cs typeface="Aparajita" panose="02020603050405020304" pitchFamily="18" charset="0"/>
            </a:endParaRPr>
          </a:p>
          <a:p>
            <a:r>
              <a:rPr lang="en-IN" sz="2300" b="0" i="0" dirty="0">
                <a:solidFill>
                  <a:srgbClr val="FEFFFF"/>
                </a:solidFill>
                <a:effectLst/>
                <a:latin typeface="Aparajita" panose="02020603050405020304" pitchFamily="18" charset="0"/>
                <a:cs typeface="Aparajita" panose="02020603050405020304" pitchFamily="18" charset="0"/>
              </a:rPr>
              <a:t>All the subjects reported good adherence with a 92.78% compliance in Tai Chi group, 90.28% compliance in Yoga group and 71.94% compliance in control group. All the participant (100%) completed the program with 0% adverse events, injuries or falls.</a:t>
            </a:r>
          </a:p>
          <a:p>
            <a:r>
              <a:rPr lang="en-IN" sz="2300" b="0" i="0" dirty="0">
                <a:solidFill>
                  <a:srgbClr val="FEFFFF"/>
                </a:solidFill>
                <a:effectLst/>
                <a:latin typeface="Aparajita" panose="02020603050405020304" pitchFamily="18" charset="0"/>
                <a:cs typeface="Aparajita" panose="02020603050405020304" pitchFamily="18" charset="0"/>
              </a:rPr>
              <a:t>Both home-based Tai Chi or Yoga could be a potential therapy for improving Balance and Functional mobility for individuals with mild to moderate Idiopathic Parkinson’s disease. </a:t>
            </a:r>
            <a:endParaRPr lang="en-IN" sz="2300" dirty="0">
              <a:solidFill>
                <a:srgbClr val="FEFFFF"/>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7304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BEF9B1E-9BDF-4D1C-BE1B-A87378AB3EA5}"/>
              </a:ext>
            </a:extLst>
          </p:cNvPr>
          <p:cNvGraphicFramePr>
            <a:graphicFrameLocks noGrp="1"/>
          </p:cNvGraphicFramePr>
          <p:nvPr>
            <p:ph idx="1"/>
            <p:extLst>
              <p:ext uri="{D42A27DB-BD31-4B8C-83A1-F6EECF244321}">
                <p14:modId xmlns:p14="http://schemas.microsoft.com/office/powerpoint/2010/main" val="1493314600"/>
              </p:ext>
            </p:extLst>
          </p:nvPr>
        </p:nvGraphicFramePr>
        <p:xfrm>
          <a:off x="299658" y="2531792"/>
          <a:ext cx="5411135" cy="364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3952AF9-F914-4B70-AFBC-D51233AA2B61}"/>
              </a:ext>
            </a:extLst>
          </p:cNvPr>
          <p:cNvSpPr txBox="1"/>
          <p:nvPr/>
        </p:nvSpPr>
        <p:spPr>
          <a:xfrm>
            <a:off x="838200" y="1576358"/>
            <a:ext cx="10515600" cy="646331"/>
          </a:xfrm>
          <a:prstGeom prst="rect">
            <a:avLst/>
          </a:prstGeom>
          <a:noFill/>
        </p:spPr>
        <p:txBody>
          <a:bodyPr wrap="square" rtlCol="0">
            <a:spAutoFit/>
          </a:bodyPr>
          <a:lstStyle/>
          <a:p>
            <a:r>
              <a:rPr lang="en-IN" b="0" i="0" dirty="0">
                <a:solidFill>
                  <a:srgbClr val="000000"/>
                </a:solidFill>
                <a:effectLst/>
                <a:latin typeface="Times New Roman" panose="02020603050405020304" pitchFamily="18" charset="0"/>
              </a:rPr>
              <a:t>Parkinson’s disease (PD) is a chronic progressive neurodegenerative disorder of insidious onset characterized by the presence of predominantly motor symptoms and a diversity of non-motor symptoms.</a:t>
            </a:r>
            <a:endParaRPr lang="en-IN" dirty="0"/>
          </a:p>
        </p:txBody>
      </p:sp>
      <p:graphicFrame>
        <p:nvGraphicFramePr>
          <p:cNvPr id="9" name="Content Placeholder 6">
            <a:extLst>
              <a:ext uri="{FF2B5EF4-FFF2-40B4-BE49-F238E27FC236}">
                <a16:creationId xmlns:a16="http://schemas.microsoft.com/office/drawing/2014/main" id="{1FD11823-677C-4D82-9892-F5FBDBD147D7}"/>
              </a:ext>
            </a:extLst>
          </p:cNvPr>
          <p:cNvGraphicFramePr>
            <a:graphicFrameLocks/>
          </p:cNvGraphicFramePr>
          <p:nvPr>
            <p:extLst>
              <p:ext uri="{D42A27DB-BD31-4B8C-83A1-F6EECF244321}">
                <p14:modId xmlns:p14="http://schemas.microsoft.com/office/powerpoint/2010/main" val="939384353"/>
              </p:ext>
            </p:extLst>
          </p:nvPr>
        </p:nvGraphicFramePr>
        <p:xfrm>
          <a:off x="6096000" y="2531792"/>
          <a:ext cx="5411135" cy="364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a:extLst>
              <a:ext uri="{FF2B5EF4-FFF2-40B4-BE49-F238E27FC236}">
                <a16:creationId xmlns:a16="http://schemas.microsoft.com/office/drawing/2014/main" id="{1E522E1B-7E93-4992-B14A-1127CB1B285B}"/>
              </a:ext>
            </a:extLst>
          </p:cNvPr>
          <p:cNvSpPr/>
          <p:nvPr/>
        </p:nvSpPr>
        <p:spPr>
          <a:xfrm>
            <a:off x="957409" y="296757"/>
            <a:ext cx="10277182" cy="97049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B514F17C-F227-4779-B074-BC80F29EC235}"/>
              </a:ext>
            </a:extLst>
          </p:cNvPr>
          <p:cNvSpPr txBox="1">
            <a:spLocks/>
          </p:cNvSpPr>
          <p:nvPr/>
        </p:nvSpPr>
        <p:spPr>
          <a:xfrm>
            <a:off x="4255980" y="119224"/>
            <a:ext cx="36800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chemeClr val="bg1"/>
                </a:solidFill>
              </a:rPr>
              <a:t>INTRODUCTION</a:t>
            </a:r>
          </a:p>
        </p:txBody>
      </p:sp>
    </p:spTree>
    <p:extLst>
      <p:ext uri="{BB962C8B-B14F-4D97-AF65-F5344CB8AC3E}">
        <p14:creationId xmlns:p14="http://schemas.microsoft.com/office/powerpoint/2010/main" val="3526653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6D621231-5294-4A73-8D97-982C55D83208}"/>
              </a:ext>
            </a:extLst>
          </p:cNvPr>
          <p:cNvGraphicFramePr>
            <a:graphicFrameLocks noGrp="1"/>
          </p:cNvGraphicFramePr>
          <p:nvPr>
            <p:extLst>
              <p:ext uri="{D42A27DB-BD31-4B8C-83A1-F6EECF244321}">
                <p14:modId xmlns:p14="http://schemas.microsoft.com/office/powerpoint/2010/main" val="1848750435"/>
              </p:ext>
            </p:extLst>
          </p:nvPr>
        </p:nvGraphicFramePr>
        <p:xfrm>
          <a:off x="528953" y="797816"/>
          <a:ext cx="10905067" cy="4842466"/>
        </p:xfrm>
        <a:graphic>
          <a:graphicData uri="http://schemas.openxmlformats.org/drawingml/2006/table">
            <a:tbl>
              <a:tblPr firstRow="1" bandRow="1">
                <a:tableStyleId>{2D5ABB26-0587-4C30-8999-92F81FD0307C}</a:tableStyleId>
              </a:tblPr>
              <a:tblGrid>
                <a:gridCol w="5412280">
                  <a:extLst>
                    <a:ext uri="{9D8B030D-6E8A-4147-A177-3AD203B41FA5}">
                      <a16:colId xmlns:a16="http://schemas.microsoft.com/office/drawing/2014/main" val="2034218180"/>
                    </a:ext>
                  </a:extLst>
                </a:gridCol>
                <a:gridCol w="5492787">
                  <a:extLst>
                    <a:ext uri="{9D8B030D-6E8A-4147-A177-3AD203B41FA5}">
                      <a16:colId xmlns:a16="http://schemas.microsoft.com/office/drawing/2014/main" val="2616200574"/>
                    </a:ext>
                  </a:extLst>
                </a:gridCol>
              </a:tblGrid>
              <a:tr h="1144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4000" b="0" dirty="0">
                          <a:solidFill>
                            <a:schemeClr val="tx1">
                              <a:lumMod val="75000"/>
                              <a:lumOff val="25000"/>
                            </a:schemeClr>
                          </a:solidFill>
                          <a:effectLst/>
                        </a:rPr>
                        <a:t>LIMITATIONS</a:t>
                      </a:r>
                    </a:p>
                    <a:p>
                      <a:pPr algn="ctr"/>
                      <a:endParaRPr lang="en-IN" sz="2400" dirty="0">
                        <a:solidFill>
                          <a:schemeClr val="tx1">
                            <a:lumMod val="75000"/>
                            <a:lumOff val="25000"/>
                          </a:schemeClr>
                        </a:solidFill>
                        <a:latin typeface="Aparajita" panose="02020603050405020304" pitchFamily="18" charset="0"/>
                        <a:cs typeface="Aparajita" panose="02020603050405020304" pitchFamily="18" charset="0"/>
                      </a:endParaRPr>
                    </a:p>
                  </a:txBody>
                  <a:tcPr marL="304441" marR="182664" marT="182664" marB="18266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4000" b="0" dirty="0">
                          <a:solidFill>
                            <a:schemeClr val="tx1">
                              <a:lumMod val="75000"/>
                              <a:lumOff val="25000"/>
                            </a:schemeClr>
                          </a:solidFill>
                          <a:effectLst/>
                        </a:rPr>
                        <a:t>SUGGESTIONS</a:t>
                      </a:r>
                    </a:p>
                    <a:p>
                      <a:endParaRPr lang="en-IN" sz="2400" dirty="0">
                        <a:solidFill>
                          <a:schemeClr val="tx1">
                            <a:lumMod val="75000"/>
                            <a:lumOff val="25000"/>
                          </a:schemeClr>
                        </a:solidFill>
                        <a:latin typeface="Aparajita" panose="02020603050405020304" pitchFamily="18" charset="0"/>
                        <a:cs typeface="Aparajita" panose="02020603050405020304" pitchFamily="18" charset="0"/>
                      </a:endParaRPr>
                    </a:p>
                  </a:txBody>
                  <a:tcPr marL="304441" marR="182664" marT="182664" marB="182664" anchor="ctr"/>
                </a:tc>
                <a:extLst>
                  <a:ext uri="{0D108BD9-81ED-4DB2-BD59-A6C34878D82A}">
                    <a16:rowId xmlns:a16="http://schemas.microsoft.com/office/drawing/2014/main" val="3726429112"/>
                  </a:ext>
                </a:extLst>
              </a:tr>
              <a:tr h="349092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There were several limitations of this study that includes being mind and body exercises, the psychological aspect of Tai Chi and Yoga were not assessed.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The researcher was not blinded to the groups of participants.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The exercises were needed to be performed under supervision for an initial period.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The entire study was performed in the “on” phase.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A long-term follow-up was not done.</a:t>
                      </a:r>
                      <a:endParaRPr lang="en-IN" sz="1900" dirty="0">
                        <a:solidFill>
                          <a:schemeClr val="tx1">
                            <a:lumMod val="75000"/>
                            <a:lumOff val="25000"/>
                          </a:schemeClr>
                        </a:solidFill>
                        <a:latin typeface="Aparajita" panose="02020603050405020304" pitchFamily="18" charset="0"/>
                        <a:cs typeface="Aparajita" panose="02020603050405020304" pitchFamily="18" charset="0"/>
                      </a:endParaRPr>
                    </a:p>
                  </a:txBody>
                  <a:tcPr marL="304441" marR="158309" marT="158309" marB="158309"/>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Future research should focus on the effects of Tai Chi and Yoga therapy on non-motor symptoms of Parkinson’s disease.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Integrated exercise program for Balance can be established which can include either Tai Chi and Yoga together or separately.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900" b="0" dirty="0">
                          <a:solidFill>
                            <a:schemeClr val="tx1">
                              <a:lumMod val="75000"/>
                              <a:lumOff val="25000"/>
                            </a:schemeClr>
                          </a:solidFill>
                          <a:effectLst/>
                        </a:rPr>
                        <a:t> Future research should also focus on the effects of supervised versus unsupervised mode of exercise or group versus individualized therapy.</a:t>
                      </a:r>
                    </a:p>
                    <a:p>
                      <a:endParaRPr lang="en-IN" sz="1900" dirty="0">
                        <a:solidFill>
                          <a:schemeClr val="tx1">
                            <a:lumMod val="75000"/>
                            <a:lumOff val="25000"/>
                          </a:schemeClr>
                        </a:solidFill>
                        <a:latin typeface="Aparajita" panose="02020603050405020304" pitchFamily="18" charset="0"/>
                        <a:cs typeface="Aparajita" panose="02020603050405020304" pitchFamily="18" charset="0"/>
                      </a:endParaRPr>
                    </a:p>
                  </a:txBody>
                  <a:tcPr marL="304441" marR="158309" marT="158309" marB="158309"/>
                </a:tc>
                <a:extLst>
                  <a:ext uri="{0D108BD9-81ED-4DB2-BD59-A6C34878D82A}">
                    <a16:rowId xmlns:a16="http://schemas.microsoft.com/office/drawing/2014/main" val="3526118159"/>
                  </a:ext>
                </a:extLst>
              </a:tr>
            </a:tbl>
          </a:graphicData>
        </a:graphic>
      </p:graphicFrame>
    </p:spTree>
    <p:extLst>
      <p:ext uri="{BB962C8B-B14F-4D97-AF65-F5344CB8AC3E}">
        <p14:creationId xmlns:p14="http://schemas.microsoft.com/office/powerpoint/2010/main" val="201115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5280-A709-40DE-9C2B-2F0AAA43D6A4}"/>
              </a:ext>
            </a:extLst>
          </p:cNvPr>
          <p:cNvSpPr>
            <a:spLocks noGrp="1"/>
          </p:cNvSpPr>
          <p:nvPr>
            <p:ph type="title"/>
          </p:nvPr>
        </p:nvSpPr>
        <p:spPr/>
        <p:txBody>
          <a:bodyPr/>
          <a:lstStyle/>
          <a:p>
            <a:r>
              <a:rPr lang="en-IN" dirty="0">
                <a:solidFill>
                  <a:schemeClr val="accent1">
                    <a:lumMod val="75000"/>
                  </a:schemeClr>
                </a:solidFill>
                <a:latin typeface="Aparajita" panose="02020603050405020304" pitchFamily="18" charset="0"/>
                <a:cs typeface="Aparajita" panose="02020603050405020304" pitchFamily="18" charset="0"/>
              </a:rPr>
              <a:t>REFERENCES</a:t>
            </a:r>
          </a:p>
        </p:txBody>
      </p:sp>
      <p:sp>
        <p:nvSpPr>
          <p:cNvPr id="3" name="Content Placeholder 2">
            <a:extLst>
              <a:ext uri="{FF2B5EF4-FFF2-40B4-BE49-F238E27FC236}">
                <a16:creationId xmlns:a16="http://schemas.microsoft.com/office/drawing/2014/main" id="{33BFBFE4-71B5-4104-B23E-EED7B811CB52}"/>
              </a:ext>
            </a:extLst>
          </p:cNvPr>
          <p:cNvSpPr>
            <a:spLocks noGrp="1"/>
          </p:cNvSpPr>
          <p:nvPr>
            <p:ph idx="1"/>
          </p:nvPr>
        </p:nvSpPr>
        <p:spPr>
          <a:xfrm>
            <a:off x="477770" y="1548309"/>
            <a:ext cx="11236460" cy="4690362"/>
          </a:xfrm>
        </p:spPr>
        <p:txBody>
          <a:bodyPr>
            <a:noAutofit/>
          </a:bodyPr>
          <a:lstStyle/>
          <a:p>
            <a:pPr algn="l"/>
            <a:r>
              <a:rPr lang="en-IN" sz="1000" b="0" i="0" dirty="0">
                <a:solidFill>
                  <a:srgbClr val="000000"/>
                </a:solidFill>
                <a:effectLst/>
                <a:latin typeface="Times New Roman" panose="02020603050405020304" pitchFamily="18" charset="0"/>
              </a:rPr>
              <a:t>1. </a:t>
            </a:r>
            <a:r>
              <a:rPr lang="en-IN" sz="1000" b="0" i="0" dirty="0" err="1">
                <a:solidFill>
                  <a:srgbClr val="000000"/>
                </a:solidFill>
                <a:effectLst/>
                <a:latin typeface="Times New Roman" panose="02020603050405020304" pitchFamily="18" charset="0"/>
              </a:rPr>
              <a:t>DeMaagd</a:t>
            </a:r>
            <a:r>
              <a:rPr lang="en-IN" sz="1000" b="0" i="0" dirty="0">
                <a:solidFill>
                  <a:srgbClr val="000000"/>
                </a:solidFill>
                <a:effectLst/>
                <a:latin typeface="Times New Roman" panose="02020603050405020304" pitchFamily="18" charset="0"/>
              </a:rPr>
              <a:t> G, Philip A. Parkinson’s disease and its management: Part 1: Disease entity, risk factors, pathophysiology, </a:t>
            </a:r>
            <a:r>
              <a:rPr lang="en-IN" sz="1000" b="0" i="1" dirty="0">
                <a:solidFill>
                  <a:srgbClr val="000000"/>
                </a:solidFill>
                <a:effectLst/>
                <a:latin typeface="Times New Roman" panose="02020603050405020304" pitchFamily="18" charset="0"/>
              </a:rPr>
              <a:t>clinical presentation, and diagnosis. P T.</a:t>
            </a:r>
            <a:r>
              <a:rPr lang="en-IN" sz="1000" b="0" i="0" dirty="0">
                <a:solidFill>
                  <a:srgbClr val="000000"/>
                </a:solidFill>
                <a:effectLst/>
                <a:latin typeface="Times New Roman" panose="02020603050405020304" pitchFamily="18" charset="0"/>
              </a:rPr>
              <a:t> 2015;40(8):504–32. [</a:t>
            </a:r>
            <a:r>
              <a:rPr lang="en-IN" sz="1000" b="0" i="0" dirty="0">
                <a:solidFill>
                  <a:srgbClr val="2F4A8B"/>
                </a:solidFill>
                <a:effectLst/>
                <a:latin typeface="Times New Roman" panose="02020603050405020304" pitchFamily="18" charset="0"/>
                <a:hlinkClick r:id="rId2"/>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4"/>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 National Institute for Health and Care Excellence (NICE) Parkinson’s disease: Diagnosis and management in primary and secondary care. NICE clinical guidelines 35. June 2006. Available at: http://www.nice.org.uk/guidance/cg35/resources/guidance-parkinsons-disease-pdf. [Accessed September 29, 2019].</a:t>
            </a:r>
          </a:p>
          <a:p>
            <a:pPr algn="l"/>
            <a:r>
              <a:rPr lang="en-IN" sz="1000" b="0" i="0" dirty="0">
                <a:solidFill>
                  <a:srgbClr val="000000"/>
                </a:solidFill>
                <a:effectLst/>
                <a:latin typeface="Times New Roman" panose="02020603050405020304" pitchFamily="18" charset="0"/>
              </a:rPr>
              <a:t>3. World Health Organization Neurological disorders: Public health challenges. Geneva, Switzerland: World Health Organization: 2006.</a:t>
            </a:r>
          </a:p>
          <a:p>
            <a:pPr algn="l"/>
            <a:r>
              <a:rPr lang="en-IN" sz="1000" b="0" i="0" dirty="0">
                <a:solidFill>
                  <a:srgbClr val="000000"/>
                </a:solidFill>
                <a:effectLst/>
                <a:latin typeface="Times New Roman" panose="02020603050405020304" pitchFamily="18" charset="0"/>
              </a:rPr>
              <a:t>4. Verma AK, Raj J, Sharma V, Singh TB, Srivastava S, Srivastava R. Epidemiology and associated risk factors of Parkinson’s disease among the north Indian population. </a:t>
            </a:r>
            <a:r>
              <a:rPr lang="en-IN" sz="1000" b="0" i="1" dirty="0">
                <a:solidFill>
                  <a:srgbClr val="000000"/>
                </a:solidFill>
                <a:effectLst/>
                <a:latin typeface="Times New Roman" panose="02020603050405020304" pitchFamily="18" charset="0"/>
              </a:rPr>
              <a:t>Clin </a:t>
            </a:r>
            <a:r>
              <a:rPr lang="en-IN" sz="1000" b="0" i="1" dirty="0" err="1">
                <a:solidFill>
                  <a:srgbClr val="000000"/>
                </a:solidFill>
                <a:effectLst/>
                <a:latin typeface="Times New Roman" panose="02020603050405020304" pitchFamily="18" charset="0"/>
              </a:rPr>
              <a:t>Epidemiol</a:t>
            </a:r>
            <a:r>
              <a:rPr lang="en-IN" sz="1000" b="0" i="1" dirty="0">
                <a:solidFill>
                  <a:srgbClr val="000000"/>
                </a:solidFill>
                <a:effectLst/>
                <a:latin typeface="Times New Roman" panose="02020603050405020304" pitchFamily="18" charset="0"/>
              </a:rPr>
              <a:t> Glob Health</a:t>
            </a:r>
            <a:r>
              <a:rPr lang="en-IN" sz="1000" b="0" i="0" dirty="0">
                <a:solidFill>
                  <a:srgbClr val="000000"/>
                </a:solidFill>
                <a:effectLst/>
                <a:latin typeface="Times New Roman" panose="02020603050405020304" pitchFamily="18" charset="0"/>
              </a:rPr>
              <a:t> 2017;5(1):8–13. [</a:t>
            </a:r>
            <a:r>
              <a:rPr lang="en-IN" sz="1000" b="0" i="0" dirty="0">
                <a:solidFill>
                  <a:srgbClr val="2F4A8B"/>
                </a:solidFill>
                <a:effectLst/>
                <a:latin typeface="Times New Roman" panose="02020603050405020304" pitchFamily="18" charset="0"/>
                <a:hlinkClick r:id="rId5"/>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5. Park JH, Kang YJ, </a:t>
            </a:r>
            <a:r>
              <a:rPr lang="en-IN" sz="1000" b="0" i="0" dirty="0" err="1">
                <a:solidFill>
                  <a:srgbClr val="000000"/>
                </a:solidFill>
                <a:effectLst/>
                <a:latin typeface="Times New Roman" panose="02020603050405020304" pitchFamily="18" charset="0"/>
              </a:rPr>
              <a:t>Horak</a:t>
            </a:r>
            <a:r>
              <a:rPr lang="en-IN" sz="1000" b="0" i="0" dirty="0">
                <a:solidFill>
                  <a:srgbClr val="000000"/>
                </a:solidFill>
                <a:effectLst/>
                <a:latin typeface="Times New Roman" panose="02020603050405020304" pitchFamily="18" charset="0"/>
              </a:rPr>
              <a:t> FB. What is wrong with balance in Parkinson’s Disease? </a:t>
            </a:r>
            <a:r>
              <a:rPr lang="en-IN" sz="1000" b="0" i="1" dirty="0">
                <a:solidFill>
                  <a:srgbClr val="000000"/>
                </a:solidFill>
                <a:effectLst/>
                <a:latin typeface="Times New Roman" panose="02020603050405020304" pitchFamily="18" charset="0"/>
              </a:rPr>
              <a:t>J Mov </a:t>
            </a:r>
            <a:r>
              <a:rPr lang="en-IN" sz="1000" b="0" i="1" dirty="0" err="1">
                <a:solidFill>
                  <a:srgbClr val="000000"/>
                </a:solidFill>
                <a:effectLst/>
                <a:latin typeface="Times New Roman" panose="02020603050405020304" pitchFamily="18" charset="0"/>
              </a:rPr>
              <a:t>Disord</a:t>
            </a:r>
            <a:r>
              <a:rPr lang="en-IN" sz="1000" b="0" i="0" dirty="0">
                <a:solidFill>
                  <a:srgbClr val="000000"/>
                </a:solidFill>
                <a:effectLst/>
                <a:latin typeface="Times New Roman" panose="02020603050405020304" pitchFamily="18" charset="0"/>
              </a:rPr>
              <a:t> 2015;8(3):109–14. [</a:t>
            </a:r>
            <a:r>
              <a:rPr lang="en-IN" sz="1000" b="0" i="0" dirty="0">
                <a:solidFill>
                  <a:srgbClr val="2F4A8B"/>
                </a:solidFill>
                <a:effectLst/>
                <a:latin typeface="Times New Roman" panose="02020603050405020304" pitchFamily="18" charset="0"/>
                <a:hlinkClick r:id="rId6"/>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7"/>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8"/>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6. Tomlinson CL, Herd CP, Clarke CE, Meek C, Patel S, Stowe R, et al. Physiotherapy for Parkinson’s disease: A comparison of techniques. </a:t>
            </a:r>
            <a:r>
              <a:rPr lang="en-IN" sz="1000" b="0" i="1" dirty="0">
                <a:solidFill>
                  <a:srgbClr val="000000"/>
                </a:solidFill>
                <a:effectLst/>
                <a:latin typeface="Times New Roman" panose="02020603050405020304" pitchFamily="18" charset="0"/>
              </a:rPr>
              <a:t>Cochrane Database </a:t>
            </a:r>
            <a:r>
              <a:rPr lang="en-IN" sz="1000" b="0" i="1" dirty="0" err="1">
                <a:solidFill>
                  <a:srgbClr val="000000"/>
                </a:solidFill>
                <a:effectLst/>
                <a:latin typeface="Times New Roman" panose="02020603050405020304" pitchFamily="18" charset="0"/>
              </a:rPr>
              <a:t>Syst</a:t>
            </a:r>
            <a:r>
              <a:rPr lang="en-IN" sz="1000" b="0" i="1" dirty="0">
                <a:solidFill>
                  <a:srgbClr val="000000"/>
                </a:solidFill>
                <a:effectLst/>
                <a:latin typeface="Times New Roman" panose="02020603050405020304" pitchFamily="18" charset="0"/>
              </a:rPr>
              <a:t> Rev</a:t>
            </a:r>
            <a:r>
              <a:rPr lang="en-IN" sz="1000" b="0" i="0" dirty="0">
                <a:solidFill>
                  <a:srgbClr val="000000"/>
                </a:solidFill>
                <a:effectLst/>
                <a:latin typeface="Times New Roman" panose="02020603050405020304" pitchFamily="18" charset="0"/>
              </a:rPr>
              <a:t> 2014(6):CD002815 10.1002/14651858.CD002815.pub2 [</a:t>
            </a:r>
            <a:r>
              <a:rPr lang="en-IN" sz="1000" b="0" i="0" dirty="0">
                <a:solidFill>
                  <a:srgbClr val="2F4A8B"/>
                </a:solidFill>
                <a:effectLst/>
                <a:latin typeface="Times New Roman" panose="02020603050405020304" pitchFamily="18" charset="0"/>
                <a:hlinkClick r:id="rId9"/>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0"/>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11"/>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2"/>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7. Dibble LE, Addison O, Papa E. The effects of exercise on balance in persons with Parkinson’s disease: A systematic review across the disability spectrum. </a:t>
            </a:r>
            <a:r>
              <a:rPr lang="en-IN" sz="1000" b="0" i="1" dirty="0">
                <a:solidFill>
                  <a:srgbClr val="000000"/>
                </a:solidFill>
                <a:effectLst/>
                <a:latin typeface="Times New Roman" panose="02020603050405020304" pitchFamily="18" charset="0"/>
              </a:rPr>
              <a:t>J </a:t>
            </a:r>
            <a:r>
              <a:rPr lang="en-IN" sz="1000" b="0" i="1" dirty="0" err="1">
                <a:solidFill>
                  <a:srgbClr val="000000"/>
                </a:solidFill>
                <a:effectLst/>
                <a:latin typeface="Times New Roman" panose="02020603050405020304" pitchFamily="18" charset="0"/>
              </a:rPr>
              <a:t>Neurol</a:t>
            </a:r>
            <a:r>
              <a:rPr lang="en-IN" sz="1000" b="0" i="1" dirty="0">
                <a:solidFill>
                  <a:srgbClr val="000000"/>
                </a:solidFill>
                <a:effectLst/>
                <a:latin typeface="Times New Roman" panose="02020603050405020304" pitchFamily="18" charset="0"/>
              </a:rPr>
              <a:t> Phys </a:t>
            </a:r>
            <a:r>
              <a:rPr lang="en-IN" sz="1000" b="0" i="1" dirty="0" err="1">
                <a:solidFill>
                  <a:srgbClr val="000000"/>
                </a:solidFill>
                <a:effectLst/>
                <a:latin typeface="Times New Roman" panose="02020603050405020304" pitchFamily="18" charset="0"/>
              </a:rPr>
              <a:t>Ther</a:t>
            </a:r>
            <a:r>
              <a:rPr lang="en-IN" sz="1000" b="0" i="0" dirty="0">
                <a:solidFill>
                  <a:srgbClr val="000000"/>
                </a:solidFill>
                <a:effectLst/>
                <a:latin typeface="Times New Roman" panose="02020603050405020304" pitchFamily="18" charset="0"/>
              </a:rPr>
              <a:t> 2009;33:14–26. [</a:t>
            </a:r>
            <a:r>
              <a:rPr lang="en-IN" sz="1000" b="0" i="0" dirty="0">
                <a:solidFill>
                  <a:srgbClr val="2F4A8B"/>
                </a:solidFill>
                <a:effectLst/>
                <a:latin typeface="Times New Roman" panose="02020603050405020304" pitchFamily="18" charset="0"/>
                <a:hlinkClick r:id="rId13"/>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4"/>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8. Donley S, </a:t>
            </a:r>
            <a:r>
              <a:rPr lang="en-IN" sz="1000" b="0" i="0" dirty="0" err="1">
                <a:solidFill>
                  <a:srgbClr val="000000"/>
                </a:solidFill>
                <a:effectLst/>
                <a:latin typeface="Times New Roman" panose="02020603050405020304" pitchFamily="18" charset="0"/>
              </a:rPr>
              <a:t>Mcgregor</a:t>
            </a:r>
            <a:r>
              <a:rPr lang="en-IN" sz="1000" b="0" i="0" dirty="0">
                <a:solidFill>
                  <a:srgbClr val="000000"/>
                </a:solidFill>
                <a:effectLst/>
                <a:latin typeface="Times New Roman" panose="02020603050405020304" pitchFamily="18" charset="0"/>
              </a:rPr>
              <a:t> S, </a:t>
            </a:r>
            <a:r>
              <a:rPr lang="en-IN" sz="1000" b="0" i="0" dirty="0" err="1">
                <a:solidFill>
                  <a:srgbClr val="000000"/>
                </a:solidFill>
                <a:effectLst/>
                <a:latin typeface="Times New Roman" panose="02020603050405020304" pitchFamily="18" charset="0"/>
              </a:rPr>
              <a:t>Wielinski</a:t>
            </a:r>
            <a:r>
              <a:rPr lang="en-IN" sz="1000" b="0" i="0" dirty="0">
                <a:solidFill>
                  <a:srgbClr val="000000"/>
                </a:solidFill>
                <a:effectLst/>
                <a:latin typeface="Times New Roman" panose="02020603050405020304" pitchFamily="18" charset="0"/>
              </a:rPr>
              <a:t> C, Nance M. Use and perceived effectiveness of complementary therapies in Parkinson’s disease. </a:t>
            </a:r>
            <a:r>
              <a:rPr lang="en-IN" sz="1000" b="0" i="1" dirty="0">
                <a:solidFill>
                  <a:srgbClr val="000000"/>
                </a:solidFill>
                <a:effectLst/>
                <a:latin typeface="Times New Roman" panose="02020603050405020304" pitchFamily="18" charset="0"/>
              </a:rPr>
              <a:t>Parkinsonism </a:t>
            </a:r>
            <a:r>
              <a:rPr lang="en-IN" sz="1000" b="0" i="1" dirty="0" err="1">
                <a:solidFill>
                  <a:srgbClr val="000000"/>
                </a:solidFill>
                <a:effectLst/>
                <a:latin typeface="Times New Roman" panose="02020603050405020304" pitchFamily="18" charset="0"/>
              </a:rPr>
              <a:t>Relat</a:t>
            </a:r>
            <a:r>
              <a:rPr lang="en-IN" sz="1000" b="0" i="1" dirty="0">
                <a:solidFill>
                  <a:srgbClr val="000000"/>
                </a:solidFill>
                <a:effectLst/>
                <a:latin typeface="Times New Roman" panose="02020603050405020304" pitchFamily="18" charset="0"/>
              </a:rPr>
              <a:t> </a:t>
            </a:r>
            <a:r>
              <a:rPr lang="en-IN" sz="1000" b="0" i="1" dirty="0" err="1">
                <a:solidFill>
                  <a:srgbClr val="000000"/>
                </a:solidFill>
                <a:effectLst/>
                <a:latin typeface="Times New Roman" panose="02020603050405020304" pitchFamily="18" charset="0"/>
              </a:rPr>
              <a:t>Disord</a:t>
            </a:r>
            <a:r>
              <a:rPr lang="en-IN" sz="1000" b="0" i="0" dirty="0">
                <a:solidFill>
                  <a:srgbClr val="000000"/>
                </a:solidFill>
                <a:effectLst/>
                <a:latin typeface="Times New Roman" panose="02020603050405020304" pitchFamily="18" charset="0"/>
              </a:rPr>
              <a:t> 2019;58:46–9. [</a:t>
            </a:r>
            <a:r>
              <a:rPr lang="en-IN" sz="1000" b="0" i="0" dirty="0">
                <a:solidFill>
                  <a:srgbClr val="2F4A8B"/>
                </a:solidFill>
                <a:effectLst/>
                <a:latin typeface="Times New Roman" panose="02020603050405020304" pitchFamily="18" charset="0"/>
                <a:hlinkClick r:id="rId15"/>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6"/>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9. Choi HJ, Garber CE, Jun TW, </a:t>
            </a:r>
            <a:r>
              <a:rPr lang="en-IN" sz="1000" b="0" i="0" dirty="0" err="1">
                <a:solidFill>
                  <a:srgbClr val="000000"/>
                </a:solidFill>
                <a:effectLst/>
                <a:latin typeface="Times New Roman" panose="02020603050405020304" pitchFamily="18" charset="0"/>
              </a:rPr>
              <a:t>Jin</a:t>
            </a:r>
            <a:r>
              <a:rPr lang="en-IN" sz="1000" b="0" i="0" dirty="0">
                <a:solidFill>
                  <a:srgbClr val="000000"/>
                </a:solidFill>
                <a:effectLst/>
                <a:latin typeface="Times New Roman" panose="02020603050405020304" pitchFamily="18" charset="0"/>
              </a:rPr>
              <a:t> YS, Chung SJ, Kang HJ. Therapeutic effects of Tai Chi in patients with Parkinson’s disease. </a:t>
            </a:r>
            <a:r>
              <a:rPr lang="en-IN" sz="1000" b="0" i="1" dirty="0">
                <a:solidFill>
                  <a:srgbClr val="000000"/>
                </a:solidFill>
                <a:effectLst/>
                <a:latin typeface="Times New Roman" panose="02020603050405020304" pitchFamily="18" charset="0"/>
              </a:rPr>
              <a:t>ISRN </a:t>
            </a:r>
            <a:r>
              <a:rPr lang="en-IN" sz="1000" b="0" i="1" dirty="0" err="1">
                <a:solidFill>
                  <a:srgbClr val="000000"/>
                </a:solidFill>
                <a:effectLst/>
                <a:latin typeface="Times New Roman" panose="02020603050405020304" pitchFamily="18" charset="0"/>
              </a:rPr>
              <a:t>Neurol</a:t>
            </a:r>
            <a:r>
              <a:rPr lang="en-IN" sz="1000" b="0" i="0" dirty="0">
                <a:solidFill>
                  <a:srgbClr val="000000"/>
                </a:solidFill>
                <a:effectLst/>
                <a:latin typeface="Times New Roman" panose="02020603050405020304" pitchFamily="18" charset="0"/>
              </a:rPr>
              <a:t> 2013;2013:548240 10.1155/2013/548240 [</a:t>
            </a:r>
            <a:r>
              <a:rPr lang="en-IN" sz="1000" b="0" i="0" dirty="0">
                <a:solidFill>
                  <a:srgbClr val="2F4A8B"/>
                </a:solidFill>
                <a:effectLst/>
                <a:latin typeface="Times New Roman" panose="02020603050405020304" pitchFamily="18" charset="0"/>
                <a:hlinkClick r:id="rId17"/>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8"/>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19"/>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0"/>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10. Li F, Harmer P, Fitzgerald K, </a:t>
            </a:r>
            <a:r>
              <a:rPr lang="en-IN" sz="1000" b="0" i="0" dirty="0" err="1">
                <a:solidFill>
                  <a:srgbClr val="000000"/>
                </a:solidFill>
                <a:effectLst/>
                <a:latin typeface="Times New Roman" panose="02020603050405020304" pitchFamily="18" charset="0"/>
              </a:rPr>
              <a:t>Eckstrom</a:t>
            </a:r>
            <a:r>
              <a:rPr lang="en-IN" sz="1000" b="0" i="0" dirty="0">
                <a:solidFill>
                  <a:srgbClr val="000000"/>
                </a:solidFill>
                <a:effectLst/>
                <a:latin typeface="Times New Roman" panose="02020603050405020304" pitchFamily="18" charset="0"/>
              </a:rPr>
              <a:t> E, Stock R, </a:t>
            </a:r>
            <a:r>
              <a:rPr lang="en-IN" sz="1000" b="0" i="0" dirty="0" err="1">
                <a:solidFill>
                  <a:srgbClr val="000000"/>
                </a:solidFill>
                <a:effectLst/>
                <a:latin typeface="Times New Roman" panose="02020603050405020304" pitchFamily="18" charset="0"/>
              </a:rPr>
              <a:t>Galver</a:t>
            </a:r>
            <a:r>
              <a:rPr lang="en-IN" sz="1000" b="0" i="0" dirty="0">
                <a:solidFill>
                  <a:srgbClr val="000000"/>
                </a:solidFill>
                <a:effectLst/>
                <a:latin typeface="Times New Roman" panose="02020603050405020304" pitchFamily="18" charset="0"/>
              </a:rPr>
              <a:t> J, </a:t>
            </a:r>
            <a:r>
              <a:rPr lang="en-IN" sz="1000" b="0" i="0" dirty="0" err="1">
                <a:solidFill>
                  <a:srgbClr val="000000"/>
                </a:solidFill>
                <a:effectLst/>
                <a:latin typeface="Times New Roman" panose="02020603050405020304" pitchFamily="18" charset="0"/>
              </a:rPr>
              <a:t>Batya</a:t>
            </a:r>
            <a:r>
              <a:rPr lang="en-IN" sz="1000" b="0" i="0" dirty="0">
                <a:solidFill>
                  <a:srgbClr val="000000"/>
                </a:solidFill>
                <a:effectLst/>
                <a:latin typeface="Times New Roman" panose="02020603050405020304" pitchFamily="18" charset="0"/>
              </a:rPr>
              <a:t> SS, et al. . Tai Chi and postural stability in patients with Parkinson’s disease. </a:t>
            </a:r>
            <a:r>
              <a:rPr lang="en-IN" sz="1000" b="0" i="1" dirty="0">
                <a:solidFill>
                  <a:srgbClr val="000000"/>
                </a:solidFill>
                <a:effectLst/>
                <a:latin typeface="Times New Roman" panose="02020603050405020304" pitchFamily="18" charset="0"/>
              </a:rPr>
              <a:t>N </a:t>
            </a:r>
            <a:r>
              <a:rPr lang="en-IN" sz="1000" b="0" i="1" dirty="0" err="1">
                <a:solidFill>
                  <a:srgbClr val="000000"/>
                </a:solidFill>
                <a:effectLst/>
                <a:latin typeface="Times New Roman" panose="02020603050405020304" pitchFamily="18" charset="0"/>
              </a:rPr>
              <a:t>Engl</a:t>
            </a:r>
            <a:r>
              <a:rPr lang="en-IN" sz="1000" b="0" i="1" dirty="0">
                <a:solidFill>
                  <a:srgbClr val="000000"/>
                </a:solidFill>
                <a:effectLst/>
                <a:latin typeface="Times New Roman" panose="02020603050405020304" pitchFamily="18" charset="0"/>
              </a:rPr>
              <a:t> J Med</a:t>
            </a:r>
            <a:r>
              <a:rPr lang="en-IN" sz="1000" b="0" i="0" dirty="0">
                <a:solidFill>
                  <a:srgbClr val="000000"/>
                </a:solidFill>
                <a:effectLst/>
                <a:latin typeface="Times New Roman" panose="02020603050405020304" pitchFamily="18" charset="0"/>
              </a:rPr>
              <a:t> 2012;366(6):511–19. [</a:t>
            </a:r>
            <a:r>
              <a:rPr lang="en-IN" sz="1000" b="0" i="0" dirty="0">
                <a:solidFill>
                  <a:srgbClr val="2F4A8B"/>
                </a:solidFill>
                <a:effectLst/>
                <a:latin typeface="Times New Roman" panose="02020603050405020304" pitchFamily="18" charset="0"/>
                <a:hlinkClick r:id="rId21"/>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2"/>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3"/>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11. Song R, Grabowska W, Park M, </a:t>
            </a:r>
            <a:r>
              <a:rPr lang="en-IN" sz="1000" b="0" i="0" dirty="0" err="1">
                <a:solidFill>
                  <a:srgbClr val="000000"/>
                </a:solidFill>
                <a:effectLst/>
                <a:latin typeface="Times New Roman" panose="02020603050405020304" pitchFamily="18" charset="0"/>
              </a:rPr>
              <a:t>Osypiuk</a:t>
            </a:r>
            <a:r>
              <a:rPr lang="en-IN" sz="1000" b="0" i="0" dirty="0">
                <a:solidFill>
                  <a:srgbClr val="000000"/>
                </a:solidFill>
                <a:effectLst/>
                <a:latin typeface="Times New Roman" panose="02020603050405020304" pitchFamily="18" charset="0"/>
              </a:rPr>
              <a:t> K, Vergara-Diaz G. O, </a:t>
            </a:r>
            <a:r>
              <a:rPr lang="en-IN" sz="1000" b="0" i="0" dirty="0" err="1">
                <a:solidFill>
                  <a:srgbClr val="000000"/>
                </a:solidFill>
                <a:effectLst/>
                <a:latin typeface="Times New Roman" panose="02020603050405020304" pitchFamily="18" charset="0"/>
              </a:rPr>
              <a:t>Bonato</a:t>
            </a:r>
            <a:r>
              <a:rPr lang="en-IN" sz="1000" b="0" i="0" dirty="0">
                <a:solidFill>
                  <a:srgbClr val="000000"/>
                </a:solidFill>
                <a:effectLst/>
                <a:latin typeface="Times New Roman" panose="02020603050405020304" pitchFamily="18" charset="0"/>
              </a:rPr>
              <a:t> P, et al. . The impact of Tai Chi and Qigong mind-body exercises on motor and non-motor function and quality of life in Parkinson’s disease: A systematic review and meta-analysis. </a:t>
            </a:r>
            <a:r>
              <a:rPr lang="en-IN" sz="1000" b="0" i="1" dirty="0">
                <a:solidFill>
                  <a:srgbClr val="000000"/>
                </a:solidFill>
                <a:effectLst/>
                <a:latin typeface="Times New Roman" panose="02020603050405020304" pitchFamily="18" charset="0"/>
              </a:rPr>
              <a:t>Parkinsonism </a:t>
            </a:r>
            <a:r>
              <a:rPr lang="en-IN" sz="1000" b="0" i="1" dirty="0" err="1">
                <a:solidFill>
                  <a:srgbClr val="000000"/>
                </a:solidFill>
                <a:effectLst/>
                <a:latin typeface="Times New Roman" panose="02020603050405020304" pitchFamily="18" charset="0"/>
              </a:rPr>
              <a:t>Relat</a:t>
            </a:r>
            <a:r>
              <a:rPr lang="en-IN" sz="1000" b="0" i="1" dirty="0">
                <a:solidFill>
                  <a:srgbClr val="000000"/>
                </a:solidFill>
                <a:effectLst/>
                <a:latin typeface="Times New Roman" panose="02020603050405020304" pitchFamily="18" charset="0"/>
              </a:rPr>
              <a:t> </a:t>
            </a:r>
            <a:r>
              <a:rPr lang="en-IN" sz="1000" b="0" i="1" dirty="0" err="1">
                <a:solidFill>
                  <a:srgbClr val="000000"/>
                </a:solidFill>
                <a:effectLst/>
                <a:latin typeface="Times New Roman" panose="02020603050405020304" pitchFamily="18" charset="0"/>
              </a:rPr>
              <a:t>Disord</a:t>
            </a:r>
            <a:r>
              <a:rPr lang="en-IN" sz="1000" b="0" i="0" dirty="0">
                <a:solidFill>
                  <a:srgbClr val="000000"/>
                </a:solidFill>
                <a:effectLst/>
                <a:latin typeface="Times New Roman" panose="02020603050405020304" pitchFamily="18" charset="0"/>
              </a:rPr>
              <a:t> 2017;41:3–13. [</a:t>
            </a:r>
            <a:r>
              <a:rPr lang="en-IN" sz="1000" b="0" i="0" dirty="0">
                <a:solidFill>
                  <a:srgbClr val="2F4A8B"/>
                </a:solidFill>
                <a:effectLst/>
                <a:latin typeface="Times New Roman" panose="02020603050405020304" pitchFamily="18" charset="0"/>
                <a:hlinkClick r:id="rId24"/>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5"/>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6"/>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12. Hackney ME, Earhart GM. Tai Chi improves balance and mobility in people with Parkinson disease. </a:t>
            </a:r>
            <a:r>
              <a:rPr lang="en-IN" sz="1000" b="0" i="1" dirty="0">
                <a:solidFill>
                  <a:srgbClr val="000000"/>
                </a:solidFill>
                <a:effectLst/>
                <a:latin typeface="Times New Roman" panose="02020603050405020304" pitchFamily="18" charset="0"/>
              </a:rPr>
              <a:t>Gait Posture</a:t>
            </a:r>
            <a:r>
              <a:rPr lang="en-IN" sz="1000" b="0" i="0" dirty="0">
                <a:solidFill>
                  <a:srgbClr val="000000"/>
                </a:solidFill>
                <a:effectLst/>
                <a:latin typeface="Times New Roman" panose="02020603050405020304" pitchFamily="18" charset="0"/>
              </a:rPr>
              <a:t> 2008;28(3):456–60. [</a:t>
            </a:r>
            <a:r>
              <a:rPr lang="en-IN" sz="1000" b="0" i="0" dirty="0">
                <a:solidFill>
                  <a:srgbClr val="2F4A8B"/>
                </a:solidFill>
                <a:effectLst/>
                <a:latin typeface="Times New Roman" panose="02020603050405020304" pitchFamily="18" charset="0"/>
                <a:hlinkClick r:id="rId27"/>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8"/>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9"/>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13. Ni X, Liu S, Lu F, Shi X, Guo X. Efficacy and safety of Tai Chi for Parkinson’s disease: A systematic review and meta-analysis of randomized controlled trials. </a:t>
            </a:r>
            <a:r>
              <a:rPr lang="en-IN" sz="1000" b="0" i="1" dirty="0" err="1">
                <a:solidFill>
                  <a:srgbClr val="000000"/>
                </a:solidFill>
                <a:effectLst/>
                <a:latin typeface="Times New Roman" panose="02020603050405020304" pitchFamily="18" charset="0"/>
              </a:rPr>
              <a:t>PLoS</a:t>
            </a:r>
            <a:r>
              <a:rPr lang="en-IN" sz="1000" b="0" i="1" dirty="0">
                <a:solidFill>
                  <a:srgbClr val="000000"/>
                </a:solidFill>
                <a:effectLst/>
                <a:latin typeface="Times New Roman" panose="02020603050405020304" pitchFamily="18" charset="0"/>
              </a:rPr>
              <a:t> One</a:t>
            </a:r>
            <a:r>
              <a:rPr lang="en-IN" sz="1000" b="0" i="0" dirty="0">
                <a:solidFill>
                  <a:srgbClr val="000000"/>
                </a:solidFill>
                <a:effectLst/>
                <a:latin typeface="Times New Roman" panose="02020603050405020304" pitchFamily="18" charset="0"/>
              </a:rPr>
              <a:t> 2014;9(6): e99377 10.1371/journal.pone.0099377. [</a:t>
            </a:r>
            <a:r>
              <a:rPr lang="en-IN" sz="1000" b="0" i="0" dirty="0">
                <a:solidFill>
                  <a:srgbClr val="2F4A8B"/>
                </a:solidFill>
                <a:effectLst/>
                <a:latin typeface="Times New Roman" panose="02020603050405020304" pitchFamily="18" charset="0"/>
                <a:hlinkClick r:id="rId30"/>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1"/>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32"/>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3"/>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14. Tran MD, Holly RG, </a:t>
            </a:r>
            <a:r>
              <a:rPr lang="en-IN" sz="1000" b="0" i="0" dirty="0" err="1">
                <a:solidFill>
                  <a:srgbClr val="000000"/>
                </a:solidFill>
                <a:effectLst/>
                <a:latin typeface="Times New Roman" panose="02020603050405020304" pitchFamily="18" charset="0"/>
              </a:rPr>
              <a:t>Lashbrook</a:t>
            </a:r>
            <a:r>
              <a:rPr lang="en-IN" sz="1000" b="0" i="0" dirty="0">
                <a:solidFill>
                  <a:srgbClr val="000000"/>
                </a:solidFill>
                <a:effectLst/>
                <a:latin typeface="Times New Roman" panose="02020603050405020304" pitchFamily="18" charset="0"/>
              </a:rPr>
              <a:t> J, Amsterdam EA. Effects of hatha yoga practice on the health-related aspects of physical fitness. </a:t>
            </a:r>
            <a:r>
              <a:rPr lang="en-IN" sz="1000" b="0" i="1" dirty="0" err="1">
                <a:solidFill>
                  <a:srgbClr val="000000"/>
                </a:solidFill>
                <a:effectLst/>
                <a:latin typeface="Times New Roman" panose="02020603050405020304" pitchFamily="18" charset="0"/>
              </a:rPr>
              <a:t>Prev</a:t>
            </a:r>
            <a:r>
              <a:rPr lang="en-IN" sz="1000" b="0" i="1" dirty="0">
                <a:solidFill>
                  <a:srgbClr val="000000"/>
                </a:solidFill>
                <a:effectLst/>
                <a:latin typeface="Times New Roman" panose="02020603050405020304" pitchFamily="18" charset="0"/>
              </a:rPr>
              <a:t> </a:t>
            </a:r>
            <a:r>
              <a:rPr lang="en-IN" sz="1000" b="0" i="1" dirty="0" err="1">
                <a:solidFill>
                  <a:srgbClr val="000000"/>
                </a:solidFill>
                <a:effectLst/>
                <a:latin typeface="Times New Roman" panose="02020603050405020304" pitchFamily="18" charset="0"/>
              </a:rPr>
              <a:t>Cardiol</a:t>
            </a:r>
            <a:r>
              <a:rPr lang="en-IN" sz="1000" b="0" i="0" dirty="0">
                <a:solidFill>
                  <a:srgbClr val="000000"/>
                </a:solidFill>
                <a:effectLst/>
                <a:latin typeface="Times New Roman" panose="02020603050405020304" pitchFamily="18" charset="0"/>
              </a:rPr>
              <a:t> 2001;4(4):165–70. [</a:t>
            </a:r>
            <a:r>
              <a:rPr lang="en-IN" sz="1000" b="0" i="0" dirty="0">
                <a:solidFill>
                  <a:srgbClr val="2F4A8B"/>
                </a:solidFill>
                <a:effectLst/>
                <a:latin typeface="Times New Roman" panose="02020603050405020304" pitchFamily="18" charset="0"/>
                <a:hlinkClick r:id="rId34"/>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5"/>
              </a:rPr>
              <a:t>Google Scholar</a:t>
            </a:r>
            <a:r>
              <a:rPr lang="en-IN" sz="1000" b="0" i="0" dirty="0">
                <a:solidFill>
                  <a:srgbClr val="000000"/>
                </a:solidFill>
                <a:effectLst/>
                <a:latin typeface="Times New Roman" panose="02020603050405020304" pitchFamily="18" charset="0"/>
              </a:rPr>
              <a:t>]</a:t>
            </a:r>
          </a:p>
          <a:p>
            <a:endParaRPr lang="en-IN" sz="1000" dirty="0"/>
          </a:p>
        </p:txBody>
      </p:sp>
    </p:spTree>
    <p:extLst>
      <p:ext uri="{BB962C8B-B14F-4D97-AF65-F5344CB8AC3E}">
        <p14:creationId xmlns:p14="http://schemas.microsoft.com/office/powerpoint/2010/main" val="84204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6E275-30E2-467B-ADB7-CCB8F587D112}"/>
              </a:ext>
            </a:extLst>
          </p:cNvPr>
          <p:cNvSpPr>
            <a:spLocks noGrp="1"/>
          </p:cNvSpPr>
          <p:nvPr>
            <p:ph idx="1"/>
          </p:nvPr>
        </p:nvSpPr>
        <p:spPr>
          <a:xfrm>
            <a:off x="838200" y="720492"/>
            <a:ext cx="10515600" cy="4351338"/>
          </a:xfrm>
        </p:spPr>
        <p:txBody>
          <a:bodyPr>
            <a:noAutofit/>
          </a:bodyPr>
          <a:lstStyle/>
          <a:p>
            <a:pPr algn="l"/>
            <a:r>
              <a:rPr lang="en-IN" sz="1000" b="0" i="0" dirty="0">
                <a:solidFill>
                  <a:srgbClr val="000000"/>
                </a:solidFill>
                <a:effectLst/>
                <a:latin typeface="Times New Roman" panose="02020603050405020304" pitchFamily="18" charset="0"/>
              </a:rPr>
              <a:t>15. </a:t>
            </a:r>
            <a:r>
              <a:rPr lang="en-IN" sz="1000" b="0" i="0" dirty="0" err="1">
                <a:solidFill>
                  <a:srgbClr val="000000"/>
                </a:solidFill>
                <a:effectLst/>
                <a:latin typeface="Times New Roman" panose="02020603050405020304" pitchFamily="18" charset="0"/>
              </a:rPr>
              <a:t>Büssing</a:t>
            </a:r>
            <a:r>
              <a:rPr lang="en-IN" sz="1000" b="0" i="0" dirty="0">
                <a:solidFill>
                  <a:srgbClr val="000000"/>
                </a:solidFill>
                <a:effectLst/>
                <a:latin typeface="Times New Roman" panose="02020603050405020304" pitchFamily="18" charset="0"/>
              </a:rPr>
              <a:t> A, </a:t>
            </a:r>
            <a:r>
              <a:rPr lang="en-IN" sz="1000" b="0" i="0" dirty="0" err="1">
                <a:solidFill>
                  <a:srgbClr val="000000"/>
                </a:solidFill>
                <a:effectLst/>
                <a:latin typeface="Times New Roman" panose="02020603050405020304" pitchFamily="18" charset="0"/>
              </a:rPr>
              <a:t>Michalsen</a:t>
            </a:r>
            <a:r>
              <a:rPr lang="en-IN" sz="1000" b="0" i="0" dirty="0">
                <a:solidFill>
                  <a:srgbClr val="000000"/>
                </a:solidFill>
                <a:effectLst/>
                <a:latin typeface="Times New Roman" panose="02020603050405020304" pitchFamily="18" charset="0"/>
              </a:rPr>
              <a:t> A, Khalsa SB, </a:t>
            </a:r>
            <a:r>
              <a:rPr lang="en-IN" sz="1000" b="0" i="0" dirty="0" err="1">
                <a:solidFill>
                  <a:srgbClr val="000000"/>
                </a:solidFill>
                <a:effectLst/>
                <a:latin typeface="Times New Roman" panose="02020603050405020304" pitchFamily="18" charset="0"/>
              </a:rPr>
              <a:t>Telles</a:t>
            </a:r>
            <a:r>
              <a:rPr lang="en-IN" sz="1000" b="0" i="0" dirty="0">
                <a:solidFill>
                  <a:srgbClr val="000000"/>
                </a:solidFill>
                <a:effectLst/>
                <a:latin typeface="Times New Roman" panose="02020603050405020304" pitchFamily="18" charset="0"/>
              </a:rPr>
              <a:t> S, Sherman KJ. Effects of yoga on mental and physical health: A short summary of reviews. </a:t>
            </a:r>
            <a:r>
              <a:rPr lang="en-IN" sz="1000" b="0" i="1" dirty="0">
                <a:solidFill>
                  <a:srgbClr val="000000"/>
                </a:solidFill>
                <a:effectLst/>
                <a:latin typeface="Times New Roman" panose="02020603050405020304" pitchFamily="18" charset="0"/>
              </a:rPr>
              <a:t>Evid Based Complement Alternat Med</a:t>
            </a:r>
            <a:r>
              <a:rPr lang="en-IN" sz="1000" b="0" i="0" dirty="0">
                <a:solidFill>
                  <a:srgbClr val="000000"/>
                </a:solidFill>
                <a:effectLst/>
                <a:latin typeface="Times New Roman" panose="02020603050405020304" pitchFamily="18" charset="0"/>
              </a:rPr>
              <a:t> 2012;2012:165410 10.1155/2012/165410. [</a:t>
            </a:r>
            <a:r>
              <a:rPr lang="en-IN" sz="1000" b="0" i="0" dirty="0">
                <a:solidFill>
                  <a:srgbClr val="2F4A8B"/>
                </a:solidFill>
                <a:effectLst/>
                <a:latin typeface="Times New Roman" panose="02020603050405020304" pitchFamily="18" charset="0"/>
                <a:hlinkClick r:id="rId2"/>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4"/>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5"/>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16. </a:t>
            </a:r>
            <a:r>
              <a:rPr lang="en-IN" sz="1000" b="0" i="0" dirty="0" err="1">
                <a:solidFill>
                  <a:srgbClr val="000000"/>
                </a:solidFill>
                <a:effectLst/>
                <a:latin typeface="Times New Roman" panose="02020603050405020304" pitchFamily="18" charset="0"/>
              </a:rPr>
              <a:t>Colgrove</a:t>
            </a:r>
            <a:r>
              <a:rPr lang="en-IN" sz="1000" b="0" i="0" dirty="0">
                <a:solidFill>
                  <a:srgbClr val="000000"/>
                </a:solidFill>
                <a:effectLst/>
                <a:latin typeface="Times New Roman" panose="02020603050405020304" pitchFamily="18" charset="0"/>
              </a:rPr>
              <a:t> YS, Sharma N, </a:t>
            </a:r>
            <a:r>
              <a:rPr lang="en-IN" sz="1000" b="0" i="0" dirty="0" err="1">
                <a:solidFill>
                  <a:srgbClr val="000000"/>
                </a:solidFill>
                <a:effectLst/>
                <a:latin typeface="Times New Roman" panose="02020603050405020304" pitchFamily="18" charset="0"/>
              </a:rPr>
              <a:t>Kluding</a:t>
            </a:r>
            <a:r>
              <a:rPr lang="en-IN" sz="1000" b="0" i="0" dirty="0">
                <a:solidFill>
                  <a:srgbClr val="000000"/>
                </a:solidFill>
                <a:effectLst/>
                <a:latin typeface="Times New Roman" panose="02020603050405020304" pitchFamily="18" charset="0"/>
              </a:rPr>
              <a:t>, Potter D, </a:t>
            </a:r>
            <a:r>
              <a:rPr lang="en-IN" sz="1000" b="0" i="0" dirty="0" err="1">
                <a:solidFill>
                  <a:srgbClr val="000000"/>
                </a:solidFill>
                <a:effectLst/>
                <a:latin typeface="Times New Roman" panose="02020603050405020304" pitchFamily="18" charset="0"/>
              </a:rPr>
              <a:t>Imming</a:t>
            </a:r>
            <a:r>
              <a:rPr lang="en-IN" sz="1000" b="0" i="0" dirty="0">
                <a:solidFill>
                  <a:srgbClr val="000000"/>
                </a:solidFill>
                <a:effectLst/>
                <a:latin typeface="Times New Roman" panose="02020603050405020304" pitchFamily="18" charset="0"/>
              </a:rPr>
              <a:t> K, </a:t>
            </a:r>
            <a:r>
              <a:rPr lang="en-IN" sz="1000" b="0" i="0" dirty="0" err="1">
                <a:solidFill>
                  <a:srgbClr val="000000"/>
                </a:solidFill>
                <a:effectLst/>
                <a:latin typeface="Times New Roman" panose="02020603050405020304" pitchFamily="18" charset="0"/>
              </a:rPr>
              <a:t>Vandehoef</a:t>
            </a:r>
            <a:r>
              <a:rPr lang="en-IN" sz="1000" b="0" i="0" dirty="0">
                <a:solidFill>
                  <a:srgbClr val="000000"/>
                </a:solidFill>
                <a:effectLst/>
                <a:latin typeface="Times New Roman" panose="02020603050405020304" pitchFamily="18" charset="0"/>
              </a:rPr>
              <a:t> J, et al. Effect of yoga on motor function in people with Parkinson’s Disease: A randomized, controlled pilot study. </a:t>
            </a:r>
            <a:r>
              <a:rPr lang="en-IN" sz="1000" b="0" i="1" dirty="0">
                <a:solidFill>
                  <a:srgbClr val="000000"/>
                </a:solidFill>
                <a:effectLst/>
                <a:latin typeface="Times New Roman" panose="02020603050405020304" pitchFamily="18" charset="0"/>
              </a:rPr>
              <a:t>J Yoga Phys </a:t>
            </a:r>
            <a:r>
              <a:rPr lang="en-IN" sz="1000" b="0" i="1" dirty="0" err="1">
                <a:solidFill>
                  <a:srgbClr val="000000"/>
                </a:solidFill>
                <a:effectLst/>
                <a:latin typeface="Times New Roman" panose="02020603050405020304" pitchFamily="18" charset="0"/>
              </a:rPr>
              <a:t>Ther</a:t>
            </a:r>
            <a:r>
              <a:rPr lang="en-IN" sz="1000" b="0" i="0" dirty="0">
                <a:solidFill>
                  <a:srgbClr val="000000"/>
                </a:solidFill>
                <a:effectLst/>
                <a:latin typeface="Times New Roman" panose="02020603050405020304" pitchFamily="18" charset="0"/>
              </a:rPr>
              <a:t> 2012;2:2 10.4172/2157-7595.1000112. [</a:t>
            </a:r>
            <a:r>
              <a:rPr lang="en-IN" sz="1000" b="0" i="0" dirty="0" err="1">
                <a:solidFill>
                  <a:srgbClr val="2F4A8B"/>
                </a:solidFill>
                <a:effectLst/>
                <a:latin typeface="Times New Roman" panose="02020603050405020304" pitchFamily="18" charset="0"/>
                <a:hlinkClick r:id="rId6"/>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7"/>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17. Sharma NK, Robbins K, Wagner K, </a:t>
            </a:r>
            <a:r>
              <a:rPr lang="en-IN" sz="1000" b="0" i="0" dirty="0" err="1">
                <a:solidFill>
                  <a:srgbClr val="000000"/>
                </a:solidFill>
                <a:effectLst/>
                <a:latin typeface="Times New Roman" panose="02020603050405020304" pitchFamily="18" charset="0"/>
              </a:rPr>
              <a:t>Colgrove</a:t>
            </a:r>
            <a:r>
              <a:rPr lang="en-IN" sz="1000" b="0" i="0" dirty="0">
                <a:solidFill>
                  <a:srgbClr val="000000"/>
                </a:solidFill>
                <a:effectLst/>
                <a:latin typeface="Times New Roman" panose="02020603050405020304" pitchFamily="18" charset="0"/>
              </a:rPr>
              <a:t> YM. A randomized controlled pilot study of the therapeutic effects of Yoga in people with Parkinson’s disease. </a:t>
            </a:r>
            <a:r>
              <a:rPr lang="en-IN" sz="1000" b="0" i="1" dirty="0">
                <a:solidFill>
                  <a:srgbClr val="000000"/>
                </a:solidFill>
                <a:effectLst/>
                <a:latin typeface="Times New Roman" panose="02020603050405020304" pitchFamily="18" charset="0"/>
              </a:rPr>
              <a:t>Int J Yoga</a:t>
            </a:r>
            <a:r>
              <a:rPr lang="en-IN" sz="1000" b="0" i="0" dirty="0">
                <a:solidFill>
                  <a:srgbClr val="000000"/>
                </a:solidFill>
                <a:effectLst/>
                <a:latin typeface="Times New Roman" panose="02020603050405020304" pitchFamily="18" charset="0"/>
              </a:rPr>
              <a:t> 2015;8(1):74–9. [</a:t>
            </a:r>
            <a:r>
              <a:rPr lang="en-IN" sz="1000" b="0" i="0" dirty="0">
                <a:solidFill>
                  <a:srgbClr val="2F4A8B"/>
                </a:solidFill>
                <a:effectLst/>
                <a:latin typeface="Times New Roman" panose="02020603050405020304" pitchFamily="18" charset="0"/>
                <a:hlinkClick r:id="rId8"/>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9"/>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0"/>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18. Flynn A, Allen NE, Dennis S, Canning CG, Preston E. Home-based prescribed exercise improves balance-related activities in people with Parkinson’s disease and has benefits like centre-based exercise: A systematic review. </a:t>
            </a:r>
            <a:r>
              <a:rPr lang="en-IN" sz="1000" b="0" i="1" dirty="0">
                <a:solidFill>
                  <a:srgbClr val="000000"/>
                </a:solidFill>
                <a:effectLst/>
                <a:latin typeface="Times New Roman" panose="02020603050405020304" pitchFamily="18" charset="0"/>
              </a:rPr>
              <a:t>J </a:t>
            </a:r>
            <a:r>
              <a:rPr lang="en-IN" sz="1000" b="0" i="1" dirty="0" err="1">
                <a:solidFill>
                  <a:srgbClr val="000000"/>
                </a:solidFill>
                <a:effectLst/>
                <a:latin typeface="Times New Roman" panose="02020603050405020304" pitchFamily="18" charset="0"/>
              </a:rPr>
              <a:t>Physiother</a:t>
            </a:r>
            <a:r>
              <a:rPr lang="en-IN" sz="1000" b="0" i="0" dirty="0">
                <a:solidFill>
                  <a:srgbClr val="000000"/>
                </a:solidFill>
                <a:effectLst/>
                <a:latin typeface="Times New Roman" panose="02020603050405020304" pitchFamily="18" charset="0"/>
              </a:rPr>
              <a:t> 2019;65(4):189–99, 10.1016/j.jphys.2019.08.003. [</a:t>
            </a:r>
            <a:r>
              <a:rPr lang="en-IN" sz="1000" b="0" i="0" dirty="0">
                <a:solidFill>
                  <a:srgbClr val="2F4A8B"/>
                </a:solidFill>
                <a:effectLst/>
                <a:latin typeface="Times New Roman" panose="02020603050405020304" pitchFamily="18" charset="0"/>
                <a:hlinkClick r:id="rId11"/>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12"/>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3"/>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19. </a:t>
            </a:r>
            <a:r>
              <a:rPr lang="en-IN" sz="1000" b="0" i="0" dirty="0" err="1">
                <a:solidFill>
                  <a:srgbClr val="000000"/>
                </a:solidFill>
                <a:effectLst/>
                <a:latin typeface="Times New Roman" panose="02020603050405020304" pitchFamily="18" charset="0"/>
              </a:rPr>
              <a:t>Penko</a:t>
            </a:r>
            <a:r>
              <a:rPr lang="en-IN" sz="1000" b="0" i="0" dirty="0">
                <a:solidFill>
                  <a:srgbClr val="000000"/>
                </a:solidFill>
                <a:effectLst/>
                <a:latin typeface="Times New Roman" panose="02020603050405020304" pitchFamily="18" charset="0"/>
              </a:rPr>
              <a:t> AL, Barkley JE, Koop MM, Alberts JL. Borg scale is valid for ratings of perceived exertion for individuals with Parkinson’s disease. </a:t>
            </a:r>
            <a:r>
              <a:rPr lang="en-IN" sz="1000" b="0" i="1" dirty="0">
                <a:solidFill>
                  <a:srgbClr val="000000"/>
                </a:solidFill>
                <a:effectLst/>
                <a:latin typeface="Times New Roman" panose="02020603050405020304" pitchFamily="18" charset="0"/>
              </a:rPr>
              <a:t>Int J </a:t>
            </a:r>
            <a:r>
              <a:rPr lang="en-IN" sz="1000" b="0" i="1" dirty="0" err="1">
                <a:solidFill>
                  <a:srgbClr val="000000"/>
                </a:solidFill>
                <a:effectLst/>
                <a:latin typeface="Times New Roman" panose="02020603050405020304" pitchFamily="18" charset="0"/>
              </a:rPr>
              <a:t>Exerc</a:t>
            </a:r>
            <a:r>
              <a:rPr lang="en-IN" sz="1000" b="0" i="1" dirty="0">
                <a:solidFill>
                  <a:srgbClr val="000000"/>
                </a:solidFill>
                <a:effectLst/>
                <a:latin typeface="Times New Roman" panose="02020603050405020304" pitchFamily="18" charset="0"/>
              </a:rPr>
              <a:t> Sci</a:t>
            </a:r>
            <a:r>
              <a:rPr lang="en-IN" sz="1000" b="0" i="0" dirty="0">
                <a:solidFill>
                  <a:srgbClr val="000000"/>
                </a:solidFill>
                <a:effectLst/>
                <a:latin typeface="Times New Roman" panose="02020603050405020304" pitchFamily="18" charset="0"/>
              </a:rPr>
              <a:t> 2017;10(1):76–6. [</a:t>
            </a:r>
            <a:r>
              <a:rPr lang="en-IN" sz="1000" b="0" i="0" dirty="0">
                <a:solidFill>
                  <a:srgbClr val="2F4A8B"/>
                </a:solidFill>
                <a:effectLst/>
                <a:latin typeface="Times New Roman" panose="02020603050405020304" pitchFamily="18" charset="0"/>
                <a:hlinkClick r:id="rId14"/>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5"/>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6"/>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20. </a:t>
            </a:r>
            <a:r>
              <a:rPr lang="en-IN" sz="1000" b="0" i="0" dirty="0" err="1">
                <a:solidFill>
                  <a:srgbClr val="000000"/>
                </a:solidFill>
                <a:effectLst/>
                <a:latin typeface="Times New Roman" panose="02020603050405020304" pitchFamily="18" charset="0"/>
              </a:rPr>
              <a:t>Qutubuddin</a:t>
            </a:r>
            <a:r>
              <a:rPr lang="en-IN" sz="1000" b="0" i="0" dirty="0">
                <a:solidFill>
                  <a:srgbClr val="000000"/>
                </a:solidFill>
                <a:effectLst/>
                <a:latin typeface="Times New Roman" panose="02020603050405020304" pitchFamily="18" charset="0"/>
              </a:rPr>
              <a:t> AA, </a:t>
            </a:r>
            <a:r>
              <a:rPr lang="en-IN" sz="1000" b="0" i="0" dirty="0" err="1">
                <a:solidFill>
                  <a:srgbClr val="000000"/>
                </a:solidFill>
                <a:effectLst/>
                <a:latin typeface="Times New Roman" panose="02020603050405020304" pitchFamily="18" charset="0"/>
              </a:rPr>
              <a:t>Pegg</a:t>
            </a:r>
            <a:r>
              <a:rPr lang="en-IN" sz="1000" b="0" i="0" dirty="0">
                <a:solidFill>
                  <a:srgbClr val="000000"/>
                </a:solidFill>
                <a:effectLst/>
                <a:latin typeface="Times New Roman" panose="02020603050405020304" pitchFamily="18" charset="0"/>
              </a:rPr>
              <a:t> PO, </a:t>
            </a:r>
            <a:r>
              <a:rPr lang="en-IN" sz="1000" b="0" i="0" dirty="0" err="1">
                <a:solidFill>
                  <a:srgbClr val="000000"/>
                </a:solidFill>
                <a:effectLst/>
                <a:latin typeface="Times New Roman" panose="02020603050405020304" pitchFamily="18" charset="0"/>
              </a:rPr>
              <a:t>Cifu</a:t>
            </a:r>
            <a:r>
              <a:rPr lang="en-IN" sz="1000" b="0" i="0" dirty="0">
                <a:solidFill>
                  <a:srgbClr val="000000"/>
                </a:solidFill>
                <a:effectLst/>
                <a:latin typeface="Times New Roman" panose="02020603050405020304" pitchFamily="18" charset="0"/>
              </a:rPr>
              <a:t> DX, Brown R, McNamee S, Carne W. Validating the Berg balance scale for patients with Parkinson’s disease: A key to rehabilitation evaluation. </a:t>
            </a:r>
            <a:r>
              <a:rPr lang="en-IN" sz="1000" b="0" i="1" dirty="0">
                <a:solidFill>
                  <a:srgbClr val="000000"/>
                </a:solidFill>
                <a:effectLst/>
                <a:latin typeface="Times New Roman" panose="02020603050405020304" pitchFamily="18" charset="0"/>
              </a:rPr>
              <a:t>Arch Phys Med </a:t>
            </a:r>
            <a:r>
              <a:rPr lang="en-IN" sz="1000" b="0" i="1" dirty="0" err="1">
                <a:solidFill>
                  <a:srgbClr val="000000"/>
                </a:solidFill>
                <a:effectLst/>
                <a:latin typeface="Times New Roman" panose="02020603050405020304" pitchFamily="18" charset="0"/>
              </a:rPr>
              <a:t>Rehabil</a:t>
            </a:r>
            <a:r>
              <a:rPr lang="en-IN" sz="1000" b="0" i="0" dirty="0">
                <a:solidFill>
                  <a:srgbClr val="000000"/>
                </a:solidFill>
                <a:effectLst/>
                <a:latin typeface="Times New Roman" panose="02020603050405020304" pitchFamily="18" charset="0"/>
              </a:rPr>
              <a:t> 2005;86:789–92. [</a:t>
            </a:r>
            <a:r>
              <a:rPr lang="en-IN" sz="1000" b="0" i="0" dirty="0">
                <a:solidFill>
                  <a:srgbClr val="2F4A8B"/>
                </a:solidFill>
                <a:effectLst/>
                <a:latin typeface="Times New Roman" panose="02020603050405020304" pitchFamily="18" charset="0"/>
                <a:hlinkClick r:id="rId17"/>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18"/>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21. Morris S, Morris M, </a:t>
            </a:r>
            <a:r>
              <a:rPr lang="en-IN" sz="1000" b="0" i="0" dirty="0" err="1">
                <a:solidFill>
                  <a:srgbClr val="000000"/>
                </a:solidFill>
                <a:effectLst/>
                <a:latin typeface="Times New Roman" panose="02020603050405020304" pitchFamily="18" charset="0"/>
              </a:rPr>
              <a:t>Iansek</a:t>
            </a:r>
            <a:r>
              <a:rPr lang="en-IN" sz="1000" b="0" i="0" dirty="0">
                <a:solidFill>
                  <a:srgbClr val="000000"/>
                </a:solidFill>
                <a:effectLst/>
                <a:latin typeface="Times New Roman" panose="02020603050405020304" pitchFamily="18" charset="0"/>
              </a:rPr>
              <a:t> R.. Reliability of measurements obtained with the Timed Up and Go test in people with Parkinson’s disease. </a:t>
            </a:r>
            <a:r>
              <a:rPr lang="en-IN" sz="1000" b="0" i="1" dirty="0">
                <a:solidFill>
                  <a:srgbClr val="000000"/>
                </a:solidFill>
                <a:effectLst/>
                <a:latin typeface="Times New Roman" panose="02020603050405020304" pitchFamily="18" charset="0"/>
              </a:rPr>
              <a:t>Phys </a:t>
            </a:r>
            <a:r>
              <a:rPr lang="en-IN" sz="1000" b="0" i="1" dirty="0" err="1">
                <a:solidFill>
                  <a:srgbClr val="000000"/>
                </a:solidFill>
                <a:effectLst/>
                <a:latin typeface="Times New Roman" panose="02020603050405020304" pitchFamily="18" charset="0"/>
              </a:rPr>
              <a:t>Ther</a:t>
            </a:r>
            <a:r>
              <a:rPr lang="en-IN" sz="1000" b="0" i="0" dirty="0">
                <a:solidFill>
                  <a:srgbClr val="000000"/>
                </a:solidFill>
                <a:effectLst/>
                <a:latin typeface="Times New Roman" panose="02020603050405020304" pitchFamily="18" charset="0"/>
              </a:rPr>
              <a:t> 2001;81:810. [</a:t>
            </a:r>
            <a:r>
              <a:rPr lang="en-IN" sz="1000" b="0" i="0" dirty="0">
                <a:solidFill>
                  <a:srgbClr val="2F4A8B"/>
                </a:solidFill>
                <a:effectLst/>
                <a:latin typeface="Times New Roman" panose="02020603050405020304" pitchFamily="18" charset="0"/>
                <a:hlinkClick r:id="rId19"/>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0"/>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22. Lang JT, </a:t>
            </a:r>
            <a:r>
              <a:rPr lang="en-IN" sz="1000" b="0" i="0" dirty="0" err="1">
                <a:solidFill>
                  <a:srgbClr val="000000"/>
                </a:solidFill>
                <a:effectLst/>
                <a:latin typeface="Times New Roman" panose="02020603050405020304" pitchFamily="18" charset="0"/>
              </a:rPr>
              <a:t>Kassan</a:t>
            </a:r>
            <a:r>
              <a:rPr lang="en-IN" sz="1000" b="0" i="0" dirty="0">
                <a:solidFill>
                  <a:srgbClr val="000000"/>
                </a:solidFill>
                <a:effectLst/>
                <a:latin typeface="Times New Roman" panose="02020603050405020304" pitchFamily="18" charset="0"/>
              </a:rPr>
              <a:t> TO, Devaney LL, Colon-</a:t>
            </a:r>
            <a:r>
              <a:rPr lang="en-IN" sz="1000" b="0" i="0" dirty="0" err="1">
                <a:solidFill>
                  <a:srgbClr val="000000"/>
                </a:solidFill>
                <a:effectLst/>
                <a:latin typeface="Times New Roman" panose="02020603050405020304" pitchFamily="18" charset="0"/>
              </a:rPr>
              <a:t>Semenza</a:t>
            </a:r>
            <a:r>
              <a:rPr lang="en-IN" sz="1000" b="0" i="0" dirty="0">
                <a:solidFill>
                  <a:srgbClr val="000000"/>
                </a:solidFill>
                <a:effectLst/>
                <a:latin typeface="Times New Roman" panose="02020603050405020304" pitchFamily="18" charset="0"/>
              </a:rPr>
              <a:t> C, Joseph MF. Test-retest reliability and minimal detectable change for the 10-meter walk test in older adults with Parkinson’s disease. </a:t>
            </a:r>
            <a:r>
              <a:rPr lang="en-IN" sz="1000" b="0" i="1" dirty="0">
                <a:solidFill>
                  <a:srgbClr val="000000"/>
                </a:solidFill>
                <a:effectLst/>
                <a:latin typeface="Times New Roman" panose="02020603050405020304" pitchFamily="18" charset="0"/>
              </a:rPr>
              <a:t>J </a:t>
            </a:r>
            <a:r>
              <a:rPr lang="en-IN" sz="1000" b="0" i="1" dirty="0" err="1">
                <a:solidFill>
                  <a:srgbClr val="000000"/>
                </a:solidFill>
                <a:effectLst/>
                <a:latin typeface="Times New Roman" panose="02020603050405020304" pitchFamily="18" charset="0"/>
              </a:rPr>
              <a:t>Geriatr</a:t>
            </a:r>
            <a:r>
              <a:rPr lang="en-IN" sz="1000" b="0" i="1" dirty="0">
                <a:solidFill>
                  <a:srgbClr val="000000"/>
                </a:solidFill>
                <a:effectLst/>
                <a:latin typeface="Times New Roman" panose="02020603050405020304" pitchFamily="18" charset="0"/>
              </a:rPr>
              <a:t> Phys </a:t>
            </a:r>
            <a:r>
              <a:rPr lang="en-IN" sz="1000" b="0" i="1" dirty="0" err="1">
                <a:solidFill>
                  <a:srgbClr val="000000"/>
                </a:solidFill>
                <a:effectLst/>
                <a:latin typeface="Times New Roman" panose="02020603050405020304" pitchFamily="18" charset="0"/>
              </a:rPr>
              <a:t>Ther</a:t>
            </a:r>
            <a:r>
              <a:rPr lang="en-IN" sz="1000" b="0" i="0" dirty="0">
                <a:solidFill>
                  <a:srgbClr val="000000"/>
                </a:solidFill>
                <a:effectLst/>
                <a:latin typeface="Times New Roman" panose="02020603050405020304" pitchFamily="18" charset="0"/>
              </a:rPr>
              <a:t> 2016;39(4):165–70. [</a:t>
            </a:r>
            <a:r>
              <a:rPr lang="en-IN" sz="1000" b="0" i="0" dirty="0">
                <a:solidFill>
                  <a:srgbClr val="2F4A8B"/>
                </a:solidFill>
                <a:effectLst/>
                <a:latin typeface="Times New Roman" panose="02020603050405020304" pitchFamily="18" charset="0"/>
                <a:hlinkClick r:id="rId21"/>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2"/>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23. Gao Q, Leung A, Yang Y, Wei Q, Guan M, Jia C, He C. Effects of Tai Chi on balance and fall prevention in Parkinson’s disease: A randomized controlled trial. </a:t>
            </a:r>
            <a:r>
              <a:rPr lang="en-IN" sz="1000" b="0" i="1" dirty="0">
                <a:solidFill>
                  <a:srgbClr val="000000"/>
                </a:solidFill>
                <a:effectLst/>
                <a:latin typeface="Times New Roman" panose="02020603050405020304" pitchFamily="18" charset="0"/>
              </a:rPr>
              <a:t>Clin </a:t>
            </a:r>
            <a:r>
              <a:rPr lang="en-IN" sz="1000" b="0" i="1" dirty="0" err="1">
                <a:solidFill>
                  <a:srgbClr val="000000"/>
                </a:solidFill>
                <a:effectLst/>
                <a:latin typeface="Times New Roman" panose="02020603050405020304" pitchFamily="18" charset="0"/>
              </a:rPr>
              <a:t>Rehabil</a:t>
            </a:r>
            <a:r>
              <a:rPr lang="en-IN" sz="1000" b="0" i="0" dirty="0">
                <a:solidFill>
                  <a:srgbClr val="000000"/>
                </a:solidFill>
                <a:effectLst/>
                <a:latin typeface="Times New Roman" panose="02020603050405020304" pitchFamily="18" charset="0"/>
              </a:rPr>
              <a:t> 2014;28(8):748–53. [</a:t>
            </a:r>
            <a:r>
              <a:rPr lang="en-IN" sz="1000" b="0" i="0" dirty="0">
                <a:solidFill>
                  <a:srgbClr val="2F4A8B"/>
                </a:solidFill>
                <a:effectLst/>
                <a:latin typeface="Times New Roman" panose="02020603050405020304" pitchFamily="18" charset="0"/>
                <a:hlinkClick r:id="rId23"/>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4"/>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24. Yang Y, Li XY, Gong L, Zhu YL, Hao YL. Tai Chi for improvement of motor function, balance and gait in Parkinson’s disease: A systematic review and meta-analysis. </a:t>
            </a:r>
            <a:r>
              <a:rPr lang="en-IN" sz="1000" b="0" i="1" dirty="0" err="1">
                <a:solidFill>
                  <a:srgbClr val="000000"/>
                </a:solidFill>
                <a:effectLst/>
                <a:latin typeface="Times New Roman" panose="02020603050405020304" pitchFamily="18" charset="0"/>
              </a:rPr>
              <a:t>PLoS</a:t>
            </a:r>
            <a:r>
              <a:rPr lang="en-IN" sz="1000" b="0" i="1" dirty="0">
                <a:solidFill>
                  <a:srgbClr val="000000"/>
                </a:solidFill>
                <a:effectLst/>
                <a:latin typeface="Times New Roman" panose="02020603050405020304" pitchFamily="18" charset="0"/>
              </a:rPr>
              <a:t> One</a:t>
            </a:r>
            <a:r>
              <a:rPr lang="en-IN" sz="1000" b="0" i="0" dirty="0">
                <a:solidFill>
                  <a:srgbClr val="000000"/>
                </a:solidFill>
                <a:effectLst/>
                <a:latin typeface="Times New Roman" panose="02020603050405020304" pitchFamily="18" charset="0"/>
              </a:rPr>
              <a:t> 2014;9(7):e102942 10.1371/journal.pone.0102942 [</a:t>
            </a:r>
            <a:r>
              <a:rPr lang="en-IN" sz="1000" b="0" i="0" dirty="0">
                <a:solidFill>
                  <a:srgbClr val="2F4A8B"/>
                </a:solidFill>
                <a:effectLst/>
                <a:latin typeface="Times New Roman" panose="02020603050405020304" pitchFamily="18" charset="0"/>
                <a:hlinkClick r:id="rId25"/>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6"/>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27"/>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28"/>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25. Steffen T, </a:t>
            </a:r>
            <a:r>
              <a:rPr lang="en-IN" sz="1000" b="0" i="0" dirty="0" err="1">
                <a:solidFill>
                  <a:srgbClr val="000000"/>
                </a:solidFill>
                <a:effectLst/>
                <a:latin typeface="Times New Roman" panose="02020603050405020304" pitchFamily="18" charset="0"/>
              </a:rPr>
              <a:t>Seney</a:t>
            </a:r>
            <a:r>
              <a:rPr lang="en-IN" sz="1000" b="0" i="0" dirty="0">
                <a:solidFill>
                  <a:srgbClr val="000000"/>
                </a:solidFill>
                <a:effectLst/>
                <a:latin typeface="Times New Roman" panose="02020603050405020304" pitchFamily="18" charset="0"/>
              </a:rPr>
              <a:t> M. Test-retest reliability and minimal detectable change on balance and ambulation tests, the 36-item short-form health survey, and the unified Parkinson disease rating scale in people with parkinsonism. </a:t>
            </a:r>
            <a:r>
              <a:rPr lang="en-IN" sz="1000" b="0" i="1" dirty="0">
                <a:solidFill>
                  <a:srgbClr val="000000"/>
                </a:solidFill>
                <a:effectLst/>
                <a:latin typeface="Times New Roman" panose="02020603050405020304" pitchFamily="18" charset="0"/>
              </a:rPr>
              <a:t>Phys </a:t>
            </a:r>
            <a:r>
              <a:rPr lang="en-IN" sz="1000" b="0" i="1" dirty="0" err="1">
                <a:solidFill>
                  <a:srgbClr val="000000"/>
                </a:solidFill>
                <a:effectLst/>
                <a:latin typeface="Times New Roman" panose="02020603050405020304" pitchFamily="18" charset="0"/>
              </a:rPr>
              <a:t>Ther</a:t>
            </a:r>
            <a:r>
              <a:rPr lang="en-IN" sz="1000" b="0" i="0" dirty="0">
                <a:solidFill>
                  <a:srgbClr val="000000"/>
                </a:solidFill>
                <a:effectLst/>
                <a:latin typeface="Times New Roman" panose="02020603050405020304" pitchFamily="18" charset="0"/>
              </a:rPr>
              <a:t> 2008;88(6):733–46. [</a:t>
            </a:r>
            <a:r>
              <a:rPr lang="en-IN" sz="1000" b="0" i="0" dirty="0">
                <a:solidFill>
                  <a:srgbClr val="2F4A8B"/>
                </a:solidFill>
                <a:effectLst/>
                <a:latin typeface="Times New Roman" panose="02020603050405020304" pitchFamily="18" charset="0"/>
                <a:hlinkClick r:id="rId29"/>
              </a:rPr>
              <a:t>PubMed</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0"/>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26. Liu XL, Chen S, Wang Y. Effects of health Qigong exercises on relieving symptoms of Parkinson’s disease. </a:t>
            </a:r>
            <a:r>
              <a:rPr lang="en-IN" sz="1000" b="0" i="1" dirty="0">
                <a:solidFill>
                  <a:srgbClr val="000000"/>
                </a:solidFill>
                <a:effectLst/>
                <a:latin typeface="Times New Roman" panose="02020603050405020304" pitchFamily="18" charset="0"/>
              </a:rPr>
              <a:t>Evid Based Complement Alternat Med</a:t>
            </a:r>
            <a:r>
              <a:rPr lang="en-IN" sz="1000" b="0" i="0" dirty="0">
                <a:solidFill>
                  <a:srgbClr val="000000"/>
                </a:solidFill>
                <a:effectLst/>
                <a:latin typeface="Times New Roman" panose="02020603050405020304" pitchFamily="18" charset="0"/>
              </a:rPr>
              <a:t> 2016;2016:5935782 10.1155/2016/5935782 [</a:t>
            </a:r>
            <a:r>
              <a:rPr lang="en-IN" sz="1000" b="0" i="0" dirty="0">
                <a:solidFill>
                  <a:srgbClr val="2F4A8B"/>
                </a:solidFill>
                <a:effectLst/>
                <a:latin typeface="Times New Roman" panose="02020603050405020304" pitchFamily="18" charset="0"/>
                <a:hlinkClick r:id="rId31"/>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2"/>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33"/>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4"/>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27. Sherman KJ. Guidelines for developing Yoga interventions for randomized trials. </a:t>
            </a:r>
            <a:r>
              <a:rPr lang="en-IN" sz="1000" b="0" i="1" dirty="0">
                <a:solidFill>
                  <a:srgbClr val="000000"/>
                </a:solidFill>
                <a:effectLst/>
                <a:latin typeface="Times New Roman" panose="02020603050405020304" pitchFamily="18" charset="0"/>
              </a:rPr>
              <a:t>Evid Based Complement Alternat Med</a:t>
            </a:r>
            <a:r>
              <a:rPr lang="en-IN" sz="1000" b="0" i="0" dirty="0">
                <a:solidFill>
                  <a:srgbClr val="000000"/>
                </a:solidFill>
                <a:effectLst/>
                <a:latin typeface="Times New Roman" panose="02020603050405020304" pitchFamily="18" charset="0"/>
              </a:rPr>
              <a:t>. 2012;2012:143271 10.1155/2012/143271 [</a:t>
            </a:r>
            <a:r>
              <a:rPr lang="en-IN" sz="1000" b="0" i="0" dirty="0">
                <a:solidFill>
                  <a:srgbClr val="2F4A8B"/>
                </a:solidFill>
                <a:effectLst/>
                <a:latin typeface="Times New Roman" panose="02020603050405020304" pitchFamily="18" charset="0"/>
                <a:hlinkClick r:id="rId35"/>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6"/>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37"/>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38"/>
              </a:rPr>
              <a:t>Google Scholar</a:t>
            </a:r>
            <a:r>
              <a:rPr lang="en-IN" sz="1000" b="0" i="0" dirty="0">
                <a:solidFill>
                  <a:srgbClr val="000000"/>
                </a:solidFill>
                <a:effectLst/>
                <a:latin typeface="Times New Roman" panose="02020603050405020304" pitchFamily="18" charset="0"/>
              </a:rPr>
              <a:t>]</a:t>
            </a:r>
          </a:p>
          <a:p>
            <a:pPr algn="l"/>
            <a:r>
              <a:rPr lang="en-IN" sz="1000" b="0" i="0" dirty="0">
                <a:solidFill>
                  <a:srgbClr val="000000"/>
                </a:solidFill>
                <a:effectLst/>
                <a:latin typeface="Times New Roman" panose="02020603050405020304" pitchFamily="18" charset="0"/>
              </a:rPr>
              <a:t>28. Cheung C, </a:t>
            </a:r>
            <a:r>
              <a:rPr lang="en-IN" sz="1000" b="0" i="0" dirty="0" err="1">
                <a:solidFill>
                  <a:srgbClr val="000000"/>
                </a:solidFill>
                <a:effectLst/>
                <a:latin typeface="Times New Roman" panose="02020603050405020304" pitchFamily="18" charset="0"/>
              </a:rPr>
              <a:t>Bhimani</a:t>
            </a:r>
            <a:r>
              <a:rPr lang="en-IN" sz="1000" b="0" i="0" dirty="0">
                <a:solidFill>
                  <a:srgbClr val="000000"/>
                </a:solidFill>
                <a:effectLst/>
                <a:latin typeface="Times New Roman" panose="02020603050405020304" pitchFamily="18" charset="0"/>
              </a:rPr>
              <a:t> R, Wyman JF, et al. Effects of Yoga on oxidative stress, motor function, and non-motor symptoms in Parkinson’s disease: A pilot randomized controlled trial. </a:t>
            </a:r>
            <a:r>
              <a:rPr lang="en-IN" sz="1000" b="0" i="1" dirty="0">
                <a:solidFill>
                  <a:srgbClr val="000000"/>
                </a:solidFill>
                <a:effectLst/>
                <a:latin typeface="Times New Roman" panose="02020603050405020304" pitchFamily="18" charset="0"/>
              </a:rPr>
              <a:t>Pilot Feasibility Stud</a:t>
            </a:r>
            <a:r>
              <a:rPr lang="en-IN" sz="1000" b="0" i="0" dirty="0">
                <a:solidFill>
                  <a:srgbClr val="000000"/>
                </a:solidFill>
                <a:effectLst/>
                <a:latin typeface="Times New Roman" panose="02020603050405020304" pitchFamily="18" charset="0"/>
              </a:rPr>
              <a:t> 2018;4:162 10.1186/s40814-018-0355-8 [</a:t>
            </a:r>
            <a:r>
              <a:rPr lang="en-IN" sz="1000" b="0" i="0" dirty="0">
                <a:solidFill>
                  <a:srgbClr val="2F4A8B"/>
                </a:solidFill>
                <a:effectLst/>
                <a:latin typeface="Times New Roman" panose="02020603050405020304" pitchFamily="18" charset="0"/>
                <a:hlinkClick r:id="rId39"/>
              </a:rPr>
              <a:t>PMC free article</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40"/>
              </a:rPr>
              <a:t>PubMed</a:t>
            </a:r>
            <a:r>
              <a:rPr lang="en-IN" sz="1000" b="0" i="0" dirty="0">
                <a:solidFill>
                  <a:srgbClr val="000000"/>
                </a:solidFill>
                <a:effectLst/>
                <a:latin typeface="Times New Roman" panose="02020603050405020304" pitchFamily="18" charset="0"/>
              </a:rPr>
              <a:t>] [</a:t>
            </a:r>
            <a:r>
              <a:rPr lang="en-IN" sz="1000" b="0" i="0" dirty="0" err="1">
                <a:solidFill>
                  <a:srgbClr val="2F4A8B"/>
                </a:solidFill>
                <a:effectLst/>
                <a:latin typeface="Times New Roman" panose="02020603050405020304" pitchFamily="18" charset="0"/>
                <a:hlinkClick r:id="rId41"/>
              </a:rPr>
              <a:t>CrossRef</a:t>
            </a:r>
            <a:r>
              <a:rPr lang="en-IN" sz="1000" b="0" i="0" dirty="0">
                <a:solidFill>
                  <a:srgbClr val="000000"/>
                </a:solidFill>
                <a:effectLst/>
                <a:latin typeface="Times New Roman" panose="02020603050405020304" pitchFamily="18" charset="0"/>
              </a:rPr>
              <a:t>] [</a:t>
            </a:r>
            <a:r>
              <a:rPr lang="en-IN" sz="1000" b="0" i="0" dirty="0">
                <a:solidFill>
                  <a:srgbClr val="2F4A8B"/>
                </a:solidFill>
                <a:effectLst/>
                <a:latin typeface="Times New Roman" panose="02020603050405020304" pitchFamily="18" charset="0"/>
                <a:hlinkClick r:id="rId42"/>
              </a:rPr>
              <a:t>Google Scholar</a:t>
            </a:r>
            <a:r>
              <a:rPr lang="en-IN" sz="1000" b="0" i="0" dirty="0">
                <a:solidFill>
                  <a:srgbClr val="000000"/>
                </a:solidFill>
                <a:effectLst/>
                <a:latin typeface="Times New Roman" panose="02020603050405020304" pitchFamily="18" charset="0"/>
              </a:rPr>
              <a:t>]</a:t>
            </a:r>
          </a:p>
          <a:p>
            <a:endParaRPr lang="en-IN" sz="1000" dirty="0"/>
          </a:p>
        </p:txBody>
      </p:sp>
    </p:spTree>
    <p:extLst>
      <p:ext uri="{BB962C8B-B14F-4D97-AF65-F5344CB8AC3E}">
        <p14:creationId xmlns:p14="http://schemas.microsoft.com/office/powerpoint/2010/main" val="33437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95219-B2C0-4ED1-9A07-5CA57721B131}"/>
              </a:ext>
            </a:extLst>
          </p:cNvPr>
          <p:cNvSpPr>
            <a:spLocks noGrp="1"/>
          </p:cNvSpPr>
          <p:nvPr>
            <p:ph type="title"/>
          </p:nvPr>
        </p:nvSpPr>
        <p:spPr>
          <a:xfrm>
            <a:off x="6260760" y="2527118"/>
            <a:ext cx="5410944" cy="1454051"/>
          </a:xfrm>
        </p:spPr>
        <p:txBody>
          <a:bodyPr>
            <a:noAutofit/>
          </a:bodyPr>
          <a:lstStyle/>
          <a:p>
            <a:r>
              <a:rPr lang="en-IN" sz="8000" dirty="0">
                <a:solidFill>
                  <a:schemeClr val="tx2"/>
                </a:solidFill>
                <a:latin typeface="Aparajita" panose="02020603050405020304" pitchFamily="18" charset="0"/>
                <a:cs typeface="Aparajita" panose="02020603050405020304" pitchFamily="18" charset="0"/>
              </a:rPr>
              <a:t>THANK YOU</a:t>
            </a:r>
          </a:p>
        </p:txBody>
      </p:sp>
      <p:pic>
        <p:nvPicPr>
          <p:cNvPr id="7" name="Graphic 6" descr="Email">
            <a:extLst>
              <a:ext uri="{FF2B5EF4-FFF2-40B4-BE49-F238E27FC236}">
                <a16:creationId xmlns:a16="http://schemas.microsoft.com/office/drawing/2014/main" id="{36C26D04-29B1-4866-A1F2-0598FED31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FF358141-8778-4A8D-A8FA-1DEE027DF452}"/>
              </a:ext>
            </a:extLst>
          </p:cNvPr>
          <p:cNvSpPr>
            <a:spLocks noGrp="1"/>
          </p:cNvSpPr>
          <p:nvPr>
            <p:ph idx="1"/>
          </p:nvPr>
        </p:nvSpPr>
        <p:spPr>
          <a:xfrm>
            <a:off x="5931240" y="3603856"/>
            <a:ext cx="6098791" cy="874608"/>
          </a:xfrm>
        </p:spPr>
        <p:txBody>
          <a:bodyPr anchor="ctr">
            <a:normAutofit/>
          </a:bodyPr>
          <a:lstStyle/>
          <a:p>
            <a:pPr marL="0" indent="0">
              <a:buNone/>
            </a:pPr>
            <a:r>
              <a:rPr lang="en-IN" sz="1800" dirty="0">
                <a:solidFill>
                  <a:schemeClr val="tx2"/>
                </a:solidFill>
              </a:rPr>
              <a:t>For further questions please reach me at arva24x7@gmail.com</a:t>
            </a:r>
          </a:p>
          <a:p>
            <a:endParaRPr lang="en-IN"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9938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arkinson's posture">
            <a:extLst>
              <a:ext uri="{FF2B5EF4-FFF2-40B4-BE49-F238E27FC236}">
                <a16:creationId xmlns:a16="http://schemas.microsoft.com/office/drawing/2014/main" id="{A30C6363-762A-4D74-AF3D-B2337CA5C8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7469" y="432369"/>
            <a:ext cx="7097062" cy="59260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97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2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3A2208-56B4-4AF0-AB5D-7B947DCDFDA3}"/>
              </a:ext>
            </a:extLst>
          </p:cNvPr>
          <p:cNvSpPr>
            <a:spLocks noGrp="1"/>
          </p:cNvSpPr>
          <p:nvPr>
            <p:ph type="title"/>
          </p:nvPr>
        </p:nvSpPr>
        <p:spPr>
          <a:xfrm>
            <a:off x="934872" y="982272"/>
            <a:ext cx="3388419" cy="4560970"/>
          </a:xfrm>
        </p:spPr>
        <p:txBody>
          <a:bodyPr>
            <a:normAutofit/>
          </a:bodyPr>
          <a:lstStyle/>
          <a:p>
            <a:r>
              <a:rPr lang="en-IN" sz="4000">
                <a:solidFill>
                  <a:srgbClr val="FFFFFF"/>
                </a:solidFill>
              </a:rPr>
              <a:t>Incidence &amp; DALY</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4BFC776-FD2A-44B1-A4D6-D693AD273749}"/>
              </a:ext>
            </a:extLst>
          </p:cNvPr>
          <p:cNvSpPr>
            <a:spLocks noGrp="1"/>
          </p:cNvSpPr>
          <p:nvPr>
            <p:ph idx="1"/>
          </p:nvPr>
        </p:nvSpPr>
        <p:spPr>
          <a:xfrm>
            <a:off x="5221862" y="1719618"/>
            <a:ext cx="5948831" cy="4334629"/>
          </a:xfrm>
        </p:spPr>
        <p:txBody>
          <a:bodyPr anchor="ctr">
            <a:normAutofit/>
          </a:bodyPr>
          <a:lstStyle/>
          <a:p>
            <a:r>
              <a:rPr lang="en-IN" sz="2400" b="0" i="0" dirty="0">
                <a:solidFill>
                  <a:srgbClr val="FEFFFF"/>
                </a:solidFill>
                <a:effectLst/>
                <a:latin typeface="Aparajita" panose="02020603050405020304" pitchFamily="18" charset="0"/>
                <a:cs typeface="Aparajita" panose="02020603050405020304" pitchFamily="18" charset="0"/>
              </a:rPr>
              <a:t>PD is a universal disorder, with a crude incidence rate of 4.5–19 per 100,000 population per year and the </a:t>
            </a:r>
          </a:p>
          <a:p>
            <a:r>
              <a:rPr lang="en-IN" sz="2400" b="0" i="0" dirty="0">
                <a:solidFill>
                  <a:srgbClr val="FEFFFF"/>
                </a:solidFill>
                <a:effectLst/>
                <a:latin typeface="Aparajita" panose="02020603050405020304" pitchFamily="18" charset="0"/>
                <a:cs typeface="Aparajita" panose="02020603050405020304" pitchFamily="18" charset="0"/>
              </a:rPr>
              <a:t>In a door-to-door survey of the Parsi community in Bombay, the crude prevalence estimates were 328 per 100,000.</a:t>
            </a:r>
          </a:p>
          <a:p>
            <a:r>
              <a:rPr lang="en-IN" sz="2400" b="0" i="0" dirty="0">
                <a:solidFill>
                  <a:srgbClr val="FEFFFF"/>
                </a:solidFill>
                <a:effectLst/>
                <a:latin typeface="Aparajita" panose="02020603050405020304" pitchFamily="18" charset="0"/>
                <a:cs typeface="Aparajita" panose="02020603050405020304" pitchFamily="18" charset="0"/>
              </a:rPr>
              <a:t>Daily Adjusted Life Years (DALY) globally in 2015 was 1.76 million (0.12%) and is expected to increase up to 2.01 million (0.13%) in 2030. </a:t>
            </a:r>
          </a:p>
        </p:txBody>
      </p:sp>
    </p:spTree>
    <p:extLst>
      <p:ext uri="{BB962C8B-B14F-4D97-AF65-F5344CB8AC3E}">
        <p14:creationId xmlns:p14="http://schemas.microsoft.com/office/powerpoint/2010/main" val="23817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6FCC40-9302-4AFB-99C4-4DDDDE9C9C25}"/>
              </a:ext>
            </a:extLst>
          </p:cNvPr>
          <p:cNvSpPr>
            <a:spLocks noGrp="1"/>
          </p:cNvSpPr>
          <p:nvPr>
            <p:ph type="title"/>
          </p:nvPr>
        </p:nvSpPr>
        <p:spPr>
          <a:xfrm>
            <a:off x="934872" y="982272"/>
            <a:ext cx="3388419" cy="4560970"/>
          </a:xfrm>
        </p:spPr>
        <p:txBody>
          <a:bodyPr>
            <a:normAutofit/>
          </a:bodyPr>
          <a:lstStyle/>
          <a:p>
            <a:r>
              <a:rPr lang="en-IN" sz="4000">
                <a:solidFill>
                  <a:srgbClr val="FFFFFF"/>
                </a:solidFill>
              </a:rPr>
              <a:t>Physical Therapy for Individuals with PD.</a:t>
            </a:r>
          </a:p>
        </p:txBody>
      </p:sp>
      <p:sp>
        <p:nvSpPr>
          <p:cNvPr id="2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FC1924-C866-426A-9F91-45C7A3D3F6F2}"/>
              </a:ext>
            </a:extLst>
          </p:cNvPr>
          <p:cNvSpPr>
            <a:spLocks noGrp="1"/>
          </p:cNvSpPr>
          <p:nvPr>
            <p:ph idx="1"/>
          </p:nvPr>
        </p:nvSpPr>
        <p:spPr>
          <a:xfrm>
            <a:off x="5221862" y="1719618"/>
            <a:ext cx="5948831" cy="4334629"/>
          </a:xfrm>
        </p:spPr>
        <p:txBody>
          <a:bodyPr anchor="ctr">
            <a:normAutofit/>
          </a:bodyPr>
          <a:lstStyle/>
          <a:p>
            <a:r>
              <a:rPr lang="en-IN" sz="2200">
                <a:solidFill>
                  <a:srgbClr val="FEFFFF"/>
                </a:solidFill>
                <a:latin typeface="Aparajita" panose="02020603050405020304" pitchFamily="18" charset="0"/>
                <a:cs typeface="Aparajita" panose="02020603050405020304" pitchFamily="18" charset="0"/>
              </a:rPr>
              <a:t>M</a:t>
            </a:r>
            <a:r>
              <a:rPr lang="en-IN" sz="2200" b="0" i="0">
                <a:solidFill>
                  <a:srgbClr val="FEFFFF"/>
                </a:solidFill>
                <a:effectLst/>
                <a:latin typeface="Aparajita" panose="02020603050405020304" pitchFamily="18" charset="0"/>
                <a:cs typeface="Aparajita" panose="02020603050405020304" pitchFamily="18" charset="0"/>
              </a:rPr>
              <a:t>oderate evidence that support physical activity and exercise improves postural instability balance in persons with mild to moderate PD.</a:t>
            </a:r>
          </a:p>
          <a:p>
            <a:r>
              <a:rPr lang="en-IN" sz="2200" b="0" i="0">
                <a:solidFill>
                  <a:srgbClr val="FEFFFF"/>
                </a:solidFill>
                <a:effectLst/>
                <a:latin typeface="Aparajita" panose="02020603050405020304" pitchFamily="18" charset="0"/>
                <a:cs typeface="Aparajita" panose="02020603050405020304" pitchFamily="18" charset="0"/>
              </a:rPr>
              <a:t>There is insufficient evidence to support the use of one approach of physiotherapy intervention over another for the treatment of PD</a:t>
            </a:r>
          </a:p>
          <a:p>
            <a:r>
              <a:rPr lang="en-IN" sz="2200" b="0" i="0">
                <a:solidFill>
                  <a:srgbClr val="FEFFFF"/>
                </a:solidFill>
                <a:effectLst/>
                <a:latin typeface="Aparajita" panose="02020603050405020304" pitchFamily="18" charset="0"/>
                <a:cs typeface="Aparajita" panose="02020603050405020304" pitchFamily="18" charset="0"/>
              </a:rPr>
              <a:t>A recent survey showed Tai Chi and Yoga were the 2</a:t>
            </a:r>
            <a:r>
              <a:rPr lang="en-IN" sz="2200" b="0" i="0" baseline="30000">
                <a:solidFill>
                  <a:srgbClr val="FEFFFF"/>
                </a:solidFill>
                <a:effectLst/>
                <a:latin typeface="Aparajita" panose="02020603050405020304" pitchFamily="18" charset="0"/>
                <a:cs typeface="Aparajita" panose="02020603050405020304" pitchFamily="18" charset="0"/>
              </a:rPr>
              <a:t>nd</a:t>
            </a:r>
            <a:r>
              <a:rPr lang="en-IN" sz="2200" b="0" i="0">
                <a:solidFill>
                  <a:srgbClr val="FEFFFF"/>
                </a:solidFill>
                <a:effectLst/>
                <a:latin typeface="Aparajita" panose="02020603050405020304" pitchFamily="18" charset="0"/>
                <a:cs typeface="Aparajita" panose="02020603050405020304" pitchFamily="18" charset="0"/>
              </a:rPr>
              <a:t> most prevalent complimentary therapies utilized by individuals with PD</a:t>
            </a:r>
          </a:p>
          <a:p>
            <a:r>
              <a:rPr lang="en-IN" sz="2200" b="0" i="0">
                <a:solidFill>
                  <a:srgbClr val="FEFFFF"/>
                </a:solidFill>
                <a:effectLst/>
                <a:latin typeface="Aparajita" panose="02020603050405020304" pitchFamily="18" charset="0"/>
                <a:cs typeface="Aparajita" panose="02020603050405020304" pitchFamily="18" charset="0"/>
              </a:rPr>
              <a:t>Home-based exercises for a minimum 150 min per week for at least six weeks improved balance-related activities in people with Idiopathic Parkinson’s disease, .</a:t>
            </a:r>
            <a:endParaRPr lang="en-IN" sz="2200">
              <a:solidFill>
                <a:srgbClr val="FEFFFF"/>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0742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A88747-FAB7-4915-9A6C-5AA2A21AC1FD}"/>
              </a:ext>
            </a:extLst>
          </p:cNvPr>
          <p:cNvGraphicFramePr>
            <a:graphicFrameLocks noGrp="1"/>
          </p:cNvGraphicFramePr>
          <p:nvPr>
            <p:ph idx="1"/>
            <p:extLst>
              <p:ext uri="{D42A27DB-BD31-4B8C-83A1-F6EECF244321}">
                <p14:modId xmlns:p14="http://schemas.microsoft.com/office/powerpoint/2010/main" val="2879337192"/>
              </p:ext>
            </p:extLst>
          </p:nvPr>
        </p:nvGraphicFramePr>
        <p:xfrm>
          <a:off x="894298" y="238099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yoga for old people">
            <a:extLst>
              <a:ext uri="{FF2B5EF4-FFF2-40B4-BE49-F238E27FC236}">
                <a16:creationId xmlns:a16="http://schemas.microsoft.com/office/drawing/2014/main" id="{90A83F99-720C-4404-8150-06D189D919E7}"/>
              </a:ext>
            </a:extLst>
          </p:cNvPr>
          <p:cNvPicPr>
            <a:picLocks noChangeAspect="1" noChangeArrowheads="1"/>
          </p:cNvPicPr>
          <p:nvPr/>
        </p:nvPicPr>
        <p:blipFill rotWithShape="1">
          <a:blip r:embed="rId7">
            <a:alphaModFix amt="20000"/>
            <a:extLst>
              <a:ext uri="{28A0092B-C50C-407E-A947-70E740481C1C}">
                <a14:useLocalDpi xmlns:a14="http://schemas.microsoft.com/office/drawing/2010/main" val="0"/>
              </a:ext>
            </a:extLst>
          </a:blip>
          <a:srcRect l="6833" t="1908" r="44385"/>
          <a:stretch/>
        </p:blipFill>
        <p:spPr bwMode="auto">
          <a:xfrm>
            <a:off x="6270161" y="62832"/>
            <a:ext cx="5943600" cy="673233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tai chifor old people">
            <a:extLst>
              <a:ext uri="{FF2B5EF4-FFF2-40B4-BE49-F238E27FC236}">
                <a16:creationId xmlns:a16="http://schemas.microsoft.com/office/drawing/2014/main" id="{6BE72D74-BB8E-46DF-AA61-BB0C285D94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0" name="Picture 6" descr="Image result for tai chifor old people">
            <a:extLst>
              <a:ext uri="{FF2B5EF4-FFF2-40B4-BE49-F238E27FC236}">
                <a16:creationId xmlns:a16="http://schemas.microsoft.com/office/drawing/2014/main" id="{0939B2C4-166B-4788-AEE3-8636FEBFC27F}"/>
              </a:ext>
            </a:extLst>
          </p:cNvPr>
          <p:cNvPicPr>
            <a:picLocks noChangeAspect="1" noChangeArrowheads="1"/>
          </p:cNvPicPr>
          <p:nvPr/>
        </p:nvPicPr>
        <p:blipFill rotWithShape="1">
          <a:blip r:embed="rId8">
            <a:alphaModFix amt="20000"/>
            <a:extLst>
              <a:ext uri="{28A0092B-C50C-407E-A947-70E740481C1C}">
                <a14:useLocalDpi xmlns:a14="http://schemas.microsoft.com/office/drawing/2010/main" val="0"/>
              </a:ext>
            </a:extLst>
          </a:blip>
          <a:srcRect l="-200" t="9620" b="18656"/>
          <a:stretch/>
        </p:blipFill>
        <p:spPr bwMode="auto">
          <a:xfrm>
            <a:off x="0" y="62832"/>
            <a:ext cx="6270161" cy="673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9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417A2FA-02FB-42A4-BAD5-561CEB03670F}"/>
              </a:ext>
            </a:extLst>
          </p:cNvPr>
          <p:cNvPicPr>
            <a:picLocks noChangeAspect="1"/>
          </p:cNvPicPr>
          <p:nvPr/>
        </p:nvPicPr>
        <p:blipFill rotWithShape="1">
          <a:blip r:embed="rId2"/>
          <a:srcRect b="12791"/>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833398" y="1442210"/>
            <a:ext cx="10515600" cy="1325563"/>
          </a:xfrm>
        </p:spPr>
        <p:txBody>
          <a:bodyPr>
            <a:normAutofit/>
          </a:bodyPr>
          <a:lstStyle/>
          <a:p>
            <a:pPr algn="ctr"/>
            <a:r>
              <a:rPr lang="en-US" dirty="0">
                <a:latin typeface="Aparajita" panose="02020603050405020304" pitchFamily="18" charset="0"/>
                <a:cs typeface="Aparajita" panose="02020603050405020304" pitchFamily="18" charset="0"/>
              </a:rPr>
              <a:t>Need for the study.</a:t>
            </a:r>
          </a:p>
        </p:txBody>
      </p:sp>
      <p:graphicFrame>
        <p:nvGraphicFramePr>
          <p:cNvPr id="6" name="Content Placeholder 5">
            <a:extLst>
              <a:ext uri="{FF2B5EF4-FFF2-40B4-BE49-F238E27FC236}">
                <a16:creationId xmlns:a16="http://schemas.microsoft.com/office/drawing/2014/main" id="{785EDBBB-AE18-45C5-A47A-0D580F04C761}"/>
              </a:ext>
            </a:extLst>
          </p:cNvPr>
          <p:cNvGraphicFramePr>
            <a:graphicFrameLocks noGrp="1"/>
          </p:cNvGraphicFramePr>
          <p:nvPr>
            <p:ph idx="1"/>
            <p:extLst>
              <p:ext uri="{D42A27DB-BD31-4B8C-83A1-F6EECF244321}">
                <p14:modId xmlns:p14="http://schemas.microsoft.com/office/powerpoint/2010/main" val="4178199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09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1DF22B-480A-4AA5-B5C8-1C26BFFB5940}"/>
              </a:ext>
            </a:extLst>
          </p:cNvPr>
          <p:cNvSpPr>
            <a:spLocks noGrp="1"/>
          </p:cNvSpPr>
          <p:nvPr>
            <p:ph type="title"/>
          </p:nvPr>
        </p:nvSpPr>
        <p:spPr>
          <a:xfrm>
            <a:off x="4379976" y="452842"/>
            <a:ext cx="6976872" cy="1261872"/>
          </a:xfrm>
        </p:spPr>
        <p:txBody>
          <a:bodyPr vert="horz" lIns="91440" tIns="45720" rIns="91440" bIns="45720" rtlCol="0" anchor="ctr">
            <a:normAutofit/>
          </a:bodyPr>
          <a:lstStyle/>
          <a:p>
            <a:r>
              <a:rPr lang="en-US" sz="4800" kern="1200">
                <a:solidFill>
                  <a:schemeClr val="bg1"/>
                </a:solidFill>
                <a:latin typeface="+mj-lt"/>
                <a:ea typeface="+mj-ea"/>
                <a:cs typeface="+mj-cs"/>
              </a:rPr>
              <a:t>STUDY CRITERIA</a:t>
            </a:r>
          </a:p>
        </p:txBody>
      </p:sp>
      <p:cxnSp>
        <p:nvCxnSpPr>
          <p:cNvPr id="24" name="Straight Connector 23">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5A089A9F-CC47-4598-808F-439815ED58A0}"/>
              </a:ext>
            </a:extLst>
          </p:cNvPr>
          <p:cNvGraphicFramePr>
            <a:graphicFrameLocks noGrp="1"/>
          </p:cNvGraphicFramePr>
          <p:nvPr>
            <p:extLst>
              <p:ext uri="{D42A27DB-BD31-4B8C-83A1-F6EECF244321}">
                <p14:modId xmlns:p14="http://schemas.microsoft.com/office/powerpoint/2010/main" val="3066447087"/>
              </p:ext>
            </p:extLst>
          </p:nvPr>
        </p:nvGraphicFramePr>
        <p:xfrm>
          <a:off x="1767234" y="2150036"/>
          <a:ext cx="8657532" cy="4206241"/>
        </p:xfrm>
        <a:graphic>
          <a:graphicData uri="http://schemas.openxmlformats.org/drawingml/2006/table">
            <a:tbl>
              <a:tblPr firstRow="1" bandRow="1">
                <a:tableStyleId>{69012ECD-51FC-41F1-AA8D-1B2483CD663E}</a:tableStyleId>
              </a:tblPr>
              <a:tblGrid>
                <a:gridCol w="4430855">
                  <a:extLst>
                    <a:ext uri="{9D8B030D-6E8A-4147-A177-3AD203B41FA5}">
                      <a16:colId xmlns:a16="http://schemas.microsoft.com/office/drawing/2014/main" val="3150320687"/>
                    </a:ext>
                  </a:extLst>
                </a:gridCol>
                <a:gridCol w="4226677">
                  <a:extLst>
                    <a:ext uri="{9D8B030D-6E8A-4147-A177-3AD203B41FA5}">
                      <a16:colId xmlns:a16="http://schemas.microsoft.com/office/drawing/2014/main" val="3278445214"/>
                    </a:ext>
                  </a:extLst>
                </a:gridCol>
              </a:tblGrid>
              <a:tr h="896815">
                <a:tc>
                  <a:txBody>
                    <a:bodyPr/>
                    <a:lstStyle/>
                    <a:p>
                      <a:pPr algn="ctr"/>
                      <a:r>
                        <a:rPr lang="en-IN" sz="1800" b="0">
                          <a:solidFill>
                            <a:srgbClr val="000000"/>
                          </a:solidFill>
                          <a:effectLst/>
                        </a:rPr>
                        <a:t>INCLUSION CRITERIA </a:t>
                      </a:r>
                      <a:endParaRPr lang="en-IN" sz="1800">
                        <a:latin typeface="Aparajita" panose="02020603050405020304" pitchFamily="18" charset="0"/>
                        <a:cs typeface="Aparajita" panose="02020603050405020304" pitchFamily="18" charset="0"/>
                      </a:endParaRPr>
                    </a:p>
                  </a:txBody>
                  <a:tcPr marL="49719" marR="49719" marT="24860" marB="248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a:solidFill>
                            <a:srgbClr val="000000"/>
                          </a:solidFill>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a:solidFill>
                            <a:srgbClr val="000000"/>
                          </a:solidFill>
                          <a:effectLst/>
                        </a:rPr>
                        <a:t>EXCLUSION CRITERIA</a:t>
                      </a:r>
                    </a:p>
                    <a:p>
                      <a:endParaRPr lang="en-IN" sz="1800" b="0">
                        <a:latin typeface="Aparajita" panose="02020603050405020304" pitchFamily="18" charset="0"/>
                        <a:cs typeface="Aparajita" panose="02020603050405020304" pitchFamily="18" charset="0"/>
                      </a:endParaRPr>
                    </a:p>
                  </a:txBody>
                  <a:tcPr marL="49719" marR="49719" marT="24860" marB="24860" anchor="b"/>
                </a:tc>
                <a:extLst>
                  <a:ext uri="{0D108BD9-81ED-4DB2-BD59-A6C34878D82A}">
                    <a16:rowId xmlns:a16="http://schemas.microsoft.com/office/drawing/2014/main" val="2269292236"/>
                  </a:ext>
                </a:extLst>
              </a:tr>
              <a:tr h="330942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b="0">
                          <a:solidFill>
                            <a:srgbClr val="000000"/>
                          </a:solidFill>
                          <a:effectLst/>
                        </a:rPr>
                        <a:t>Subjects within age 60–85 years including both male and female.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b="0">
                          <a:solidFill>
                            <a:srgbClr val="000000"/>
                          </a:solidFill>
                          <a:effectLst/>
                        </a:rPr>
                        <a:t>Subjects who were in stage 2.5 and 3 of Modified Hoehn and Yahr’s Parkinson’s stage.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b="0">
                          <a:solidFill>
                            <a:srgbClr val="000000"/>
                          </a:solidFill>
                          <a:effectLst/>
                        </a:rPr>
                        <a:t>Patients who were able to understand and follow the instructions.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b="0">
                          <a:solidFill>
                            <a:srgbClr val="000000"/>
                          </a:solidFill>
                          <a:effectLst/>
                        </a:rPr>
                        <a:t>Patients who were interested to participate and were not undergoing any other treatment other than medication</a:t>
                      </a:r>
                    </a:p>
                    <a:p>
                      <a:endParaRPr lang="en-IN" sz="1800">
                        <a:latin typeface="Aparajita" panose="02020603050405020304" pitchFamily="18" charset="0"/>
                        <a:cs typeface="Aparajita" panose="02020603050405020304" pitchFamily="18" charset="0"/>
                      </a:endParaRPr>
                    </a:p>
                  </a:txBody>
                  <a:tcPr marL="49719" marR="49719" marT="24860" marB="24860"/>
                </a:tc>
                <a:tc>
                  <a:txBody>
                    <a:bodyPr/>
                    <a:lstStyle/>
                    <a:p>
                      <a:pPr marL="285750" indent="-285750">
                        <a:buFont typeface="Arial" panose="020B0604020202020204" pitchFamily="34" charset="0"/>
                        <a:buChar char="•"/>
                      </a:pPr>
                      <a:r>
                        <a:rPr lang="en-IN" sz="1800" b="0">
                          <a:solidFill>
                            <a:srgbClr val="000000"/>
                          </a:solidFill>
                          <a:effectLst/>
                        </a:rPr>
                        <a:t>Severe co-morbidity influencing mobility or life-threatening disease.</a:t>
                      </a:r>
                    </a:p>
                    <a:p>
                      <a:pPr marL="285750" indent="-285750">
                        <a:buFont typeface="Arial" panose="020B0604020202020204" pitchFamily="34" charset="0"/>
                        <a:buChar char="•"/>
                      </a:pPr>
                      <a:r>
                        <a:rPr lang="en-IN" sz="1800" b="0">
                          <a:solidFill>
                            <a:srgbClr val="000000"/>
                          </a:solidFill>
                          <a:effectLst/>
                        </a:rPr>
                        <a:t>Not interested to participate in any form of exercises.</a:t>
                      </a:r>
                    </a:p>
                    <a:p>
                      <a:pPr marL="285750" indent="-285750">
                        <a:buFont typeface="Arial" panose="020B0604020202020204" pitchFamily="34" charset="0"/>
                        <a:buChar char="•"/>
                      </a:pPr>
                      <a:r>
                        <a:rPr lang="en-IN" sz="1800" b="0">
                          <a:solidFill>
                            <a:srgbClr val="000000"/>
                          </a:solidFill>
                          <a:effectLst/>
                        </a:rPr>
                        <a:t>Visual and vestibular disorder affecting balance. </a:t>
                      </a:r>
                    </a:p>
                    <a:p>
                      <a:pPr marL="285750" indent="-285750">
                        <a:buFont typeface="Arial" panose="020B0604020202020204" pitchFamily="34" charset="0"/>
                        <a:buChar char="•"/>
                      </a:pPr>
                      <a:r>
                        <a:rPr lang="en-IN" sz="1800" b="0">
                          <a:solidFill>
                            <a:srgbClr val="000000"/>
                          </a:solidFill>
                          <a:effectLst/>
                        </a:rPr>
                        <a:t>History of osteoporosis, fracture or ankle instability, falls.</a:t>
                      </a:r>
                    </a:p>
                    <a:p>
                      <a:pPr marL="285750" indent="-285750">
                        <a:buFont typeface="Arial" panose="020B0604020202020204" pitchFamily="34" charset="0"/>
                        <a:buChar char="•"/>
                      </a:pPr>
                      <a:r>
                        <a:rPr lang="en-IN" sz="1800" b="0">
                          <a:solidFill>
                            <a:srgbClr val="000000"/>
                          </a:solidFill>
                          <a:effectLst/>
                        </a:rPr>
                        <a:t>No care giver supervision or support.</a:t>
                      </a:r>
                      <a:endParaRPr lang="en-IN" sz="1800" b="0">
                        <a:latin typeface="Aparajita" panose="02020603050405020304" pitchFamily="18" charset="0"/>
                        <a:cs typeface="Aparajita" panose="02020603050405020304" pitchFamily="18" charset="0"/>
                      </a:endParaRPr>
                    </a:p>
                  </a:txBody>
                  <a:tcPr marL="49719" marR="49719" marT="24860" marB="24860"/>
                </a:tc>
                <a:extLst>
                  <a:ext uri="{0D108BD9-81ED-4DB2-BD59-A6C34878D82A}">
                    <a16:rowId xmlns:a16="http://schemas.microsoft.com/office/drawing/2014/main" val="691115006"/>
                  </a:ext>
                </a:extLst>
              </a:tr>
            </a:tbl>
          </a:graphicData>
        </a:graphic>
      </p:graphicFrame>
    </p:spTree>
    <p:extLst>
      <p:ext uri="{BB962C8B-B14F-4D97-AF65-F5344CB8AC3E}">
        <p14:creationId xmlns:p14="http://schemas.microsoft.com/office/powerpoint/2010/main" val="208236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4559C840-61B0-452A-A884-D5417E365865}"/>
              </a:ext>
            </a:extLst>
          </p:cNvPr>
          <p:cNvGraphicFramePr>
            <a:graphicFrameLocks noGrp="1"/>
          </p:cNvGraphicFramePr>
          <p:nvPr>
            <p:ph idx="1"/>
            <p:extLst>
              <p:ext uri="{D42A27DB-BD31-4B8C-83A1-F6EECF244321}">
                <p14:modId xmlns:p14="http://schemas.microsoft.com/office/powerpoint/2010/main" val="3807665280"/>
              </p:ext>
            </p:extLst>
          </p:nvPr>
        </p:nvGraphicFramePr>
        <p:xfrm>
          <a:off x="1174554" y="1615913"/>
          <a:ext cx="9842890" cy="503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FE11036-8F01-4C8A-A19E-38B4BFAEC4FB}"/>
              </a:ext>
            </a:extLst>
          </p:cNvPr>
          <p:cNvSpPr txBox="1"/>
          <p:nvPr/>
        </p:nvSpPr>
        <p:spPr>
          <a:xfrm>
            <a:off x="4101710" y="600250"/>
            <a:ext cx="3988579" cy="1015663"/>
          </a:xfrm>
          <a:prstGeom prst="rect">
            <a:avLst/>
          </a:prstGeom>
          <a:noFill/>
        </p:spPr>
        <p:txBody>
          <a:bodyPr wrap="square" rtlCol="0">
            <a:spAutoFit/>
          </a:bodyPr>
          <a:lstStyle/>
          <a:p>
            <a:pPr>
              <a:spcAft>
                <a:spcPts val="600"/>
              </a:spcAft>
            </a:pPr>
            <a:r>
              <a:rPr lang="en-IN" sz="6000" dirty="0">
                <a:ln w="0"/>
                <a:solidFill>
                  <a:schemeClr val="accent1"/>
                </a:solidFill>
                <a:effectLst>
                  <a:outerShdw blurRad="38100" dist="25400" dir="5400000" algn="ctr" rotWithShape="0">
                    <a:srgbClr val="6E747A">
                      <a:alpha val="43000"/>
                    </a:srgbClr>
                  </a:outerShdw>
                </a:effectLst>
                <a:latin typeface="Aparajita" panose="02020603050405020304" pitchFamily="18" charset="0"/>
                <a:cs typeface="Aparajita" panose="02020603050405020304" pitchFamily="18" charset="0"/>
              </a:rPr>
              <a:t>PROCEDURE</a:t>
            </a:r>
            <a:endParaRPr lang="en-IN" sz="6000">
              <a:ln w="0"/>
              <a:solidFill>
                <a:schemeClr val="accent1"/>
              </a:solidFill>
              <a:effectLst>
                <a:outerShdw blurRad="38100" dist="25400" dir="5400000" algn="ctr" rotWithShape="0">
                  <a:srgbClr val="6E747A">
                    <a:alpha val="43000"/>
                  </a:srgbClr>
                </a:outerShdw>
              </a:effectLst>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2692586295"/>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465</TotalTime>
  <Words>2842</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Aparajita</vt:lpstr>
      <vt:lpstr>Arial</vt:lpstr>
      <vt:lpstr>Calibri</vt:lpstr>
      <vt:lpstr>Calibri Light</vt:lpstr>
      <vt:lpstr>Times New Roman</vt:lpstr>
      <vt:lpstr>Office Theme</vt:lpstr>
      <vt:lpstr>Effect of home-based Tai Chi, Yoga or conventional balance exercise on functional balance and mobility among persons with idiopathic Parkinson's disease: An experimental study</vt:lpstr>
      <vt:lpstr>PowerPoint Presentation</vt:lpstr>
      <vt:lpstr>PowerPoint Presentation</vt:lpstr>
      <vt:lpstr>Incidence &amp; DALY</vt:lpstr>
      <vt:lpstr>Physical Therapy for Individuals with PD.</vt:lpstr>
      <vt:lpstr>PowerPoint Presentation</vt:lpstr>
      <vt:lpstr>Need for the study.</vt:lpstr>
      <vt:lpstr>STUDY CRITERIA</vt:lpstr>
      <vt:lpstr>PowerPoint Presentation</vt:lpstr>
      <vt:lpstr>PowerPoint Presentation</vt:lpstr>
      <vt:lpstr>PowerPoint Presentation</vt:lpstr>
      <vt:lpstr>PowerPoint Presentation</vt:lpstr>
      <vt:lpstr>PowerPoint Presentation</vt:lpstr>
      <vt:lpstr>PowerPoint Presentation</vt:lpstr>
      <vt:lpstr>OUTCOME MEASURES</vt:lpstr>
      <vt:lpstr>Data Analysis</vt:lpstr>
      <vt:lpstr>RESULTS</vt:lpstr>
      <vt:lpstr>GRAPHICAL REPRESENTATION</vt:lpstr>
      <vt:lpstr>CONCLUSION</vt:lpstr>
      <vt:lpstr>PowerPoint Presentation</vt:lpstr>
      <vt:lpstr>REFERENCES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home-based Tai Chi, Yoga or conventional balance exercise on functional balance and mobility among persons with idiopathic Parkinson's disease: An experimental study</dc:title>
  <dc:creator>Arva Gadly</dc:creator>
  <cp:lastModifiedBy>Arva Gadly</cp:lastModifiedBy>
  <cp:revision>30</cp:revision>
  <dcterms:created xsi:type="dcterms:W3CDTF">2021-02-14T21:53:50Z</dcterms:created>
  <dcterms:modified xsi:type="dcterms:W3CDTF">2021-02-16T18:05:36Z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