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Lst>
  <p:sldSz cx="512064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2540"/>
    <a:srgbClr val="A9ABAE"/>
    <a:srgbClr val="58585A"/>
    <a:srgbClr val="59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1748"/>
    <p:restoredTop sz="94713"/>
  </p:normalViewPr>
  <p:slideViewPr>
    <p:cSldViewPr snapToGrid="0" snapToObjects="1">
      <p:cViewPr>
        <p:scale>
          <a:sx n="30" d="100"/>
          <a:sy n="30" d="100"/>
        </p:scale>
        <p:origin x="-2830" y="-22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6EFC8A-FD47-E74E-A88C-091E0FABFCD6}"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pic>
        <p:nvPicPr>
          <p:cNvPr id="3" name="Picture 2">
            <a:extLst>
              <a:ext uri="{FF2B5EF4-FFF2-40B4-BE49-F238E27FC236}">
                <a16:creationId xmlns:a16="http://schemas.microsoft.com/office/drawing/2014/main" id="{73AFF713-5D72-4059-9417-DEA7401120E6}"/>
              </a:ext>
            </a:extLst>
          </p:cNvPr>
          <p:cNvPicPr>
            <a:picLocks noChangeAspect="1"/>
          </p:cNvPicPr>
          <p:nvPr userDrawn="1"/>
        </p:nvPicPr>
        <p:blipFill>
          <a:blip r:embed="rId2"/>
          <a:stretch>
            <a:fillRect/>
          </a:stretch>
        </p:blipFill>
        <p:spPr>
          <a:xfrm>
            <a:off x="279400" y="14533779"/>
            <a:ext cx="50215800" cy="18607745"/>
          </a:xfrm>
          <a:prstGeom prst="rect">
            <a:avLst/>
          </a:prstGeom>
        </p:spPr>
      </p:pic>
    </p:spTree>
    <p:extLst>
      <p:ext uri="{BB962C8B-B14F-4D97-AF65-F5344CB8AC3E}">
        <p14:creationId xmlns:p14="http://schemas.microsoft.com/office/powerpoint/2010/main" val="61518237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EFC8A-FD47-E74E-A88C-091E0FABFCD6}"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3788780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1"/>
            <a:ext cx="1104138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752601"/>
            <a:ext cx="3248406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EFC8A-FD47-E74E-A88C-091E0FABFCD6}"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2000358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6EFC8A-FD47-E74E-A88C-091E0FABFCD6}"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28959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6"/>
            <a:ext cx="44165520" cy="13693138"/>
          </a:xfrm>
        </p:spPr>
        <p:txBody>
          <a:bodyPr anchor="b"/>
          <a:lstStyle>
            <a:lvl1pPr>
              <a:defRPr sz="25201"/>
            </a:lvl1pPr>
          </a:lstStyle>
          <a:p>
            <a:r>
              <a:rPr lang="en-US"/>
              <a:t>Click to edit Master title style</a:t>
            </a:r>
            <a:endParaRPr lang="en-US" dirty="0"/>
          </a:p>
        </p:txBody>
      </p:sp>
      <p:sp>
        <p:nvSpPr>
          <p:cNvPr id="3" name="Text Placeholder 2"/>
          <p:cNvSpPr>
            <a:spLocks noGrp="1"/>
          </p:cNvSpPr>
          <p:nvPr>
            <p:ph type="body" idx="1"/>
          </p:nvPr>
        </p:nvSpPr>
        <p:spPr>
          <a:xfrm>
            <a:off x="3493770" y="22029426"/>
            <a:ext cx="44165520" cy="7200898"/>
          </a:xfrm>
        </p:spPr>
        <p:txBody>
          <a:bodyPr/>
          <a:lstStyle>
            <a:lvl1pPr marL="0" indent="0">
              <a:buNone/>
              <a:defRPr sz="10080">
                <a:solidFill>
                  <a:schemeClr val="tx1">
                    <a:tint val="75000"/>
                  </a:schemeClr>
                </a:solidFill>
              </a:defRPr>
            </a:lvl1pPr>
            <a:lvl2pPr marL="1920374" indent="0">
              <a:buNone/>
              <a:defRPr sz="8400">
                <a:solidFill>
                  <a:schemeClr val="tx1">
                    <a:tint val="75000"/>
                  </a:schemeClr>
                </a:solidFill>
              </a:defRPr>
            </a:lvl2pPr>
            <a:lvl3pPr marL="3840750" indent="0">
              <a:buNone/>
              <a:defRPr sz="7560">
                <a:solidFill>
                  <a:schemeClr val="tx1">
                    <a:tint val="75000"/>
                  </a:schemeClr>
                </a:solidFill>
              </a:defRPr>
            </a:lvl3pPr>
            <a:lvl4pPr marL="5761124" indent="0">
              <a:buNone/>
              <a:defRPr sz="6720">
                <a:solidFill>
                  <a:schemeClr val="tx1">
                    <a:tint val="75000"/>
                  </a:schemeClr>
                </a:solidFill>
              </a:defRPr>
            </a:lvl4pPr>
            <a:lvl5pPr marL="7681500" indent="0">
              <a:buNone/>
              <a:defRPr sz="6720">
                <a:solidFill>
                  <a:schemeClr val="tx1">
                    <a:tint val="75000"/>
                  </a:schemeClr>
                </a:solidFill>
              </a:defRPr>
            </a:lvl5pPr>
            <a:lvl6pPr marL="9601874" indent="0">
              <a:buNone/>
              <a:defRPr sz="6720">
                <a:solidFill>
                  <a:schemeClr val="tx1">
                    <a:tint val="75000"/>
                  </a:schemeClr>
                </a:solidFill>
              </a:defRPr>
            </a:lvl6pPr>
            <a:lvl7pPr marL="11522250" indent="0">
              <a:buNone/>
              <a:defRPr sz="6720">
                <a:solidFill>
                  <a:schemeClr val="tx1">
                    <a:tint val="75000"/>
                  </a:schemeClr>
                </a:solidFill>
              </a:defRPr>
            </a:lvl7pPr>
            <a:lvl8pPr marL="13442624" indent="0">
              <a:buNone/>
              <a:defRPr sz="6720">
                <a:solidFill>
                  <a:schemeClr val="tx1">
                    <a:tint val="75000"/>
                  </a:schemeClr>
                </a:solidFill>
              </a:defRPr>
            </a:lvl8pPr>
            <a:lvl9pPr marL="15362998"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6EFC8A-FD47-E74E-A88C-091E0FABFCD6}" type="datetimeFigureOut">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1490011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763001"/>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763001"/>
            <a:ext cx="2176272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36EFC8A-FD47-E74E-A88C-091E0FABFCD6}"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419343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4"/>
            <a:ext cx="441655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8069583"/>
            <a:ext cx="21662706" cy="3954778"/>
          </a:xfrm>
        </p:spPr>
        <p:txBody>
          <a:bodyPr anchor="b"/>
          <a:lstStyle>
            <a:lvl1pPr marL="0" indent="0">
              <a:buNone/>
              <a:defRPr sz="10080" b="1"/>
            </a:lvl1pPr>
            <a:lvl2pPr marL="1920374" indent="0">
              <a:buNone/>
              <a:defRPr sz="8400" b="1"/>
            </a:lvl2pPr>
            <a:lvl3pPr marL="3840750" indent="0">
              <a:buNone/>
              <a:defRPr sz="7560" b="1"/>
            </a:lvl3pPr>
            <a:lvl4pPr marL="5761124" indent="0">
              <a:buNone/>
              <a:defRPr sz="6720" b="1"/>
            </a:lvl4pPr>
            <a:lvl5pPr marL="7681500" indent="0">
              <a:buNone/>
              <a:defRPr sz="6720" b="1"/>
            </a:lvl5pPr>
            <a:lvl6pPr marL="9601874" indent="0">
              <a:buNone/>
              <a:defRPr sz="6720" b="1"/>
            </a:lvl6pPr>
            <a:lvl7pPr marL="11522250" indent="0">
              <a:buNone/>
              <a:defRPr sz="6720" b="1"/>
            </a:lvl7pPr>
            <a:lvl8pPr marL="13442624" indent="0">
              <a:buNone/>
              <a:defRPr sz="6720" b="1"/>
            </a:lvl8pPr>
            <a:lvl9pPr marL="15362998" indent="0">
              <a:buNone/>
              <a:defRPr sz="6720" b="1"/>
            </a:lvl9pPr>
          </a:lstStyle>
          <a:p>
            <a:pPr lvl="0"/>
            <a:r>
              <a:rPr lang="en-US"/>
              <a:t>Click to edit Master text styles</a:t>
            </a:r>
          </a:p>
        </p:txBody>
      </p:sp>
      <p:sp>
        <p:nvSpPr>
          <p:cNvPr id="4" name="Content Placeholder 3"/>
          <p:cNvSpPr>
            <a:spLocks noGrp="1"/>
          </p:cNvSpPr>
          <p:nvPr>
            <p:ph sz="half" idx="2"/>
          </p:nvPr>
        </p:nvSpPr>
        <p:spPr>
          <a:xfrm>
            <a:off x="3527112" y="12024361"/>
            <a:ext cx="2166270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8069583"/>
            <a:ext cx="21769390" cy="3954778"/>
          </a:xfrm>
        </p:spPr>
        <p:txBody>
          <a:bodyPr anchor="b"/>
          <a:lstStyle>
            <a:lvl1pPr marL="0" indent="0">
              <a:buNone/>
              <a:defRPr sz="10080" b="1"/>
            </a:lvl1pPr>
            <a:lvl2pPr marL="1920374" indent="0">
              <a:buNone/>
              <a:defRPr sz="8400" b="1"/>
            </a:lvl2pPr>
            <a:lvl3pPr marL="3840750" indent="0">
              <a:buNone/>
              <a:defRPr sz="7560" b="1"/>
            </a:lvl3pPr>
            <a:lvl4pPr marL="5761124" indent="0">
              <a:buNone/>
              <a:defRPr sz="6720" b="1"/>
            </a:lvl4pPr>
            <a:lvl5pPr marL="7681500" indent="0">
              <a:buNone/>
              <a:defRPr sz="6720" b="1"/>
            </a:lvl5pPr>
            <a:lvl6pPr marL="9601874" indent="0">
              <a:buNone/>
              <a:defRPr sz="6720" b="1"/>
            </a:lvl6pPr>
            <a:lvl7pPr marL="11522250" indent="0">
              <a:buNone/>
              <a:defRPr sz="6720" b="1"/>
            </a:lvl7pPr>
            <a:lvl8pPr marL="13442624" indent="0">
              <a:buNone/>
              <a:defRPr sz="6720" b="1"/>
            </a:lvl8pPr>
            <a:lvl9pPr marL="15362998" indent="0">
              <a:buNone/>
              <a:defRPr sz="6720" b="1"/>
            </a:lvl9pPr>
          </a:lstStyle>
          <a:p>
            <a:pPr lvl="0"/>
            <a:r>
              <a:rPr lang="en-US"/>
              <a:t>Click to edit Master text styles</a:t>
            </a:r>
          </a:p>
        </p:txBody>
      </p:sp>
      <p:sp>
        <p:nvSpPr>
          <p:cNvPr id="6" name="Content Placeholder 5"/>
          <p:cNvSpPr>
            <a:spLocks noGrp="1"/>
          </p:cNvSpPr>
          <p:nvPr>
            <p:ph sz="quarter" idx="4"/>
          </p:nvPr>
        </p:nvSpPr>
        <p:spPr>
          <a:xfrm>
            <a:off x="25923240" y="12024361"/>
            <a:ext cx="21769390"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36EFC8A-FD47-E74E-A88C-091E0FABFCD6}" type="datetimeFigureOut">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1791821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36EFC8A-FD47-E74E-A88C-091E0FABFCD6}" type="datetimeFigureOut">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792832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EFC8A-FD47-E74E-A88C-091E0FABFCD6}" type="datetimeFigureOut">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255414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6" cy="7680960"/>
          </a:xfrm>
        </p:spPr>
        <p:txBody>
          <a:bodyPr anchor="b"/>
          <a:lstStyle>
            <a:lvl1pPr>
              <a:defRPr sz="13442"/>
            </a:lvl1pPr>
          </a:lstStyle>
          <a:p>
            <a:r>
              <a:rPr lang="en-US"/>
              <a:t>Click to edit Master title style</a:t>
            </a:r>
            <a:endParaRPr lang="en-US" dirty="0"/>
          </a:p>
        </p:txBody>
      </p:sp>
      <p:sp>
        <p:nvSpPr>
          <p:cNvPr id="3" name="Content Placeholder 2"/>
          <p:cNvSpPr>
            <a:spLocks noGrp="1"/>
          </p:cNvSpPr>
          <p:nvPr>
            <p:ph idx="1"/>
          </p:nvPr>
        </p:nvSpPr>
        <p:spPr>
          <a:xfrm>
            <a:off x="21769390" y="4739642"/>
            <a:ext cx="25923240" cy="23393400"/>
          </a:xfrm>
        </p:spPr>
        <p:txBody>
          <a:bodyPr/>
          <a:lstStyle>
            <a:lvl1pPr>
              <a:defRPr sz="13442"/>
            </a:lvl1pPr>
            <a:lvl2pPr>
              <a:defRPr sz="11762"/>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9875521"/>
            <a:ext cx="16515396" cy="18295622"/>
          </a:xfrm>
        </p:spPr>
        <p:txBody>
          <a:bodyPr/>
          <a:lstStyle>
            <a:lvl1pPr marL="0" indent="0">
              <a:buNone/>
              <a:defRPr sz="6720"/>
            </a:lvl1pPr>
            <a:lvl2pPr marL="1920374" indent="0">
              <a:buNone/>
              <a:defRPr sz="5880"/>
            </a:lvl2pPr>
            <a:lvl3pPr marL="3840750" indent="0">
              <a:buNone/>
              <a:defRPr sz="5040"/>
            </a:lvl3pPr>
            <a:lvl4pPr marL="5761124" indent="0">
              <a:buNone/>
              <a:defRPr sz="4200"/>
            </a:lvl4pPr>
            <a:lvl5pPr marL="7681500" indent="0">
              <a:buNone/>
              <a:defRPr sz="4200"/>
            </a:lvl5pPr>
            <a:lvl6pPr marL="9601874" indent="0">
              <a:buNone/>
              <a:defRPr sz="4200"/>
            </a:lvl6pPr>
            <a:lvl7pPr marL="11522250" indent="0">
              <a:buNone/>
              <a:defRPr sz="4200"/>
            </a:lvl7pPr>
            <a:lvl8pPr marL="13442624" indent="0">
              <a:buNone/>
              <a:defRPr sz="4200"/>
            </a:lvl8pPr>
            <a:lvl9pPr marL="15362998"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336EFC8A-FD47-E74E-A88C-091E0FABFCD6}"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17795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6" cy="7680960"/>
          </a:xfrm>
        </p:spPr>
        <p:txBody>
          <a:bodyPr anchor="b"/>
          <a:lstStyle>
            <a:lvl1pPr>
              <a:defRPr sz="13442"/>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739642"/>
            <a:ext cx="25923240" cy="23393400"/>
          </a:xfrm>
        </p:spPr>
        <p:txBody>
          <a:bodyPr anchor="t"/>
          <a:lstStyle>
            <a:lvl1pPr marL="0" indent="0">
              <a:buNone/>
              <a:defRPr sz="13442"/>
            </a:lvl1pPr>
            <a:lvl2pPr marL="1920374" indent="0">
              <a:buNone/>
              <a:defRPr sz="11762"/>
            </a:lvl2pPr>
            <a:lvl3pPr marL="3840750" indent="0">
              <a:buNone/>
              <a:defRPr sz="10080"/>
            </a:lvl3pPr>
            <a:lvl4pPr marL="5761124" indent="0">
              <a:buNone/>
              <a:defRPr sz="8400"/>
            </a:lvl4pPr>
            <a:lvl5pPr marL="7681500" indent="0">
              <a:buNone/>
              <a:defRPr sz="8400"/>
            </a:lvl5pPr>
            <a:lvl6pPr marL="9601874" indent="0">
              <a:buNone/>
              <a:defRPr sz="8400"/>
            </a:lvl6pPr>
            <a:lvl7pPr marL="11522250" indent="0">
              <a:buNone/>
              <a:defRPr sz="8400"/>
            </a:lvl7pPr>
            <a:lvl8pPr marL="13442624" indent="0">
              <a:buNone/>
              <a:defRPr sz="8400"/>
            </a:lvl8pPr>
            <a:lvl9pPr marL="15362998"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9875521"/>
            <a:ext cx="16515396" cy="18295622"/>
          </a:xfrm>
        </p:spPr>
        <p:txBody>
          <a:bodyPr/>
          <a:lstStyle>
            <a:lvl1pPr marL="0" indent="0">
              <a:buNone/>
              <a:defRPr sz="6720"/>
            </a:lvl1pPr>
            <a:lvl2pPr marL="1920374" indent="0">
              <a:buNone/>
              <a:defRPr sz="5880"/>
            </a:lvl2pPr>
            <a:lvl3pPr marL="3840750" indent="0">
              <a:buNone/>
              <a:defRPr sz="5040"/>
            </a:lvl3pPr>
            <a:lvl4pPr marL="5761124" indent="0">
              <a:buNone/>
              <a:defRPr sz="4200"/>
            </a:lvl4pPr>
            <a:lvl5pPr marL="7681500" indent="0">
              <a:buNone/>
              <a:defRPr sz="4200"/>
            </a:lvl5pPr>
            <a:lvl6pPr marL="9601874" indent="0">
              <a:buNone/>
              <a:defRPr sz="4200"/>
            </a:lvl6pPr>
            <a:lvl7pPr marL="11522250" indent="0">
              <a:buNone/>
              <a:defRPr sz="4200"/>
            </a:lvl7pPr>
            <a:lvl8pPr marL="13442624" indent="0">
              <a:buNone/>
              <a:defRPr sz="4200"/>
            </a:lvl8pPr>
            <a:lvl9pPr marL="15362998" indent="0">
              <a:buNone/>
              <a:defRPr sz="4200"/>
            </a:lvl9pPr>
          </a:lstStyle>
          <a:p>
            <a:pPr lvl="0"/>
            <a:r>
              <a:rPr lang="en-US"/>
              <a:t>Click to edit Master text styles</a:t>
            </a:r>
          </a:p>
        </p:txBody>
      </p:sp>
      <p:sp>
        <p:nvSpPr>
          <p:cNvPr id="5" name="Date Placeholder 4"/>
          <p:cNvSpPr>
            <a:spLocks noGrp="1"/>
          </p:cNvSpPr>
          <p:nvPr>
            <p:ph type="dt" sz="half" idx="10"/>
          </p:nvPr>
        </p:nvSpPr>
        <p:spPr/>
        <p:txBody>
          <a:bodyPr/>
          <a:lstStyle/>
          <a:p>
            <a:fld id="{336EFC8A-FD47-E74E-A88C-091E0FABFCD6}" type="datetimeFigureOut">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21C58B-22FA-DC42-BE6D-3189C5E7B15A}" type="slidenum">
              <a:rPr lang="en-US" smtClean="0"/>
              <a:t>‹#›</a:t>
            </a:fld>
            <a:endParaRPr lang="en-US"/>
          </a:p>
        </p:txBody>
      </p:sp>
    </p:spTree>
    <p:extLst>
      <p:ext uri="{BB962C8B-B14F-4D97-AF65-F5344CB8AC3E}">
        <p14:creationId xmlns:p14="http://schemas.microsoft.com/office/powerpoint/2010/main" val="75408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4"/>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763001"/>
            <a:ext cx="4416552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336EFC8A-FD47-E74E-A88C-091E0FABFCD6}" type="datetimeFigureOut">
              <a:rPr lang="en-US" smtClean="0"/>
              <a:t>2/15/2021</a:t>
            </a:fld>
            <a:endParaRPr lang="en-US"/>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D621C58B-22FA-DC42-BE6D-3189C5E7B15A}" type="slidenum">
              <a:rPr lang="en-US" smtClean="0"/>
              <a:t>‹#›</a:t>
            </a:fld>
            <a:endParaRPr lang="en-US"/>
          </a:p>
        </p:txBody>
      </p:sp>
    </p:spTree>
    <p:extLst>
      <p:ext uri="{BB962C8B-B14F-4D97-AF65-F5344CB8AC3E}">
        <p14:creationId xmlns:p14="http://schemas.microsoft.com/office/powerpoint/2010/main" val="205563258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3840750" rtl="0" eaLnBrk="1" latinLnBrk="0" hangingPunct="1">
        <a:lnSpc>
          <a:spcPct val="90000"/>
        </a:lnSpc>
        <a:spcBef>
          <a:spcPct val="0"/>
        </a:spcBef>
        <a:buNone/>
        <a:defRPr sz="18481" kern="1200">
          <a:solidFill>
            <a:schemeClr val="tx1"/>
          </a:solidFill>
          <a:latin typeface="+mj-lt"/>
          <a:ea typeface="+mj-ea"/>
          <a:cs typeface="+mj-cs"/>
        </a:defRPr>
      </a:lvl1pPr>
    </p:titleStyle>
    <p:bodyStyle>
      <a:lvl1pPr marL="960188" indent="-960188" algn="l" defTabSz="3840750" rtl="0" eaLnBrk="1" latinLnBrk="0" hangingPunct="1">
        <a:lnSpc>
          <a:spcPct val="90000"/>
        </a:lnSpc>
        <a:spcBef>
          <a:spcPts val="4200"/>
        </a:spcBef>
        <a:buFont typeface="Arial" panose="020B0604020202020204" pitchFamily="34" charset="0"/>
        <a:buChar char="•"/>
        <a:defRPr sz="11762" kern="1200">
          <a:solidFill>
            <a:schemeClr val="tx1"/>
          </a:solidFill>
          <a:latin typeface="+mn-lt"/>
          <a:ea typeface="+mn-ea"/>
          <a:cs typeface="+mn-cs"/>
        </a:defRPr>
      </a:lvl1pPr>
      <a:lvl2pPr marL="2880562" indent="-960188" algn="l" defTabSz="384075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938" indent="-960188" algn="l" defTabSz="384075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1312"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686"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2062"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2436"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2812"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3186" indent="-960188" algn="l" defTabSz="384075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750" rtl="0" eaLnBrk="1" latinLnBrk="0" hangingPunct="1">
        <a:defRPr sz="7560" kern="1200">
          <a:solidFill>
            <a:schemeClr val="tx1"/>
          </a:solidFill>
          <a:latin typeface="+mn-lt"/>
          <a:ea typeface="+mn-ea"/>
          <a:cs typeface="+mn-cs"/>
        </a:defRPr>
      </a:lvl1pPr>
      <a:lvl2pPr marL="1920374" algn="l" defTabSz="3840750" rtl="0" eaLnBrk="1" latinLnBrk="0" hangingPunct="1">
        <a:defRPr sz="7560" kern="1200">
          <a:solidFill>
            <a:schemeClr val="tx1"/>
          </a:solidFill>
          <a:latin typeface="+mn-lt"/>
          <a:ea typeface="+mn-ea"/>
          <a:cs typeface="+mn-cs"/>
        </a:defRPr>
      </a:lvl2pPr>
      <a:lvl3pPr marL="3840750" algn="l" defTabSz="3840750" rtl="0" eaLnBrk="1" latinLnBrk="0" hangingPunct="1">
        <a:defRPr sz="7560" kern="1200">
          <a:solidFill>
            <a:schemeClr val="tx1"/>
          </a:solidFill>
          <a:latin typeface="+mn-lt"/>
          <a:ea typeface="+mn-ea"/>
          <a:cs typeface="+mn-cs"/>
        </a:defRPr>
      </a:lvl3pPr>
      <a:lvl4pPr marL="5761124" algn="l" defTabSz="3840750" rtl="0" eaLnBrk="1" latinLnBrk="0" hangingPunct="1">
        <a:defRPr sz="7560" kern="1200">
          <a:solidFill>
            <a:schemeClr val="tx1"/>
          </a:solidFill>
          <a:latin typeface="+mn-lt"/>
          <a:ea typeface="+mn-ea"/>
          <a:cs typeface="+mn-cs"/>
        </a:defRPr>
      </a:lvl4pPr>
      <a:lvl5pPr marL="7681500" algn="l" defTabSz="3840750" rtl="0" eaLnBrk="1" latinLnBrk="0" hangingPunct="1">
        <a:defRPr sz="7560" kern="1200">
          <a:solidFill>
            <a:schemeClr val="tx1"/>
          </a:solidFill>
          <a:latin typeface="+mn-lt"/>
          <a:ea typeface="+mn-ea"/>
          <a:cs typeface="+mn-cs"/>
        </a:defRPr>
      </a:lvl5pPr>
      <a:lvl6pPr marL="9601874" algn="l" defTabSz="3840750" rtl="0" eaLnBrk="1" latinLnBrk="0" hangingPunct="1">
        <a:defRPr sz="7560" kern="1200">
          <a:solidFill>
            <a:schemeClr val="tx1"/>
          </a:solidFill>
          <a:latin typeface="+mn-lt"/>
          <a:ea typeface="+mn-ea"/>
          <a:cs typeface="+mn-cs"/>
        </a:defRPr>
      </a:lvl6pPr>
      <a:lvl7pPr marL="11522250" algn="l" defTabSz="3840750" rtl="0" eaLnBrk="1" latinLnBrk="0" hangingPunct="1">
        <a:defRPr sz="7560" kern="1200">
          <a:solidFill>
            <a:schemeClr val="tx1"/>
          </a:solidFill>
          <a:latin typeface="+mn-lt"/>
          <a:ea typeface="+mn-ea"/>
          <a:cs typeface="+mn-cs"/>
        </a:defRPr>
      </a:lvl7pPr>
      <a:lvl8pPr marL="13442624" algn="l" defTabSz="3840750" rtl="0" eaLnBrk="1" latinLnBrk="0" hangingPunct="1">
        <a:defRPr sz="7560" kern="1200">
          <a:solidFill>
            <a:schemeClr val="tx1"/>
          </a:solidFill>
          <a:latin typeface="+mn-lt"/>
          <a:ea typeface="+mn-ea"/>
          <a:cs typeface="+mn-cs"/>
        </a:defRPr>
      </a:lvl8pPr>
      <a:lvl9pPr marL="15362998" algn="l" defTabSz="384075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275E846-D042-184E-8067-758A437AFA14}"/>
              </a:ext>
            </a:extLst>
          </p:cNvPr>
          <p:cNvSpPr>
            <a:spLocks noChangeArrowheads="1"/>
          </p:cNvSpPr>
          <p:nvPr/>
        </p:nvSpPr>
        <p:spPr bwMode="auto">
          <a:xfrm>
            <a:off x="450829" y="4786489"/>
            <a:ext cx="50304742" cy="2049741"/>
          </a:xfrm>
          <a:prstGeom prst="rect">
            <a:avLst/>
          </a:prstGeom>
          <a:solidFill>
            <a:srgbClr val="8D2540"/>
          </a:solidFill>
          <a:ln w="76200">
            <a:solidFill>
              <a:srgbClr val="A9ABAE"/>
            </a:solidFill>
            <a:miter lim="800000"/>
            <a:headEnd/>
            <a:tailEnd/>
          </a:ln>
        </p:spPr>
        <p:txBody>
          <a:bodyPr wrap="none" anchor="t"/>
          <a:lstStyle/>
          <a:p>
            <a:r>
              <a:rPr lang="en-US" sz="1800" dirty="0">
                <a:effectLst/>
                <a:latin typeface="Times New Roman" panose="02020603050405020304" pitchFamily="18" charset="0"/>
                <a:ea typeface="Times New Roman" panose="02020603050405020304" pitchFamily="18" charset="0"/>
              </a:rPr>
              <a:t>Valerie Moody </a:t>
            </a:r>
            <a:endParaRPr lang="en-US" sz="4001" dirty="0">
              <a:solidFill>
                <a:schemeClr val="bg1"/>
              </a:solidFill>
              <a:latin typeface="Arial" panose="020B0604020202020204" pitchFamily="34" charset="0"/>
              <a:cs typeface="Arial" panose="020B0604020202020204" pitchFamily="34" charset="0"/>
            </a:endParaRPr>
          </a:p>
          <a:p>
            <a:pPr algn="ctr"/>
            <a:r>
              <a:rPr lang="en-US" sz="5400" dirty="0">
                <a:solidFill>
                  <a:schemeClr val="bg1"/>
                </a:solidFill>
                <a:latin typeface="Arial" panose="020B0604020202020204" pitchFamily="34" charset="0"/>
                <a:cs typeface="Arial" panose="020B0604020202020204" pitchFamily="34" charset="0"/>
              </a:rPr>
              <a:t>Isa Ortman, Kevin </a:t>
            </a:r>
            <a:r>
              <a:rPr lang="en-US" sz="5400" dirty="0" err="1">
                <a:solidFill>
                  <a:schemeClr val="bg1"/>
                </a:solidFill>
                <a:latin typeface="Arial" panose="020B0604020202020204" pitchFamily="34" charset="0"/>
                <a:cs typeface="Arial" panose="020B0604020202020204" pitchFamily="34" charset="0"/>
              </a:rPr>
              <a:t>Garifi</a:t>
            </a:r>
            <a:r>
              <a:rPr lang="en-US" sz="5400" dirty="0">
                <a:solidFill>
                  <a:schemeClr val="bg1"/>
                </a:solidFill>
                <a:latin typeface="Arial" panose="020B0604020202020204" pitchFamily="34" charset="0"/>
                <a:cs typeface="Arial" panose="020B0604020202020204" pitchFamily="34" charset="0"/>
              </a:rPr>
              <a:t>, and Valerie Moody</a:t>
            </a:r>
          </a:p>
          <a:p>
            <a:pPr algn="ctr"/>
            <a:r>
              <a:rPr lang="en-US" sz="4001" dirty="0">
                <a:solidFill>
                  <a:schemeClr val="bg1"/>
                </a:solidFill>
                <a:latin typeface="Arial" panose="020B0604020202020204" pitchFamily="34" charset="0"/>
                <a:cs typeface="Arial" panose="020B0604020202020204" pitchFamily="34" charset="0"/>
              </a:rPr>
              <a:t>School of Integrative Physiology and Athletic Training, University of Montana, Missoula, MT </a:t>
            </a:r>
          </a:p>
        </p:txBody>
      </p:sp>
      <p:sp>
        <p:nvSpPr>
          <p:cNvPr id="6" name="TextBox 25">
            <a:extLst>
              <a:ext uri="{FF2B5EF4-FFF2-40B4-BE49-F238E27FC236}">
                <a16:creationId xmlns:a16="http://schemas.microsoft.com/office/drawing/2014/main" id="{34246762-3F97-B34F-9FA0-A5D8955273F9}"/>
              </a:ext>
            </a:extLst>
          </p:cNvPr>
          <p:cNvSpPr txBox="1">
            <a:spLocks noChangeArrowheads="1"/>
          </p:cNvSpPr>
          <p:nvPr/>
        </p:nvSpPr>
        <p:spPr bwMode="auto">
          <a:xfrm>
            <a:off x="10933416" y="1284553"/>
            <a:ext cx="28651196" cy="3231364"/>
          </a:xfrm>
          <a:prstGeom prst="rect">
            <a:avLst/>
          </a:prstGeom>
          <a:noFill/>
          <a:ln w="9525">
            <a:noFill/>
            <a:miter lim="800000"/>
            <a:headEnd/>
            <a:tailEnd/>
          </a:ln>
        </p:spPr>
        <p:txBody>
          <a:bodyPr wrap="square" anchor="ctr" anchorCtr="1">
            <a:noAutofit/>
          </a:bodyPr>
          <a:lstStyle/>
          <a:p>
            <a:pPr algn="ctr" defTabSz="914466" fontAlgn="base">
              <a:lnSpc>
                <a:spcPct val="150000"/>
              </a:lnSpc>
              <a:spcBef>
                <a:spcPct val="0"/>
              </a:spcBef>
              <a:spcAft>
                <a:spcPct val="0"/>
              </a:spcAft>
            </a:pPr>
            <a:r>
              <a:rPr lang="en-US" sz="8000" b="1" dirty="0">
                <a:effectLst/>
                <a:latin typeface="Times New Roman" panose="02020603050405020304" pitchFamily="18" charset="0"/>
                <a:ea typeface="Times New Roman" panose="02020603050405020304" pitchFamily="18" charset="0"/>
                <a:cs typeface="Times New Roman" panose="02020603050405020304" pitchFamily="18" charset="0"/>
              </a:rPr>
              <a:t>Exploring the Influence of Patient Position During Mechanical Traction on Lumbar Mobility</a:t>
            </a:r>
            <a:endParaRPr lang="en-US" sz="8000" b="1" dirty="0">
              <a:effectLst/>
              <a:latin typeface="Times New Roman" panose="02020603050405020304" pitchFamily="18" charset="0"/>
              <a:ea typeface="Arial" panose="020B0604020202020204" pitchFamily="34" charset="0"/>
              <a:cs typeface="Times New Roman" panose="02020603050405020304" pitchFamily="18" charset="0"/>
            </a:endParaRPr>
          </a:p>
          <a:p>
            <a:pPr algn="ctr" defTabSz="914466" fontAlgn="base">
              <a:lnSpc>
                <a:spcPct val="150000"/>
              </a:lnSpc>
              <a:spcBef>
                <a:spcPct val="0"/>
              </a:spcBef>
              <a:spcAft>
                <a:spcPct val="0"/>
              </a:spcAft>
            </a:pPr>
            <a:endParaRPr lang="en-US" sz="7000" b="1" cap="all" dirty="0">
              <a:latin typeface="Arial" panose="020B0604020202020204" pitchFamily="34" charset="0"/>
              <a:cs typeface="Arial" panose="020B0604020202020204" pitchFamily="34" charset="0"/>
            </a:endParaRPr>
          </a:p>
        </p:txBody>
      </p:sp>
      <p:pic>
        <p:nvPicPr>
          <p:cNvPr id="8" name="Content Placeholder 4">
            <a:extLst>
              <a:ext uri="{FF2B5EF4-FFF2-40B4-BE49-F238E27FC236}">
                <a16:creationId xmlns:a16="http://schemas.microsoft.com/office/drawing/2014/main" id="{E396C85D-4A7A-BD4F-B017-B15744F2E6AB}"/>
              </a:ext>
            </a:extLst>
          </p:cNvPr>
          <p:cNvPicPr>
            <a:picLocks noChangeAspect="1"/>
          </p:cNvPicPr>
          <p:nvPr/>
        </p:nvPicPr>
        <p:blipFill rotWithShape="1">
          <a:blip r:embed="rId2"/>
          <a:srcRect t="1" b="-4368"/>
          <a:stretch/>
        </p:blipFill>
        <p:spPr>
          <a:xfrm>
            <a:off x="450829" y="1452722"/>
            <a:ext cx="9173200" cy="2679714"/>
          </a:xfrm>
          <a:prstGeom prst="rect">
            <a:avLst/>
          </a:prstGeom>
        </p:spPr>
      </p:pic>
      <p:sp>
        <p:nvSpPr>
          <p:cNvPr id="19" name="TextBox 18">
            <a:extLst>
              <a:ext uri="{FF2B5EF4-FFF2-40B4-BE49-F238E27FC236}">
                <a16:creationId xmlns:a16="http://schemas.microsoft.com/office/drawing/2014/main" id="{BA02689F-F082-A645-B4D9-0C3BCB8C5C94}"/>
              </a:ext>
            </a:extLst>
          </p:cNvPr>
          <p:cNvSpPr txBox="1"/>
          <p:nvPr/>
        </p:nvSpPr>
        <p:spPr>
          <a:xfrm>
            <a:off x="450827" y="7677401"/>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Introduction</a:t>
            </a:r>
          </a:p>
        </p:txBody>
      </p:sp>
      <p:sp>
        <p:nvSpPr>
          <p:cNvPr id="20" name="TextBox 19">
            <a:extLst>
              <a:ext uri="{FF2B5EF4-FFF2-40B4-BE49-F238E27FC236}">
                <a16:creationId xmlns:a16="http://schemas.microsoft.com/office/drawing/2014/main" id="{450596D5-0EDB-A84E-BDF5-569BC80AD030}"/>
              </a:ext>
            </a:extLst>
          </p:cNvPr>
          <p:cNvSpPr txBox="1"/>
          <p:nvPr/>
        </p:nvSpPr>
        <p:spPr>
          <a:xfrm>
            <a:off x="18294083" y="7677400"/>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Methods (Continued)</a:t>
            </a:r>
          </a:p>
        </p:txBody>
      </p:sp>
      <p:sp>
        <p:nvSpPr>
          <p:cNvPr id="21" name="TextBox 20">
            <a:extLst>
              <a:ext uri="{FF2B5EF4-FFF2-40B4-BE49-F238E27FC236}">
                <a16:creationId xmlns:a16="http://schemas.microsoft.com/office/drawing/2014/main" id="{E4B9380B-AE51-004B-A2EC-1698EFC23AE5}"/>
              </a:ext>
            </a:extLst>
          </p:cNvPr>
          <p:cNvSpPr txBox="1"/>
          <p:nvPr/>
        </p:nvSpPr>
        <p:spPr>
          <a:xfrm>
            <a:off x="36137344" y="23386798"/>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Conclusion</a:t>
            </a:r>
          </a:p>
        </p:txBody>
      </p:sp>
      <p:sp>
        <p:nvSpPr>
          <p:cNvPr id="22" name="TextBox 21">
            <a:extLst>
              <a:ext uri="{FF2B5EF4-FFF2-40B4-BE49-F238E27FC236}">
                <a16:creationId xmlns:a16="http://schemas.microsoft.com/office/drawing/2014/main" id="{1BA95034-C85E-504F-8C87-16B7BE45D6D3}"/>
              </a:ext>
            </a:extLst>
          </p:cNvPr>
          <p:cNvSpPr txBox="1"/>
          <p:nvPr/>
        </p:nvSpPr>
        <p:spPr>
          <a:xfrm>
            <a:off x="450825" y="17338875"/>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Purpose</a:t>
            </a:r>
          </a:p>
        </p:txBody>
      </p:sp>
      <p:sp>
        <p:nvSpPr>
          <p:cNvPr id="25" name="TextBox 24">
            <a:extLst>
              <a:ext uri="{FF2B5EF4-FFF2-40B4-BE49-F238E27FC236}">
                <a16:creationId xmlns:a16="http://schemas.microsoft.com/office/drawing/2014/main" id="{64A6193F-B431-8D43-A79A-8C7341CBD8C6}"/>
              </a:ext>
            </a:extLst>
          </p:cNvPr>
          <p:cNvSpPr txBox="1"/>
          <p:nvPr/>
        </p:nvSpPr>
        <p:spPr>
          <a:xfrm>
            <a:off x="18301215" y="22169546"/>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Results</a:t>
            </a:r>
          </a:p>
        </p:txBody>
      </p:sp>
      <p:sp>
        <p:nvSpPr>
          <p:cNvPr id="26" name="TextBox 25">
            <a:extLst>
              <a:ext uri="{FF2B5EF4-FFF2-40B4-BE49-F238E27FC236}">
                <a16:creationId xmlns:a16="http://schemas.microsoft.com/office/drawing/2014/main" id="{4C0D3032-D06E-CB44-A0EF-9B0728D66828}"/>
              </a:ext>
            </a:extLst>
          </p:cNvPr>
          <p:cNvSpPr txBox="1"/>
          <p:nvPr/>
        </p:nvSpPr>
        <p:spPr>
          <a:xfrm>
            <a:off x="36137338" y="7677399"/>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Results (Continued)</a:t>
            </a:r>
          </a:p>
        </p:txBody>
      </p:sp>
      <p:pic>
        <p:nvPicPr>
          <p:cNvPr id="3" name="Picture 2">
            <a:extLst>
              <a:ext uri="{FF2B5EF4-FFF2-40B4-BE49-F238E27FC236}">
                <a16:creationId xmlns:a16="http://schemas.microsoft.com/office/drawing/2014/main" id="{34C7C625-B228-446F-BD6D-FFBFBB0A2ED0}"/>
              </a:ext>
            </a:extLst>
          </p:cNvPr>
          <p:cNvPicPr>
            <a:picLocks noChangeAspect="1"/>
          </p:cNvPicPr>
          <p:nvPr/>
        </p:nvPicPr>
        <p:blipFill rotWithShape="1">
          <a:blip r:embed="rId3"/>
          <a:srcRect l="5673" r="4676"/>
          <a:stretch/>
        </p:blipFill>
        <p:spPr>
          <a:xfrm>
            <a:off x="40893999" y="1069242"/>
            <a:ext cx="9861571" cy="3446674"/>
          </a:xfrm>
          <a:prstGeom prst="rect">
            <a:avLst/>
          </a:prstGeom>
        </p:spPr>
      </p:pic>
      <p:sp>
        <p:nvSpPr>
          <p:cNvPr id="5" name="TextBox 4">
            <a:extLst>
              <a:ext uri="{FF2B5EF4-FFF2-40B4-BE49-F238E27FC236}">
                <a16:creationId xmlns:a16="http://schemas.microsoft.com/office/drawing/2014/main" id="{7CF13E9A-D2FB-41F0-93A4-5ED788DE16E5}"/>
              </a:ext>
            </a:extLst>
          </p:cNvPr>
          <p:cNvSpPr txBox="1"/>
          <p:nvPr/>
        </p:nvSpPr>
        <p:spPr>
          <a:xfrm>
            <a:off x="465092" y="9064511"/>
            <a:ext cx="14618227" cy="8094524"/>
          </a:xfrm>
          <a:prstGeom prst="rect">
            <a:avLst/>
          </a:prstGeom>
          <a:noFill/>
        </p:spPr>
        <p:txBody>
          <a:bodyPr wrap="square" rtlCol="0">
            <a:spAutoFit/>
          </a:bodyPr>
          <a:lstStyle/>
          <a:p>
            <a:pPr marL="457200" indent="-457200">
              <a:buFont typeface="Arial" panose="020B0604020202020204" pitchFamily="34" charset="0"/>
              <a:buChar char="•"/>
            </a:pPr>
            <a:r>
              <a:rPr lang="en-US" sz="4000" b="0" i="0" dirty="0">
                <a:solidFill>
                  <a:srgbClr val="000000"/>
                </a:solidFill>
                <a:effectLst/>
                <a:latin typeface="Arial" panose="020B0604020202020204" pitchFamily="34" charset="0"/>
                <a:cs typeface="Arial" panose="020B0604020202020204" pitchFamily="34" charset="0"/>
              </a:rPr>
              <a:t>Mechanical traction uses a motorized device to apply a selected traction force to slowly elongate the spine. Research demonstrates the ability of sustained distraction forces to increase the length of spinal </a:t>
            </a:r>
            <a:r>
              <a:rPr lang="en-US" sz="4000" dirty="0">
                <a:solidFill>
                  <a:srgbClr val="000000"/>
                </a:solidFill>
                <a:latin typeface="Arial" panose="020B0604020202020204" pitchFamily="34" charset="0"/>
                <a:cs typeface="Arial" panose="020B0604020202020204" pitchFamily="34" charset="0"/>
              </a:rPr>
              <a:t>tissues by creep and hysteresis, with effects remaining longer in tissues of older individuals. The lengthening of ligaments and muscles around the spine can produce physiological adaptations of increased spinal movement either overall or between each vertebra. There are three primary positions that a patient can be in for mechanical lumbar traction: supine, prone, and 90/90. The choice of position is driven by patient comfort, however</a:t>
            </a:r>
            <a:r>
              <a:rPr lang="en-US" sz="4000" b="0" i="0" dirty="0">
                <a:solidFill>
                  <a:srgbClr val="000000"/>
                </a:solidFill>
                <a:effectLst/>
                <a:latin typeface="Arial" panose="020B0604020202020204" pitchFamily="34" charset="0"/>
                <a:cs typeface="Arial" panose="020B0604020202020204" pitchFamily="34" charset="0"/>
              </a:rPr>
              <a:t>, there might be differences in effectiveness based on resting lumbar curvature. </a:t>
            </a:r>
            <a:endParaRPr lang="en-US" sz="40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CF13E9A-D2FB-41F0-93A4-5ED788DE16E5}"/>
              </a:ext>
            </a:extLst>
          </p:cNvPr>
          <p:cNvSpPr txBox="1"/>
          <p:nvPr/>
        </p:nvSpPr>
        <p:spPr>
          <a:xfrm>
            <a:off x="465092" y="18740886"/>
            <a:ext cx="14618227" cy="3170099"/>
          </a:xfrm>
          <a:prstGeom prst="rect">
            <a:avLst/>
          </a:prstGeom>
          <a:noFill/>
        </p:spPr>
        <p:txBody>
          <a:bodyPr wrap="square" rtlCol="0">
            <a:spAutoFit/>
          </a:bodyPr>
          <a:lstStyle/>
          <a:p>
            <a:pPr marL="457200" indent="-457200">
              <a:buFont typeface="Arial" panose="020B0604020202020204" pitchFamily="34" charset="0"/>
              <a:buChar char="•"/>
            </a:pPr>
            <a:r>
              <a:rPr lang="en-US" sz="4000" dirty="0">
                <a:solidFill>
                  <a:srgbClr val="000000"/>
                </a:solidFill>
                <a:latin typeface="Arial" panose="020B0604020202020204" pitchFamily="34" charset="0"/>
                <a:cs typeface="Arial" panose="020B0604020202020204" pitchFamily="34" charset="0"/>
              </a:rPr>
              <a:t>The purpose of this study was to compare the effects of supine, prone, and 90-90 mechanical traction on lumbar mobility. We hypothesized that our participants' lumbar mobility would increase the most after 90/90 traction relative to other positions. </a:t>
            </a:r>
          </a:p>
        </p:txBody>
      </p:sp>
      <p:sp>
        <p:nvSpPr>
          <p:cNvPr id="15" name="TextBox 14">
            <a:extLst>
              <a:ext uri="{FF2B5EF4-FFF2-40B4-BE49-F238E27FC236}">
                <a16:creationId xmlns:a16="http://schemas.microsoft.com/office/drawing/2014/main" id="{7CF13E9A-D2FB-41F0-93A4-5ED788DE16E5}"/>
              </a:ext>
            </a:extLst>
          </p:cNvPr>
          <p:cNvSpPr txBox="1"/>
          <p:nvPr/>
        </p:nvSpPr>
        <p:spPr>
          <a:xfrm>
            <a:off x="18301215" y="9609319"/>
            <a:ext cx="14618227" cy="12403395"/>
          </a:xfrm>
          <a:prstGeom prst="rect">
            <a:avLst/>
          </a:prstGeom>
          <a:noFill/>
        </p:spPr>
        <p:txBody>
          <a:bodyPr wrap="square" rtlCol="0">
            <a:spAutoFit/>
          </a:bodyPr>
          <a:lstStyle/>
          <a:p>
            <a:pPr marL="571500" indent="-571500">
              <a:buFont typeface="Arial" panose="020B0604020202020204" pitchFamily="34" charset="0"/>
              <a:buChar char="•"/>
            </a:pPr>
            <a:r>
              <a:rPr lang="en-US" sz="4000" b="0" i="0" dirty="0">
                <a:solidFill>
                  <a:srgbClr val="000000"/>
                </a:solidFill>
                <a:effectLst/>
                <a:latin typeface="Arial" panose="020B0604020202020204" pitchFamily="34" charset="0"/>
                <a:cs typeface="Arial" panose="020B0604020202020204" pitchFamily="34" charset="0"/>
              </a:rPr>
              <a:t> Lumbar flexion, extension, right lateral lumbar flexion (RLLF) and left lateral lumbar flexion (LLLF) was measured with a standard 12-inch goniometer before and after each trial.</a:t>
            </a:r>
          </a:p>
          <a:p>
            <a:pPr marL="571500" indent="-571500">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000" b="0" i="0" dirty="0">
                <a:solidFill>
                  <a:srgbClr val="000000"/>
                </a:solidFill>
                <a:effectLst/>
                <a:latin typeface="Arial" panose="020B0604020202020204" pitchFamily="34" charset="0"/>
                <a:cs typeface="Arial" panose="020B0604020202020204" pitchFamily="34" charset="0"/>
              </a:rPr>
              <a:t> Three measurements were obtained, and an average was recorded.</a:t>
            </a:r>
          </a:p>
          <a:p>
            <a:endParaRPr lang="en-US" sz="4000" b="0" i="0" dirty="0">
              <a:solidFill>
                <a:srgbClr val="000000"/>
              </a:solidFill>
              <a:effectLst/>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000" b="0" i="0" dirty="0">
                <a:solidFill>
                  <a:srgbClr val="000000"/>
                </a:solidFill>
                <a:effectLst/>
                <a:latin typeface="Arial" panose="020B0604020202020204" pitchFamily="34" charset="0"/>
                <a:cs typeface="Arial" panose="020B0604020202020204" pitchFamily="34" charset="0"/>
              </a:rPr>
              <a:t> Treatment order was randomized and spaced out at least a week apart. </a:t>
            </a:r>
          </a:p>
          <a:p>
            <a:pPr marL="571500" indent="-571500">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000" b="0" i="0" dirty="0">
                <a:solidFill>
                  <a:srgbClr val="000000"/>
                </a:solidFill>
                <a:effectLst/>
                <a:latin typeface="Arial" panose="020B0604020202020204" pitchFamily="34" charset="0"/>
                <a:cs typeface="Arial" panose="020B0604020202020204" pitchFamily="34" charset="0"/>
              </a:rPr>
              <a:t>Microsoft Excel was used to calculate descriptive statistics for each participant’s height, weight, and age along with lumbar flexion, extension, RLF, and LLF. </a:t>
            </a:r>
          </a:p>
          <a:p>
            <a:pPr marL="571500" indent="-571500">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n-US" sz="4000" b="0" i="0" dirty="0">
                <a:solidFill>
                  <a:srgbClr val="000000"/>
                </a:solidFill>
                <a:effectLst/>
                <a:latin typeface="Arial" panose="020B0604020202020204" pitchFamily="34" charset="0"/>
                <a:cs typeface="Arial" panose="020B0604020202020204" pitchFamily="34" charset="0"/>
              </a:rPr>
              <a:t>Separate 2 x 3 repeated measures ANOVA using SPSS v26.0 was used to calculate the mean difference in lumbar ROM between the supine, prone, and 90/90 trials for lumbar flexion, lumbar extension, RLLF, and LLF. Significance was set a priori at p = 0.05.</a:t>
            </a:r>
            <a:endParaRPr lang="en-US" sz="4000" dirty="0">
              <a:latin typeface="Arial" panose="020B0604020202020204" pitchFamily="34" charset="0"/>
              <a:cs typeface="Arial" panose="020B0604020202020204" pitchFamily="34" charset="0"/>
            </a:endParaRPr>
          </a:p>
          <a:p>
            <a:pPr marL="571500" indent="-57150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CF13E9A-D2FB-41F0-93A4-5ED788DE16E5}"/>
              </a:ext>
            </a:extLst>
          </p:cNvPr>
          <p:cNvSpPr txBox="1"/>
          <p:nvPr/>
        </p:nvSpPr>
        <p:spPr>
          <a:xfrm>
            <a:off x="18301217" y="23925117"/>
            <a:ext cx="14618227" cy="7478970"/>
          </a:xfrm>
          <a:prstGeom prst="rect">
            <a:avLst/>
          </a:prstGeom>
          <a:noFill/>
        </p:spPr>
        <p:txBody>
          <a:bodyPr wrap="square" rtlCol="0">
            <a:spAutoFit/>
          </a:bodyPr>
          <a:lstStyle/>
          <a:p>
            <a:pPr marL="457200" indent="-457200">
              <a:buFont typeface="Arial" panose="020B0604020202020204" pitchFamily="34" charset="0"/>
              <a:buChar char="•"/>
            </a:pPr>
            <a:r>
              <a:rPr lang="en-US" sz="4000" b="0" i="0" dirty="0">
                <a:solidFill>
                  <a:srgbClr val="000000"/>
                </a:solidFill>
                <a:effectLst/>
                <a:latin typeface="Arial" panose="020B0604020202020204" pitchFamily="34" charset="0"/>
                <a:cs typeface="Arial" panose="020B0604020202020204" pitchFamily="34" charset="0"/>
              </a:rPr>
              <a:t>A 2 x 3 (time x trial) repeated measures ANOVA revealed no statistical significance between patient positions during traction (prone, supine, 90/90) for lumbar flexion (p=0.813), extension (p=0.146), RLLF (p=0.170), and LLLF (p=0.107).</a:t>
            </a:r>
          </a:p>
          <a:p>
            <a:pPr marL="457200" indent="-457200">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b="0" i="0" dirty="0">
                <a:solidFill>
                  <a:srgbClr val="000000"/>
                </a:solidFill>
                <a:effectLst/>
                <a:latin typeface="Arial" panose="020B0604020202020204" pitchFamily="34" charset="0"/>
                <a:cs typeface="Arial" panose="020B0604020202020204" pitchFamily="34" charset="0"/>
              </a:rPr>
              <a:t> The main effect for time was noted for lumbar extension (p=0.004), where a further analysis revealed a significant difference between the supine and 90/90 position (p=0.037). </a:t>
            </a:r>
          </a:p>
          <a:p>
            <a:pPr marL="457200" indent="-457200">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b="0" i="0" dirty="0">
                <a:solidFill>
                  <a:srgbClr val="000000"/>
                </a:solidFill>
                <a:effectLst/>
                <a:latin typeface="Arial" panose="020B0604020202020204" pitchFamily="34" charset="0"/>
                <a:cs typeface="Arial" panose="020B0604020202020204" pitchFamily="34" charset="0"/>
              </a:rPr>
              <a:t>However, a trend for an improved lumbar range of motion was noted across all three positions after receiving mechanical traction</a:t>
            </a:r>
            <a:r>
              <a:rPr lang="en-US" sz="4000" b="0" i="0" dirty="0">
                <a:solidFill>
                  <a:srgbClr val="000000"/>
                </a:solidFill>
                <a:effectLst/>
                <a:latin typeface="Times New Roman" panose="02020603050405020304" pitchFamily="18" charset="0"/>
              </a:rPr>
              <a:t>.</a:t>
            </a:r>
            <a:endParaRPr lang="en-US" sz="4000"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7CF13E9A-D2FB-41F0-93A4-5ED788DE16E5}"/>
              </a:ext>
            </a:extLst>
          </p:cNvPr>
          <p:cNvSpPr txBox="1"/>
          <p:nvPr/>
        </p:nvSpPr>
        <p:spPr>
          <a:xfrm>
            <a:off x="36137344" y="25142368"/>
            <a:ext cx="14618227" cy="6863417"/>
          </a:xfrm>
          <a:prstGeom prst="rect">
            <a:avLst/>
          </a:prstGeom>
          <a:noFill/>
        </p:spPr>
        <p:txBody>
          <a:bodyPr wrap="square" rtlCol="0">
            <a:spAutoFit/>
          </a:bodyPr>
          <a:lstStyle/>
          <a:p>
            <a:pPr marL="457200" indent="-457200">
              <a:buFont typeface="Arial" panose="020B0604020202020204" pitchFamily="34" charset="0"/>
              <a:buChar char="•"/>
            </a:pPr>
            <a:r>
              <a:rPr lang="en-US" sz="4000" b="0" i="0" dirty="0">
                <a:solidFill>
                  <a:srgbClr val="000000"/>
                </a:solidFill>
                <a:effectLst/>
                <a:latin typeface="Arial" panose="020B0604020202020204" pitchFamily="34" charset="0"/>
                <a:cs typeface="Arial" panose="020B0604020202020204" pitchFamily="34" charset="0"/>
              </a:rPr>
              <a:t>The primary finding of our study was a trend of increased lumbar ROM following mechanical traction, regardless of position.</a:t>
            </a:r>
          </a:p>
          <a:p>
            <a:pPr marL="457200" indent="-457200">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b="0" i="0" dirty="0">
                <a:solidFill>
                  <a:srgbClr val="000000"/>
                </a:solidFill>
                <a:effectLst/>
                <a:latin typeface="Arial" panose="020B0604020202020204" pitchFamily="34" charset="0"/>
                <a:cs typeface="Arial" panose="020B0604020202020204" pitchFamily="34" charset="0"/>
              </a:rPr>
              <a:t> Statistically significant improvement in lumbar extension was seen, but a large standard deviation in this measurement adds caution to clinical interpretation. </a:t>
            </a:r>
          </a:p>
          <a:p>
            <a:pPr marL="457200" indent="-457200">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b="0" i="0" dirty="0">
                <a:solidFill>
                  <a:srgbClr val="000000"/>
                </a:solidFill>
                <a:effectLst/>
                <a:latin typeface="Arial" panose="020B0604020202020204" pitchFamily="34" charset="0"/>
                <a:cs typeface="Arial" panose="020B0604020202020204" pitchFamily="34" charset="0"/>
              </a:rPr>
              <a:t>Additional research is needed to support the clinical use of traction to improve lumbar ROM absent of symptomatic lumbar pathology.</a:t>
            </a:r>
            <a:endParaRPr lang="en-US" sz="4000"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1BA95034-C85E-504F-8C87-16B7BE45D6D3}"/>
              </a:ext>
            </a:extLst>
          </p:cNvPr>
          <p:cNvSpPr txBox="1"/>
          <p:nvPr/>
        </p:nvSpPr>
        <p:spPr>
          <a:xfrm>
            <a:off x="450826" y="22637025"/>
            <a:ext cx="14618229" cy="914401"/>
          </a:xfrm>
          <a:prstGeom prst="rect">
            <a:avLst/>
          </a:prstGeom>
          <a:solidFill>
            <a:srgbClr val="8D2540"/>
          </a:solidFill>
          <a:ln w="38100">
            <a:solidFill>
              <a:srgbClr val="A9ABAE"/>
            </a:solidFill>
          </a:ln>
        </p:spPr>
        <p:txBody>
          <a:bodyPr wrap="square" anchor="ctr">
            <a:noAutofit/>
          </a:bodyPr>
          <a:lstStyle/>
          <a:p>
            <a:pPr algn="ctr">
              <a:defRPr/>
            </a:pPr>
            <a:r>
              <a:rPr lang="en-US" sz="4401" dirty="0">
                <a:solidFill>
                  <a:schemeClr val="bg1"/>
                </a:solidFill>
                <a:latin typeface="Arial" panose="020B0604020202020204" pitchFamily="34" charset="0"/>
                <a:cs typeface="Arial" panose="020B0604020202020204" pitchFamily="34" charset="0"/>
              </a:rPr>
              <a:t>Methods</a:t>
            </a:r>
          </a:p>
        </p:txBody>
      </p:sp>
      <p:sp>
        <p:nvSpPr>
          <p:cNvPr id="27" name="TextBox 26">
            <a:extLst>
              <a:ext uri="{FF2B5EF4-FFF2-40B4-BE49-F238E27FC236}">
                <a16:creationId xmlns:a16="http://schemas.microsoft.com/office/drawing/2014/main" id="{7CF13E9A-D2FB-41F0-93A4-5ED788DE16E5}"/>
              </a:ext>
            </a:extLst>
          </p:cNvPr>
          <p:cNvSpPr txBox="1"/>
          <p:nvPr/>
        </p:nvSpPr>
        <p:spPr>
          <a:xfrm>
            <a:off x="465092" y="24139266"/>
            <a:ext cx="14618227" cy="7478970"/>
          </a:xfrm>
          <a:prstGeom prst="rect">
            <a:avLst/>
          </a:prstGeom>
          <a:noFill/>
        </p:spPr>
        <p:txBody>
          <a:bodyPr wrap="square" rtlCol="0">
            <a:spAutoFit/>
          </a:bodyPr>
          <a:lstStyle/>
          <a:p>
            <a:pPr marL="457200" indent="-457200">
              <a:buFont typeface="Arial" panose="020B0604020202020204" pitchFamily="34" charset="0"/>
              <a:buChar char="•"/>
            </a:pPr>
            <a:r>
              <a:rPr lang="en-US" sz="4000" b="0" i="0" dirty="0">
                <a:solidFill>
                  <a:srgbClr val="000000"/>
                </a:solidFill>
                <a:effectLst/>
                <a:latin typeface="Arial" panose="020B0604020202020204" pitchFamily="34" charset="0"/>
                <a:cs typeface="Arial" panose="020B0604020202020204" pitchFamily="34" charset="0"/>
              </a:rPr>
              <a:t>A convenience sample of four healthy adults were selected for this study (2 females, 2 males; average age 23 + 2 years, height 69 ±4 inches, and weight 224 + 17 </a:t>
            </a:r>
            <a:r>
              <a:rPr lang="en-US" sz="4000" b="0" i="0" dirty="0" err="1">
                <a:solidFill>
                  <a:srgbClr val="000000"/>
                </a:solidFill>
                <a:effectLst/>
                <a:latin typeface="Arial" panose="020B0604020202020204" pitchFamily="34" charset="0"/>
                <a:cs typeface="Arial" panose="020B0604020202020204" pitchFamily="34" charset="0"/>
              </a:rPr>
              <a:t>lbs</a:t>
            </a:r>
            <a:r>
              <a:rPr lang="en-US" sz="4000" b="0" i="0" dirty="0">
                <a:solidFill>
                  <a:srgbClr val="000000"/>
                </a:solidFill>
                <a:effectLst/>
                <a:latin typeface="Arial" panose="020B0604020202020204" pitchFamily="34" charset="0"/>
                <a:cs typeface="Arial" panose="020B0604020202020204" pitchFamily="34" charset="0"/>
              </a:rPr>
              <a:t>).</a:t>
            </a:r>
          </a:p>
          <a:p>
            <a:pPr marL="457200" indent="-457200">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b="0" i="0" dirty="0">
                <a:solidFill>
                  <a:srgbClr val="000000"/>
                </a:solidFill>
                <a:effectLst/>
                <a:latin typeface="Arial" panose="020B0604020202020204" pitchFamily="34" charset="0"/>
                <a:cs typeface="Arial" panose="020B0604020202020204" pitchFamily="34" charset="0"/>
              </a:rPr>
              <a:t> A repeated measures design was used whereby subjects completed three separate trials with a week between each trial. </a:t>
            </a:r>
          </a:p>
          <a:p>
            <a:pPr marL="457200" indent="-457200">
              <a:buFont typeface="Arial" panose="020B0604020202020204" pitchFamily="34" charset="0"/>
              <a:buChar char="•"/>
            </a:pPr>
            <a:endParaRPr lang="en-US" sz="4000" dirty="0">
              <a:solidFill>
                <a:srgbClr val="000000"/>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4000" b="0" i="0" dirty="0">
                <a:solidFill>
                  <a:srgbClr val="000000"/>
                </a:solidFill>
                <a:effectLst/>
                <a:latin typeface="Arial" panose="020B0604020202020204" pitchFamily="34" charset="0"/>
                <a:cs typeface="Arial" panose="020B0604020202020204" pitchFamily="34" charset="0"/>
              </a:rPr>
              <a:t>The three trials included 3 separate lumbar mechanical traction treatments in either a supine, prone, or 90-90 (hip flexion, knee flexion) position for 15 minutes. </a:t>
            </a:r>
            <a:endParaRPr lang="en-US" sz="40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4000" dirty="0">
              <a:latin typeface="Arial" panose="020B0604020202020204" pitchFamily="34" charset="0"/>
              <a:cs typeface="Arial" panose="020B0604020202020204" pitchFamily="34" charset="0"/>
            </a:endParaRPr>
          </a:p>
        </p:txBody>
      </p:sp>
      <p:pic>
        <p:nvPicPr>
          <p:cNvPr id="1034" name="Picture 10">
            <a:extLst>
              <a:ext uri="{FF2B5EF4-FFF2-40B4-BE49-F238E27FC236}">
                <a16:creationId xmlns:a16="http://schemas.microsoft.com/office/drawing/2014/main" id="{1F265F51-8A3D-459C-A2E4-1C284B985B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37337" y="10567853"/>
            <a:ext cx="7076635" cy="437571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37FCF24C-A0FC-48BD-AF35-4CB43E12CA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64672" y="17035027"/>
            <a:ext cx="7076635" cy="437571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75F48087-8A74-4DD2-BEE1-576301A0E1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37344" y="17035026"/>
            <a:ext cx="7076635" cy="437572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DA5F927A-701D-44A1-AB72-C97C53596D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664673" y="10579231"/>
            <a:ext cx="7076635" cy="436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098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4392</TotalTime>
  <Words>621</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Murphy, Shane</dc:creator>
  <cp:lastModifiedBy>Isabela Ortman</cp:lastModifiedBy>
  <cp:revision>29</cp:revision>
  <dcterms:created xsi:type="dcterms:W3CDTF">2019-08-08T22:20:26Z</dcterms:created>
  <dcterms:modified xsi:type="dcterms:W3CDTF">2021-02-16T03:10:34Z</dcterms:modified>
</cp:coreProperties>
</file>