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2" r:id="rId4"/>
    <p:sldId id="266" r:id="rId5"/>
    <p:sldId id="263" r:id="rId6"/>
    <p:sldId id="259" r:id="rId7"/>
    <p:sldId id="261" r:id="rId8"/>
    <p:sldId id="260" r:id="rId9"/>
    <p:sldId id="267" r:id="rId10"/>
    <p:sldId id="264" r:id="rId11"/>
    <p:sldId id="269" r:id="rId12"/>
    <p:sldId id="270" r:id="rId13"/>
    <p:sldId id="271" r:id="rId14"/>
    <p:sldId id="272" r:id="rId15"/>
    <p:sldId id="275" r:id="rId16"/>
    <p:sldId id="268" r:id="rId17"/>
    <p:sldId id="273" r:id="rId18"/>
    <p:sldId id="258"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0" autoAdjust="0"/>
    <p:restoredTop sz="94674"/>
  </p:normalViewPr>
  <p:slideViewPr>
    <p:cSldViewPr snapToGrid="0">
      <p:cViewPr varScale="1">
        <p:scale>
          <a:sx n="104" d="100"/>
          <a:sy n="104" d="100"/>
        </p:scale>
        <p:origin x="8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ailee\Downloads\ESIS_GradCon_Graph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ailee\Downloads\ESIS_GradCon_Graph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ailee\Downloads\ESIS_GradCon_Graph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ailee\Downloads\ESIS_GradCon_Graph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ailee\Downloads\ESIS_GradCon_Graph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ailee\Downloads\ESIS_GradCon_Graph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Hailee\Downloads\ESIS_GradCon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Game Genre</a:t>
            </a:r>
            <a:r>
              <a:rPr lang="en-US" sz="1800" baseline="0" dirty="0"/>
              <a:t> Breakdown</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2A5-4346-AFE2-575CD301B92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2A5-4346-AFE2-575CD301B92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2A5-4346-AFE2-575CD301B92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A2A5-4346-AFE2-575CD301B92D}"/>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A2A5-4346-AFE2-575CD301B92D}"/>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A2A5-4346-AFE2-575CD301B92D}"/>
              </c:ext>
            </c:extLst>
          </c:dPt>
          <c:dLbls>
            <c:dLbl>
              <c:idx val="0"/>
              <c:tx>
                <c:rich>
                  <a:bodyPr/>
                  <a:lstStyle/>
                  <a:p>
                    <a:r>
                      <a:rPr lang="en-US"/>
                      <a:t>41.9%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A5-4346-AFE2-575CD301B92D}"/>
                </c:ext>
              </c:extLst>
            </c:dLbl>
            <c:dLbl>
              <c:idx val="1"/>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A5-4346-AFE2-575CD301B92D}"/>
                </c:ext>
              </c:extLst>
            </c:dLbl>
            <c:dLbl>
              <c:idx val="2"/>
              <c:tx>
                <c:rich>
                  <a:bodyPr/>
                  <a:lstStyle/>
                  <a:p>
                    <a:fld id="{D1753FE5-C73E-4ED4-8BC1-A1754AF78E4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A5-4346-AFE2-575CD301B92D}"/>
                </c:ext>
              </c:extLst>
            </c:dLbl>
            <c:dLbl>
              <c:idx val="3"/>
              <c:tx>
                <c:rich>
                  <a:bodyPr/>
                  <a:lstStyle/>
                  <a:p>
                    <a:fld id="{0390EBDE-C1FD-459F-B751-9D9FEBA61AC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A5-4346-AFE2-575CD301B92D}"/>
                </c:ext>
              </c:extLst>
            </c:dLbl>
            <c:dLbl>
              <c:idx val="4"/>
              <c:tx>
                <c:rich>
                  <a:bodyPr/>
                  <a:lstStyle/>
                  <a:p>
                    <a:fld id="{363C38DA-87F7-4298-A69D-10DD2809479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2A5-4346-AFE2-575CD301B92D}"/>
                </c:ext>
              </c:extLst>
            </c:dLbl>
            <c:dLbl>
              <c:idx val="5"/>
              <c:tx>
                <c:rich>
                  <a:bodyPr/>
                  <a:lstStyle/>
                  <a:p>
                    <a:fld id="{F43C7BA6-457E-4C60-BE77-6939FC63209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2A5-4346-AFE2-575CD301B92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Sheet1!$B$42:$B$47</c:f>
              <c:strCache>
                <c:ptCount val="6"/>
                <c:pt idx="0">
                  <c:v>FPS</c:v>
                </c:pt>
                <c:pt idx="1">
                  <c:v>MOBA</c:v>
                </c:pt>
                <c:pt idx="2">
                  <c:v>RTS</c:v>
                </c:pt>
                <c:pt idx="3">
                  <c:v>MMO</c:v>
                </c:pt>
                <c:pt idx="4">
                  <c:v>Sports</c:v>
                </c:pt>
                <c:pt idx="5">
                  <c:v>BattleRoyale</c:v>
                </c:pt>
              </c:strCache>
            </c:strRef>
          </c:cat>
          <c:val>
            <c:numRef>
              <c:f>Sheet1!$D$42:$D$47</c:f>
              <c:numCache>
                <c:formatCode>###0.0</c:formatCode>
                <c:ptCount val="6"/>
                <c:pt idx="0">
                  <c:v>41.935483870967744</c:v>
                </c:pt>
                <c:pt idx="1">
                  <c:v>3.225806451612903</c:v>
                </c:pt>
                <c:pt idx="2">
                  <c:v>9.67741935483871</c:v>
                </c:pt>
                <c:pt idx="3">
                  <c:v>3.225806451612903</c:v>
                </c:pt>
                <c:pt idx="4">
                  <c:v>29.032258064516132</c:v>
                </c:pt>
                <c:pt idx="5">
                  <c:v>12.903225806451612</c:v>
                </c:pt>
              </c:numCache>
            </c:numRef>
          </c:val>
          <c:extLst>
            <c:ext xmlns:c16="http://schemas.microsoft.com/office/drawing/2014/chart" uri="{C3380CC4-5D6E-409C-BE32-E72D297353CC}">
              <c16:uniqueId val="{0000000C-A2A5-4346-AFE2-575CD301B92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Participant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4"/>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CE92-49A2-960F-631686E7D078}"/>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CE92-49A2-960F-631686E7D07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Sheet1!$B$52:$B$53</c:f>
              <c:strCache>
                <c:ptCount val="2"/>
                <c:pt idx="0">
                  <c:v>Male</c:v>
                </c:pt>
                <c:pt idx="1">
                  <c:v>Female</c:v>
                </c:pt>
              </c:strCache>
            </c:strRef>
          </c:cat>
          <c:val>
            <c:numRef>
              <c:f>Sheet1!$D$52:$D$53</c:f>
              <c:numCache>
                <c:formatCode>###0.0</c:formatCode>
                <c:ptCount val="2"/>
                <c:pt idx="0">
                  <c:v>87.096774193548384</c:v>
                </c:pt>
                <c:pt idx="1">
                  <c:v>12.903225806451612</c:v>
                </c:pt>
              </c:numCache>
            </c:numRef>
          </c:val>
          <c:extLst>
            <c:ext xmlns:c16="http://schemas.microsoft.com/office/drawing/2014/chart" uri="{C3380CC4-5D6E-409C-BE32-E72D297353CC}">
              <c16:uniqueId val="{00000004-CE92-49A2-960F-631686E7D078}"/>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800" dirty="0"/>
              <a:t>Weekly Fun Hours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Sheet1!$B$71:$B$75</c:f>
              <c:strCache>
                <c:ptCount val="5"/>
                <c:pt idx="0">
                  <c:v>&lt;7</c:v>
                </c:pt>
                <c:pt idx="1">
                  <c:v>7-14</c:v>
                </c:pt>
                <c:pt idx="2">
                  <c:v>14-28</c:v>
                </c:pt>
                <c:pt idx="3">
                  <c:v>28-42</c:v>
                </c:pt>
                <c:pt idx="4">
                  <c:v>&gt;42</c:v>
                </c:pt>
              </c:strCache>
            </c:strRef>
          </c:cat>
          <c:val>
            <c:numRef>
              <c:f>Sheet1!$C$71:$C$75</c:f>
              <c:numCache>
                <c:formatCode>###0</c:formatCode>
                <c:ptCount val="5"/>
                <c:pt idx="0">
                  <c:v>3</c:v>
                </c:pt>
                <c:pt idx="1">
                  <c:v>10</c:v>
                </c:pt>
                <c:pt idx="2">
                  <c:v>12</c:v>
                </c:pt>
                <c:pt idx="3">
                  <c:v>0</c:v>
                </c:pt>
                <c:pt idx="4">
                  <c:v>6</c:v>
                </c:pt>
              </c:numCache>
            </c:numRef>
          </c:val>
          <c:extLst>
            <c:ext xmlns:c16="http://schemas.microsoft.com/office/drawing/2014/chart" uri="{C3380CC4-5D6E-409C-BE32-E72D297353CC}">
              <c16:uniqueId val="{00000000-A699-47DF-9A06-912DE41B859B}"/>
            </c:ext>
          </c:extLst>
        </c:ser>
        <c:dLbls>
          <c:showLegendKey val="0"/>
          <c:showVal val="0"/>
          <c:showCatName val="0"/>
          <c:showSerName val="0"/>
          <c:showPercent val="0"/>
          <c:showBubbleSize val="0"/>
        </c:dLbls>
        <c:gapWidth val="100"/>
        <c:overlap val="-24"/>
        <c:axId val="782447087"/>
        <c:axId val="806161647"/>
      </c:barChart>
      <c:catAx>
        <c:axId val="78244708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Hours Played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06161647"/>
        <c:crosses val="autoZero"/>
        <c:auto val="1"/>
        <c:lblAlgn val="ctr"/>
        <c:lblOffset val="100"/>
        <c:noMultiLvlLbl val="0"/>
      </c:catAx>
      <c:valAx>
        <c:axId val="806161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Participants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82447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a:t>Weekly Training Hours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Sheet1!$B$80:$B$84</c:f>
              <c:strCache>
                <c:ptCount val="5"/>
                <c:pt idx="0">
                  <c:v>&lt;7</c:v>
                </c:pt>
                <c:pt idx="1">
                  <c:v>7-14</c:v>
                </c:pt>
                <c:pt idx="2">
                  <c:v>14-28</c:v>
                </c:pt>
                <c:pt idx="3">
                  <c:v>28-42</c:v>
                </c:pt>
                <c:pt idx="4">
                  <c:v>&gt;42</c:v>
                </c:pt>
              </c:strCache>
            </c:strRef>
          </c:cat>
          <c:val>
            <c:numRef>
              <c:f>Sheet1!$C$80:$C$84</c:f>
              <c:numCache>
                <c:formatCode>###0</c:formatCode>
                <c:ptCount val="5"/>
                <c:pt idx="0">
                  <c:v>5</c:v>
                </c:pt>
                <c:pt idx="1">
                  <c:v>11</c:v>
                </c:pt>
                <c:pt idx="2">
                  <c:v>13</c:v>
                </c:pt>
                <c:pt idx="3">
                  <c:v>0</c:v>
                </c:pt>
                <c:pt idx="4">
                  <c:v>2</c:v>
                </c:pt>
              </c:numCache>
            </c:numRef>
          </c:val>
          <c:extLst>
            <c:ext xmlns:c16="http://schemas.microsoft.com/office/drawing/2014/chart" uri="{C3380CC4-5D6E-409C-BE32-E72D297353CC}">
              <c16:uniqueId val="{00000000-5686-4774-B815-63BAFD711936}"/>
            </c:ext>
          </c:extLst>
        </c:ser>
        <c:dLbls>
          <c:showLegendKey val="0"/>
          <c:showVal val="0"/>
          <c:showCatName val="0"/>
          <c:showSerName val="0"/>
          <c:showPercent val="0"/>
          <c:showBubbleSize val="0"/>
        </c:dLbls>
        <c:gapWidth val="100"/>
        <c:overlap val="-24"/>
        <c:axId val="772818223"/>
        <c:axId val="774557423"/>
      </c:barChart>
      <c:catAx>
        <c:axId val="7728182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Hours Played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4557423"/>
        <c:crosses val="autoZero"/>
        <c:auto val="1"/>
        <c:lblAlgn val="ctr"/>
        <c:lblOffset val="100"/>
        <c:noMultiLvlLbl val="0"/>
      </c:catAx>
      <c:valAx>
        <c:axId val="774557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Participants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2818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Weekly Physical Activity</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11526684164478"/>
          <c:y val="0.18822887609900779"/>
          <c:w val="0.83599584426946638"/>
          <c:h val="0.46893824370608372"/>
        </c:manualLayout>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Sheet1!$B$58:$B$66</c:f>
              <c:strCache>
                <c:ptCount val="9"/>
                <c:pt idx="0">
                  <c:v>Not Physically Active</c:v>
                </c:pt>
                <c:pt idx="1">
                  <c:v>30-60</c:v>
                </c:pt>
                <c:pt idx="2">
                  <c:v>61-90</c:v>
                </c:pt>
                <c:pt idx="3">
                  <c:v>91-120</c:v>
                </c:pt>
                <c:pt idx="4">
                  <c:v>121-150</c:v>
                </c:pt>
                <c:pt idx="5">
                  <c:v>151-180</c:v>
                </c:pt>
                <c:pt idx="6">
                  <c:v>181-210</c:v>
                </c:pt>
                <c:pt idx="7">
                  <c:v>211-250</c:v>
                </c:pt>
                <c:pt idx="8">
                  <c:v>&gt;250</c:v>
                </c:pt>
              </c:strCache>
            </c:strRef>
          </c:cat>
          <c:val>
            <c:numRef>
              <c:f>Sheet1!$C$58:$C$66</c:f>
              <c:numCache>
                <c:formatCode>###0</c:formatCode>
                <c:ptCount val="9"/>
                <c:pt idx="0">
                  <c:v>1</c:v>
                </c:pt>
                <c:pt idx="1">
                  <c:v>3</c:v>
                </c:pt>
                <c:pt idx="2">
                  <c:v>7</c:v>
                </c:pt>
                <c:pt idx="3">
                  <c:v>2</c:v>
                </c:pt>
                <c:pt idx="4">
                  <c:v>6</c:v>
                </c:pt>
                <c:pt idx="5">
                  <c:v>1</c:v>
                </c:pt>
                <c:pt idx="6">
                  <c:v>2</c:v>
                </c:pt>
                <c:pt idx="7">
                  <c:v>1</c:v>
                </c:pt>
                <c:pt idx="8">
                  <c:v>8</c:v>
                </c:pt>
              </c:numCache>
            </c:numRef>
          </c:val>
          <c:extLst>
            <c:ext xmlns:c16="http://schemas.microsoft.com/office/drawing/2014/chart" uri="{C3380CC4-5D6E-409C-BE32-E72D297353CC}">
              <c16:uniqueId val="{00000000-5D27-48E7-BC34-6EE4BAD0C328}"/>
            </c:ext>
          </c:extLst>
        </c:ser>
        <c:dLbls>
          <c:showLegendKey val="0"/>
          <c:showVal val="0"/>
          <c:showCatName val="0"/>
          <c:showSerName val="0"/>
          <c:showPercent val="0"/>
          <c:showBubbleSize val="0"/>
        </c:dLbls>
        <c:gapWidth val="100"/>
        <c:overlap val="-24"/>
        <c:axId val="223742415"/>
        <c:axId val="806169967"/>
      </c:barChart>
      <c:catAx>
        <c:axId val="223742415"/>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Minutes/week</a:t>
                </a:r>
              </a:p>
            </c:rich>
          </c:tx>
          <c:layout>
            <c:manualLayout>
              <c:xMode val="edge"/>
              <c:yMode val="edge"/>
              <c:x val="0.42552785168023738"/>
              <c:y val="0.7987070391532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6169967"/>
        <c:crosses val="autoZero"/>
        <c:auto val="1"/>
        <c:lblAlgn val="ctr"/>
        <c:lblOffset val="100"/>
        <c:noMultiLvlLbl val="0"/>
      </c:catAx>
      <c:valAx>
        <c:axId val="806169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Participants</a:t>
                </a:r>
              </a:p>
            </c:rich>
          </c:tx>
          <c:layout>
            <c:manualLayout>
              <c:xMode val="edge"/>
              <c:yMode val="edge"/>
              <c:x val="4.3521815178842745E-2"/>
              <c:y val="0.3383433691751055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3742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Esports Related</a:t>
            </a:r>
            <a:r>
              <a:rPr lang="en-US" sz="2000" baseline="0"/>
              <a:t> Injuries</a:t>
            </a:r>
            <a:endParaRPr lang="en-US" sz="2000"/>
          </a:p>
        </c:rich>
      </c:tx>
      <c:layout>
        <c:manualLayout>
          <c:xMode val="edge"/>
          <c:yMode val="edge"/>
          <c:x val="0.33357462393700477"/>
          <c:y val="2.379085775408683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6"/>
            <c:spPr>
              <a:solidFill>
                <a:schemeClr val="accent2">
                  <a:shade val="76000"/>
                </a:schemeClr>
              </a:solidFill>
              <a:ln w="19050">
                <a:solidFill>
                  <a:schemeClr val="lt1"/>
                </a:solidFill>
              </a:ln>
              <a:effectLst/>
            </c:spPr>
            <c:extLst>
              <c:ext xmlns:c16="http://schemas.microsoft.com/office/drawing/2014/chart" uri="{C3380CC4-5D6E-409C-BE32-E72D297353CC}">
                <c16:uniqueId val="{00000001-E27D-4F37-A534-47ED03A9C9C6}"/>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E27D-4F37-A534-47ED03A9C9C6}"/>
              </c:ext>
            </c:extLst>
          </c:dPt>
          <c:dLbls>
            <c:dLbl>
              <c:idx val="0"/>
              <c:tx>
                <c:rich>
                  <a:bodyPr/>
                  <a:lstStyle/>
                  <a:p>
                    <a:r>
                      <a:rPr lang="en-US" dirty="0"/>
                      <a:t>9.7%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7D-4F37-A534-47ED03A9C9C6}"/>
                </c:ext>
              </c:extLst>
            </c:dLbl>
            <c:dLbl>
              <c:idx val="1"/>
              <c:tx>
                <c:rich>
                  <a:bodyPr/>
                  <a:lstStyle/>
                  <a:p>
                    <a:fld id="{134CF4CD-1457-4106-A969-50DF83A51BB8}"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7D-4F37-A534-47ED03A9C9C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Sheet1!$B$89:$B$90</c:f>
              <c:strCache>
                <c:ptCount val="2"/>
                <c:pt idx="0">
                  <c:v>Injury History</c:v>
                </c:pt>
                <c:pt idx="1">
                  <c:v>No Injury History</c:v>
                </c:pt>
              </c:strCache>
            </c:strRef>
          </c:cat>
          <c:val>
            <c:numRef>
              <c:f>Sheet1!$D$89:$D$90</c:f>
              <c:numCache>
                <c:formatCode>###0.0</c:formatCode>
                <c:ptCount val="2"/>
                <c:pt idx="0">
                  <c:v>9.67741935483871</c:v>
                </c:pt>
                <c:pt idx="1">
                  <c:v>90.322580645161281</c:v>
                </c:pt>
              </c:numCache>
            </c:numRef>
          </c:val>
          <c:extLst>
            <c:ext xmlns:c16="http://schemas.microsoft.com/office/drawing/2014/chart" uri="{C3380CC4-5D6E-409C-BE32-E72D297353CC}">
              <c16:uniqueId val="{00000004-E27D-4F37-A534-47ED03A9C9C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Burnout Scores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'[1]DataMatrix (Paste Here Second)'!$AO$2:$AO$32</c:f>
              <c:numCache>
                <c:formatCode>General</c:formatCode>
                <c:ptCount val="31"/>
                <c:pt idx="0">
                  <c:v>1.2666666666666666</c:v>
                </c:pt>
                <c:pt idx="1">
                  <c:v>1.4666666666666666</c:v>
                </c:pt>
                <c:pt idx="2">
                  <c:v>1.4</c:v>
                </c:pt>
                <c:pt idx="3">
                  <c:v>2.7333333333333334</c:v>
                </c:pt>
                <c:pt idx="4">
                  <c:v>1.7333333333333334</c:v>
                </c:pt>
                <c:pt idx="5">
                  <c:v>1.7333333333333334</c:v>
                </c:pt>
                <c:pt idx="6">
                  <c:v>1.9333333333333333</c:v>
                </c:pt>
                <c:pt idx="7">
                  <c:v>2.1333333333333333</c:v>
                </c:pt>
                <c:pt idx="8">
                  <c:v>1.3333333333333333</c:v>
                </c:pt>
                <c:pt idx="9">
                  <c:v>1.4</c:v>
                </c:pt>
                <c:pt idx="10">
                  <c:v>2.1333333333333333</c:v>
                </c:pt>
                <c:pt idx="11">
                  <c:v>2.2666666666666666</c:v>
                </c:pt>
                <c:pt idx="12">
                  <c:v>1.8</c:v>
                </c:pt>
                <c:pt idx="13">
                  <c:v>1.5333333333333334</c:v>
                </c:pt>
                <c:pt idx="14">
                  <c:v>2.2666666666666666</c:v>
                </c:pt>
                <c:pt idx="15">
                  <c:v>2.2000000000000002</c:v>
                </c:pt>
                <c:pt idx="16">
                  <c:v>1.7333333333333334</c:v>
                </c:pt>
                <c:pt idx="17">
                  <c:v>2.1333333333333333</c:v>
                </c:pt>
                <c:pt idx="18">
                  <c:v>3</c:v>
                </c:pt>
                <c:pt idx="19">
                  <c:v>2.3333333333333335</c:v>
                </c:pt>
                <c:pt idx="20">
                  <c:v>1.7333333333333334</c:v>
                </c:pt>
                <c:pt idx="21">
                  <c:v>1.8</c:v>
                </c:pt>
                <c:pt idx="22">
                  <c:v>1.8666666666666667</c:v>
                </c:pt>
                <c:pt idx="23">
                  <c:v>2.1333333333333333</c:v>
                </c:pt>
                <c:pt idx="24">
                  <c:v>1.9333333333333333</c:v>
                </c:pt>
                <c:pt idx="25">
                  <c:v>1.5333333333333334</c:v>
                </c:pt>
                <c:pt idx="26">
                  <c:v>1.6</c:v>
                </c:pt>
                <c:pt idx="27">
                  <c:v>1.5333333333333334</c:v>
                </c:pt>
                <c:pt idx="28">
                  <c:v>1.8</c:v>
                </c:pt>
                <c:pt idx="29">
                  <c:v>1.4</c:v>
                </c:pt>
                <c:pt idx="30">
                  <c:v>1.0666666666666667</c:v>
                </c:pt>
              </c:numCache>
            </c:numRef>
          </c:val>
          <c:extLst>
            <c:ext xmlns:c16="http://schemas.microsoft.com/office/drawing/2014/chart" uri="{C3380CC4-5D6E-409C-BE32-E72D297353CC}">
              <c16:uniqueId val="{00000000-E2C4-4E12-832B-A537497729C3}"/>
            </c:ext>
          </c:extLst>
        </c:ser>
        <c:dLbls>
          <c:showLegendKey val="0"/>
          <c:showVal val="0"/>
          <c:showCatName val="0"/>
          <c:showSerName val="0"/>
          <c:showPercent val="0"/>
          <c:showBubbleSize val="0"/>
        </c:dLbls>
        <c:gapWidth val="100"/>
        <c:overlap val="-24"/>
        <c:axId val="686369096"/>
        <c:axId val="686369752"/>
      </c:barChart>
      <c:catAx>
        <c:axId val="68636909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Participants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6369752"/>
        <c:crosses val="autoZero"/>
        <c:auto val="1"/>
        <c:lblAlgn val="ctr"/>
        <c:lblOffset val="100"/>
        <c:noMultiLvlLbl val="0"/>
      </c:catAx>
      <c:valAx>
        <c:axId val="686369752"/>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Burnout Level</a:t>
                </a:r>
              </a:p>
            </c:rich>
          </c:tx>
          <c:layout>
            <c:manualLayout>
              <c:xMode val="edge"/>
              <c:yMode val="edge"/>
              <c:x val="4.8953707652312521E-3"/>
              <c:y val="0.4344102953691102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63690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48D92-F48F-4681-B4CD-B6B6A56984A0}"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EC37B-AEE1-4072-8087-6024076A407C}" type="slidenum">
              <a:rPr lang="en-US" smtClean="0"/>
              <a:t>‹#›</a:t>
            </a:fld>
            <a:endParaRPr lang="en-US"/>
          </a:p>
        </p:txBody>
      </p:sp>
    </p:spTree>
    <p:extLst>
      <p:ext uri="{BB962C8B-B14F-4D97-AF65-F5344CB8AC3E}">
        <p14:creationId xmlns:p14="http://schemas.microsoft.com/office/powerpoint/2010/main" val="409717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audience of 395 million in 2018</a:t>
            </a:r>
          </a:p>
          <a:p>
            <a:r>
              <a:rPr lang="en-US" dirty="0"/>
              <a:t>Like their traditional athletic counterparts, pro gamers are beginning to focus more on their physical and mental training to improve gaming performance. The potential to lead to physical injury and burnout.</a:t>
            </a:r>
          </a:p>
        </p:txBody>
      </p:sp>
      <p:sp>
        <p:nvSpPr>
          <p:cNvPr id="4" name="Slide Number Placeholder 3"/>
          <p:cNvSpPr>
            <a:spLocks noGrp="1"/>
          </p:cNvSpPr>
          <p:nvPr>
            <p:ph type="sldNum" sz="quarter" idx="5"/>
          </p:nvPr>
        </p:nvSpPr>
        <p:spPr/>
        <p:txBody>
          <a:bodyPr/>
          <a:lstStyle/>
          <a:p>
            <a:fld id="{1F8EC37B-AEE1-4072-8087-6024076A407C}" type="slidenum">
              <a:rPr lang="en-US" smtClean="0"/>
              <a:t>2</a:t>
            </a:fld>
            <a:endParaRPr lang="en-US"/>
          </a:p>
        </p:txBody>
      </p:sp>
    </p:spTree>
    <p:extLst>
      <p:ext uri="{BB962C8B-B14F-4D97-AF65-F5344CB8AC3E}">
        <p14:creationId xmlns:p14="http://schemas.microsoft.com/office/powerpoint/2010/main" val="80250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down into hours spent gaming for fun and hours spent gaming to train or compete</a:t>
            </a:r>
          </a:p>
          <a:p>
            <a:r>
              <a:rPr lang="en-US" dirty="0"/>
              <a:t>Average of 5.8 competition days per month with competitions lasting an average of two hours</a:t>
            </a:r>
          </a:p>
        </p:txBody>
      </p:sp>
      <p:sp>
        <p:nvSpPr>
          <p:cNvPr id="4" name="Slide Number Placeholder 3"/>
          <p:cNvSpPr>
            <a:spLocks noGrp="1"/>
          </p:cNvSpPr>
          <p:nvPr>
            <p:ph type="sldNum" sz="quarter" idx="5"/>
          </p:nvPr>
        </p:nvSpPr>
        <p:spPr/>
        <p:txBody>
          <a:bodyPr/>
          <a:lstStyle/>
          <a:p>
            <a:fld id="{1F8EC37B-AEE1-4072-8087-6024076A407C}" type="slidenum">
              <a:rPr lang="en-US" smtClean="0"/>
              <a:t>12</a:t>
            </a:fld>
            <a:endParaRPr lang="en-US"/>
          </a:p>
        </p:txBody>
      </p:sp>
    </p:spTree>
    <p:extLst>
      <p:ext uri="{BB962C8B-B14F-4D97-AF65-F5344CB8AC3E}">
        <p14:creationId xmlns:p14="http://schemas.microsoft.com/office/powerpoint/2010/main" val="279753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 range of responses, but almost everyone was physically active in some capacity</a:t>
            </a:r>
          </a:p>
        </p:txBody>
      </p:sp>
      <p:sp>
        <p:nvSpPr>
          <p:cNvPr id="4" name="Slide Number Placeholder 3"/>
          <p:cNvSpPr>
            <a:spLocks noGrp="1"/>
          </p:cNvSpPr>
          <p:nvPr>
            <p:ph type="sldNum" sz="quarter" idx="5"/>
          </p:nvPr>
        </p:nvSpPr>
        <p:spPr/>
        <p:txBody>
          <a:bodyPr/>
          <a:lstStyle/>
          <a:p>
            <a:fld id="{1F8EC37B-AEE1-4072-8087-6024076A407C}" type="slidenum">
              <a:rPr lang="en-US" smtClean="0"/>
              <a:t>13</a:t>
            </a:fld>
            <a:endParaRPr lang="en-US"/>
          </a:p>
        </p:txBody>
      </p:sp>
    </p:spTree>
    <p:extLst>
      <p:ext uri="{BB962C8B-B14F-4D97-AF65-F5344CB8AC3E}">
        <p14:creationId xmlns:p14="http://schemas.microsoft.com/office/powerpoint/2010/main" val="312917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uncommon to have an esports related injury.</a:t>
            </a:r>
          </a:p>
        </p:txBody>
      </p:sp>
      <p:sp>
        <p:nvSpPr>
          <p:cNvPr id="4" name="Slide Number Placeholder 3"/>
          <p:cNvSpPr>
            <a:spLocks noGrp="1"/>
          </p:cNvSpPr>
          <p:nvPr>
            <p:ph type="sldNum" sz="quarter" idx="5"/>
          </p:nvPr>
        </p:nvSpPr>
        <p:spPr/>
        <p:txBody>
          <a:bodyPr/>
          <a:lstStyle/>
          <a:p>
            <a:fld id="{1F8EC37B-AEE1-4072-8087-6024076A407C}" type="slidenum">
              <a:rPr lang="en-US" smtClean="0"/>
              <a:t>14</a:t>
            </a:fld>
            <a:endParaRPr lang="en-US"/>
          </a:p>
        </p:txBody>
      </p:sp>
    </p:spTree>
    <p:extLst>
      <p:ext uri="{BB962C8B-B14F-4D97-AF65-F5344CB8AC3E}">
        <p14:creationId xmlns:p14="http://schemas.microsoft.com/office/powerpoint/2010/main" val="22993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scores for everyone were 1.8, so very low overall.</a:t>
            </a:r>
          </a:p>
        </p:txBody>
      </p:sp>
      <p:sp>
        <p:nvSpPr>
          <p:cNvPr id="4" name="Slide Number Placeholder 3"/>
          <p:cNvSpPr>
            <a:spLocks noGrp="1"/>
          </p:cNvSpPr>
          <p:nvPr>
            <p:ph type="sldNum" sz="quarter" idx="5"/>
          </p:nvPr>
        </p:nvSpPr>
        <p:spPr/>
        <p:txBody>
          <a:bodyPr/>
          <a:lstStyle/>
          <a:p>
            <a:fld id="{1F8EC37B-AEE1-4072-8087-6024076A407C}" type="slidenum">
              <a:rPr lang="en-US" smtClean="0"/>
              <a:t>15</a:t>
            </a:fld>
            <a:endParaRPr lang="en-US"/>
          </a:p>
        </p:txBody>
      </p:sp>
    </p:spTree>
    <p:extLst>
      <p:ext uri="{BB962C8B-B14F-4D97-AF65-F5344CB8AC3E}">
        <p14:creationId xmlns:p14="http://schemas.microsoft.com/office/powerpoint/2010/main" val="4069061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back to analysis to be done in the future when we get more responses.</a:t>
            </a:r>
          </a:p>
          <a:p>
            <a:r>
              <a:rPr lang="en-US" dirty="0"/>
              <a:t>Studies show that physical activity leads to better mental health</a:t>
            </a:r>
          </a:p>
          <a:p>
            <a:endParaRPr lang="en-US" dirty="0"/>
          </a:p>
        </p:txBody>
      </p:sp>
      <p:sp>
        <p:nvSpPr>
          <p:cNvPr id="4" name="Slide Number Placeholder 3"/>
          <p:cNvSpPr>
            <a:spLocks noGrp="1"/>
          </p:cNvSpPr>
          <p:nvPr>
            <p:ph type="sldNum" sz="quarter" idx="5"/>
          </p:nvPr>
        </p:nvSpPr>
        <p:spPr/>
        <p:txBody>
          <a:bodyPr/>
          <a:lstStyle/>
          <a:p>
            <a:fld id="{1F8EC37B-AEE1-4072-8087-6024076A407C}" type="slidenum">
              <a:rPr lang="en-US" smtClean="0"/>
              <a:t>16</a:t>
            </a:fld>
            <a:endParaRPr lang="en-US"/>
          </a:p>
        </p:txBody>
      </p:sp>
    </p:spTree>
    <p:extLst>
      <p:ext uri="{BB962C8B-B14F-4D97-AF65-F5344CB8AC3E}">
        <p14:creationId xmlns:p14="http://schemas.microsoft.com/office/powerpoint/2010/main" val="333905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collegiate esports grows, there may come a time where they utilize athletic trainers to provide services to team members. Tie back to the comparison with traditional college athletes. ATs are specialists at identifying and rehabilitating injuries, but also preventing them from occurring in the first place. Make recommendations about taking breaks, ergonomic equipment like chairs, etc. Identifying burnout. Seeing athletes regularly and noticing changes. Can also refer to other mental health professionals.</a:t>
            </a:r>
          </a:p>
        </p:txBody>
      </p:sp>
      <p:sp>
        <p:nvSpPr>
          <p:cNvPr id="4" name="Slide Number Placeholder 3"/>
          <p:cNvSpPr>
            <a:spLocks noGrp="1"/>
          </p:cNvSpPr>
          <p:nvPr>
            <p:ph type="sldNum" sz="quarter" idx="5"/>
          </p:nvPr>
        </p:nvSpPr>
        <p:spPr/>
        <p:txBody>
          <a:bodyPr/>
          <a:lstStyle/>
          <a:p>
            <a:fld id="{1F8EC37B-AEE1-4072-8087-6024076A407C}" type="slidenum">
              <a:rPr lang="en-US" smtClean="0"/>
              <a:t>17</a:t>
            </a:fld>
            <a:endParaRPr lang="en-US"/>
          </a:p>
        </p:txBody>
      </p:sp>
    </p:spTree>
    <p:extLst>
      <p:ext uri="{BB962C8B-B14F-4D97-AF65-F5344CB8AC3E}">
        <p14:creationId xmlns:p14="http://schemas.microsoft.com/office/powerpoint/2010/main" val="329552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130 college varsity programs in the United States as of 2019</a:t>
            </a:r>
          </a:p>
        </p:txBody>
      </p:sp>
      <p:sp>
        <p:nvSpPr>
          <p:cNvPr id="4" name="Slide Number Placeholder 3"/>
          <p:cNvSpPr>
            <a:spLocks noGrp="1"/>
          </p:cNvSpPr>
          <p:nvPr>
            <p:ph type="sldNum" sz="quarter" idx="5"/>
          </p:nvPr>
        </p:nvSpPr>
        <p:spPr/>
        <p:txBody>
          <a:bodyPr/>
          <a:lstStyle/>
          <a:p>
            <a:fld id="{1F8EC37B-AEE1-4072-8087-6024076A407C}" type="slidenum">
              <a:rPr lang="en-US" smtClean="0"/>
              <a:t>3</a:t>
            </a:fld>
            <a:endParaRPr lang="en-US"/>
          </a:p>
        </p:txBody>
      </p:sp>
    </p:spTree>
    <p:extLst>
      <p:ext uri="{BB962C8B-B14F-4D97-AF65-F5344CB8AC3E}">
        <p14:creationId xmlns:p14="http://schemas.microsoft.com/office/powerpoint/2010/main" val="234100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Gain a better understanding of the physical and mental toll of deliberate training in esports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Medium" panose="020B0603020102020204" pitchFamily="34" charset="0"/>
              </a:rPr>
              <a:t>and determine the relationship, if any, of the previously mentioned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Franklin Gothic Medium" panose="020B0603020102020204" pitchFamily="34" charset="0"/>
            </a:endParaRPr>
          </a:p>
          <a:p>
            <a:endParaRPr lang="en-US" dirty="0"/>
          </a:p>
        </p:txBody>
      </p:sp>
      <p:sp>
        <p:nvSpPr>
          <p:cNvPr id="4" name="Slide Number Placeholder 3"/>
          <p:cNvSpPr>
            <a:spLocks noGrp="1"/>
          </p:cNvSpPr>
          <p:nvPr>
            <p:ph type="sldNum" sz="quarter" idx="5"/>
          </p:nvPr>
        </p:nvSpPr>
        <p:spPr/>
        <p:txBody>
          <a:bodyPr/>
          <a:lstStyle/>
          <a:p>
            <a:fld id="{1F8EC37B-AEE1-4072-8087-6024076A407C}" type="slidenum">
              <a:rPr lang="en-US" smtClean="0"/>
              <a:t>4</a:t>
            </a:fld>
            <a:endParaRPr lang="en-US"/>
          </a:p>
        </p:txBody>
      </p:sp>
    </p:spTree>
    <p:extLst>
      <p:ext uri="{BB962C8B-B14F-4D97-AF65-F5344CB8AC3E}">
        <p14:creationId xmlns:p14="http://schemas.microsoft.com/office/powerpoint/2010/main" val="412764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ACSM recommends 150 minutes of moderate intensity aerobic exercise every week (30 minutes per day). RPE, how intense the physical activity is.</a:t>
            </a:r>
          </a:p>
          <a:p>
            <a:endParaRPr lang="en-US" dirty="0"/>
          </a:p>
        </p:txBody>
      </p:sp>
      <p:sp>
        <p:nvSpPr>
          <p:cNvPr id="4" name="Slide Number Placeholder 3"/>
          <p:cNvSpPr>
            <a:spLocks noGrp="1"/>
          </p:cNvSpPr>
          <p:nvPr>
            <p:ph type="sldNum" sz="quarter" idx="5"/>
          </p:nvPr>
        </p:nvSpPr>
        <p:spPr/>
        <p:txBody>
          <a:bodyPr/>
          <a:lstStyle/>
          <a:p>
            <a:fld id="{1F8EC37B-AEE1-4072-8087-6024076A407C}" type="slidenum">
              <a:rPr lang="en-US" smtClean="0"/>
              <a:t>5</a:t>
            </a:fld>
            <a:endParaRPr lang="en-US"/>
          </a:p>
        </p:txBody>
      </p:sp>
    </p:spTree>
    <p:extLst>
      <p:ext uri="{BB962C8B-B14F-4D97-AF65-F5344CB8AC3E}">
        <p14:creationId xmlns:p14="http://schemas.microsoft.com/office/powerpoint/2010/main" val="246027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team reps to add another level of anonymity</a:t>
            </a:r>
          </a:p>
          <a:p>
            <a:endParaRPr lang="en-US" dirty="0"/>
          </a:p>
        </p:txBody>
      </p:sp>
      <p:sp>
        <p:nvSpPr>
          <p:cNvPr id="4" name="Slide Number Placeholder 3"/>
          <p:cNvSpPr>
            <a:spLocks noGrp="1"/>
          </p:cNvSpPr>
          <p:nvPr>
            <p:ph type="sldNum" sz="quarter" idx="5"/>
          </p:nvPr>
        </p:nvSpPr>
        <p:spPr/>
        <p:txBody>
          <a:bodyPr/>
          <a:lstStyle/>
          <a:p>
            <a:fld id="{1F8EC37B-AEE1-4072-8087-6024076A407C}" type="slidenum">
              <a:rPr lang="en-US" smtClean="0"/>
              <a:t>6</a:t>
            </a:fld>
            <a:endParaRPr lang="en-US"/>
          </a:p>
        </p:txBody>
      </p:sp>
    </p:spTree>
    <p:extLst>
      <p:ext uri="{BB962C8B-B14F-4D97-AF65-F5344CB8AC3E}">
        <p14:creationId xmlns:p14="http://schemas.microsoft.com/office/powerpoint/2010/main" val="350937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questions</a:t>
            </a:r>
          </a:p>
        </p:txBody>
      </p:sp>
      <p:sp>
        <p:nvSpPr>
          <p:cNvPr id="4" name="Slide Number Placeholder 3"/>
          <p:cNvSpPr>
            <a:spLocks noGrp="1"/>
          </p:cNvSpPr>
          <p:nvPr>
            <p:ph type="sldNum" sz="quarter" idx="5"/>
          </p:nvPr>
        </p:nvSpPr>
        <p:spPr/>
        <p:txBody>
          <a:bodyPr/>
          <a:lstStyle/>
          <a:p>
            <a:fld id="{1F8EC37B-AEE1-4072-8087-6024076A407C}" type="slidenum">
              <a:rPr lang="en-US" smtClean="0"/>
              <a:t>7</a:t>
            </a:fld>
            <a:endParaRPr lang="en-US"/>
          </a:p>
        </p:txBody>
      </p:sp>
    </p:spTree>
    <p:extLst>
      <p:ext uri="{BB962C8B-B14F-4D97-AF65-F5344CB8AC3E}">
        <p14:creationId xmlns:p14="http://schemas.microsoft.com/office/powerpoint/2010/main" val="104778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questions asked were adapted from the Athlete Burnout Questionnaire. Measured via a five point Likert scale (always, most of the time, about half of the time, sometimes, never). Scored 1-5 the lower the score, the less burnout</a:t>
            </a:r>
          </a:p>
        </p:txBody>
      </p:sp>
      <p:sp>
        <p:nvSpPr>
          <p:cNvPr id="4" name="Slide Number Placeholder 3"/>
          <p:cNvSpPr>
            <a:spLocks noGrp="1"/>
          </p:cNvSpPr>
          <p:nvPr>
            <p:ph type="sldNum" sz="quarter" idx="5"/>
          </p:nvPr>
        </p:nvSpPr>
        <p:spPr/>
        <p:txBody>
          <a:bodyPr/>
          <a:lstStyle/>
          <a:p>
            <a:fld id="{1F8EC37B-AEE1-4072-8087-6024076A407C}" type="slidenum">
              <a:rPr lang="en-US" smtClean="0"/>
              <a:t>8</a:t>
            </a:fld>
            <a:endParaRPr lang="en-US"/>
          </a:p>
        </p:txBody>
      </p:sp>
    </p:spTree>
    <p:extLst>
      <p:ext uri="{BB962C8B-B14F-4D97-AF65-F5344CB8AC3E}">
        <p14:creationId xmlns:p14="http://schemas.microsoft.com/office/powerpoint/2010/main" val="117728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was first distributed in December to the UM esports team. </a:t>
            </a:r>
          </a:p>
          <a:p>
            <a:r>
              <a:rPr lang="en-US" dirty="0"/>
              <a:t>At this point, we have mostly descriptive statistics, showing some of the common responses we got.</a:t>
            </a:r>
          </a:p>
        </p:txBody>
      </p:sp>
      <p:sp>
        <p:nvSpPr>
          <p:cNvPr id="4" name="Slide Number Placeholder 3"/>
          <p:cNvSpPr>
            <a:spLocks noGrp="1"/>
          </p:cNvSpPr>
          <p:nvPr>
            <p:ph type="sldNum" sz="quarter" idx="5"/>
          </p:nvPr>
        </p:nvSpPr>
        <p:spPr/>
        <p:txBody>
          <a:bodyPr/>
          <a:lstStyle/>
          <a:p>
            <a:fld id="{1F8EC37B-AEE1-4072-8087-6024076A407C}" type="slidenum">
              <a:rPr lang="en-US" smtClean="0"/>
              <a:t>10</a:t>
            </a:fld>
            <a:endParaRPr lang="en-US"/>
          </a:p>
        </p:txBody>
      </p:sp>
    </p:spTree>
    <p:extLst>
      <p:ext uri="{BB962C8B-B14F-4D97-AF65-F5344CB8AC3E}">
        <p14:creationId xmlns:p14="http://schemas.microsoft.com/office/powerpoint/2010/main" val="194631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participants. Average age of 21.2 years. Average of 2.9 years in higher education.</a:t>
            </a:r>
          </a:p>
          <a:p>
            <a:r>
              <a:rPr lang="en-US" dirty="0"/>
              <a:t>Wide variety of game genres…will vary depending on what each university offers</a:t>
            </a:r>
          </a:p>
        </p:txBody>
      </p:sp>
      <p:sp>
        <p:nvSpPr>
          <p:cNvPr id="4" name="Slide Number Placeholder 3"/>
          <p:cNvSpPr>
            <a:spLocks noGrp="1"/>
          </p:cNvSpPr>
          <p:nvPr>
            <p:ph type="sldNum" sz="quarter" idx="5"/>
          </p:nvPr>
        </p:nvSpPr>
        <p:spPr/>
        <p:txBody>
          <a:bodyPr/>
          <a:lstStyle/>
          <a:p>
            <a:fld id="{1F8EC37B-AEE1-4072-8087-6024076A407C}" type="slidenum">
              <a:rPr lang="en-US" smtClean="0"/>
              <a:t>11</a:t>
            </a:fld>
            <a:endParaRPr lang="en-US"/>
          </a:p>
        </p:txBody>
      </p:sp>
    </p:spTree>
    <p:extLst>
      <p:ext uri="{BB962C8B-B14F-4D97-AF65-F5344CB8AC3E}">
        <p14:creationId xmlns:p14="http://schemas.microsoft.com/office/powerpoint/2010/main" val="404026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429F-56BC-4A5B-B0F2-7922260E8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4A5B2-F8EB-4213-AFFC-CC7756417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554352-64B6-4286-9FE5-0ADDA36BD4F0}"/>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5" name="Footer Placeholder 4">
            <a:extLst>
              <a:ext uri="{FF2B5EF4-FFF2-40B4-BE49-F238E27FC236}">
                <a16:creationId xmlns:a16="http://schemas.microsoft.com/office/drawing/2014/main" id="{637433BA-4359-4F1A-816B-2627B5255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6DB54-F564-45FE-ADDD-1AB8CA534880}"/>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383269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F9FE-E447-4145-B4B8-5EDC4BB2E7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A2973-D25D-43FC-AB82-57232EBE7A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CCEDF-41C2-4060-9D79-67BCF512BD39}"/>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5" name="Footer Placeholder 4">
            <a:extLst>
              <a:ext uri="{FF2B5EF4-FFF2-40B4-BE49-F238E27FC236}">
                <a16:creationId xmlns:a16="http://schemas.microsoft.com/office/drawing/2014/main" id="{A2F1A6BE-46C1-4D3A-BA3C-4BA589819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670F9-7F3E-4A70-84BA-C203BCC75888}"/>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214321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BB876-3254-4BC8-A050-3889D3485A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9B310F-A088-47C5-87FE-CC9BF5BD7D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EA374-021E-461E-905E-5417A7904A13}"/>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5" name="Footer Placeholder 4">
            <a:extLst>
              <a:ext uri="{FF2B5EF4-FFF2-40B4-BE49-F238E27FC236}">
                <a16:creationId xmlns:a16="http://schemas.microsoft.com/office/drawing/2014/main" id="{A5EE46BC-6495-417A-AB95-A5A72F483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A942C-0626-4893-AFF8-6BDDFF6405CE}"/>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158267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1D54-C5DC-4E4E-843B-E8105DE87283}"/>
              </a:ext>
            </a:extLst>
          </p:cNvPr>
          <p:cNvSpPr>
            <a:spLocks noGrp="1"/>
          </p:cNvSpPr>
          <p:nvPr>
            <p:ph type="title"/>
          </p:nvPr>
        </p:nvSpPr>
        <p:spPr>
          <a:solidFill>
            <a:schemeClr val="bg1"/>
          </a:solidFill>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982186-2E8A-404D-BC0D-073355843286}"/>
              </a:ext>
            </a:extLst>
          </p:cNvPr>
          <p:cNvSpPr>
            <a:spLocks noGrp="1"/>
          </p:cNvSpPr>
          <p:nvPr>
            <p:ph idx="1"/>
          </p:nvPr>
        </p:nvSpPr>
        <p:spPr>
          <a:xfrm>
            <a:off x="838200" y="1825625"/>
            <a:ext cx="5953298" cy="4351338"/>
          </a:xfrm>
        </p:spPr>
        <p:txBody>
          <a:bodyPr/>
          <a:lstStyle>
            <a:lvl1pPr>
              <a:defRPr>
                <a:solidFill>
                  <a:schemeClr val="tx1">
                    <a:lumMod val="75000"/>
                    <a:lumOff val="25000"/>
                  </a:schemeClr>
                </a:solidFill>
                <a:latin typeface="Franklin Gothic Medium" panose="020B0603020102020204" pitchFamily="34" charset="0"/>
              </a:defRPr>
            </a:lvl1pPr>
            <a:lvl2pPr>
              <a:defRPr>
                <a:solidFill>
                  <a:schemeClr val="tx1">
                    <a:lumMod val="65000"/>
                    <a:lumOff val="35000"/>
                  </a:schemeClr>
                </a:solidFill>
                <a:latin typeface="Franklin Gothic Medium" panose="020B0603020102020204" pitchFamily="34" charset="0"/>
              </a:defRPr>
            </a:lvl2pPr>
            <a:lvl3pPr>
              <a:defRPr>
                <a:solidFill>
                  <a:schemeClr val="tx1">
                    <a:lumMod val="50000"/>
                    <a:lumOff val="50000"/>
                  </a:schemeClr>
                </a:solidFill>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7A66686F-72C0-475D-B673-ED01C8827023}"/>
              </a:ext>
            </a:extLst>
          </p:cNvPr>
          <p:cNvCxnSpPr/>
          <p:nvPr userDrawn="1"/>
        </p:nvCxnSpPr>
        <p:spPr>
          <a:xfrm>
            <a:off x="472440" y="1047404"/>
            <a:ext cx="11247120" cy="0"/>
          </a:xfrm>
          <a:prstGeom prst="line">
            <a:avLst/>
          </a:prstGeom>
          <a:ln w="38100">
            <a:solidFill>
              <a:schemeClr val="bg2">
                <a:lumMod val="75000"/>
              </a:schemeClr>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E90AA602-3BAE-4A15-81D5-9F673FF10629}"/>
              </a:ext>
            </a:extLst>
          </p:cNvPr>
          <p:cNvPicPr>
            <a:picLocks noChangeAspect="1"/>
          </p:cNvPicPr>
          <p:nvPr userDrawn="1"/>
        </p:nvPicPr>
        <p:blipFill rotWithShape="1">
          <a:blip r:embed="rId2"/>
          <a:srcRect l="50863" t="10265" r="-1" b="36647"/>
          <a:stretch/>
        </p:blipFill>
        <p:spPr>
          <a:xfrm>
            <a:off x="9484821" y="5810596"/>
            <a:ext cx="2592419" cy="994371"/>
          </a:xfrm>
          <a:prstGeom prst="flowChartPunchedCard">
            <a:avLst/>
          </a:prstGeom>
        </p:spPr>
      </p:pic>
    </p:spTree>
    <p:extLst>
      <p:ext uri="{BB962C8B-B14F-4D97-AF65-F5344CB8AC3E}">
        <p14:creationId xmlns:p14="http://schemas.microsoft.com/office/powerpoint/2010/main" val="84798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66650-4B71-4162-A043-7F9F7C11C6E6}"/>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3" name="Footer Placeholder 2">
            <a:extLst>
              <a:ext uri="{FF2B5EF4-FFF2-40B4-BE49-F238E27FC236}">
                <a16:creationId xmlns:a16="http://schemas.microsoft.com/office/drawing/2014/main" id="{632902D9-AE92-49B9-8910-8D4EA4F78F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160DD-B290-4CCC-8E99-2F5F55960BFE}"/>
              </a:ext>
            </a:extLst>
          </p:cNvPr>
          <p:cNvSpPr>
            <a:spLocks noGrp="1"/>
          </p:cNvSpPr>
          <p:nvPr>
            <p:ph type="sldNum" sz="quarter" idx="12"/>
          </p:nvPr>
        </p:nvSpPr>
        <p:spPr/>
        <p:txBody>
          <a:bodyPr/>
          <a:lstStyle/>
          <a:p>
            <a:fld id="{11FBB323-0393-4392-A996-E7F9BC797040}" type="slidenum">
              <a:rPr lang="en-US" smtClean="0"/>
              <a:t>‹#›</a:t>
            </a:fld>
            <a:endParaRPr lang="en-US"/>
          </a:p>
        </p:txBody>
      </p:sp>
      <p:pic>
        <p:nvPicPr>
          <p:cNvPr id="5" name="Picture 4">
            <a:extLst>
              <a:ext uri="{FF2B5EF4-FFF2-40B4-BE49-F238E27FC236}">
                <a16:creationId xmlns:a16="http://schemas.microsoft.com/office/drawing/2014/main" id="{77FC14F7-BC71-47DB-8075-FD58E6B89064}"/>
              </a:ext>
            </a:extLst>
          </p:cNvPr>
          <p:cNvPicPr>
            <a:picLocks noChangeAspect="1"/>
          </p:cNvPicPr>
          <p:nvPr userDrawn="1"/>
        </p:nvPicPr>
        <p:blipFill>
          <a:blip r:embed="rId2">
            <a:alphaModFix amt="20000"/>
          </a:blip>
          <a:stretch>
            <a:fillRect/>
          </a:stretch>
        </p:blipFill>
        <p:spPr>
          <a:xfrm>
            <a:off x="0" y="2025128"/>
            <a:ext cx="12192000" cy="4331222"/>
          </a:xfrm>
          <a:prstGeom prst="rect">
            <a:avLst/>
          </a:prstGeom>
        </p:spPr>
      </p:pic>
      <p:sp>
        <p:nvSpPr>
          <p:cNvPr id="6" name="Title 1">
            <a:extLst>
              <a:ext uri="{FF2B5EF4-FFF2-40B4-BE49-F238E27FC236}">
                <a16:creationId xmlns:a16="http://schemas.microsoft.com/office/drawing/2014/main" id="{F9085C63-6155-4614-8AFA-AC448840126E}"/>
              </a:ext>
            </a:extLst>
          </p:cNvPr>
          <p:cNvSpPr>
            <a:spLocks noGrp="1"/>
          </p:cNvSpPr>
          <p:nvPr>
            <p:ph type="title"/>
          </p:nvPr>
        </p:nvSpPr>
        <p:spPr>
          <a:xfrm>
            <a:off x="838200" y="365125"/>
            <a:ext cx="10515600" cy="1325563"/>
          </a:xfrm>
          <a:solidFill>
            <a:schemeClr val="bg1"/>
          </a:solidFill>
        </p:spPr>
        <p:txBody>
          <a:bodyPr/>
          <a:lstStyle>
            <a:lvl1pPr>
              <a:defRPr>
                <a:latin typeface="Franklin Gothic Medium Cond" panose="020B0606030402020204" pitchFamily="34" charset="0"/>
              </a:defRPr>
            </a:lvl1pPr>
          </a:lstStyle>
          <a:p>
            <a:r>
              <a:rPr lang="en-US" dirty="0"/>
              <a:t>Click to edit Master title style</a:t>
            </a:r>
          </a:p>
        </p:txBody>
      </p:sp>
    </p:spTree>
    <p:extLst>
      <p:ext uri="{BB962C8B-B14F-4D97-AF65-F5344CB8AC3E}">
        <p14:creationId xmlns:p14="http://schemas.microsoft.com/office/powerpoint/2010/main" val="230010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1D47-19ED-4FB0-9C69-76BE606F0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4BC2C-DA4B-4197-B28C-4A1DA90CD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724391-7619-4546-9F97-DF366463E689}"/>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5" name="Footer Placeholder 4">
            <a:extLst>
              <a:ext uri="{FF2B5EF4-FFF2-40B4-BE49-F238E27FC236}">
                <a16:creationId xmlns:a16="http://schemas.microsoft.com/office/drawing/2014/main" id="{CBDAF84C-26F3-42DB-9B70-B5E9F2353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B2006-D5C0-4167-8C3C-754D1CAC145C}"/>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103697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0F3F-9A77-43FC-A5A8-C1A709620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9A945-B136-4D98-9A20-7EF8070EC3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EA36C-5AE8-4B0E-A330-176726D53E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E89E4-250F-45AE-8C8B-B7A7A6A92980}"/>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6" name="Footer Placeholder 5">
            <a:extLst>
              <a:ext uri="{FF2B5EF4-FFF2-40B4-BE49-F238E27FC236}">
                <a16:creationId xmlns:a16="http://schemas.microsoft.com/office/drawing/2014/main" id="{630EB955-D6EC-4114-8A63-CD92A4563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6DEC4-0C5C-46E4-8B5C-2E25456D25E4}"/>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238362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4773-F099-4E6B-9CCF-E7F03ADCE2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7D6FCC-73B9-48C8-851E-609DE177D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B16387-6C9A-4138-A963-E0729F6AAA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427C2-6F49-4787-A4A9-EB3C4ADD1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8F7A98-CDAD-43EB-8DEA-137621DDBC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E70D53-6A62-4480-A53C-78CEECE02B11}"/>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8" name="Footer Placeholder 7">
            <a:extLst>
              <a:ext uri="{FF2B5EF4-FFF2-40B4-BE49-F238E27FC236}">
                <a16:creationId xmlns:a16="http://schemas.microsoft.com/office/drawing/2014/main" id="{F601BD88-10A4-457C-B806-0FBFBB1048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43B9BA-537B-4DC2-9A83-1CC67DE6C239}"/>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21544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12AE-0629-43D4-9BF4-10DC1DF2D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F6E71-FC4C-4F2A-A486-13E0B56CC243}"/>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4" name="Footer Placeholder 3">
            <a:extLst>
              <a:ext uri="{FF2B5EF4-FFF2-40B4-BE49-F238E27FC236}">
                <a16:creationId xmlns:a16="http://schemas.microsoft.com/office/drawing/2014/main" id="{72934B9A-1F9E-407F-A62D-86207E282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AB0E73-F8D2-459B-864F-BF9BC4B315F7}"/>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33061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57A6-F2A6-446D-9A45-4BDF46EEF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FBE2DD-C078-42D4-BD5E-AA78518DB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DC6BD-08D9-4319-AFD4-EF7AA0174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27D534-86EF-4810-B469-3051A6224870}"/>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6" name="Footer Placeholder 5">
            <a:extLst>
              <a:ext uri="{FF2B5EF4-FFF2-40B4-BE49-F238E27FC236}">
                <a16:creationId xmlns:a16="http://schemas.microsoft.com/office/drawing/2014/main" id="{00193A9F-567A-4891-84DE-078D2A304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BBD4E-2DFC-4C69-BA87-2157AFA0526C}"/>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186422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279B-CB12-4D19-9DB8-9BB9545E8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7E63B3-3BBD-466A-825F-9E1125420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C5B14-1AE7-44FA-9109-3431B09B0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C3B54D-EC2E-4DAD-9806-7EBC4373F5F2}"/>
              </a:ext>
            </a:extLst>
          </p:cNvPr>
          <p:cNvSpPr>
            <a:spLocks noGrp="1"/>
          </p:cNvSpPr>
          <p:nvPr>
            <p:ph type="dt" sz="half" idx="10"/>
          </p:nvPr>
        </p:nvSpPr>
        <p:spPr/>
        <p:txBody>
          <a:bodyPr/>
          <a:lstStyle/>
          <a:p>
            <a:fld id="{B5C349AF-B869-42FA-BFDF-4E5817CB7EB4}" type="datetimeFigureOut">
              <a:rPr lang="en-US" smtClean="0"/>
              <a:t>2/15/2021</a:t>
            </a:fld>
            <a:endParaRPr lang="en-US"/>
          </a:p>
        </p:txBody>
      </p:sp>
      <p:sp>
        <p:nvSpPr>
          <p:cNvPr id="6" name="Footer Placeholder 5">
            <a:extLst>
              <a:ext uri="{FF2B5EF4-FFF2-40B4-BE49-F238E27FC236}">
                <a16:creationId xmlns:a16="http://schemas.microsoft.com/office/drawing/2014/main" id="{C7566EFE-ED54-4696-B2EE-4BBB7633D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B07E6-7AF2-491F-9373-AA58A6350395}"/>
              </a:ext>
            </a:extLst>
          </p:cNvPr>
          <p:cNvSpPr>
            <a:spLocks noGrp="1"/>
          </p:cNvSpPr>
          <p:nvPr>
            <p:ph type="sldNum" sz="quarter" idx="12"/>
          </p:nvPr>
        </p:nvSpPr>
        <p:spPr/>
        <p:txBody>
          <a:bodyPr/>
          <a:lstStyle/>
          <a:p>
            <a:fld id="{11FBB323-0393-4392-A996-E7F9BC797040}" type="slidenum">
              <a:rPr lang="en-US" smtClean="0"/>
              <a:t>‹#›</a:t>
            </a:fld>
            <a:endParaRPr lang="en-US"/>
          </a:p>
        </p:txBody>
      </p:sp>
    </p:spTree>
    <p:extLst>
      <p:ext uri="{BB962C8B-B14F-4D97-AF65-F5344CB8AC3E}">
        <p14:creationId xmlns:p14="http://schemas.microsoft.com/office/powerpoint/2010/main" val="314731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FA8D5-A9D6-4AED-8C2A-6C17E30AA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5AC8F-FCB6-40A9-BC3C-9F941629B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9BBE1-135E-4E43-BC61-E0923F70A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349AF-B869-42FA-BFDF-4E5817CB7EB4}" type="datetimeFigureOut">
              <a:rPr lang="en-US" smtClean="0"/>
              <a:t>2/15/2021</a:t>
            </a:fld>
            <a:endParaRPr lang="en-US"/>
          </a:p>
        </p:txBody>
      </p:sp>
      <p:sp>
        <p:nvSpPr>
          <p:cNvPr id="5" name="Footer Placeholder 4">
            <a:extLst>
              <a:ext uri="{FF2B5EF4-FFF2-40B4-BE49-F238E27FC236}">
                <a16:creationId xmlns:a16="http://schemas.microsoft.com/office/drawing/2014/main" id="{0D41BCBB-F634-4752-913D-90BCADFC7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5A4D93-BC64-4B16-A28D-E3969D5A1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BB323-0393-4392-A996-E7F9BC797040}" type="slidenum">
              <a:rPr lang="en-US" smtClean="0"/>
              <a:t>‹#›</a:t>
            </a:fld>
            <a:endParaRPr lang="en-US"/>
          </a:p>
        </p:txBody>
      </p:sp>
    </p:spTree>
    <p:extLst>
      <p:ext uri="{BB962C8B-B14F-4D97-AF65-F5344CB8AC3E}">
        <p14:creationId xmlns:p14="http://schemas.microsoft.com/office/powerpoint/2010/main" val="83562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58AA-78E7-495B-9258-36DE365547C1}"/>
              </a:ext>
            </a:extLst>
          </p:cNvPr>
          <p:cNvSpPr>
            <a:spLocks noGrp="1"/>
          </p:cNvSpPr>
          <p:nvPr>
            <p:ph type="ctrTitle"/>
          </p:nvPr>
        </p:nvSpPr>
        <p:spPr>
          <a:xfrm>
            <a:off x="473241" y="539913"/>
            <a:ext cx="11028948" cy="3164364"/>
          </a:xfrm>
        </p:spPr>
        <p:txBody>
          <a:bodyPr anchor="ctr">
            <a:normAutofit/>
          </a:bodyPr>
          <a:lstStyle/>
          <a:p>
            <a:pPr algn="l">
              <a:lnSpc>
                <a:spcPct val="150000"/>
              </a:lnSpc>
            </a:pPr>
            <a:r>
              <a:rPr lang="en-US" sz="4400" dirty="0">
                <a:latin typeface="Franklin Gothic Demi Cond" panose="020B0706030402020204" pitchFamily="34" charset="0"/>
              </a:rPr>
              <a:t>Physical Activity, Injury, and Burnout in Collegiate Esports Players</a:t>
            </a:r>
          </a:p>
        </p:txBody>
      </p:sp>
      <p:sp>
        <p:nvSpPr>
          <p:cNvPr id="3" name="Subtitle 2">
            <a:extLst>
              <a:ext uri="{FF2B5EF4-FFF2-40B4-BE49-F238E27FC236}">
                <a16:creationId xmlns:a16="http://schemas.microsoft.com/office/drawing/2014/main" id="{85A0C079-1E44-47E9-BB34-264BF548A096}"/>
              </a:ext>
            </a:extLst>
          </p:cNvPr>
          <p:cNvSpPr>
            <a:spLocks noGrp="1"/>
          </p:cNvSpPr>
          <p:nvPr>
            <p:ph type="subTitle" idx="1"/>
          </p:nvPr>
        </p:nvSpPr>
        <p:spPr>
          <a:xfrm>
            <a:off x="473242" y="4166305"/>
            <a:ext cx="11245516" cy="1259513"/>
          </a:xfrm>
        </p:spPr>
        <p:txBody>
          <a:bodyPr anchor="ctr">
            <a:noAutofit/>
          </a:bodyPr>
          <a:lstStyle/>
          <a:p>
            <a:pPr algn="l">
              <a:lnSpc>
                <a:spcPct val="70000"/>
              </a:lnSpc>
              <a:spcBef>
                <a:spcPts val="1200"/>
              </a:spcBef>
            </a:pPr>
            <a:r>
              <a:rPr lang="en-US" dirty="0">
                <a:solidFill>
                  <a:schemeClr val="tx1">
                    <a:lumMod val="65000"/>
                    <a:lumOff val="35000"/>
                  </a:schemeClr>
                </a:solidFill>
                <a:latin typeface="Franklin Gothic Demi" panose="020B0703020102020204" pitchFamily="34" charset="0"/>
              </a:rPr>
              <a:t>Hailee M. Eckman, LAT, ATC &amp; Shane P. Murphy, PhD, LAT, ATC</a:t>
            </a:r>
          </a:p>
        </p:txBody>
      </p:sp>
      <p:pic>
        <p:nvPicPr>
          <p:cNvPr id="1030" name="Picture 6" descr="File:University of Montana logo.png">
            <a:extLst>
              <a:ext uri="{FF2B5EF4-FFF2-40B4-BE49-F238E27FC236}">
                <a16:creationId xmlns:a16="http://schemas.microsoft.com/office/drawing/2014/main" id="{5D228F21-1D88-45E1-904C-FFAB7A9DD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4" y="6021614"/>
            <a:ext cx="3786190" cy="714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971D291-D900-45B8-AC09-DA8D64E1421F}"/>
              </a:ext>
            </a:extLst>
          </p:cNvPr>
          <p:cNvPicPr>
            <a:picLocks noChangeAspect="1"/>
          </p:cNvPicPr>
          <p:nvPr/>
        </p:nvPicPr>
        <p:blipFill rotWithShape="1">
          <a:blip r:embed="rId3">
            <a:extLst>
              <a:ext uri="{28A0092B-C50C-407E-A947-70E740481C1C}">
                <a14:useLocalDpi xmlns:a14="http://schemas.microsoft.com/office/drawing/2010/main" val="0"/>
              </a:ext>
            </a:extLst>
          </a:blip>
          <a:srcRect l="12520" t="29966" r="10596" b="45986"/>
          <a:stretch/>
        </p:blipFill>
        <p:spPr>
          <a:xfrm>
            <a:off x="8607994" y="5653562"/>
            <a:ext cx="3461458" cy="1082696"/>
          </a:xfrm>
          <a:prstGeom prst="rect">
            <a:avLst/>
          </a:prstGeom>
        </p:spPr>
      </p:pic>
    </p:spTree>
    <p:extLst>
      <p:ext uri="{BB962C8B-B14F-4D97-AF65-F5344CB8AC3E}">
        <p14:creationId xmlns:p14="http://schemas.microsoft.com/office/powerpoint/2010/main" val="227496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D86938-B4C9-4FA2-843C-D2B62A45C28C}"/>
              </a:ext>
            </a:extLst>
          </p:cNvPr>
          <p:cNvSpPr txBox="1"/>
          <p:nvPr/>
        </p:nvSpPr>
        <p:spPr>
          <a:xfrm>
            <a:off x="863600" y="732150"/>
            <a:ext cx="10464800" cy="1015663"/>
          </a:xfrm>
          <a:prstGeom prst="rect">
            <a:avLst/>
          </a:prstGeom>
          <a:noFill/>
        </p:spPr>
        <p:txBody>
          <a:bodyPr wrap="square" rtlCol="0">
            <a:spAutoFit/>
          </a:bodyPr>
          <a:lstStyle/>
          <a:p>
            <a:r>
              <a:rPr lang="en-US" sz="6000" dirty="0">
                <a:latin typeface="Franklin Gothic Medium" panose="020B0603020102020204" pitchFamily="34" charset="0"/>
              </a:rPr>
              <a:t>Preliminary Results</a:t>
            </a:r>
          </a:p>
        </p:txBody>
      </p:sp>
    </p:spTree>
    <p:extLst>
      <p:ext uri="{BB962C8B-B14F-4D97-AF65-F5344CB8AC3E}">
        <p14:creationId xmlns:p14="http://schemas.microsoft.com/office/powerpoint/2010/main" val="161272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52E-62CA-4F49-94C3-09DAA5BC0E0E}"/>
              </a:ext>
            </a:extLst>
          </p:cNvPr>
          <p:cNvSpPr>
            <a:spLocks noGrp="1"/>
          </p:cNvSpPr>
          <p:nvPr>
            <p:ph type="title"/>
          </p:nvPr>
        </p:nvSpPr>
        <p:spPr>
          <a:xfrm>
            <a:off x="838200" y="365125"/>
            <a:ext cx="3401291" cy="1325563"/>
          </a:xfrm>
        </p:spPr>
        <p:txBody>
          <a:bodyPr/>
          <a:lstStyle/>
          <a:p>
            <a:r>
              <a:rPr lang="en-US" dirty="0"/>
              <a:t>Demographics</a:t>
            </a:r>
          </a:p>
        </p:txBody>
      </p:sp>
      <p:graphicFrame>
        <p:nvGraphicFramePr>
          <p:cNvPr id="5" name="Chart 4">
            <a:extLst>
              <a:ext uri="{FF2B5EF4-FFF2-40B4-BE49-F238E27FC236}">
                <a16:creationId xmlns:a16="http://schemas.microsoft.com/office/drawing/2014/main" id="{A13A0A28-8234-4EFD-B838-1BE4D7EF0EF3}"/>
              </a:ext>
            </a:extLst>
          </p:cNvPr>
          <p:cNvGraphicFramePr>
            <a:graphicFrameLocks/>
          </p:cNvGraphicFramePr>
          <p:nvPr>
            <p:extLst>
              <p:ext uri="{D42A27DB-BD31-4B8C-83A1-F6EECF244321}">
                <p14:modId xmlns:p14="http://schemas.microsoft.com/office/powerpoint/2010/main" val="3990077377"/>
              </p:ext>
            </p:extLst>
          </p:nvPr>
        </p:nvGraphicFramePr>
        <p:xfrm>
          <a:off x="5451764" y="1263650"/>
          <a:ext cx="6308436" cy="4898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2938113-23E7-42D8-B780-5F6AABD40A90}"/>
              </a:ext>
            </a:extLst>
          </p:cNvPr>
          <p:cNvGraphicFramePr>
            <a:graphicFrameLocks/>
          </p:cNvGraphicFramePr>
          <p:nvPr>
            <p:extLst>
              <p:ext uri="{D42A27DB-BD31-4B8C-83A1-F6EECF244321}">
                <p14:modId xmlns:p14="http://schemas.microsoft.com/office/powerpoint/2010/main" val="1779220841"/>
              </p:ext>
            </p:extLst>
          </p:nvPr>
        </p:nvGraphicFramePr>
        <p:xfrm>
          <a:off x="295563" y="1690688"/>
          <a:ext cx="6029036" cy="4898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357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8F15-6029-4ACF-9BBE-6546822060E4}"/>
              </a:ext>
            </a:extLst>
          </p:cNvPr>
          <p:cNvSpPr>
            <a:spLocks noGrp="1"/>
          </p:cNvSpPr>
          <p:nvPr>
            <p:ph type="title"/>
          </p:nvPr>
        </p:nvSpPr>
        <p:spPr>
          <a:xfrm>
            <a:off x="838200" y="365125"/>
            <a:ext cx="2791691" cy="1325563"/>
          </a:xfrm>
        </p:spPr>
        <p:txBody>
          <a:bodyPr/>
          <a:lstStyle/>
          <a:p>
            <a:r>
              <a:rPr lang="en-US" dirty="0"/>
              <a:t>Playing Time</a:t>
            </a:r>
          </a:p>
        </p:txBody>
      </p:sp>
      <p:graphicFrame>
        <p:nvGraphicFramePr>
          <p:cNvPr id="5" name="Chart 4">
            <a:extLst>
              <a:ext uri="{FF2B5EF4-FFF2-40B4-BE49-F238E27FC236}">
                <a16:creationId xmlns:a16="http://schemas.microsoft.com/office/drawing/2014/main" id="{2ACF265D-5B9F-4CBA-9ED6-FD039BD31B28}"/>
              </a:ext>
            </a:extLst>
          </p:cNvPr>
          <p:cNvGraphicFramePr>
            <a:graphicFrameLocks/>
          </p:cNvGraphicFramePr>
          <p:nvPr>
            <p:extLst>
              <p:ext uri="{D42A27DB-BD31-4B8C-83A1-F6EECF244321}">
                <p14:modId xmlns:p14="http://schemas.microsoft.com/office/powerpoint/2010/main" val="3099658632"/>
              </p:ext>
            </p:extLst>
          </p:nvPr>
        </p:nvGraphicFramePr>
        <p:xfrm>
          <a:off x="485052" y="1957532"/>
          <a:ext cx="5370660" cy="3778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1B5F4CD-20E4-468A-A582-48D0D0D1516C}"/>
              </a:ext>
            </a:extLst>
          </p:cNvPr>
          <p:cNvGraphicFramePr>
            <a:graphicFrameLocks/>
          </p:cNvGraphicFramePr>
          <p:nvPr>
            <p:extLst>
              <p:ext uri="{D42A27DB-BD31-4B8C-83A1-F6EECF244321}">
                <p14:modId xmlns:p14="http://schemas.microsoft.com/office/powerpoint/2010/main" val="3847281834"/>
              </p:ext>
            </p:extLst>
          </p:nvPr>
        </p:nvGraphicFramePr>
        <p:xfrm>
          <a:off x="6243450" y="1957532"/>
          <a:ext cx="5370660" cy="377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140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8EC6-7A67-4D12-878A-3C9ADDDAC82C}"/>
              </a:ext>
            </a:extLst>
          </p:cNvPr>
          <p:cNvSpPr>
            <a:spLocks noGrp="1"/>
          </p:cNvSpPr>
          <p:nvPr>
            <p:ph type="title"/>
          </p:nvPr>
        </p:nvSpPr>
        <p:spPr>
          <a:xfrm>
            <a:off x="838200" y="365125"/>
            <a:ext cx="4823691" cy="1325563"/>
          </a:xfrm>
        </p:spPr>
        <p:txBody>
          <a:bodyPr/>
          <a:lstStyle/>
          <a:p>
            <a:r>
              <a:rPr lang="en-US" dirty="0"/>
              <a:t>Physical Activity Levels</a:t>
            </a:r>
          </a:p>
        </p:txBody>
      </p:sp>
      <p:graphicFrame>
        <p:nvGraphicFramePr>
          <p:cNvPr id="4" name="Chart 3">
            <a:extLst>
              <a:ext uri="{FF2B5EF4-FFF2-40B4-BE49-F238E27FC236}">
                <a16:creationId xmlns:a16="http://schemas.microsoft.com/office/drawing/2014/main" id="{BA0BDDBA-ECC3-4E35-A89B-6661ED227CB7}"/>
              </a:ext>
            </a:extLst>
          </p:cNvPr>
          <p:cNvGraphicFramePr>
            <a:graphicFrameLocks/>
          </p:cNvGraphicFramePr>
          <p:nvPr>
            <p:extLst>
              <p:ext uri="{D42A27DB-BD31-4B8C-83A1-F6EECF244321}">
                <p14:modId xmlns:p14="http://schemas.microsoft.com/office/powerpoint/2010/main" val="1177454028"/>
              </p:ext>
            </p:extLst>
          </p:nvPr>
        </p:nvGraphicFramePr>
        <p:xfrm>
          <a:off x="1640425" y="1690688"/>
          <a:ext cx="8042932" cy="5495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609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77CD-D425-4278-BD33-30BF71DCE0F4}"/>
              </a:ext>
            </a:extLst>
          </p:cNvPr>
          <p:cNvSpPr>
            <a:spLocks noGrp="1"/>
          </p:cNvSpPr>
          <p:nvPr>
            <p:ph type="title"/>
          </p:nvPr>
        </p:nvSpPr>
        <p:spPr>
          <a:xfrm>
            <a:off x="838200" y="365125"/>
            <a:ext cx="1369291" cy="1325563"/>
          </a:xfrm>
        </p:spPr>
        <p:txBody>
          <a:bodyPr/>
          <a:lstStyle/>
          <a:p>
            <a:r>
              <a:rPr lang="en-US" dirty="0"/>
              <a:t>Injury</a:t>
            </a:r>
          </a:p>
        </p:txBody>
      </p:sp>
      <p:graphicFrame>
        <p:nvGraphicFramePr>
          <p:cNvPr id="4" name="Chart 3">
            <a:extLst>
              <a:ext uri="{FF2B5EF4-FFF2-40B4-BE49-F238E27FC236}">
                <a16:creationId xmlns:a16="http://schemas.microsoft.com/office/drawing/2014/main" id="{C8F8C640-2EA5-4A2E-B889-E47108A579AE}"/>
              </a:ext>
            </a:extLst>
          </p:cNvPr>
          <p:cNvGraphicFramePr>
            <a:graphicFrameLocks/>
          </p:cNvGraphicFramePr>
          <p:nvPr>
            <p:extLst>
              <p:ext uri="{D42A27DB-BD31-4B8C-83A1-F6EECF244321}">
                <p14:modId xmlns:p14="http://schemas.microsoft.com/office/powerpoint/2010/main" val="1697018591"/>
              </p:ext>
            </p:extLst>
          </p:nvPr>
        </p:nvGraphicFramePr>
        <p:xfrm>
          <a:off x="2342573" y="1275051"/>
          <a:ext cx="7506854" cy="5338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79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8A3A-0991-41D1-937E-B72F6D92D6FE}"/>
              </a:ext>
            </a:extLst>
          </p:cNvPr>
          <p:cNvSpPr>
            <a:spLocks noGrp="1"/>
          </p:cNvSpPr>
          <p:nvPr>
            <p:ph type="title"/>
          </p:nvPr>
        </p:nvSpPr>
        <p:spPr>
          <a:xfrm>
            <a:off x="838200" y="365125"/>
            <a:ext cx="1840345" cy="1325563"/>
          </a:xfrm>
        </p:spPr>
        <p:txBody>
          <a:bodyPr/>
          <a:lstStyle/>
          <a:p>
            <a:r>
              <a:rPr lang="en-US" dirty="0"/>
              <a:t>Burnout</a:t>
            </a:r>
          </a:p>
        </p:txBody>
      </p:sp>
      <p:graphicFrame>
        <p:nvGraphicFramePr>
          <p:cNvPr id="4" name="Content Placeholder 3">
            <a:extLst>
              <a:ext uri="{FF2B5EF4-FFF2-40B4-BE49-F238E27FC236}">
                <a16:creationId xmlns:a16="http://schemas.microsoft.com/office/drawing/2014/main" id="{1D83B755-B48C-4CD6-A379-5E4CD8C75E9F}"/>
              </a:ext>
            </a:extLst>
          </p:cNvPr>
          <p:cNvGraphicFramePr>
            <a:graphicFrameLocks noGrp="1"/>
          </p:cNvGraphicFramePr>
          <p:nvPr>
            <p:ph idx="1"/>
            <p:extLst>
              <p:ext uri="{D42A27DB-BD31-4B8C-83A1-F6EECF244321}">
                <p14:modId xmlns:p14="http://schemas.microsoft.com/office/powerpoint/2010/main" val="2320209427"/>
              </p:ext>
            </p:extLst>
          </p:nvPr>
        </p:nvGraphicFramePr>
        <p:xfrm>
          <a:off x="2144532" y="1103889"/>
          <a:ext cx="7902935" cy="5388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07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D0F9-9CD2-9C4C-A36E-9039179BB986}"/>
              </a:ext>
            </a:extLst>
          </p:cNvPr>
          <p:cNvSpPr>
            <a:spLocks noGrp="1"/>
          </p:cNvSpPr>
          <p:nvPr>
            <p:ph type="title"/>
          </p:nvPr>
        </p:nvSpPr>
        <p:spPr>
          <a:xfrm>
            <a:off x="838200" y="365125"/>
            <a:ext cx="2477655" cy="1325563"/>
          </a:xfrm>
        </p:spPr>
        <p:txBody>
          <a:bodyPr/>
          <a:lstStyle/>
          <a:p>
            <a:r>
              <a:rPr lang="en-US" dirty="0"/>
              <a:t>Discussion</a:t>
            </a:r>
          </a:p>
        </p:txBody>
      </p:sp>
      <p:sp>
        <p:nvSpPr>
          <p:cNvPr id="3" name="Content Placeholder 2">
            <a:extLst>
              <a:ext uri="{FF2B5EF4-FFF2-40B4-BE49-F238E27FC236}">
                <a16:creationId xmlns:a16="http://schemas.microsoft.com/office/drawing/2014/main" id="{C10B9424-7EC7-094D-833E-1405EDB45CF2}"/>
              </a:ext>
            </a:extLst>
          </p:cNvPr>
          <p:cNvSpPr>
            <a:spLocks noGrp="1"/>
          </p:cNvSpPr>
          <p:nvPr>
            <p:ph idx="1"/>
          </p:nvPr>
        </p:nvSpPr>
        <p:spPr>
          <a:xfrm>
            <a:off x="838200" y="1825624"/>
            <a:ext cx="5802745" cy="3032703"/>
          </a:xfrm>
        </p:spPr>
        <p:txBody>
          <a:bodyPr>
            <a:normAutofit/>
          </a:bodyPr>
          <a:lstStyle/>
          <a:p>
            <a:r>
              <a:rPr lang="en-US" dirty="0"/>
              <a:t>Reasons for playing</a:t>
            </a:r>
          </a:p>
          <a:p>
            <a:pPr lvl="1"/>
            <a:r>
              <a:rPr lang="en-US" dirty="0"/>
              <a:t>Competition vs community</a:t>
            </a:r>
          </a:p>
          <a:p>
            <a:r>
              <a:rPr lang="en-US" dirty="0"/>
              <a:t>Physical activity and mental health</a:t>
            </a:r>
          </a:p>
          <a:p>
            <a:pPr lvl="1"/>
            <a:r>
              <a:rPr lang="en-US" dirty="0"/>
              <a:t>40-45% of college students exercise at least three days per week</a:t>
            </a:r>
          </a:p>
          <a:p>
            <a:pPr lvl="1"/>
            <a:r>
              <a:rPr lang="en-US" dirty="0"/>
              <a:t>Better mental health in those who exercise regularly</a:t>
            </a:r>
          </a:p>
          <a:p>
            <a:pPr lvl="1"/>
            <a:endParaRPr lang="en-US" dirty="0"/>
          </a:p>
          <a:p>
            <a:pPr marL="457200" lvl="1" indent="0">
              <a:buNone/>
            </a:pPr>
            <a:endParaRPr lang="en-US" sz="1100" dirty="0"/>
          </a:p>
          <a:p>
            <a:pPr marL="457200" lvl="1" indent="0">
              <a:buNone/>
            </a:pPr>
            <a:endParaRPr lang="en-US" sz="1100" dirty="0"/>
          </a:p>
          <a:p>
            <a:pPr marL="457200" lvl="1" indent="0">
              <a:buNone/>
            </a:pPr>
            <a:endParaRPr lang="en-US" sz="1100" dirty="0"/>
          </a:p>
          <a:p>
            <a:pPr lvl="1"/>
            <a:endParaRPr lang="en-US" dirty="0"/>
          </a:p>
        </p:txBody>
      </p:sp>
      <p:pic>
        <p:nvPicPr>
          <p:cNvPr id="3074" name="Picture 2" descr="Image result for esports">
            <a:extLst>
              <a:ext uri="{FF2B5EF4-FFF2-40B4-BE49-F238E27FC236}">
                <a16:creationId xmlns:a16="http://schemas.microsoft.com/office/drawing/2014/main" id="{6E8E288F-C672-402F-8F86-3CCA5E72E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071" y="1534391"/>
            <a:ext cx="5052291" cy="3789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F97CF0-6721-44FC-8AD6-1790F41C113E}"/>
              </a:ext>
            </a:extLst>
          </p:cNvPr>
          <p:cNvSpPr txBox="1"/>
          <p:nvPr/>
        </p:nvSpPr>
        <p:spPr>
          <a:xfrm>
            <a:off x="581891" y="5812895"/>
            <a:ext cx="4498109" cy="861774"/>
          </a:xfrm>
          <a:prstGeom prst="rect">
            <a:avLst/>
          </a:prstGeom>
          <a:noFill/>
        </p:spPr>
        <p:txBody>
          <a:bodyPr wrap="square" rtlCol="0">
            <a:spAutoFit/>
          </a:bodyPr>
          <a:lstStyle/>
          <a:p>
            <a:pPr marL="457200" lvl="1" indent="0">
              <a:buNone/>
            </a:pPr>
            <a:endParaRPr lang="en-US" sz="1800" dirty="0"/>
          </a:p>
          <a:p>
            <a:pPr marL="457200" lvl="1" indent="0">
              <a:buNone/>
            </a:pPr>
            <a:r>
              <a:rPr lang="en-US" sz="1400" dirty="0">
                <a:latin typeface="Franklin Gothic Medium" panose="020B0603020102020204" pitchFamily="34" charset="0"/>
              </a:rPr>
              <a:t>Leslie et al., 2001; </a:t>
            </a:r>
            <a:r>
              <a:rPr lang="en-US" sz="1400" dirty="0" err="1">
                <a:latin typeface="Franklin Gothic Medium" panose="020B0603020102020204" pitchFamily="34" charset="0"/>
              </a:rPr>
              <a:t>Snedden</a:t>
            </a:r>
            <a:r>
              <a:rPr lang="en-US" sz="1400" dirty="0">
                <a:latin typeface="Franklin Gothic Medium" panose="020B0603020102020204" pitchFamily="34" charset="0"/>
              </a:rPr>
              <a:t> et al., 2019</a:t>
            </a:r>
          </a:p>
          <a:p>
            <a:endParaRPr lang="en-US" dirty="0"/>
          </a:p>
        </p:txBody>
      </p:sp>
    </p:spTree>
    <p:extLst>
      <p:ext uri="{BB962C8B-B14F-4D97-AF65-F5344CB8AC3E}">
        <p14:creationId xmlns:p14="http://schemas.microsoft.com/office/powerpoint/2010/main" val="397387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E580-9D38-4137-9AB2-4131887C39D3}"/>
              </a:ext>
            </a:extLst>
          </p:cNvPr>
          <p:cNvSpPr>
            <a:spLocks noGrp="1"/>
          </p:cNvSpPr>
          <p:nvPr>
            <p:ph type="title"/>
          </p:nvPr>
        </p:nvSpPr>
        <p:spPr>
          <a:xfrm>
            <a:off x="838200" y="365125"/>
            <a:ext cx="2800927" cy="1325563"/>
          </a:xfrm>
        </p:spPr>
        <p:txBody>
          <a:bodyPr/>
          <a:lstStyle/>
          <a:p>
            <a:r>
              <a:rPr lang="en-US" dirty="0"/>
              <a:t>Significance</a:t>
            </a:r>
          </a:p>
        </p:txBody>
      </p:sp>
      <p:sp>
        <p:nvSpPr>
          <p:cNvPr id="3" name="Content Placeholder 2">
            <a:extLst>
              <a:ext uri="{FF2B5EF4-FFF2-40B4-BE49-F238E27FC236}">
                <a16:creationId xmlns:a16="http://schemas.microsoft.com/office/drawing/2014/main" id="{7C72810B-CF23-4F44-BEFD-28BD9883B7E1}"/>
              </a:ext>
            </a:extLst>
          </p:cNvPr>
          <p:cNvSpPr>
            <a:spLocks noGrp="1"/>
          </p:cNvSpPr>
          <p:nvPr>
            <p:ph idx="1"/>
          </p:nvPr>
        </p:nvSpPr>
        <p:spPr/>
        <p:txBody>
          <a:bodyPr/>
          <a:lstStyle/>
          <a:p>
            <a:r>
              <a:rPr lang="en-US" dirty="0"/>
              <a:t>Utilizing athletic trainers</a:t>
            </a:r>
          </a:p>
          <a:p>
            <a:pPr lvl="1"/>
            <a:r>
              <a:rPr lang="en-US" dirty="0"/>
              <a:t>Growing need in non-traditional settings</a:t>
            </a:r>
          </a:p>
          <a:p>
            <a:pPr lvl="1"/>
            <a:r>
              <a:rPr lang="en-US" dirty="0"/>
              <a:t>Injury evaluation and rehabilitation</a:t>
            </a:r>
          </a:p>
          <a:p>
            <a:pPr lvl="1"/>
            <a:r>
              <a:rPr lang="en-US" dirty="0"/>
              <a:t>Identifying burnout</a:t>
            </a:r>
          </a:p>
          <a:p>
            <a:pPr marL="457200" lvl="1" indent="0">
              <a:buNone/>
            </a:pPr>
            <a:endParaRPr lang="en-US" dirty="0"/>
          </a:p>
        </p:txBody>
      </p:sp>
      <p:pic>
        <p:nvPicPr>
          <p:cNvPr id="2052" name="Picture 4">
            <a:extLst>
              <a:ext uri="{FF2B5EF4-FFF2-40B4-BE49-F238E27FC236}">
                <a16:creationId xmlns:a16="http://schemas.microsoft.com/office/drawing/2014/main" id="{6DB48A2E-04C4-4C5E-8B23-A7EA6C553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272" y="4228391"/>
            <a:ext cx="6973455" cy="19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3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28C6-9CD3-449D-A87A-B7F832BF5D50}"/>
              </a:ext>
            </a:extLst>
          </p:cNvPr>
          <p:cNvSpPr>
            <a:spLocks noGrp="1"/>
          </p:cNvSpPr>
          <p:nvPr>
            <p:ph type="title"/>
          </p:nvPr>
        </p:nvSpPr>
        <p:spPr>
          <a:xfrm>
            <a:off x="838200" y="859111"/>
            <a:ext cx="10515600" cy="1325563"/>
          </a:xfrm>
        </p:spPr>
        <p:txBody>
          <a:bodyPr/>
          <a:lstStyle/>
          <a:p>
            <a:pPr algn="ctr"/>
            <a:r>
              <a:rPr lang="en-US" dirty="0"/>
              <a:t>Special thanks to Professor Michael </a:t>
            </a:r>
            <a:r>
              <a:rPr lang="en-US" dirty="0" err="1"/>
              <a:t>Cassens</a:t>
            </a:r>
            <a:r>
              <a:rPr lang="en-US" dirty="0"/>
              <a:t> for his help in developing this study</a:t>
            </a:r>
          </a:p>
        </p:txBody>
      </p:sp>
    </p:spTree>
    <p:extLst>
      <p:ext uri="{BB962C8B-B14F-4D97-AF65-F5344CB8AC3E}">
        <p14:creationId xmlns:p14="http://schemas.microsoft.com/office/powerpoint/2010/main" val="417935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AFD3-337B-4098-85EB-539081ED407D}"/>
              </a:ext>
            </a:extLst>
          </p:cNvPr>
          <p:cNvSpPr>
            <a:spLocks noGrp="1"/>
          </p:cNvSpPr>
          <p:nvPr>
            <p:ph type="title"/>
          </p:nvPr>
        </p:nvSpPr>
        <p:spPr>
          <a:xfrm>
            <a:off x="838200" y="494434"/>
            <a:ext cx="10515600" cy="1325563"/>
          </a:xfrm>
        </p:spPr>
        <p:txBody>
          <a:bodyPr/>
          <a:lstStyle/>
          <a:p>
            <a:r>
              <a:rPr lang="en-US" dirty="0"/>
              <a:t>Contact</a:t>
            </a:r>
          </a:p>
        </p:txBody>
      </p:sp>
      <p:sp>
        <p:nvSpPr>
          <p:cNvPr id="3" name="TextBox 2">
            <a:extLst>
              <a:ext uri="{FF2B5EF4-FFF2-40B4-BE49-F238E27FC236}">
                <a16:creationId xmlns:a16="http://schemas.microsoft.com/office/drawing/2014/main" id="{64E33637-F642-4ECC-8CF3-3CE2A3A350E2}"/>
              </a:ext>
            </a:extLst>
          </p:cNvPr>
          <p:cNvSpPr txBox="1"/>
          <p:nvPr/>
        </p:nvSpPr>
        <p:spPr>
          <a:xfrm>
            <a:off x="838200" y="2456439"/>
            <a:ext cx="10515600" cy="2400657"/>
          </a:xfrm>
          <a:prstGeom prst="rect">
            <a:avLst/>
          </a:prstGeom>
          <a:noFill/>
        </p:spPr>
        <p:txBody>
          <a:bodyPr wrap="square" rtlCol="0">
            <a:spAutoFit/>
          </a:bodyPr>
          <a:lstStyle/>
          <a:p>
            <a:r>
              <a:rPr lang="en-US" sz="2800" b="1" dirty="0">
                <a:latin typeface="Franklin Gothic Medium" panose="020B0603020102020204" pitchFamily="34" charset="0"/>
              </a:rPr>
              <a:t>Principal Investigator: Dr. Shane Murphy</a:t>
            </a:r>
          </a:p>
          <a:p>
            <a:pPr marL="285750" indent="-285750">
              <a:buFont typeface="Arial" panose="020B0604020202020204" pitchFamily="34" charset="0"/>
              <a:buChar char="•"/>
            </a:pPr>
            <a:r>
              <a:rPr lang="en-US" sz="2000" dirty="0">
                <a:latin typeface="Franklin Gothic Medium" panose="020B0603020102020204" pitchFamily="34" charset="0"/>
              </a:rPr>
              <a:t>shane.murphy@mso.umt.edu</a:t>
            </a:r>
          </a:p>
          <a:p>
            <a:pPr marL="285750" indent="-285750">
              <a:buFont typeface="Arial" panose="020B0604020202020204" pitchFamily="34" charset="0"/>
              <a:buChar char="•"/>
            </a:pPr>
            <a:endParaRPr lang="en-US" dirty="0"/>
          </a:p>
          <a:p>
            <a:r>
              <a:rPr lang="en-US" sz="2800" b="1" dirty="0">
                <a:latin typeface="Franklin Gothic Medium" panose="020B0603020102020204" pitchFamily="34" charset="0"/>
              </a:rPr>
              <a:t>Research Assistant: Hailee Eckman</a:t>
            </a:r>
          </a:p>
          <a:p>
            <a:pPr marL="285750" indent="-285750">
              <a:buFont typeface="Arial" panose="020B0604020202020204" pitchFamily="34" charset="0"/>
              <a:buChar char="•"/>
            </a:pPr>
            <a:r>
              <a:rPr lang="en-US" sz="2000" dirty="0">
                <a:latin typeface="Franklin Gothic Medium" panose="020B0603020102020204" pitchFamily="34" charset="0"/>
              </a:rPr>
              <a:t>hailee.eckman@umontana.edu</a:t>
            </a:r>
          </a:p>
          <a:p>
            <a:endParaRPr lang="en-US" dirty="0"/>
          </a:p>
          <a:p>
            <a:endParaRPr lang="en-US" dirty="0"/>
          </a:p>
        </p:txBody>
      </p:sp>
    </p:spTree>
    <p:extLst>
      <p:ext uri="{BB962C8B-B14F-4D97-AF65-F5344CB8AC3E}">
        <p14:creationId xmlns:p14="http://schemas.microsoft.com/office/powerpoint/2010/main" val="422253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9DC7B9-3D84-4CAB-97C2-46E95963180E}"/>
              </a:ext>
            </a:extLst>
          </p:cNvPr>
          <p:cNvSpPr>
            <a:spLocks noGrp="1"/>
          </p:cNvSpPr>
          <p:nvPr>
            <p:ph type="title"/>
          </p:nvPr>
        </p:nvSpPr>
        <p:spPr>
          <a:xfrm>
            <a:off x="838201" y="365125"/>
            <a:ext cx="4706814" cy="1325563"/>
          </a:xfrm>
        </p:spPr>
        <p:txBody>
          <a:bodyPr/>
          <a:lstStyle/>
          <a:p>
            <a:r>
              <a:rPr lang="en-US" dirty="0"/>
              <a:t>The Growth of Esports</a:t>
            </a:r>
          </a:p>
        </p:txBody>
      </p:sp>
      <p:sp>
        <p:nvSpPr>
          <p:cNvPr id="9" name="Content Placeholder 8">
            <a:extLst>
              <a:ext uri="{FF2B5EF4-FFF2-40B4-BE49-F238E27FC236}">
                <a16:creationId xmlns:a16="http://schemas.microsoft.com/office/drawing/2014/main" id="{D536E34D-7D9E-423F-B3D7-A9F62EE53862}"/>
              </a:ext>
            </a:extLst>
          </p:cNvPr>
          <p:cNvSpPr>
            <a:spLocks noGrp="1"/>
          </p:cNvSpPr>
          <p:nvPr>
            <p:ph idx="1"/>
          </p:nvPr>
        </p:nvSpPr>
        <p:spPr>
          <a:xfrm>
            <a:off x="838200" y="1825625"/>
            <a:ext cx="5850700" cy="3780848"/>
          </a:xfrm>
        </p:spPr>
        <p:txBody>
          <a:bodyPr>
            <a:normAutofit/>
          </a:bodyPr>
          <a:lstStyle/>
          <a:p>
            <a:r>
              <a:rPr lang="en-US" sz="2400" b="1" dirty="0"/>
              <a:t>Defined: the competitive application of various video games, where teams or individuals compete against one another with varying levels of skills</a:t>
            </a:r>
          </a:p>
          <a:p>
            <a:r>
              <a:rPr lang="en-US" sz="2400" dirty="0"/>
              <a:t>Gaining significant popularity worldwide</a:t>
            </a:r>
          </a:p>
          <a:p>
            <a:r>
              <a:rPr lang="en-US" sz="2400" dirty="0"/>
              <a:t>Professional players and teams</a:t>
            </a:r>
          </a:p>
          <a:p>
            <a:r>
              <a:rPr lang="en-US" sz="2400" dirty="0"/>
              <a:t>Training is similar to those of their traditional athletic counterparts</a:t>
            </a:r>
          </a:p>
          <a:p>
            <a:pPr lvl="1"/>
            <a:r>
              <a:rPr lang="en-US" sz="2000" dirty="0"/>
              <a:t>Multiple hours of structured drills and competitive scrimmages</a:t>
            </a:r>
          </a:p>
          <a:p>
            <a:pPr marL="457200" lvl="1" indent="0">
              <a:buNone/>
            </a:pPr>
            <a:endParaRPr lang="en-US" sz="1000" dirty="0"/>
          </a:p>
        </p:txBody>
      </p:sp>
      <p:pic>
        <p:nvPicPr>
          <p:cNvPr id="1028" name="Picture 4" descr="Image result for esports winner">
            <a:extLst>
              <a:ext uri="{FF2B5EF4-FFF2-40B4-BE49-F238E27FC236}">
                <a16:creationId xmlns:a16="http://schemas.microsoft.com/office/drawing/2014/main" id="{6452B5D8-AD54-3844-AE1D-2E57C4D77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861" y="1830947"/>
            <a:ext cx="4794158" cy="3196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BE283F-C535-4ABB-B137-2A197D37E223}"/>
              </a:ext>
            </a:extLst>
          </p:cNvPr>
          <p:cNvSpPr txBox="1"/>
          <p:nvPr/>
        </p:nvSpPr>
        <p:spPr>
          <a:xfrm>
            <a:off x="237837" y="6352545"/>
            <a:ext cx="5858163" cy="261610"/>
          </a:xfrm>
          <a:prstGeom prst="rect">
            <a:avLst/>
          </a:prstGeom>
          <a:noFill/>
        </p:spPr>
        <p:txBody>
          <a:bodyPr wrap="square" rtlCol="0">
            <a:spAutoFit/>
          </a:bodyPr>
          <a:lstStyle/>
          <a:p>
            <a:pPr marL="457200" lvl="1" indent="0">
              <a:buNone/>
            </a:pPr>
            <a:r>
              <a:rPr lang="en-US" sz="1100" b="0" i="0" dirty="0" err="1">
                <a:solidFill>
                  <a:srgbClr val="201F1E"/>
                </a:solidFill>
                <a:effectLst/>
                <a:latin typeface="Franklin Gothic Medium" panose="020B0603020102020204" pitchFamily="34" charset="0"/>
              </a:rPr>
              <a:t>DiFrancisco</a:t>
            </a:r>
            <a:r>
              <a:rPr lang="en-US" sz="1100" b="0" i="0" dirty="0">
                <a:solidFill>
                  <a:srgbClr val="201F1E"/>
                </a:solidFill>
                <a:effectLst/>
                <a:latin typeface="Franklin Gothic Medium" panose="020B0603020102020204" pitchFamily="34" charset="0"/>
              </a:rPr>
              <a:t>-Donoghue et al., 2019; </a:t>
            </a:r>
            <a:r>
              <a:rPr lang="en-US" sz="1100" b="0" i="0" dirty="0" err="1">
                <a:solidFill>
                  <a:srgbClr val="201F1E"/>
                </a:solidFill>
                <a:effectLst/>
                <a:latin typeface="Franklin Gothic Medium" panose="020B0603020102020204" pitchFamily="34" charset="0"/>
              </a:rPr>
              <a:t>Nagorsky</a:t>
            </a:r>
            <a:r>
              <a:rPr lang="en-US" sz="1100" b="0" i="0" dirty="0">
                <a:solidFill>
                  <a:srgbClr val="201F1E"/>
                </a:solidFill>
                <a:effectLst/>
                <a:latin typeface="Franklin Gothic Medium" panose="020B0603020102020204" pitchFamily="34" charset="0"/>
              </a:rPr>
              <a:t> &amp; </a:t>
            </a:r>
            <a:r>
              <a:rPr lang="en-US" sz="1100" b="0" i="0" dirty="0" err="1">
                <a:solidFill>
                  <a:srgbClr val="201F1E"/>
                </a:solidFill>
                <a:effectLst/>
                <a:latin typeface="Franklin Gothic Medium" panose="020B0603020102020204" pitchFamily="34" charset="0"/>
              </a:rPr>
              <a:t>Wiemeyer</a:t>
            </a:r>
            <a:r>
              <a:rPr lang="en-US" sz="1100" b="0" i="0" dirty="0">
                <a:solidFill>
                  <a:srgbClr val="201F1E"/>
                </a:solidFill>
                <a:effectLst/>
                <a:latin typeface="Franklin Gothic Medium" panose="020B0603020102020204" pitchFamily="34" charset="0"/>
              </a:rPr>
              <a:t>, 2020; </a:t>
            </a:r>
            <a:r>
              <a:rPr lang="en-US" sz="1100" b="0" i="0" dirty="0" err="1">
                <a:solidFill>
                  <a:srgbClr val="201F1E"/>
                </a:solidFill>
                <a:effectLst/>
                <a:latin typeface="Franklin Gothic Medium" panose="020B0603020102020204" pitchFamily="34" charset="0"/>
              </a:rPr>
              <a:t>Polous</a:t>
            </a:r>
            <a:r>
              <a:rPr lang="en-US" sz="1100" b="0" i="0" dirty="0">
                <a:solidFill>
                  <a:srgbClr val="201F1E"/>
                </a:solidFill>
                <a:effectLst/>
                <a:latin typeface="Franklin Gothic Medium" panose="020B0603020102020204" pitchFamily="34" charset="0"/>
              </a:rPr>
              <a:t> et al., 2020</a:t>
            </a:r>
            <a:endParaRPr lang="en-US" sz="1100" dirty="0">
              <a:latin typeface="Franklin Gothic Medium" panose="020B0603020102020204" pitchFamily="34" charset="0"/>
            </a:endParaRPr>
          </a:p>
        </p:txBody>
      </p:sp>
    </p:spTree>
    <p:extLst>
      <p:ext uri="{BB962C8B-B14F-4D97-AF65-F5344CB8AC3E}">
        <p14:creationId xmlns:p14="http://schemas.microsoft.com/office/powerpoint/2010/main" val="220937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B29B-FBD6-BC47-ACCE-D0C8F4E9869C}"/>
              </a:ext>
            </a:extLst>
          </p:cNvPr>
          <p:cNvSpPr>
            <a:spLocks noGrp="1"/>
          </p:cNvSpPr>
          <p:nvPr>
            <p:ph type="title"/>
          </p:nvPr>
        </p:nvSpPr>
        <p:spPr>
          <a:xfrm>
            <a:off x="838200" y="365125"/>
            <a:ext cx="4085492" cy="1325563"/>
          </a:xfrm>
        </p:spPr>
        <p:txBody>
          <a:bodyPr/>
          <a:lstStyle/>
          <a:p>
            <a:r>
              <a:rPr lang="en-US" dirty="0"/>
              <a:t>Collegiate Esports</a:t>
            </a:r>
          </a:p>
        </p:txBody>
      </p:sp>
      <p:sp>
        <p:nvSpPr>
          <p:cNvPr id="3" name="Content Placeholder 2">
            <a:extLst>
              <a:ext uri="{FF2B5EF4-FFF2-40B4-BE49-F238E27FC236}">
                <a16:creationId xmlns:a16="http://schemas.microsoft.com/office/drawing/2014/main" id="{E2BEF9F6-55AB-EF43-B4E7-9B63C36311DD}"/>
              </a:ext>
            </a:extLst>
          </p:cNvPr>
          <p:cNvSpPr>
            <a:spLocks noGrp="1"/>
          </p:cNvSpPr>
          <p:nvPr>
            <p:ph idx="1"/>
          </p:nvPr>
        </p:nvSpPr>
        <p:spPr>
          <a:xfrm>
            <a:off x="838200" y="1825625"/>
            <a:ext cx="5257800" cy="2496993"/>
          </a:xfrm>
        </p:spPr>
        <p:txBody>
          <a:bodyPr>
            <a:normAutofit/>
          </a:bodyPr>
          <a:lstStyle/>
          <a:p>
            <a:r>
              <a:rPr lang="en-US" dirty="0"/>
              <a:t>Steadily increasing in popularity</a:t>
            </a:r>
          </a:p>
          <a:p>
            <a:r>
              <a:rPr lang="en-US" dirty="0"/>
              <a:t>Wide variety of skill levels</a:t>
            </a:r>
          </a:p>
          <a:p>
            <a:r>
              <a:rPr lang="en-US" dirty="0"/>
              <a:t>Focus on community over competition</a:t>
            </a:r>
          </a:p>
          <a:p>
            <a:r>
              <a:rPr lang="en-US" dirty="0"/>
              <a:t>Minimal literature on this group</a:t>
            </a:r>
          </a:p>
          <a:p>
            <a:endParaRPr lang="en-US" dirty="0"/>
          </a:p>
          <a:p>
            <a:endParaRPr lang="en-US" dirty="0"/>
          </a:p>
        </p:txBody>
      </p:sp>
      <p:pic>
        <p:nvPicPr>
          <p:cNvPr id="4100" name="Picture 4" descr="Image result for griz esports">
            <a:extLst>
              <a:ext uri="{FF2B5EF4-FFF2-40B4-BE49-F238E27FC236}">
                <a16:creationId xmlns:a16="http://schemas.microsoft.com/office/drawing/2014/main" id="{F28712FC-4600-E446-949F-6FBFAD22B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942" y="1008071"/>
            <a:ext cx="4841858" cy="4841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596C9B-6D37-496A-98C9-9421DF3253F1}"/>
              </a:ext>
            </a:extLst>
          </p:cNvPr>
          <p:cNvSpPr txBox="1"/>
          <p:nvPr/>
        </p:nvSpPr>
        <p:spPr>
          <a:xfrm>
            <a:off x="838200" y="6105236"/>
            <a:ext cx="4980709" cy="553998"/>
          </a:xfrm>
          <a:prstGeom prst="rect">
            <a:avLst/>
          </a:prstGeom>
          <a:noFill/>
        </p:spPr>
        <p:txBody>
          <a:bodyPr wrap="square" rtlCol="0">
            <a:spAutoFit/>
          </a:bodyPr>
          <a:lstStyle/>
          <a:p>
            <a:r>
              <a:rPr lang="en-US" sz="1200" dirty="0">
                <a:latin typeface="Franklin Gothic Medium" panose="020B0603020102020204" pitchFamily="34" charset="0"/>
              </a:rPr>
              <a:t>Morrison, 2019</a:t>
            </a:r>
          </a:p>
          <a:p>
            <a:endParaRPr lang="en-US" dirty="0"/>
          </a:p>
        </p:txBody>
      </p:sp>
    </p:spTree>
    <p:extLst>
      <p:ext uri="{BB962C8B-B14F-4D97-AF65-F5344CB8AC3E}">
        <p14:creationId xmlns:p14="http://schemas.microsoft.com/office/powerpoint/2010/main" val="16152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1B3AA4-E423-5944-9353-D2101BC0D406}"/>
              </a:ext>
            </a:extLst>
          </p:cNvPr>
          <p:cNvSpPr txBox="1"/>
          <p:nvPr/>
        </p:nvSpPr>
        <p:spPr>
          <a:xfrm>
            <a:off x="952737" y="1813173"/>
            <a:ext cx="10286525" cy="1754326"/>
          </a:xfrm>
          <a:prstGeom prst="rect">
            <a:avLst/>
          </a:prstGeom>
          <a:noFill/>
        </p:spPr>
        <p:txBody>
          <a:bodyPr wrap="square" rtlCol="0">
            <a:spAutoFit/>
          </a:bodyPr>
          <a:lstStyle/>
          <a:p>
            <a:pPr algn="ctr"/>
            <a:r>
              <a:rPr lang="en-US" sz="3600" dirty="0">
                <a:latin typeface="Franklin Gothic Medium" panose="020B0603020102020204" pitchFamily="34" charset="0"/>
              </a:rPr>
              <a:t>The purpose of this study is to explore the training habits, physical activity levels, burnout, and esports related injuries of collegiate esports players</a:t>
            </a:r>
            <a:endParaRPr lang="en-US" sz="2400" dirty="0"/>
          </a:p>
        </p:txBody>
      </p:sp>
    </p:spTree>
    <p:extLst>
      <p:ext uri="{BB962C8B-B14F-4D97-AF65-F5344CB8AC3E}">
        <p14:creationId xmlns:p14="http://schemas.microsoft.com/office/powerpoint/2010/main" val="201087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733F-81D8-3B41-8497-919AAA3B5955}"/>
              </a:ext>
            </a:extLst>
          </p:cNvPr>
          <p:cNvSpPr>
            <a:spLocks noGrp="1"/>
          </p:cNvSpPr>
          <p:nvPr>
            <p:ph type="title"/>
          </p:nvPr>
        </p:nvSpPr>
        <p:spPr>
          <a:xfrm>
            <a:off x="838200" y="365125"/>
            <a:ext cx="2443619" cy="1325563"/>
          </a:xfrm>
        </p:spPr>
        <p:txBody>
          <a:bodyPr/>
          <a:lstStyle/>
          <a:p>
            <a:r>
              <a:rPr lang="en-US" dirty="0"/>
              <a:t>Definitions</a:t>
            </a:r>
          </a:p>
        </p:txBody>
      </p:sp>
      <p:sp>
        <p:nvSpPr>
          <p:cNvPr id="3" name="Content Placeholder 2">
            <a:extLst>
              <a:ext uri="{FF2B5EF4-FFF2-40B4-BE49-F238E27FC236}">
                <a16:creationId xmlns:a16="http://schemas.microsoft.com/office/drawing/2014/main" id="{3E6588E6-D6DC-D948-A2A1-DD3ADBD69062}"/>
              </a:ext>
            </a:extLst>
          </p:cNvPr>
          <p:cNvSpPr>
            <a:spLocks noGrp="1"/>
          </p:cNvSpPr>
          <p:nvPr>
            <p:ph idx="1"/>
          </p:nvPr>
        </p:nvSpPr>
        <p:spPr/>
        <p:txBody>
          <a:bodyPr/>
          <a:lstStyle/>
          <a:p>
            <a:r>
              <a:rPr lang="en-US" dirty="0"/>
              <a:t>Physical Activity</a:t>
            </a:r>
          </a:p>
          <a:p>
            <a:pPr lvl="1"/>
            <a:r>
              <a:rPr lang="en-US" dirty="0"/>
              <a:t>Activity requiring physical effort, carried out to improve or sustain health and fitness</a:t>
            </a:r>
          </a:p>
          <a:p>
            <a:r>
              <a:rPr lang="en-US" dirty="0"/>
              <a:t>Injury</a:t>
            </a:r>
          </a:p>
          <a:p>
            <a:pPr lvl="1"/>
            <a:r>
              <a:rPr lang="en-US" dirty="0"/>
              <a:t>Physical pain or loss of function for a prolonged period of time</a:t>
            </a:r>
          </a:p>
          <a:p>
            <a:r>
              <a:rPr lang="en-US" dirty="0"/>
              <a:t>Burnout</a:t>
            </a:r>
          </a:p>
          <a:p>
            <a:pPr lvl="1"/>
            <a:r>
              <a:rPr lang="en-US" dirty="0"/>
              <a:t>State of emotional, physical, and mental exhaustion caused by excessive and prolonged stress</a:t>
            </a:r>
          </a:p>
        </p:txBody>
      </p:sp>
      <p:pic>
        <p:nvPicPr>
          <p:cNvPr id="2052" name="Picture 4" descr="Image result for rpe scale">
            <a:extLst>
              <a:ext uri="{FF2B5EF4-FFF2-40B4-BE49-F238E27FC236}">
                <a16:creationId xmlns:a16="http://schemas.microsoft.com/office/drawing/2014/main" id="{B0EAAD49-EA9B-B04C-ADDE-3E9CF80C1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784" y="1190567"/>
            <a:ext cx="4743196" cy="447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1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61DE-41E5-324D-BA15-50E74DC4FA96}"/>
              </a:ext>
            </a:extLst>
          </p:cNvPr>
          <p:cNvSpPr>
            <a:spLocks noGrp="1"/>
          </p:cNvSpPr>
          <p:nvPr>
            <p:ph type="title"/>
          </p:nvPr>
        </p:nvSpPr>
        <p:spPr>
          <a:xfrm>
            <a:off x="838200" y="365125"/>
            <a:ext cx="2209800" cy="1325563"/>
          </a:xfrm>
        </p:spPr>
        <p:txBody>
          <a:bodyPr/>
          <a:lstStyle/>
          <a:p>
            <a:r>
              <a:rPr lang="en-US" dirty="0"/>
              <a:t>Methods</a:t>
            </a:r>
          </a:p>
        </p:txBody>
      </p:sp>
      <p:sp>
        <p:nvSpPr>
          <p:cNvPr id="3" name="Content Placeholder 2">
            <a:extLst>
              <a:ext uri="{FF2B5EF4-FFF2-40B4-BE49-F238E27FC236}">
                <a16:creationId xmlns:a16="http://schemas.microsoft.com/office/drawing/2014/main" id="{69F6900C-C126-5648-B0A2-3112FCFB2234}"/>
              </a:ext>
            </a:extLst>
          </p:cNvPr>
          <p:cNvSpPr>
            <a:spLocks noGrp="1"/>
          </p:cNvSpPr>
          <p:nvPr>
            <p:ph idx="1"/>
          </p:nvPr>
        </p:nvSpPr>
        <p:spPr>
          <a:xfrm>
            <a:off x="838200" y="1825625"/>
            <a:ext cx="6089073" cy="4351338"/>
          </a:xfrm>
        </p:spPr>
        <p:txBody>
          <a:bodyPr/>
          <a:lstStyle/>
          <a:p>
            <a:r>
              <a:rPr lang="en-US" dirty="0"/>
              <a:t>Anonymous, online survey via Qualtrics</a:t>
            </a:r>
          </a:p>
          <a:p>
            <a:r>
              <a:rPr lang="en-US" dirty="0"/>
              <a:t>Team representatives distribute survey link to their players</a:t>
            </a:r>
          </a:p>
          <a:p>
            <a:r>
              <a:rPr lang="en-US" dirty="0"/>
              <a:t>Inclusion criteria</a:t>
            </a:r>
          </a:p>
          <a:p>
            <a:pPr lvl="1"/>
            <a:r>
              <a:rPr lang="en-US" dirty="0"/>
              <a:t>Must be part of a college/university esports team</a:t>
            </a:r>
          </a:p>
          <a:p>
            <a:pPr lvl="1"/>
            <a:r>
              <a:rPr lang="en-US" dirty="0"/>
              <a:t>Age 18 or older</a:t>
            </a:r>
          </a:p>
        </p:txBody>
      </p:sp>
      <p:pic>
        <p:nvPicPr>
          <p:cNvPr id="4" name="Picture 2" descr="Image result for esports">
            <a:extLst>
              <a:ext uri="{FF2B5EF4-FFF2-40B4-BE49-F238E27FC236}">
                <a16:creationId xmlns:a16="http://schemas.microsoft.com/office/drawing/2014/main" id="{ACEB5275-277D-4430-B469-2BB064DBB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867" y="2188695"/>
            <a:ext cx="4409973" cy="248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7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E679-3316-E14B-8B9C-9954C7CF10A2}"/>
              </a:ext>
            </a:extLst>
          </p:cNvPr>
          <p:cNvSpPr>
            <a:spLocks noGrp="1"/>
          </p:cNvSpPr>
          <p:nvPr>
            <p:ph type="title"/>
          </p:nvPr>
        </p:nvSpPr>
        <p:spPr>
          <a:xfrm>
            <a:off x="838200" y="365125"/>
            <a:ext cx="3835400" cy="1325563"/>
          </a:xfrm>
        </p:spPr>
        <p:txBody>
          <a:bodyPr/>
          <a:lstStyle/>
          <a:p>
            <a:r>
              <a:rPr lang="en-US" dirty="0"/>
              <a:t>Survey Questions</a:t>
            </a:r>
          </a:p>
        </p:txBody>
      </p:sp>
      <p:sp>
        <p:nvSpPr>
          <p:cNvPr id="3" name="Content Placeholder 2">
            <a:extLst>
              <a:ext uri="{FF2B5EF4-FFF2-40B4-BE49-F238E27FC236}">
                <a16:creationId xmlns:a16="http://schemas.microsoft.com/office/drawing/2014/main" id="{0ACEAC6D-7010-9941-BC80-3FCFD3606B73}"/>
              </a:ext>
            </a:extLst>
          </p:cNvPr>
          <p:cNvSpPr>
            <a:spLocks noGrp="1"/>
          </p:cNvSpPr>
          <p:nvPr>
            <p:ph idx="1"/>
          </p:nvPr>
        </p:nvSpPr>
        <p:spPr>
          <a:xfrm>
            <a:off x="838200" y="1825625"/>
            <a:ext cx="10845800" cy="4351338"/>
          </a:xfrm>
        </p:spPr>
        <p:txBody>
          <a:bodyPr/>
          <a:lstStyle/>
          <a:p>
            <a:r>
              <a:rPr lang="en-US" dirty="0"/>
              <a:t>Demographics (5 questions)</a:t>
            </a:r>
          </a:p>
          <a:p>
            <a:r>
              <a:rPr lang="en-US" dirty="0"/>
              <a:t>Esports training (8 questions)</a:t>
            </a:r>
          </a:p>
          <a:p>
            <a:r>
              <a:rPr lang="en-US" dirty="0"/>
              <a:t>Burnout (15 questions)</a:t>
            </a:r>
          </a:p>
          <a:p>
            <a:r>
              <a:rPr lang="en-US" dirty="0"/>
              <a:t>Physical activity (6 questions)</a:t>
            </a:r>
          </a:p>
          <a:p>
            <a:r>
              <a:rPr lang="en-US" dirty="0"/>
              <a:t>Esports related injuries (8 questions)</a:t>
            </a:r>
          </a:p>
        </p:txBody>
      </p:sp>
    </p:spTree>
    <p:extLst>
      <p:ext uri="{BB962C8B-B14F-4D97-AF65-F5344CB8AC3E}">
        <p14:creationId xmlns:p14="http://schemas.microsoft.com/office/powerpoint/2010/main" val="225080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F38C-A9C6-B547-A27C-42C4A11AA78E}"/>
              </a:ext>
            </a:extLst>
          </p:cNvPr>
          <p:cNvSpPr>
            <a:spLocks noGrp="1"/>
          </p:cNvSpPr>
          <p:nvPr>
            <p:ph type="title"/>
          </p:nvPr>
        </p:nvSpPr>
        <p:spPr>
          <a:xfrm>
            <a:off x="838199" y="365125"/>
            <a:ext cx="6418385" cy="1325563"/>
          </a:xfrm>
        </p:spPr>
        <p:txBody>
          <a:bodyPr/>
          <a:lstStyle/>
          <a:p>
            <a:r>
              <a:rPr lang="en-US" dirty="0"/>
              <a:t>Athlete Burnout Questionnaire</a:t>
            </a:r>
          </a:p>
        </p:txBody>
      </p:sp>
      <p:sp>
        <p:nvSpPr>
          <p:cNvPr id="3" name="Content Placeholder 2">
            <a:extLst>
              <a:ext uri="{FF2B5EF4-FFF2-40B4-BE49-F238E27FC236}">
                <a16:creationId xmlns:a16="http://schemas.microsoft.com/office/drawing/2014/main" id="{56882E02-69BD-2449-83E9-BA489F409341}"/>
              </a:ext>
            </a:extLst>
          </p:cNvPr>
          <p:cNvSpPr>
            <a:spLocks noGrp="1"/>
          </p:cNvSpPr>
          <p:nvPr>
            <p:ph idx="1"/>
          </p:nvPr>
        </p:nvSpPr>
        <p:spPr>
          <a:xfrm>
            <a:off x="838199" y="1622425"/>
            <a:ext cx="5953298" cy="4351338"/>
          </a:xfrm>
        </p:spPr>
        <p:txBody>
          <a:bodyPr/>
          <a:lstStyle/>
          <a:p>
            <a:r>
              <a:rPr lang="en-US" dirty="0"/>
              <a:t>I feel extremely tired from esports participation</a:t>
            </a:r>
          </a:p>
          <a:p>
            <a:r>
              <a:rPr lang="en-US" dirty="0"/>
              <a:t>I am not meeting my personal interests with esports</a:t>
            </a:r>
          </a:p>
          <a:p>
            <a:r>
              <a:rPr lang="en-US" dirty="0"/>
              <a:t>No matter what I do in esports, I do not perform as well as I should</a:t>
            </a:r>
          </a:p>
          <a:p>
            <a:r>
              <a:rPr lang="en-US" dirty="0"/>
              <a:t>I am exhausted by the physical and mental demands of the sport</a:t>
            </a:r>
          </a:p>
        </p:txBody>
      </p:sp>
      <p:sp>
        <p:nvSpPr>
          <p:cNvPr id="4" name="TextBox 3">
            <a:extLst>
              <a:ext uri="{FF2B5EF4-FFF2-40B4-BE49-F238E27FC236}">
                <a16:creationId xmlns:a16="http://schemas.microsoft.com/office/drawing/2014/main" id="{A7535AA6-6E5A-4BAB-B5E4-214ECE971D9E}"/>
              </a:ext>
            </a:extLst>
          </p:cNvPr>
          <p:cNvSpPr txBox="1"/>
          <p:nvPr/>
        </p:nvSpPr>
        <p:spPr>
          <a:xfrm>
            <a:off x="838199" y="6400800"/>
            <a:ext cx="5590310" cy="553998"/>
          </a:xfrm>
          <a:prstGeom prst="rect">
            <a:avLst/>
          </a:prstGeom>
          <a:noFill/>
        </p:spPr>
        <p:txBody>
          <a:bodyPr wrap="square" rtlCol="0">
            <a:spAutoFit/>
          </a:bodyPr>
          <a:lstStyle/>
          <a:p>
            <a:r>
              <a:rPr lang="en-US" sz="1200" dirty="0" err="1">
                <a:latin typeface="Franklin Gothic Medium" panose="020B0603020102020204" pitchFamily="34" charset="0"/>
              </a:rPr>
              <a:t>Raedeke</a:t>
            </a:r>
            <a:r>
              <a:rPr lang="en-US" sz="1200" dirty="0">
                <a:latin typeface="Franklin Gothic Medium" panose="020B0603020102020204" pitchFamily="34" charset="0"/>
              </a:rPr>
              <a:t> &amp; Smith, 2001</a:t>
            </a:r>
          </a:p>
          <a:p>
            <a:endParaRPr lang="en-US" dirty="0"/>
          </a:p>
        </p:txBody>
      </p:sp>
      <p:pic>
        <p:nvPicPr>
          <p:cNvPr id="1026" name="Picture 2" descr="Image result for burnout">
            <a:extLst>
              <a:ext uri="{FF2B5EF4-FFF2-40B4-BE49-F238E27FC236}">
                <a16:creationId xmlns:a16="http://schemas.microsoft.com/office/drawing/2014/main" id="{B5C9776B-4CD7-4F0D-B5AE-668CFBA79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584" y="2006023"/>
            <a:ext cx="4553527" cy="284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9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8C92-1CA4-1B4C-BABE-E1203B942126}"/>
              </a:ext>
            </a:extLst>
          </p:cNvPr>
          <p:cNvSpPr>
            <a:spLocks noGrp="1"/>
          </p:cNvSpPr>
          <p:nvPr>
            <p:ph type="title"/>
          </p:nvPr>
        </p:nvSpPr>
        <p:spPr>
          <a:xfrm>
            <a:off x="838200" y="365125"/>
            <a:ext cx="2985655" cy="1325563"/>
          </a:xfrm>
        </p:spPr>
        <p:txBody>
          <a:bodyPr/>
          <a:lstStyle/>
          <a:p>
            <a:r>
              <a:rPr lang="en-US" dirty="0"/>
              <a:t>Data Analysis</a:t>
            </a:r>
          </a:p>
        </p:txBody>
      </p:sp>
      <p:sp>
        <p:nvSpPr>
          <p:cNvPr id="3" name="Content Placeholder 2">
            <a:extLst>
              <a:ext uri="{FF2B5EF4-FFF2-40B4-BE49-F238E27FC236}">
                <a16:creationId xmlns:a16="http://schemas.microsoft.com/office/drawing/2014/main" id="{5857F17F-1C0F-BB4D-AD1D-F29F9D2FBAD9}"/>
              </a:ext>
            </a:extLst>
          </p:cNvPr>
          <p:cNvSpPr>
            <a:spLocks noGrp="1"/>
          </p:cNvSpPr>
          <p:nvPr>
            <p:ph idx="1"/>
          </p:nvPr>
        </p:nvSpPr>
        <p:spPr>
          <a:xfrm>
            <a:off x="838200" y="1825625"/>
            <a:ext cx="4786745" cy="4351338"/>
          </a:xfrm>
        </p:spPr>
        <p:txBody>
          <a:bodyPr/>
          <a:lstStyle/>
          <a:p>
            <a:r>
              <a:rPr lang="en-US" dirty="0"/>
              <a:t>Descriptive statistics</a:t>
            </a:r>
          </a:p>
          <a:p>
            <a:pPr lvl="1"/>
            <a:r>
              <a:rPr lang="en-US" dirty="0"/>
              <a:t>Demographics</a:t>
            </a:r>
          </a:p>
          <a:p>
            <a:pPr lvl="1"/>
            <a:r>
              <a:rPr lang="en-US" dirty="0"/>
              <a:t>Time spent gaming/being physically active</a:t>
            </a:r>
          </a:p>
          <a:p>
            <a:pPr lvl="1"/>
            <a:r>
              <a:rPr lang="en-US" dirty="0"/>
              <a:t>Injuries sustained</a:t>
            </a:r>
          </a:p>
          <a:p>
            <a:r>
              <a:rPr lang="en-US" dirty="0"/>
              <a:t>Plans for future analysis</a:t>
            </a:r>
          </a:p>
          <a:p>
            <a:pPr lvl="1"/>
            <a:r>
              <a:rPr lang="en-US" dirty="0"/>
              <a:t>Relationships between variables</a:t>
            </a:r>
          </a:p>
        </p:txBody>
      </p:sp>
      <p:pic>
        <p:nvPicPr>
          <p:cNvPr id="1026" name="Picture 2" descr="Image result for esports women">
            <a:extLst>
              <a:ext uri="{FF2B5EF4-FFF2-40B4-BE49-F238E27FC236}">
                <a16:creationId xmlns:a16="http://schemas.microsoft.com/office/drawing/2014/main" id="{1E6F0E9A-5CC3-48AA-8A88-55511A6CA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522" y="1755233"/>
            <a:ext cx="5951170" cy="334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89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8207</TotalTime>
  <Words>910</Words>
  <Application>Microsoft Office PowerPoint</Application>
  <PresentationFormat>Widescreen</PresentationFormat>
  <Paragraphs>136</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Franklin Gothic Demi</vt:lpstr>
      <vt:lpstr>Franklin Gothic Demi Cond</vt:lpstr>
      <vt:lpstr>Franklin Gothic Medium</vt:lpstr>
      <vt:lpstr>Franklin Gothic Medium Cond</vt:lpstr>
      <vt:lpstr>Office Theme</vt:lpstr>
      <vt:lpstr>Physical Activity, Injury, and Burnout in Collegiate Esports Players</vt:lpstr>
      <vt:lpstr>The Growth of Esports</vt:lpstr>
      <vt:lpstr>Collegiate Esports</vt:lpstr>
      <vt:lpstr>PowerPoint Presentation</vt:lpstr>
      <vt:lpstr>Definitions</vt:lpstr>
      <vt:lpstr>Methods</vt:lpstr>
      <vt:lpstr>Survey Questions</vt:lpstr>
      <vt:lpstr>Athlete Burnout Questionnaire</vt:lpstr>
      <vt:lpstr>Data Analysis</vt:lpstr>
      <vt:lpstr>PowerPoint Presentation</vt:lpstr>
      <vt:lpstr>Demographics</vt:lpstr>
      <vt:lpstr>Playing Time</vt:lpstr>
      <vt:lpstr>Physical Activity Levels</vt:lpstr>
      <vt:lpstr>Injury</vt:lpstr>
      <vt:lpstr>Burnout</vt:lpstr>
      <vt:lpstr>Discussion</vt:lpstr>
      <vt:lpstr>Significance</vt:lpstr>
      <vt:lpstr>Special thanks to Professor Michael Cassens for his help in developing this study</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Shane</dc:creator>
  <cp:lastModifiedBy>Hailee</cp:lastModifiedBy>
  <cp:revision>78</cp:revision>
  <dcterms:created xsi:type="dcterms:W3CDTF">2021-01-08T20:13:27Z</dcterms:created>
  <dcterms:modified xsi:type="dcterms:W3CDTF">2021-02-16T21:44:34Z</dcterms:modified>
</cp:coreProperties>
</file>