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Lst>
  <p:sldSz cx="155448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7EBA56"/>
    <a:srgbClr val="F7F7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p:scale>
          <a:sx n="66" d="100"/>
          <a:sy n="66" d="100"/>
        </p:scale>
        <p:origin x="144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D5EA57-19E5-477F-A399-1CC211E2286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977D-B9DE-4ACF-A97B-D2AB7579446A}" type="slidenum">
              <a:rPr lang="en-US" smtClean="0"/>
              <a:t>‹#›</a:t>
            </a:fld>
            <a:endParaRPr lang="en-US"/>
          </a:p>
        </p:txBody>
      </p:sp>
    </p:spTree>
    <p:extLst>
      <p:ext uri="{BB962C8B-B14F-4D97-AF65-F5344CB8AC3E}">
        <p14:creationId xmlns:p14="http://schemas.microsoft.com/office/powerpoint/2010/main" val="285898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D5EA57-19E5-477F-A399-1CC211E2286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977D-B9DE-4ACF-A97B-D2AB7579446A}" type="slidenum">
              <a:rPr lang="en-US" smtClean="0"/>
              <a:t>‹#›</a:t>
            </a:fld>
            <a:endParaRPr lang="en-US"/>
          </a:p>
        </p:txBody>
      </p:sp>
    </p:spTree>
    <p:extLst>
      <p:ext uri="{BB962C8B-B14F-4D97-AF65-F5344CB8AC3E}">
        <p14:creationId xmlns:p14="http://schemas.microsoft.com/office/powerpoint/2010/main" val="127701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D5EA57-19E5-477F-A399-1CC211E2286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977D-B9DE-4ACF-A97B-D2AB7579446A}" type="slidenum">
              <a:rPr lang="en-US" smtClean="0"/>
              <a:t>‹#›</a:t>
            </a:fld>
            <a:endParaRPr lang="en-US"/>
          </a:p>
        </p:txBody>
      </p:sp>
    </p:spTree>
    <p:extLst>
      <p:ext uri="{BB962C8B-B14F-4D97-AF65-F5344CB8AC3E}">
        <p14:creationId xmlns:p14="http://schemas.microsoft.com/office/powerpoint/2010/main" val="38616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D5EA57-19E5-477F-A399-1CC211E2286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977D-B9DE-4ACF-A97B-D2AB7579446A}" type="slidenum">
              <a:rPr lang="en-US" smtClean="0"/>
              <a:t>‹#›</a:t>
            </a:fld>
            <a:endParaRPr lang="en-US"/>
          </a:p>
        </p:txBody>
      </p:sp>
    </p:spTree>
    <p:extLst>
      <p:ext uri="{BB962C8B-B14F-4D97-AF65-F5344CB8AC3E}">
        <p14:creationId xmlns:p14="http://schemas.microsoft.com/office/powerpoint/2010/main" val="54026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D5EA57-19E5-477F-A399-1CC211E2286A}"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977D-B9DE-4ACF-A97B-D2AB7579446A}" type="slidenum">
              <a:rPr lang="en-US" smtClean="0"/>
              <a:t>‹#›</a:t>
            </a:fld>
            <a:endParaRPr lang="en-US"/>
          </a:p>
        </p:txBody>
      </p:sp>
    </p:spTree>
    <p:extLst>
      <p:ext uri="{BB962C8B-B14F-4D97-AF65-F5344CB8AC3E}">
        <p14:creationId xmlns:p14="http://schemas.microsoft.com/office/powerpoint/2010/main" val="84564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D5EA57-19E5-477F-A399-1CC211E2286A}"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1977D-B9DE-4ACF-A97B-D2AB7579446A}" type="slidenum">
              <a:rPr lang="en-US" smtClean="0"/>
              <a:t>‹#›</a:t>
            </a:fld>
            <a:endParaRPr lang="en-US"/>
          </a:p>
        </p:txBody>
      </p:sp>
    </p:spTree>
    <p:extLst>
      <p:ext uri="{BB962C8B-B14F-4D97-AF65-F5344CB8AC3E}">
        <p14:creationId xmlns:p14="http://schemas.microsoft.com/office/powerpoint/2010/main" val="117311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7869556" y="3674110"/>
            <a:ext cx="6608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D5EA57-19E5-477F-A399-1CC211E2286A}" type="datetimeFigureOut">
              <a:rPr lang="en-US" smtClean="0"/>
              <a:t>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1977D-B9DE-4ACF-A97B-D2AB7579446A}" type="slidenum">
              <a:rPr lang="en-US" smtClean="0"/>
              <a:t>‹#›</a:t>
            </a:fld>
            <a:endParaRPr lang="en-US"/>
          </a:p>
        </p:txBody>
      </p:sp>
    </p:spTree>
    <p:extLst>
      <p:ext uri="{BB962C8B-B14F-4D97-AF65-F5344CB8AC3E}">
        <p14:creationId xmlns:p14="http://schemas.microsoft.com/office/powerpoint/2010/main" val="397955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D5EA57-19E5-477F-A399-1CC211E2286A}" type="datetimeFigureOut">
              <a:rPr lang="en-US" smtClean="0"/>
              <a:t>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1977D-B9DE-4ACF-A97B-D2AB7579446A}" type="slidenum">
              <a:rPr lang="en-US" smtClean="0"/>
              <a:t>‹#›</a:t>
            </a:fld>
            <a:endParaRPr lang="en-US"/>
          </a:p>
        </p:txBody>
      </p:sp>
    </p:spTree>
    <p:extLst>
      <p:ext uri="{BB962C8B-B14F-4D97-AF65-F5344CB8AC3E}">
        <p14:creationId xmlns:p14="http://schemas.microsoft.com/office/powerpoint/2010/main" val="413765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5EA57-19E5-477F-A399-1CC211E2286A}" type="datetimeFigureOut">
              <a:rPr lang="en-US" smtClean="0"/>
              <a:t>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1977D-B9DE-4ACF-A97B-D2AB7579446A}" type="slidenum">
              <a:rPr lang="en-US" smtClean="0"/>
              <a:t>‹#›</a:t>
            </a:fld>
            <a:endParaRPr lang="en-US"/>
          </a:p>
        </p:txBody>
      </p:sp>
    </p:spTree>
    <p:extLst>
      <p:ext uri="{BB962C8B-B14F-4D97-AF65-F5344CB8AC3E}">
        <p14:creationId xmlns:p14="http://schemas.microsoft.com/office/powerpoint/2010/main" val="316957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0BD5EA57-19E5-477F-A399-1CC211E2286A}"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1977D-B9DE-4ACF-A97B-D2AB7579446A}" type="slidenum">
              <a:rPr lang="en-US" smtClean="0"/>
              <a:t>‹#›</a:t>
            </a:fld>
            <a:endParaRPr lang="en-US"/>
          </a:p>
        </p:txBody>
      </p:sp>
    </p:spTree>
    <p:extLst>
      <p:ext uri="{BB962C8B-B14F-4D97-AF65-F5344CB8AC3E}">
        <p14:creationId xmlns:p14="http://schemas.microsoft.com/office/powerpoint/2010/main" val="369873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0BD5EA57-19E5-477F-A399-1CC211E2286A}"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1977D-B9DE-4ACF-A97B-D2AB7579446A}" type="slidenum">
              <a:rPr lang="en-US" smtClean="0"/>
              <a:t>‹#›</a:t>
            </a:fld>
            <a:endParaRPr lang="en-US"/>
          </a:p>
        </p:txBody>
      </p:sp>
    </p:spTree>
    <p:extLst>
      <p:ext uri="{BB962C8B-B14F-4D97-AF65-F5344CB8AC3E}">
        <p14:creationId xmlns:p14="http://schemas.microsoft.com/office/powerpoint/2010/main" val="106862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0BD5EA57-19E5-477F-A399-1CC211E2286A}" type="datetimeFigureOut">
              <a:rPr lang="en-US" smtClean="0"/>
              <a:t>2/11/2021</a:t>
            </a:fld>
            <a:endParaRPr lang="en-US"/>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90C1977D-B9DE-4ACF-A97B-D2AB7579446A}" type="slidenum">
              <a:rPr lang="en-US" smtClean="0"/>
              <a:t>‹#›</a:t>
            </a:fld>
            <a:endParaRPr lang="en-US"/>
          </a:p>
        </p:txBody>
      </p:sp>
    </p:spTree>
    <p:extLst>
      <p:ext uri="{BB962C8B-B14F-4D97-AF65-F5344CB8AC3E}">
        <p14:creationId xmlns:p14="http://schemas.microsoft.com/office/powerpoint/2010/main" val="1912961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90F427-B03A-4F39-87EB-D3FC862578F7}"/>
              </a:ext>
            </a:extLst>
          </p:cNvPr>
          <p:cNvSpPr txBox="1"/>
          <p:nvPr/>
        </p:nvSpPr>
        <p:spPr>
          <a:xfrm>
            <a:off x="-1" y="1398679"/>
            <a:ext cx="5032399" cy="461665"/>
          </a:xfrm>
          <a:prstGeom prst="rect">
            <a:avLst/>
          </a:prstGeom>
          <a:solidFill>
            <a:schemeClr val="accent1">
              <a:lumMod val="20000"/>
              <a:lumOff val="80000"/>
            </a:schemeClr>
          </a:solidFill>
        </p:spPr>
        <p:txBody>
          <a:bodyPr wrap="square" rtlCol="0">
            <a:spAutoFit/>
          </a:bodyPr>
          <a:lstStyle/>
          <a:p>
            <a:pPr algn="ctr"/>
            <a:r>
              <a:rPr lang="en-US" sz="2400" dirty="0"/>
              <a:t>Introduction</a:t>
            </a:r>
          </a:p>
        </p:txBody>
      </p:sp>
      <p:sp>
        <p:nvSpPr>
          <p:cNvPr id="5" name="TextBox 4">
            <a:extLst>
              <a:ext uri="{FF2B5EF4-FFF2-40B4-BE49-F238E27FC236}">
                <a16:creationId xmlns:a16="http://schemas.microsoft.com/office/drawing/2014/main" id="{42F0D719-7514-4AB3-8F8A-6C09367EF30F}"/>
              </a:ext>
            </a:extLst>
          </p:cNvPr>
          <p:cNvSpPr txBox="1"/>
          <p:nvPr/>
        </p:nvSpPr>
        <p:spPr>
          <a:xfrm>
            <a:off x="0" y="6872467"/>
            <a:ext cx="5032399" cy="461665"/>
          </a:xfrm>
          <a:prstGeom prst="rect">
            <a:avLst/>
          </a:prstGeom>
          <a:solidFill>
            <a:schemeClr val="accent1">
              <a:lumMod val="20000"/>
              <a:lumOff val="80000"/>
            </a:schemeClr>
          </a:solidFill>
        </p:spPr>
        <p:txBody>
          <a:bodyPr wrap="square" rtlCol="0">
            <a:spAutoFit/>
          </a:bodyPr>
          <a:lstStyle/>
          <a:p>
            <a:pPr algn="ctr"/>
            <a:r>
              <a:rPr lang="en-US" sz="2400" dirty="0"/>
              <a:t>Methods</a:t>
            </a:r>
          </a:p>
        </p:txBody>
      </p:sp>
      <p:sp>
        <p:nvSpPr>
          <p:cNvPr id="6" name="TextBox 5">
            <a:extLst>
              <a:ext uri="{FF2B5EF4-FFF2-40B4-BE49-F238E27FC236}">
                <a16:creationId xmlns:a16="http://schemas.microsoft.com/office/drawing/2014/main" id="{046B6988-9508-483C-A58B-0FF7F04C13C9}"/>
              </a:ext>
            </a:extLst>
          </p:cNvPr>
          <p:cNvSpPr txBox="1"/>
          <p:nvPr/>
        </p:nvSpPr>
        <p:spPr>
          <a:xfrm>
            <a:off x="5032398" y="4458709"/>
            <a:ext cx="5480006" cy="523220"/>
          </a:xfrm>
          <a:prstGeom prst="rect">
            <a:avLst/>
          </a:prstGeom>
          <a:solidFill>
            <a:schemeClr val="accent1">
              <a:lumMod val="20000"/>
              <a:lumOff val="80000"/>
            </a:schemeClr>
          </a:solidFill>
        </p:spPr>
        <p:txBody>
          <a:bodyPr wrap="square" rtlCol="0">
            <a:spAutoFit/>
          </a:bodyPr>
          <a:lstStyle/>
          <a:p>
            <a:pPr algn="ctr"/>
            <a:r>
              <a:rPr lang="en-US" sz="2800" dirty="0"/>
              <a:t>Results</a:t>
            </a:r>
          </a:p>
        </p:txBody>
      </p:sp>
      <p:sp>
        <p:nvSpPr>
          <p:cNvPr id="11" name="TextBox 10">
            <a:extLst>
              <a:ext uri="{FF2B5EF4-FFF2-40B4-BE49-F238E27FC236}">
                <a16:creationId xmlns:a16="http://schemas.microsoft.com/office/drawing/2014/main" id="{27B031F0-1426-4BFB-BFD1-EE54F38BE367}"/>
              </a:ext>
            </a:extLst>
          </p:cNvPr>
          <p:cNvSpPr txBox="1"/>
          <p:nvPr/>
        </p:nvSpPr>
        <p:spPr>
          <a:xfrm>
            <a:off x="10535853" y="1392279"/>
            <a:ext cx="5008948" cy="461665"/>
          </a:xfrm>
          <a:prstGeom prst="rect">
            <a:avLst/>
          </a:prstGeom>
          <a:solidFill>
            <a:schemeClr val="accent1">
              <a:lumMod val="20000"/>
              <a:lumOff val="80000"/>
            </a:schemeClr>
          </a:solidFill>
        </p:spPr>
        <p:txBody>
          <a:bodyPr wrap="square" rtlCol="0">
            <a:spAutoFit/>
          </a:bodyPr>
          <a:lstStyle/>
          <a:p>
            <a:pPr algn="ctr"/>
            <a:r>
              <a:rPr lang="en-US" sz="2400" dirty="0"/>
              <a:t>Conclusions</a:t>
            </a:r>
          </a:p>
        </p:txBody>
      </p:sp>
      <p:sp>
        <p:nvSpPr>
          <p:cNvPr id="12" name="TextBox 11">
            <a:extLst>
              <a:ext uri="{FF2B5EF4-FFF2-40B4-BE49-F238E27FC236}">
                <a16:creationId xmlns:a16="http://schemas.microsoft.com/office/drawing/2014/main" id="{A48D764E-6665-47FB-9055-72F154BEF320}"/>
              </a:ext>
            </a:extLst>
          </p:cNvPr>
          <p:cNvSpPr txBox="1"/>
          <p:nvPr/>
        </p:nvSpPr>
        <p:spPr>
          <a:xfrm>
            <a:off x="10535853" y="7967220"/>
            <a:ext cx="5008947" cy="400110"/>
          </a:xfrm>
          <a:prstGeom prst="rect">
            <a:avLst/>
          </a:prstGeom>
          <a:solidFill>
            <a:schemeClr val="accent1">
              <a:lumMod val="20000"/>
              <a:lumOff val="80000"/>
            </a:schemeClr>
          </a:solidFill>
        </p:spPr>
        <p:txBody>
          <a:bodyPr wrap="square" rtlCol="0">
            <a:spAutoFit/>
          </a:bodyPr>
          <a:lstStyle/>
          <a:p>
            <a:pPr algn="ctr"/>
            <a:r>
              <a:rPr lang="en-US" sz="2000" dirty="0"/>
              <a:t>References</a:t>
            </a:r>
          </a:p>
        </p:txBody>
      </p:sp>
      <p:sp>
        <p:nvSpPr>
          <p:cNvPr id="16" name="TextBox 15">
            <a:extLst>
              <a:ext uri="{FF2B5EF4-FFF2-40B4-BE49-F238E27FC236}">
                <a16:creationId xmlns:a16="http://schemas.microsoft.com/office/drawing/2014/main" id="{51B7E1E5-7CD2-47D7-BC66-D4E8044B13B5}"/>
              </a:ext>
            </a:extLst>
          </p:cNvPr>
          <p:cNvSpPr txBox="1"/>
          <p:nvPr/>
        </p:nvSpPr>
        <p:spPr>
          <a:xfrm>
            <a:off x="1465948" y="321860"/>
            <a:ext cx="12773444" cy="865173"/>
          </a:xfrm>
          <a:prstGeom prst="rect">
            <a:avLst/>
          </a:prstGeom>
          <a:noFill/>
        </p:spPr>
        <p:txBody>
          <a:bodyPr wrap="square" rtlCol="0">
            <a:spAutoFit/>
          </a:bodyPr>
          <a:lstStyle/>
          <a:p>
            <a:pPr marL="0" marR="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Evaluating the use of Environmental Tracers to Reduce the Conceptual-Geologic uncertainty of Hydrogeologic Models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B5D1E49-2EA7-4F10-8EB5-32E4DB02CA90}"/>
              </a:ext>
            </a:extLst>
          </p:cNvPr>
          <p:cNvSpPr txBox="1"/>
          <p:nvPr/>
        </p:nvSpPr>
        <p:spPr>
          <a:xfrm>
            <a:off x="10555458" y="8403291"/>
            <a:ext cx="4989342" cy="1615827"/>
          </a:xfrm>
          <a:prstGeom prst="rect">
            <a:avLst/>
          </a:prstGeom>
          <a:noFill/>
        </p:spPr>
        <p:txBody>
          <a:bodyPr wrap="square" rtlCol="0">
            <a:spAutoFit/>
          </a:bodyPr>
          <a:lstStyle/>
          <a:p>
            <a:r>
              <a:rPr lang="en-US" sz="900" dirty="0">
                <a:effectLst/>
              </a:rPr>
              <a:t>Enemark, T., Peeters, L. J. M., </a:t>
            </a:r>
            <a:r>
              <a:rPr lang="en-US" sz="900" dirty="0" err="1">
                <a:effectLst/>
              </a:rPr>
              <a:t>Mallants</a:t>
            </a:r>
            <a:r>
              <a:rPr lang="en-US" sz="900" dirty="0">
                <a:effectLst/>
              </a:rPr>
              <a:t>, D. &amp; </a:t>
            </a:r>
            <a:r>
              <a:rPr lang="en-US" sz="900" dirty="0" err="1">
                <a:effectLst/>
              </a:rPr>
              <a:t>Batelaan</a:t>
            </a:r>
            <a:r>
              <a:rPr lang="en-US" sz="900" dirty="0">
                <a:effectLst/>
              </a:rPr>
              <a:t>, O. Hydrogeological conceptual model 	building and testing: A review. </a:t>
            </a:r>
            <a:r>
              <a:rPr lang="en-US" sz="900" i="1" dirty="0">
                <a:effectLst/>
              </a:rPr>
              <a:t>Journal of Hydrology</a:t>
            </a:r>
            <a:r>
              <a:rPr lang="en-US" sz="900" dirty="0">
                <a:effectLst/>
              </a:rPr>
              <a:t> </a:t>
            </a:r>
            <a:r>
              <a:rPr lang="en-US" sz="900" b="1" dirty="0">
                <a:effectLst/>
              </a:rPr>
              <a:t>Volume 569,</a:t>
            </a:r>
            <a:r>
              <a:rPr lang="en-US" sz="900" dirty="0">
                <a:effectLst/>
              </a:rPr>
              <a:t> 310–329 (2019). </a:t>
            </a:r>
          </a:p>
          <a:p>
            <a:r>
              <a:rPr lang="en-US" sz="900" dirty="0"/>
              <a:t>Gascoyne, M., </a:t>
            </a:r>
            <a:r>
              <a:rPr lang="en-US" sz="900" dirty="0" err="1"/>
              <a:t>Wuschke</a:t>
            </a:r>
            <a:r>
              <a:rPr lang="en-US" sz="900" dirty="0"/>
              <a:t>, D. M., &amp; </a:t>
            </a:r>
            <a:r>
              <a:rPr lang="en-US" sz="900" dirty="0" err="1"/>
              <a:t>Durrance</a:t>
            </a:r>
            <a:r>
              <a:rPr lang="en-US" sz="900" dirty="0"/>
              <a:t>, E. M. (1993). Fracture detection and groundwater flow 	characterization using He and Rn in soil gases, Manitoba, Canada. Applied Geochemistry</a:t>
            </a:r>
          </a:p>
          <a:p>
            <a:r>
              <a:rPr lang="en-US" sz="900" dirty="0"/>
              <a:t>Oster, H., Sonntag, C., &amp; </a:t>
            </a:r>
            <a:r>
              <a:rPr lang="en-US" sz="900" dirty="0" err="1"/>
              <a:t>Muennich</a:t>
            </a:r>
            <a:r>
              <a:rPr lang="en-US" sz="900" dirty="0"/>
              <a:t>, K. O. (1996). Groundwater age dating with 	chlorofluorocarbons.</a:t>
            </a:r>
            <a:r>
              <a:rPr lang="en-US" sz="900" i="1" dirty="0"/>
              <a:t> 	Water Resources Research</a:t>
            </a:r>
          </a:p>
          <a:p>
            <a:pPr latinLnBrk="1"/>
            <a:r>
              <a:rPr lang="en-US" sz="900" dirty="0"/>
              <a:t>VARNI, M. and CARRERA, J., 1998. Simulation of groundwater age distributions. Water Resources</a:t>
            </a:r>
          </a:p>
          <a:p>
            <a:pPr latinLnBrk="1"/>
            <a:r>
              <a:rPr lang="en-US" sz="900" dirty="0"/>
              <a:t>	Research.</a:t>
            </a:r>
          </a:p>
          <a:p>
            <a:r>
              <a:rPr lang="en-US" sz="900" dirty="0"/>
              <a:t>LERAY, S., GAUVAIN, A. and DE DREUZY, J., 2019. Residence time distributions in non-uniform aquifer 	recharge and thickness conditions – An analytical approach based on the assumption of 	Dupuit-Forchheimer. </a:t>
            </a:r>
          </a:p>
        </p:txBody>
      </p:sp>
      <p:sp>
        <p:nvSpPr>
          <p:cNvPr id="23" name="TextBox 22">
            <a:extLst>
              <a:ext uri="{FF2B5EF4-FFF2-40B4-BE49-F238E27FC236}">
                <a16:creationId xmlns:a16="http://schemas.microsoft.com/office/drawing/2014/main" id="{AE42BE5C-D49E-4F15-99A8-D3FFD9F34519}"/>
              </a:ext>
            </a:extLst>
          </p:cNvPr>
          <p:cNvSpPr txBox="1"/>
          <p:nvPr/>
        </p:nvSpPr>
        <p:spPr>
          <a:xfrm>
            <a:off x="107042" y="1931110"/>
            <a:ext cx="4824431" cy="2585323"/>
          </a:xfrm>
          <a:prstGeom prst="rect">
            <a:avLst/>
          </a:prstGeom>
          <a:noFill/>
        </p:spPr>
        <p:txBody>
          <a:bodyPr wrap="square" rtlCol="0">
            <a:spAutoFit/>
          </a:bodyPr>
          <a:lstStyle/>
          <a:p>
            <a:r>
              <a:rPr lang="en-US" dirty="0"/>
              <a:t>Water resource management decisions are based on groundwater models which may contain uncertainty due to unknown subsurface structures and their extent. Alternate conceptual models are tested and compared to show differences in groundwater flow patterns. Our hypothesis states that environmental tracer data will inform subsurface structure to obtain better forecast predictions.</a:t>
            </a:r>
          </a:p>
        </p:txBody>
      </p:sp>
      <p:sp>
        <p:nvSpPr>
          <p:cNvPr id="107" name="TextBox 106">
            <a:extLst>
              <a:ext uri="{FF2B5EF4-FFF2-40B4-BE49-F238E27FC236}">
                <a16:creationId xmlns:a16="http://schemas.microsoft.com/office/drawing/2014/main" id="{9B50953E-72B6-4426-A4A5-9C72CD1E28DF}"/>
              </a:ext>
            </a:extLst>
          </p:cNvPr>
          <p:cNvSpPr txBox="1"/>
          <p:nvPr/>
        </p:nvSpPr>
        <p:spPr>
          <a:xfrm>
            <a:off x="10794104" y="6023654"/>
            <a:ext cx="4448955" cy="1869743"/>
          </a:xfrm>
          <a:prstGeom prst="rect">
            <a:avLst/>
          </a:prstGeom>
          <a:noFill/>
        </p:spPr>
        <p:txBody>
          <a:bodyPr wrap="square" rtlCol="0">
            <a:spAutoFit/>
          </a:bodyPr>
          <a:lstStyle/>
          <a:p>
            <a:pPr algn="just"/>
            <a:r>
              <a:rPr lang="en-US" sz="1650" dirty="0"/>
              <a:t>The use of environmental tracers may be applied in this way for a variety of possible configurations, including identifying fracture networks or channel geometry. With these tools, hydrogeologists and resource managers can better assess uncertainty of alternate subsurface conceptualizations and confidently make informed decisions.</a:t>
            </a:r>
          </a:p>
        </p:txBody>
      </p:sp>
      <p:sp>
        <p:nvSpPr>
          <p:cNvPr id="108" name="TextBox 107">
            <a:extLst>
              <a:ext uri="{FF2B5EF4-FFF2-40B4-BE49-F238E27FC236}">
                <a16:creationId xmlns:a16="http://schemas.microsoft.com/office/drawing/2014/main" id="{6C6F83B9-BC84-40D7-A117-3F3F0FA9122C}"/>
              </a:ext>
            </a:extLst>
          </p:cNvPr>
          <p:cNvSpPr txBox="1"/>
          <p:nvPr/>
        </p:nvSpPr>
        <p:spPr>
          <a:xfrm>
            <a:off x="5061176" y="1258329"/>
            <a:ext cx="5456420" cy="523220"/>
          </a:xfrm>
          <a:prstGeom prst="rect">
            <a:avLst/>
          </a:prstGeom>
          <a:noFill/>
        </p:spPr>
        <p:txBody>
          <a:bodyPr wrap="square" rtlCol="0">
            <a:spAutoFit/>
          </a:bodyPr>
          <a:lstStyle/>
          <a:p>
            <a:pPr algn="ctr"/>
            <a:r>
              <a:rPr lang="en-US" sz="1400" dirty="0"/>
              <a:t>Andrew Nordberg, PhD student </a:t>
            </a:r>
          </a:p>
          <a:p>
            <a:pPr algn="ctr"/>
            <a:r>
              <a:rPr lang="en-US" sz="1400" dirty="0"/>
              <a:t>Department of Geosciences, University of Montana</a:t>
            </a:r>
          </a:p>
        </p:txBody>
      </p:sp>
      <p:pic>
        <p:nvPicPr>
          <p:cNvPr id="111" name="Picture 110">
            <a:extLst>
              <a:ext uri="{FF2B5EF4-FFF2-40B4-BE49-F238E27FC236}">
                <a16:creationId xmlns:a16="http://schemas.microsoft.com/office/drawing/2014/main" id="{E2BC545D-8B04-4497-9F0D-9879F96AC74F}"/>
              </a:ext>
            </a:extLst>
          </p:cNvPr>
          <p:cNvPicPr>
            <a:picLocks noChangeAspect="1"/>
          </p:cNvPicPr>
          <p:nvPr/>
        </p:nvPicPr>
        <p:blipFill>
          <a:blip r:embed="rId2"/>
          <a:stretch>
            <a:fillRect/>
          </a:stretch>
        </p:blipFill>
        <p:spPr>
          <a:xfrm>
            <a:off x="10682829" y="3608363"/>
            <a:ext cx="4722983" cy="1805959"/>
          </a:xfrm>
          <a:prstGeom prst="rect">
            <a:avLst/>
          </a:prstGeom>
        </p:spPr>
      </p:pic>
      <p:sp>
        <p:nvSpPr>
          <p:cNvPr id="112" name="TextBox 111">
            <a:extLst>
              <a:ext uri="{FF2B5EF4-FFF2-40B4-BE49-F238E27FC236}">
                <a16:creationId xmlns:a16="http://schemas.microsoft.com/office/drawing/2014/main" id="{027F672F-700D-462E-B647-323316B376CE}"/>
              </a:ext>
            </a:extLst>
          </p:cNvPr>
          <p:cNvSpPr txBox="1"/>
          <p:nvPr/>
        </p:nvSpPr>
        <p:spPr>
          <a:xfrm>
            <a:off x="102994" y="7361692"/>
            <a:ext cx="4906074" cy="646331"/>
          </a:xfrm>
          <a:prstGeom prst="rect">
            <a:avLst/>
          </a:prstGeom>
          <a:noFill/>
        </p:spPr>
        <p:txBody>
          <a:bodyPr wrap="square" rtlCol="0">
            <a:spAutoFit/>
          </a:bodyPr>
          <a:lstStyle/>
          <a:p>
            <a:r>
              <a:rPr lang="en-US" dirty="0"/>
              <a:t>Two alternate conceptualizations are made based on site-specific data:</a:t>
            </a:r>
          </a:p>
        </p:txBody>
      </p:sp>
      <p:sp>
        <p:nvSpPr>
          <p:cNvPr id="7" name="TextBox 6">
            <a:extLst>
              <a:ext uri="{FF2B5EF4-FFF2-40B4-BE49-F238E27FC236}">
                <a16:creationId xmlns:a16="http://schemas.microsoft.com/office/drawing/2014/main" id="{DC0A5F5E-151C-4846-A2B7-BE4F3E053DAB}"/>
              </a:ext>
            </a:extLst>
          </p:cNvPr>
          <p:cNvSpPr txBox="1"/>
          <p:nvPr/>
        </p:nvSpPr>
        <p:spPr>
          <a:xfrm>
            <a:off x="251643" y="7996303"/>
            <a:ext cx="3092450" cy="523220"/>
          </a:xfrm>
          <a:prstGeom prst="rect">
            <a:avLst/>
          </a:prstGeom>
          <a:noFill/>
        </p:spPr>
        <p:txBody>
          <a:bodyPr wrap="square" rtlCol="0">
            <a:spAutoFit/>
          </a:bodyPr>
          <a:lstStyle/>
          <a:p>
            <a:r>
              <a:rPr lang="en-US" sz="1400" dirty="0"/>
              <a:t>C1: Two layers are separated by a continuous low-permeability layer</a:t>
            </a:r>
          </a:p>
        </p:txBody>
      </p:sp>
      <p:sp>
        <p:nvSpPr>
          <p:cNvPr id="121" name="TextBox 120">
            <a:extLst>
              <a:ext uri="{FF2B5EF4-FFF2-40B4-BE49-F238E27FC236}">
                <a16:creationId xmlns:a16="http://schemas.microsoft.com/office/drawing/2014/main" id="{881C5FD0-3B00-4592-B63D-815725B1D915}"/>
              </a:ext>
            </a:extLst>
          </p:cNvPr>
          <p:cNvSpPr txBox="1"/>
          <p:nvPr/>
        </p:nvSpPr>
        <p:spPr>
          <a:xfrm>
            <a:off x="251643" y="8579596"/>
            <a:ext cx="3092450" cy="523220"/>
          </a:xfrm>
          <a:prstGeom prst="rect">
            <a:avLst/>
          </a:prstGeom>
          <a:noFill/>
        </p:spPr>
        <p:txBody>
          <a:bodyPr wrap="square" rtlCol="0">
            <a:spAutoFit/>
          </a:bodyPr>
          <a:lstStyle/>
          <a:p>
            <a:r>
              <a:rPr lang="en-US" sz="1400" dirty="0"/>
              <a:t>C2: Two layers are separated by a discontinuous low-permeability layer</a:t>
            </a:r>
          </a:p>
        </p:txBody>
      </p:sp>
      <p:sp>
        <p:nvSpPr>
          <p:cNvPr id="14" name="TextBox 13">
            <a:extLst>
              <a:ext uri="{FF2B5EF4-FFF2-40B4-BE49-F238E27FC236}">
                <a16:creationId xmlns:a16="http://schemas.microsoft.com/office/drawing/2014/main" id="{1B09959E-14D3-4D16-83C3-ED29D7B95098}"/>
              </a:ext>
            </a:extLst>
          </p:cNvPr>
          <p:cNvSpPr txBox="1"/>
          <p:nvPr/>
        </p:nvSpPr>
        <p:spPr>
          <a:xfrm>
            <a:off x="161398" y="9115656"/>
            <a:ext cx="4744675" cy="830997"/>
          </a:xfrm>
          <a:prstGeom prst="rect">
            <a:avLst/>
          </a:prstGeom>
          <a:noFill/>
        </p:spPr>
        <p:txBody>
          <a:bodyPr wrap="square" rtlCol="0">
            <a:spAutoFit/>
          </a:bodyPr>
          <a:lstStyle/>
          <a:p>
            <a:r>
              <a:rPr lang="en-US" sz="1600" dirty="0"/>
              <a:t>These are tested using groundwater flow and transport code, where simulated concentrations are sampled and compared to the analytical detection limit.</a:t>
            </a:r>
          </a:p>
        </p:txBody>
      </p:sp>
      <p:pic>
        <p:nvPicPr>
          <p:cNvPr id="126" name="Graphic 125">
            <a:extLst>
              <a:ext uri="{FF2B5EF4-FFF2-40B4-BE49-F238E27FC236}">
                <a16:creationId xmlns:a16="http://schemas.microsoft.com/office/drawing/2014/main" id="{361A1AAE-297A-4353-884C-B6DCE5FA10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1741" y="5700266"/>
            <a:ext cx="4403217" cy="987604"/>
          </a:xfrm>
          <a:prstGeom prst="rect">
            <a:avLst/>
          </a:prstGeom>
        </p:spPr>
      </p:pic>
      <p:pic>
        <p:nvPicPr>
          <p:cNvPr id="127" name="Graphic 126">
            <a:extLst>
              <a:ext uri="{FF2B5EF4-FFF2-40B4-BE49-F238E27FC236}">
                <a16:creationId xmlns:a16="http://schemas.microsoft.com/office/drawing/2014/main" id="{9E70A44E-8C28-4CF6-8124-9BE32F40BE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0592" y="4590826"/>
            <a:ext cx="4403217" cy="995141"/>
          </a:xfrm>
          <a:prstGeom prst="rect">
            <a:avLst/>
          </a:prstGeom>
        </p:spPr>
      </p:pic>
      <p:sp>
        <p:nvSpPr>
          <p:cNvPr id="153" name="TextBox 152">
            <a:extLst>
              <a:ext uri="{FF2B5EF4-FFF2-40B4-BE49-F238E27FC236}">
                <a16:creationId xmlns:a16="http://schemas.microsoft.com/office/drawing/2014/main" id="{9D1E1ABA-8E09-453F-910A-F90444E24886}"/>
              </a:ext>
            </a:extLst>
          </p:cNvPr>
          <p:cNvSpPr txBox="1"/>
          <p:nvPr/>
        </p:nvSpPr>
        <p:spPr>
          <a:xfrm>
            <a:off x="5220665" y="9234558"/>
            <a:ext cx="5204447" cy="646331"/>
          </a:xfrm>
          <a:prstGeom prst="rect">
            <a:avLst/>
          </a:prstGeom>
          <a:noFill/>
        </p:spPr>
        <p:txBody>
          <a:bodyPr wrap="square" rtlCol="0">
            <a:spAutoFit/>
          </a:bodyPr>
          <a:lstStyle/>
          <a:p>
            <a:pPr marL="91440">
              <a:spcAft>
                <a:spcPts val="600"/>
              </a:spcAft>
            </a:pPr>
            <a:r>
              <a:rPr lang="en-US" i="1" dirty="0"/>
              <a:t>Future: </a:t>
            </a:r>
            <a:r>
              <a:rPr lang="en-US" dirty="0"/>
              <a:t>Improve model detail and use tracer information to further assess their usability</a:t>
            </a:r>
            <a:endParaRPr lang="en-US" i="1" dirty="0"/>
          </a:p>
        </p:txBody>
      </p:sp>
      <p:sp>
        <p:nvSpPr>
          <p:cNvPr id="20" name="TextBox 19">
            <a:extLst>
              <a:ext uri="{FF2B5EF4-FFF2-40B4-BE49-F238E27FC236}">
                <a16:creationId xmlns:a16="http://schemas.microsoft.com/office/drawing/2014/main" id="{461050FD-B593-4208-81B1-BB3D99417084}"/>
              </a:ext>
            </a:extLst>
          </p:cNvPr>
          <p:cNvSpPr txBox="1"/>
          <p:nvPr/>
        </p:nvSpPr>
        <p:spPr>
          <a:xfrm>
            <a:off x="5139702" y="5026052"/>
            <a:ext cx="5204447" cy="1754326"/>
          </a:xfrm>
          <a:prstGeom prst="rect">
            <a:avLst/>
          </a:prstGeom>
          <a:noFill/>
        </p:spPr>
        <p:txBody>
          <a:bodyPr wrap="square" rtlCol="0">
            <a:spAutoFit/>
          </a:bodyPr>
          <a:lstStyle/>
          <a:p>
            <a:pPr marL="91440"/>
            <a:r>
              <a:rPr lang="en-US" i="1" dirty="0"/>
              <a:t>Current: </a:t>
            </a:r>
            <a:r>
              <a:rPr lang="en-US" dirty="0"/>
              <a:t>Transient groundwater flow and transport models are created with common boundary conditions to calculate hydraulic head distribution and simulate tracer recharge. Comparison shows very subtle differences of the groundwater flow direction in the upper layer. </a:t>
            </a:r>
          </a:p>
        </p:txBody>
      </p:sp>
      <p:pic>
        <p:nvPicPr>
          <p:cNvPr id="42" name="Picture 41" descr="Diagram, schematic&#10;&#10;Description automatically generated">
            <a:extLst>
              <a:ext uri="{FF2B5EF4-FFF2-40B4-BE49-F238E27FC236}">
                <a16:creationId xmlns:a16="http://schemas.microsoft.com/office/drawing/2014/main" id="{442F0225-15EA-463E-AC2A-1BBA45F49151}"/>
              </a:ext>
            </a:extLst>
          </p:cNvPr>
          <p:cNvPicPr>
            <a:picLocks noChangeAspect="1"/>
          </p:cNvPicPr>
          <p:nvPr/>
        </p:nvPicPr>
        <p:blipFill rotWithShape="1">
          <a:blip r:embed="rId7">
            <a:extLst>
              <a:ext uri="{28A0092B-C50C-407E-A947-70E740481C1C}">
                <a14:useLocalDpi xmlns:a14="http://schemas.microsoft.com/office/drawing/2010/main" val="0"/>
              </a:ext>
            </a:extLst>
          </a:blip>
          <a:srcRect l="7525" t="16920" r="50000" b="15531"/>
          <a:stretch/>
        </p:blipFill>
        <p:spPr>
          <a:xfrm>
            <a:off x="5225387" y="6787403"/>
            <a:ext cx="2534460" cy="2399314"/>
          </a:xfrm>
          <a:prstGeom prst="rect">
            <a:avLst/>
          </a:prstGeom>
        </p:spPr>
      </p:pic>
      <p:pic>
        <p:nvPicPr>
          <p:cNvPr id="43" name="Picture 42" descr="Diagram, schematic&#10;&#10;Description automatically generated">
            <a:extLst>
              <a:ext uri="{FF2B5EF4-FFF2-40B4-BE49-F238E27FC236}">
                <a16:creationId xmlns:a16="http://schemas.microsoft.com/office/drawing/2014/main" id="{D1EBF3DD-5A8A-47E1-9D63-826B94DE8638}"/>
              </a:ext>
            </a:extLst>
          </p:cNvPr>
          <p:cNvPicPr>
            <a:picLocks noChangeAspect="1"/>
          </p:cNvPicPr>
          <p:nvPr/>
        </p:nvPicPr>
        <p:blipFill rotWithShape="1">
          <a:blip r:embed="rId8">
            <a:extLst>
              <a:ext uri="{28A0092B-C50C-407E-A947-70E740481C1C}">
                <a14:useLocalDpi xmlns:a14="http://schemas.microsoft.com/office/drawing/2010/main" val="0"/>
              </a:ext>
            </a:extLst>
          </a:blip>
          <a:srcRect l="8641" t="16920" r="51191" b="15531"/>
          <a:stretch/>
        </p:blipFill>
        <p:spPr>
          <a:xfrm>
            <a:off x="7859757" y="6787403"/>
            <a:ext cx="2396802" cy="2399314"/>
          </a:xfrm>
          <a:prstGeom prst="rect">
            <a:avLst/>
          </a:prstGeom>
        </p:spPr>
      </p:pic>
      <p:pic>
        <p:nvPicPr>
          <p:cNvPr id="44" name="Picture 43">
            <a:extLst>
              <a:ext uri="{FF2B5EF4-FFF2-40B4-BE49-F238E27FC236}">
                <a16:creationId xmlns:a16="http://schemas.microsoft.com/office/drawing/2014/main" id="{6FC48583-9366-4B01-B18C-9F1F220D78CF}"/>
              </a:ext>
            </a:extLst>
          </p:cNvPr>
          <p:cNvPicPr>
            <a:picLocks noChangeAspect="1"/>
          </p:cNvPicPr>
          <p:nvPr/>
        </p:nvPicPr>
        <p:blipFill>
          <a:blip r:embed="rId9"/>
          <a:stretch>
            <a:fillRect/>
          </a:stretch>
        </p:blipFill>
        <p:spPr>
          <a:xfrm>
            <a:off x="7032051" y="2374497"/>
            <a:ext cx="3422148" cy="2010147"/>
          </a:xfrm>
          <a:prstGeom prst="rect">
            <a:avLst/>
          </a:prstGeom>
        </p:spPr>
      </p:pic>
      <p:sp>
        <p:nvSpPr>
          <p:cNvPr id="56" name="TextBox 55">
            <a:extLst>
              <a:ext uri="{FF2B5EF4-FFF2-40B4-BE49-F238E27FC236}">
                <a16:creationId xmlns:a16="http://schemas.microsoft.com/office/drawing/2014/main" id="{E697497B-8F60-49C9-8E62-914BFAFFE616}"/>
              </a:ext>
            </a:extLst>
          </p:cNvPr>
          <p:cNvSpPr txBox="1"/>
          <p:nvPr/>
        </p:nvSpPr>
        <p:spPr>
          <a:xfrm>
            <a:off x="4990313" y="2070706"/>
            <a:ext cx="2051524" cy="276999"/>
          </a:xfrm>
          <a:prstGeom prst="rect">
            <a:avLst/>
          </a:prstGeom>
          <a:noFill/>
        </p:spPr>
        <p:txBody>
          <a:bodyPr wrap="square" rtlCol="0">
            <a:spAutoFit/>
          </a:bodyPr>
          <a:lstStyle/>
          <a:p>
            <a:pPr algn="ctr"/>
            <a:r>
              <a:rPr lang="en-US" sz="1200" dirty="0"/>
              <a:t>Conceptual model ingredients</a:t>
            </a:r>
          </a:p>
        </p:txBody>
      </p:sp>
      <p:pic>
        <p:nvPicPr>
          <p:cNvPr id="21" name="Picture 20">
            <a:extLst>
              <a:ext uri="{FF2B5EF4-FFF2-40B4-BE49-F238E27FC236}">
                <a16:creationId xmlns:a16="http://schemas.microsoft.com/office/drawing/2014/main" id="{A04504CD-D24E-41C3-95CD-F830716E5656}"/>
              </a:ext>
            </a:extLst>
          </p:cNvPr>
          <p:cNvPicPr>
            <a:picLocks noChangeAspect="1"/>
          </p:cNvPicPr>
          <p:nvPr/>
        </p:nvPicPr>
        <p:blipFill>
          <a:blip r:embed="rId10"/>
          <a:stretch>
            <a:fillRect/>
          </a:stretch>
        </p:blipFill>
        <p:spPr>
          <a:xfrm>
            <a:off x="5116824" y="2375921"/>
            <a:ext cx="1850027" cy="2039338"/>
          </a:xfrm>
          <a:prstGeom prst="rect">
            <a:avLst/>
          </a:prstGeom>
        </p:spPr>
      </p:pic>
      <p:sp>
        <p:nvSpPr>
          <p:cNvPr id="59" name="TextBox 58">
            <a:extLst>
              <a:ext uri="{FF2B5EF4-FFF2-40B4-BE49-F238E27FC236}">
                <a16:creationId xmlns:a16="http://schemas.microsoft.com/office/drawing/2014/main" id="{2415CEBC-86B5-4B50-A9FB-A6567DCDC9DF}"/>
              </a:ext>
            </a:extLst>
          </p:cNvPr>
          <p:cNvSpPr txBox="1"/>
          <p:nvPr/>
        </p:nvSpPr>
        <p:spPr>
          <a:xfrm>
            <a:off x="5045299" y="1862877"/>
            <a:ext cx="5498017" cy="172355"/>
          </a:xfrm>
          <a:prstGeom prst="rect">
            <a:avLst/>
          </a:prstGeom>
          <a:solidFill>
            <a:schemeClr val="accent1">
              <a:lumMod val="20000"/>
              <a:lumOff val="80000"/>
            </a:schemeClr>
          </a:solidFill>
        </p:spPr>
        <p:txBody>
          <a:bodyPr wrap="square" tIns="9144" bIns="9144" rtlCol="0" anchor="ctr">
            <a:spAutoFit/>
          </a:bodyPr>
          <a:lstStyle/>
          <a:p>
            <a:pPr algn="ctr"/>
            <a:r>
              <a:rPr lang="en-US" sz="1000" b="1" dirty="0"/>
              <a:t>Methods cont.</a:t>
            </a:r>
          </a:p>
        </p:txBody>
      </p:sp>
      <p:sp>
        <p:nvSpPr>
          <p:cNvPr id="60" name="TextBox 59">
            <a:extLst>
              <a:ext uri="{FF2B5EF4-FFF2-40B4-BE49-F238E27FC236}">
                <a16:creationId xmlns:a16="http://schemas.microsoft.com/office/drawing/2014/main" id="{5BCB8069-F6EA-49D7-BE25-ABB53C21B855}"/>
              </a:ext>
            </a:extLst>
          </p:cNvPr>
          <p:cNvSpPr txBox="1"/>
          <p:nvPr/>
        </p:nvSpPr>
        <p:spPr>
          <a:xfrm>
            <a:off x="6943992" y="2063768"/>
            <a:ext cx="3533067" cy="276999"/>
          </a:xfrm>
          <a:prstGeom prst="rect">
            <a:avLst/>
          </a:prstGeom>
          <a:noFill/>
        </p:spPr>
        <p:txBody>
          <a:bodyPr wrap="square" rtlCol="0">
            <a:spAutoFit/>
          </a:bodyPr>
          <a:lstStyle/>
          <a:p>
            <a:pPr algn="ctr"/>
            <a:r>
              <a:rPr lang="en-US" sz="1200" dirty="0"/>
              <a:t>Contaminant Site: Riverton, WY</a:t>
            </a:r>
          </a:p>
        </p:txBody>
      </p:sp>
      <p:sp>
        <p:nvSpPr>
          <p:cNvPr id="62" name="TextBox 61">
            <a:extLst>
              <a:ext uri="{FF2B5EF4-FFF2-40B4-BE49-F238E27FC236}">
                <a16:creationId xmlns:a16="http://schemas.microsoft.com/office/drawing/2014/main" id="{2F3961BF-3605-49FA-8F29-4ABD84D8522A}"/>
              </a:ext>
            </a:extLst>
          </p:cNvPr>
          <p:cNvSpPr txBox="1"/>
          <p:nvPr/>
        </p:nvSpPr>
        <p:spPr>
          <a:xfrm>
            <a:off x="10734493" y="2004081"/>
            <a:ext cx="479059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 Difference between alternate structures is larger than detection limit</a:t>
            </a:r>
          </a:p>
          <a:p>
            <a:pPr marL="285750" indent="-285750">
              <a:buFont typeface="Arial" panose="020B0604020202020204" pitchFamily="34" charset="0"/>
              <a:buChar char="•"/>
            </a:pPr>
            <a:r>
              <a:rPr lang="en-US" sz="2000" dirty="0"/>
              <a:t>Environmental tracer concentrations can differentiate between alternate physical structures</a:t>
            </a:r>
          </a:p>
        </p:txBody>
      </p:sp>
      <p:sp>
        <p:nvSpPr>
          <p:cNvPr id="63" name="TextBox 62">
            <a:extLst>
              <a:ext uri="{FF2B5EF4-FFF2-40B4-BE49-F238E27FC236}">
                <a16:creationId xmlns:a16="http://schemas.microsoft.com/office/drawing/2014/main" id="{68A27C9B-F97A-45F6-8318-6060BC4C3136}"/>
              </a:ext>
            </a:extLst>
          </p:cNvPr>
          <p:cNvSpPr txBox="1"/>
          <p:nvPr/>
        </p:nvSpPr>
        <p:spPr>
          <a:xfrm>
            <a:off x="10557397" y="5488167"/>
            <a:ext cx="5032399" cy="461665"/>
          </a:xfrm>
          <a:prstGeom prst="rect">
            <a:avLst/>
          </a:prstGeom>
          <a:solidFill>
            <a:schemeClr val="accent1">
              <a:lumMod val="20000"/>
              <a:lumOff val="80000"/>
            </a:schemeClr>
          </a:solidFill>
        </p:spPr>
        <p:txBody>
          <a:bodyPr wrap="square" rtlCol="0">
            <a:spAutoFit/>
          </a:bodyPr>
          <a:lstStyle/>
          <a:p>
            <a:pPr algn="ctr"/>
            <a:r>
              <a:rPr lang="en-US" sz="2400" dirty="0"/>
              <a:t>Broader Impacts</a:t>
            </a:r>
          </a:p>
        </p:txBody>
      </p:sp>
      <p:cxnSp>
        <p:nvCxnSpPr>
          <p:cNvPr id="9" name="Straight Connector 8">
            <a:extLst>
              <a:ext uri="{FF2B5EF4-FFF2-40B4-BE49-F238E27FC236}">
                <a16:creationId xmlns:a16="http://schemas.microsoft.com/office/drawing/2014/main" id="{CAC1401D-5A01-4C83-ACF7-2628D275624D}"/>
              </a:ext>
            </a:extLst>
          </p:cNvPr>
          <p:cNvCxnSpPr>
            <a:cxnSpLocks/>
          </p:cNvCxnSpPr>
          <p:nvPr/>
        </p:nvCxnSpPr>
        <p:spPr>
          <a:xfrm flipH="1">
            <a:off x="10535853" y="1392279"/>
            <a:ext cx="7989" cy="8666121"/>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C0090F1-A0B2-426B-A167-8D794FC4D57A}"/>
              </a:ext>
            </a:extLst>
          </p:cNvPr>
          <p:cNvCxnSpPr>
            <a:cxnSpLocks/>
          </p:cNvCxnSpPr>
          <p:nvPr/>
        </p:nvCxnSpPr>
        <p:spPr>
          <a:xfrm>
            <a:off x="5032398" y="1398679"/>
            <a:ext cx="0" cy="8659721"/>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15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2A93C-1485-4A8D-BC51-D9B34BF45C16}"/>
              </a:ext>
            </a:extLst>
          </p:cNvPr>
          <p:cNvSpPr>
            <a:spLocks noGrp="1"/>
          </p:cNvSpPr>
          <p:nvPr>
            <p:ph idx="1"/>
          </p:nvPr>
        </p:nvSpPr>
        <p:spPr>
          <a:xfrm>
            <a:off x="0" y="2243931"/>
            <a:ext cx="6338682" cy="1826174"/>
          </a:xfrm>
        </p:spPr>
        <p:txBody>
          <a:bodyPr>
            <a:normAutofit fontScale="70000" lnSpcReduction="20000"/>
          </a:bodyPr>
          <a:lstStyle/>
          <a:p>
            <a:pPr marL="571500" lvl="1" indent="-454025"/>
            <a:r>
              <a:rPr lang="en-US" sz="5800" dirty="0"/>
              <a:t>Drinking water</a:t>
            </a:r>
          </a:p>
          <a:p>
            <a:pPr marL="571500" lvl="1" indent="-454025"/>
            <a:r>
              <a:rPr lang="en-US" sz="5800" dirty="0"/>
              <a:t>Draining an upper aquifer</a:t>
            </a:r>
          </a:p>
          <a:p>
            <a:pPr marL="571500" lvl="1" indent="-454025"/>
            <a:r>
              <a:rPr lang="en-US" sz="5800" dirty="0"/>
              <a:t>Contaminant transport </a:t>
            </a:r>
          </a:p>
        </p:txBody>
      </p:sp>
      <p:pic>
        <p:nvPicPr>
          <p:cNvPr id="4" name="Graphic 3">
            <a:extLst>
              <a:ext uri="{FF2B5EF4-FFF2-40B4-BE49-F238E27FC236}">
                <a16:creationId xmlns:a16="http://schemas.microsoft.com/office/drawing/2014/main" id="{54421ADD-E3DC-4115-872A-D6820CF76D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72602" y="3075134"/>
            <a:ext cx="8024327" cy="1466250"/>
          </a:xfrm>
          <a:prstGeom prst="rect">
            <a:avLst/>
          </a:prstGeom>
        </p:spPr>
      </p:pic>
      <p:pic>
        <p:nvPicPr>
          <p:cNvPr id="5" name="Graphic 4">
            <a:extLst>
              <a:ext uri="{FF2B5EF4-FFF2-40B4-BE49-F238E27FC236}">
                <a16:creationId xmlns:a16="http://schemas.microsoft.com/office/drawing/2014/main" id="{81533B12-9665-4376-9913-48F407ABCA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72602" y="1059924"/>
            <a:ext cx="8024327" cy="1477442"/>
          </a:xfrm>
          <a:prstGeom prst="rect">
            <a:avLst/>
          </a:prstGeom>
        </p:spPr>
      </p:pic>
      <p:sp>
        <p:nvSpPr>
          <p:cNvPr id="6" name="TextBox 5">
            <a:extLst>
              <a:ext uri="{FF2B5EF4-FFF2-40B4-BE49-F238E27FC236}">
                <a16:creationId xmlns:a16="http://schemas.microsoft.com/office/drawing/2014/main" id="{51010070-B509-4852-B644-DE3C34CC032B}"/>
              </a:ext>
            </a:extLst>
          </p:cNvPr>
          <p:cNvSpPr txBox="1"/>
          <p:nvPr/>
        </p:nvSpPr>
        <p:spPr>
          <a:xfrm>
            <a:off x="0" y="910574"/>
            <a:ext cx="6338683" cy="646331"/>
          </a:xfrm>
          <a:prstGeom prst="rect">
            <a:avLst/>
          </a:prstGeom>
          <a:solidFill>
            <a:schemeClr val="accent1">
              <a:lumMod val="20000"/>
              <a:lumOff val="80000"/>
            </a:schemeClr>
          </a:solidFill>
        </p:spPr>
        <p:txBody>
          <a:bodyPr wrap="square" rtlCol="0">
            <a:spAutoFit/>
          </a:bodyPr>
          <a:lstStyle/>
          <a:p>
            <a:pPr algn="ctr"/>
            <a:r>
              <a:rPr lang="en-US" sz="3600" dirty="0"/>
              <a:t>Examples</a:t>
            </a:r>
          </a:p>
        </p:txBody>
      </p:sp>
      <p:sp>
        <p:nvSpPr>
          <p:cNvPr id="11" name="TextBox 10">
            <a:extLst>
              <a:ext uri="{FF2B5EF4-FFF2-40B4-BE49-F238E27FC236}">
                <a16:creationId xmlns:a16="http://schemas.microsoft.com/office/drawing/2014/main" id="{69776A83-D942-4765-A7C8-50EA75D1C461}"/>
              </a:ext>
            </a:extLst>
          </p:cNvPr>
          <p:cNvSpPr txBox="1"/>
          <p:nvPr/>
        </p:nvSpPr>
        <p:spPr>
          <a:xfrm>
            <a:off x="-1" y="4935248"/>
            <a:ext cx="8707876" cy="646331"/>
          </a:xfrm>
          <a:prstGeom prst="rect">
            <a:avLst/>
          </a:prstGeom>
          <a:solidFill>
            <a:schemeClr val="accent1">
              <a:lumMod val="20000"/>
              <a:lumOff val="80000"/>
            </a:schemeClr>
          </a:solidFill>
        </p:spPr>
        <p:txBody>
          <a:bodyPr wrap="square" rtlCol="0">
            <a:spAutoFit/>
          </a:bodyPr>
          <a:lstStyle/>
          <a:p>
            <a:pPr algn="ctr"/>
            <a:r>
              <a:rPr lang="en-US" sz="3600" dirty="0"/>
              <a:t>Introduction</a:t>
            </a:r>
          </a:p>
        </p:txBody>
      </p:sp>
      <p:sp>
        <p:nvSpPr>
          <p:cNvPr id="13" name="TextBox 12">
            <a:extLst>
              <a:ext uri="{FF2B5EF4-FFF2-40B4-BE49-F238E27FC236}">
                <a16:creationId xmlns:a16="http://schemas.microsoft.com/office/drawing/2014/main" id="{15BF5DAC-DA66-4FD0-A888-692B66600EF4}"/>
              </a:ext>
            </a:extLst>
          </p:cNvPr>
          <p:cNvSpPr txBox="1"/>
          <p:nvPr/>
        </p:nvSpPr>
        <p:spPr>
          <a:xfrm>
            <a:off x="375386" y="5817425"/>
            <a:ext cx="8197109" cy="3970318"/>
          </a:xfrm>
          <a:prstGeom prst="rect">
            <a:avLst/>
          </a:prstGeom>
          <a:noFill/>
        </p:spPr>
        <p:txBody>
          <a:bodyPr wrap="square">
            <a:spAutoFit/>
          </a:bodyPr>
          <a:lstStyle/>
          <a:p>
            <a:r>
              <a:rPr lang="en-US" sz="2800" dirty="0"/>
              <a:t>Water resource management decisions are based on groundwater models which may contain uncertainty due to unknown subsurface structures and their extent. Alternate conceptualizations are tested and compared to show differences in groundwater flow patterns. Environmental tracers give water age and transport fate information. Our hypothesis states that environmental tracer data will inform subsurface structure to obtain better forecast predictions.</a:t>
            </a:r>
          </a:p>
        </p:txBody>
      </p:sp>
      <p:cxnSp>
        <p:nvCxnSpPr>
          <p:cNvPr id="7" name="Straight Connector 6">
            <a:extLst>
              <a:ext uri="{FF2B5EF4-FFF2-40B4-BE49-F238E27FC236}">
                <a16:creationId xmlns:a16="http://schemas.microsoft.com/office/drawing/2014/main" id="{6D155175-8BC1-4238-98A7-1360F80AB8AE}"/>
              </a:ext>
            </a:extLst>
          </p:cNvPr>
          <p:cNvCxnSpPr>
            <a:cxnSpLocks/>
          </p:cNvCxnSpPr>
          <p:nvPr/>
        </p:nvCxnSpPr>
        <p:spPr>
          <a:xfrm>
            <a:off x="6338684" y="0"/>
            <a:ext cx="0" cy="4942536"/>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F82106A-B466-4DD9-9B74-135C9B8AE691}"/>
              </a:ext>
            </a:extLst>
          </p:cNvPr>
          <p:cNvCxnSpPr>
            <a:cxnSpLocks/>
          </p:cNvCxnSpPr>
          <p:nvPr/>
        </p:nvCxnSpPr>
        <p:spPr>
          <a:xfrm flipH="1">
            <a:off x="6338682" y="4938493"/>
            <a:ext cx="9206118" cy="8086"/>
          </a:xfrm>
          <a:prstGeom prst="line">
            <a:avLst/>
          </a:prstGeom>
          <a:ln w="28575"/>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4A8C2DBE-1EB0-4A57-A508-9C64B235BB14}"/>
              </a:ext>
            </a:extLst>
          </p:cNvPr>
          <p:cNvSpPr txBox="1"/>
          <p:nvPr/>
        </p:nvSpPr>
        <p:spPr>
          <a:xfrm>
            <a:off x="6518989" y="407466"/>
            <a:ext cx="4472472" cy="400110"/>
          </a:xfrm>
          <a:prstGeom prst="rect">
            <a:avLst/>
          </a:prstGeom>
          <a:noFill/>
        </p:spPr>
        <p:txBody>
          <a:bodyPr wrap="square" rtlCol="0">
            <a:spAutoFit/>
          </a:bodyPr>
          <a:lstStyle/>
          <a:p>
            <a:r>
              <a:rPr lang="en-US" sz="2000" dirty="0"/>
              <a:t>Alternate conceptualizations:</a:t>
            </a:r>
          </a:p>
        </p:txBody>
      </p:sp>
      <p:sp>
        <p:nvSpPr>
          <p:cNvPr id="18" name="TextBox 17">
            <a:extLst>
              <a:ext uri="{FF2B5EF4-FFF2-40B4-BE49-F238E27FC236}">
                <a16:creationId xmlns:a16="http://schemas.microsoft.com/office/drawing/2014/main" id="{6D696737-2110-4342-B11C-2B7D27ABD855}"/>
              </a:ext>
            </a:extLst>
          </p:cNvPr>
          <p:cNvSpPr txBox="1"/>
          <p:nvPr/>
        </p:nvSpPr>
        <p:spPr>
          <a:xfrm rot="17283279">
            <a:off x="5976297" y="1694596"/>
            <a:ext cx="1458685" cy="400110"/>
          </a:xfrm>
          <a:prstGeom prst="rect">
            <a:avLst/>
          </a:prstGeom>
          <a:noFill/>
        </p:spPr>
        <p:txBody>
          <a:bodyPr wrap="square" rtlCol="0">
            <a:spAutoFit/>
          </a:bodyPr>
          <a:lstStyle/>
          <a:p>
            <a:r>
              <a:rPr lang="en-US" sz="2000" dirty="0"/>
              <a:t>continuous</a:t>
            </a:r>
          </a:p>
        </p:txBody>
      </p:sp>
      <p:sp>
        <p:nvSpPr>
          <p:cNvPr id="19" name="TextBox 18">
            <a:extLst>
              <a:ext uri="{FF2B5EF4-FFF2-40B4-BE49-F238E27FC236}">
                <a16:creationId xmlns:a16="http://schemas.microsoft.com/office/drawing/2014/main" id="{1F74D5FD-19DC-489D-9096-5833F765B442}"/>
              </a:ext>
            </a:extLst>
          </p:cNvPr>
          <p:cNvSpPr txBox="1"/>
          <p:nvPr/>
        </p:nvSpPr>
        <p:spPr>
          <a:xfrm rot="17283279">
            <a:off x="5810482" y="3647393"/>
            <a:ext cx="1790323" cy="400110"/>
          </a:xfrm>
          <a:prstGeom prst="rect">
            <a:avLst/>
          </a:prstGeom>
          <a:noFill/>
        </p:spPr>
        <p:txBody>
          <a:bodyPr wrap="square" rtlCol="0">
            <a:spAutoFit/>
          </a:bodyPr>
          <a:lstStyle/>
          <a:p>
            <a:r>
              <a:rPr lang="en-US" sz="2000" dirty="0"/>
              <a:t>discontinuous</a:t>
            </a:r>
          </a:p>
        </p:txBody>
      </p:sp>
      <p:cxnSp>
        <p:nvCxnSpPr>
          <p:cNvPr id="23" name="Straight Connector 22">
            <a:extLst>
              <a:ext uri="{FF2B5EF4-FFF2-40B4-BE49-F238E27FC236}">
                <a16:creationId xmlns:a16="http://schemas.microsoft.com/office/drawing/2014/main" id="{E49071B9-EE35-40C9-B894-44918D7AF43C}"/>
              </a:ext>
            </a:extLst>
          </p:cNvPr>
          <p:cNvCxnSpPr>
            <a:cxnSpLocks/>
          </p:cNvCxnSpPr>
          <p:nvPr/>
        </p:nvCxnSpPr>
        <p:spPr>
          <a:xfrm>
            <a:off x="8707882" y="4942536"/>
            <a:ext cx="0" cy="5115864"/>
          </a:xfrm>
          <a:prstGeom prst="line">
            <a:avLst/>
          </a:prstGeom>
          <a:ln w="28575"/>
        </p:spPr>
        <p:style>
          <a:lnRef idx="1">
            <a:schemeClr val="dk1"/>
          </a:lnRef>
          <a:fillRef idx="0">
            <a:schemeClr val="dk1"/>
          </a:fillRef>
          <a:effectRef idx="0">
            <a:schemeClr val="dk1"/>
          </a:effectRef>
          <a:fontRef idx="minor">
            <a:schemeClr val="tx1"/>
          </a:fontRef>
        </p:style>
      </p:cxnSp>
      <p:pic>
        <p:nvPicPr>
          <p:cNvPr id="8" name="Picture 7" descr="Chart&#10;&#10;Description automatically generated">
            <a:extLst>
              <a:ext uri="{FF2B5EF4-FFF2-40B4-BE49-F238E27FC236}">
                <a16:creationId xmlns:a16="http://schemas.microsoft.com/office/drawing/2014/main" id="{737DDD6E-7404-4043-8068-F6B3D5454264}"/>
              </a:ext>
            </a:extLst>
          </p:cNvPr>
          <p:cNvPicPr>
            <a:picLocks noChangeAspect="1"/>
          </p:cNvPicPr>
          <p:nvPr/>
        </p:nvPicPr>
        <p:blipFill rotWithShape="1">
          <a:blip r:embed="rId6">
            <a:extLst>
              <a:ext uri="{28A0092B-C50C-407E-A947-70E740481C1C}">
                <a14:useLocalDpi xmlns:a14="http://schemas.microsoft.com/office/drawing/2010/main" val="0"/>
              </a:ext>
            </a:extLst>
          </a:blip>
          <a:srcRect l="7844" t="5161" r="5801" b="6382"/>
          <a:stretch/>
        </p:blipFill>
        <p:spPr>
          <a:xfrm>
            <a:off x="9080504" y="5111822"/>
            <a:ext cx="6258937" cy="4539112"/>
          </a:xfrm>
          <a:prstGeom prst="rect">
            <a:avLst/>
          </a:prstGeom>
        </p:spPr>
      </p:pic>
      <p:sp>
        <p:nvSpPr>
          <p:cNvPr id="9" name="TextBox 8">
            <a:extLst>
              <a:ext uri="{FF2B5EF4-FFF2-40B4-BE49-F238E27FC236}">
                <a16:creationId xmlns:a16="http://schemas.microsoft.com/office/drawing/2014/main" id="{15FCC9D1-C419-4E5B-8205-9CD34B68DBC1}"/>
              </a:ext>
            </a:extLst>
          </p:cNvPr>
          <p:cNvSpPr txBox="1"/>
          <p:nvPr/>
        </p:nvSpPr>
        <p:spPr>
          <a:xfrm>
            <a:off x="12075540" y="9603077"/>
            <a:ext cx="850901" cy="369332"/>
          </a:xfrm>
          <a:prstGeom prst="rect">
            <a:avLst/>
          </a:prstGeom>
          <a:noFill/>
        </p:spPr>
        <p:txBody>
          <a:bodyPr wrap="square" rtlCol="0">
            <a:spAutoFit/>
          </a:bodyPr>
          <a:lstStyle/>
          <a:p>
            <a:r>
              <a:rPr lang="en-US" dirty="0"/>
              <a:t>Time</a:t>
            </a:r>
          </a:p>
        </p:txBody>
      </p:sp>
    </p:spTree>
    <p:extLst>
      <p:ext uri="{BB962C8B-B14F-4D97-AF65-F5344CB8AC3E}">
        <p14:creationId xmlns:p14="http://schemas.microsoft.com/office/powerpoint/2010/main" val="84530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2A93C-1485-4A8D-BC51-D9B34BF45C16}"/>
              </a:ext>
            </a:extLst>
          </p:cNvPr>
          <p:cNvSpPr>
            <a:spLocks noGrp="1"/>
          </p:cNvSpPr>
          <p:nvPr>
            <p:ph idx="1"/>
          </p:nvPr>
        </p:nvSpPr>
        <p:spPr>
          <a:xfrm>
            <a:off x="-1" y="1848451"/>
            <a:ext cx="6338682" cy="3086798"/>
          </a:xfrm>
        </p:spPr>
        <p:txBody>
          <a:bodyPr>
            <a:normAutofit/>
          </a:bodyPr>
          <a:lstStyle/>
          <a:p>
            <a:pPr marL="117475" lvl="1" indent="0">
              <a:buNone/>
            </a:pPr>
            <a:r>
              <a:rPr lang="en-US" sz="2400" dirty="0"/>
              <a:t>Two alternate conceptualizations are made based on site-specific data</a:t>
            </a:r>
          </a:p>
          <a:p>
            <a:pPr marL="117475" lvl="1" indent="0">
              <a:spcBef>
                <a:spcPts val="400"/>
              </a:spcBef>
              <a:buNone/>
            </a:pPr>
            <a:endParaRPr lang="en-US" sz="2400" dirty="0"/>
          </a:p>
          <a:p>
            <a:pPr marL="117475" lvl="1" indent="0">
              <a:spcBef>
                <a:spcPts val="400"/>
              </a:spcBef>
              <a:buNone/>
            </a:pPr>
            <a:endParaRPr lang="en-US" sz="2400" dirty="0"/>
          </a:p>
          <a:p>
            <a:pPr marL="117475" lvl="1" indent="0">
              <a:spcBef>
                <a:spcPts val="400"/>
              </a:spcBef>
              <a:buNone/>
            </a:pPr>
            <a:r>
              <a:rPr lang="en-US" sz="2400" dirty="0"/>
              <a:t>These are tested using groundwater flow and transport code, where simulated concentrations are sampled and compared to the analytical detection limit</a:t>
            </a:r>
          </a:p>
          <a:p>
            <a:pPr marL="571500" lvl="1" indent="-454025"/>
            <a:endParaRPr lang="en-US" sz="5800" dirty="0"/>
          </a:p>
        </p:txBody>
      </p:sp>
      <p:sp>
        <p:nvSpPr>
          <p:cNvPr id="6" name="TextBox 5">
            <a:extLst>
              <a:ext uri="{FF2B5EF4-FFF2-40B4-BE49-F238E27FC236}">
                <a16:creationId xmlns:a16="http://schemas.microsoft.com/office/drawing/2014/main" id="{51010070-B509-4852-B644-DE3C34CC032B}"/>
              </a:ext>
            </a:extLst>
          </p:cNvPr>
          <p:cNvSpPr txBox="1"/>
          <p:nvPr/>
        </p:nvSpPr>
        <p:spPr>
          <a:xfrm>
            <a:off x="0" y="910574"/>
            <a:ext cx="6338683" cy="646331"/>
          </a:xfrm>
          <a:prstGeom prst="rect">
            <a:avLst/>
          </a:prstGeom>
          <a:solidFill>
            <a:schemeClr val="accent1">
              <a:lumMod val="20000"/>
              <a:lumOff val="80000"/>
            </a:schemeClr>
          </a:solidFill>
        </p:spPr>
        <p:txBody>
          <a:bodyPr wrap="square" rtlCol="0">
            <a:spAutoFit/>
          </a:bodyPr>
          <a:lstStyle/>
          <a:p>
            <a:pPr algn="ctr"/>
            <a:r>
              <a:rPr lang="en-US" sz="3600" dirty="0"/>
              <a:t>Methods</a:t>
            </a:r>
          </a:p>
        </p:txBody>
      </p:sp>
      <p:sp>
        <p:nvSpPr>
          <p:cNvPr id="11" name="TextBox 10">
            <a:extLst>
              <a:ext uri="{FF2B5EF4-FFF2-40B4-BE49-F238E27FC236}">
                <a16:creationId xmlns:a16="http://schemas.microsoft.com/office/drawing/2014/main" id="{69776A83-D942-4765-A7C8-50EA75D1C461}"/>
              </a:ext>
            </a:extLst>
          </p:cNvPr>
          <p:cNvSpPr txBox="1"/>
          <p:nvPr/>
        </p:nvSpPr>
        <p:spPr>
          <a:xfrm>
            <a:off x="-1" y="4935248"/>
            <a:ext cx="6338683" cy="646331"/>
          </a:xfrm>
          <a:prstGeom prst="rect">
            <a:avLst/>
          </a:prstGeom>
          <a:solidFill>
            <a:schemeClr val="accent1">
              <a:lumMod val="20000"/>
              <a:lumOff val="80000"/>
            </a:schemeClr>
          </a:solidFill>
        </p:spPr>
        <p:txBody>
          <a:bodyPr wrap="square" rtlCol="0">
            <a:spAutoFit/>
          </a:bodyPr>
          <a:lstStyle/>
          <a:p>
            <a:pPr algn="ctr"/>
            <a:r>
              <a:rPr lang="en-US" sz="3600" dirty="0"/>
              <a:t>Results</a:t>
            </a:r>
          </a:p>
        </p:txBody>
      </p:sp>
      <p:cxnSp>
        <p:nvCxnSpPr>
          <p:cNvPr id="7" name="Straight Connector 6">
            <a:extLst>
              <a:ext uri="{FF2B5EF4-FFF2-40B4-BE49-F238E27FC236}">
                <a16:creationId xmlns:a16="http://schemas.microsoft.com/office/drawing/2014/main" id="{6D155175-8BC1-4238-98A7-1360F80AB8AE}"/>
              </a:ext>
            </a:extLst>
          </p:cNvPr>
          <p:cNvCxnSpPr>
            <a:cxnSpLocks/>
          </p:cNvCxnSpPr>
          <p:nvPr/>
        </p:nvCxnSpPr>
        <p:spPr>
          <a:xfrm>
            <a:off x="6338684" y="0"/>
            <a:ext cx="0" cy="5573493"/>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F82106A-B466-4DD9-9B74-135C9B8AE691}"/>
              </a:ext>
            </a:extLst>
          </p:cNvPr>
          <p:cNvCxnSpPr>
            <a:cxnSpLocks/>
          </p:cNvCxnSpPr>
          <p:nvPr/>
        </p:nvCxnSpPr>
        <p:spPr>
          <a:xfrm flipH="1">
            <a:off x="6338682" y="4938493"/>
            <a:ext cx="9206118" cy="8086"/>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E49071B9-EE35-40C9-B894-44918D7AF43C}"/>
              </a:ext>
            </a:extLst>
          </p:cNvPr>
          <p:cNvCxnSpPr>
            <a:cxnSpLocks/>
          </p:cNvCxnSpPr>
          <p:nvPr/>
        </p:nvCxnSpPr>
        <p:spPr>
          <a:xfrm>
            <a:off x="6338681" y="5581579"/>
            <a:ext cx="0" cy="4484907"/>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17A1C0C8-B20A-47BD-96A9-ABD3C5404C0B}"/>
                  </a:ext>
                </a:extLst>
              </p:cNvPr>
              <p:cNvSpPr txBox="1"/>
              <p:nvPr/>
            </p:nvSpPr>
            <p:spPr>
              <a:xfrm>
                <a:off x="65862" y="5810151"/>
                <a:ext cx="6172732" cy="3919791"/>
              </a:xfrm>
              <a:prstGeom prst="rect">
                <a:avLst/>
              </a:prstGeom>
              <a:noFill/>
            </p:spPr>
            <p:txBody>
              <a:bodyPr wrap="square" rtlCol="0">
                <a:spAutoFit/>
              </a:bodyPr>
              <a:lstStyle/>
              <a:p>
                <a:pPr marL="90488"/>
                <a:r>
                  <a:rPr lang="en-US" i="1" dirty="0"/>
                  <a:t>Current: </a:t>
                </a:r>
                <a:r>
                  <a:rPr lang="en-US" dirty="0"/>
                  <a:t>Transient groundwater flow and transport models are created with common boundary conditions to calculate hydraulic head distribution and simulate tracer recharge. </a:t>
                </a:r>
              </a:p>
              <a:p>
                <a:pPr marL="91440"/>
                <a:endParaRPr lang="en-US" dirty="0"/>
              </a:p>
              <a:p>
                <a:pPr marL="377190" indent="-285750">
                  <a:buFont typeface="Arial" panose="020B0604020202020204" pitchFamily="34" charset="0"/>
                  <a:buChar char="•"/>
                </a:pPr>
                <a:r>
                  <a:rPr lang="en-US" dirty="0"/>
                  <a:t>Comparison of map view shows very subtle differences of the groundwater flow direction in the upper layer. Need contour bar</a:t>
                </a:r>
              </a:p>
              <a:p>
                <a:pPr marL="377190" indent="-285750">
                  <a:buFont typeface="Arial" panose="020B0604020202020204" pitchFamily="34" charset="0"/>
                  <a:buChar char="•"/>
                </a:pPr>
                <a:r>
                  <a:rPr lang="en-US" dirty="0"/>
                  <a:t>Should have cross section diagram to show difference in flow</a:t>
                </a:r>
              </a:p>
              <a:p>
                <a:pPr marL="377190" indent="-285750">
                  <a:spcAft>
                    <a:spcPts val="600"/>
                  </a:spcAft>
                  <a:buFont typeface="Arial" panose="020B0604020202020204" pitchFamily="34" charset="0"/>
                  <a:buChar char="•"/>
                </a:pPr>
                <a:r>
                  <a:rPr lang="en-US" dirty="0"/>
                  <a:t>% Difference = </a:t>
                </a:r>
                <a14:m>
                  <m:oMath xmlns:m="http://schemas.openxmlformats.org/officeDocument/2006/math">
                    <m:f>
                      <m:fPr>
                        <m:ctrlPr>
                          <a:rPr lang="en-US" sz="2400" i="1" smtClean="0">
                            <a:latin typeface="Cambria Math" panose="02040503050406030204" pitchFamily="18" charset="0"/>
                          </a:rPr>
                        </m:ctrlPr>
                      </m:fPr>
                      <m:num>
                        <m:d>
                          <m:dPr>
                            <m:begChr m:val="|"/>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Sub>
                          </m:e>
                        </m:d>
                      </m:num>
                      <m:den>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1</m:t>
                                </m:r>
                              </m:sub>
                            </m:sSub>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2</m:t>
                                </m:r>
                              </m:sub>
                            </m:sSub>
                          </m:num>
                          <m:den>
                            <m:r>
                              <a:rPr lang="en-US" sz="2400" b="0" i="1" smtClean="0">
                                <a:latin typeface="Cambria Math" panose="02040503050406030204" pitchFamily="18" charset="0"/>
                              </a:rPr>
                              <m:t>2</m:t>
                            </m:r>
                          </m:den>
                        </m:f>
                      </m:den>
                    </m:f>
                    <m:r>
                      <a:rPr lang="en-US" sz="2400" b="0" i="1" smtClean="0">
                        <a:latin typeface="Cambria Math" panose="02040503050406030204" pitchFamily="18" charset="0"/>
                      </a:rPr>
                      <m:t> </m:t>
                    </m:r>
                  </m:oMath>
                </a14:m>
                <a:r>
                  <a:rPr lang="en-US" dirty="0"/>
                  <a:t>(for N = 24) =  147%  &gt;&gt; 5%</a:t>
                </a:r>
              </a:p>
              <a:p>
                <a:pPr marL="91440">
                  <a:spcAft>
                    <a:spcPts val="600"/>
                  </a:spcAft>
                </a:pPr>
                <a:r>
                  <a:rPr lang="en-US" i="1" dirty="0"/>
                  <a:t>Future: </a:t>
                </a:r>
                <a:r>
                  <a:rPr lang="en-US" dirty="0"/>
                  <a:t>Improve model detail and use tracer information to further assess their usability</a:t>
                </a:r>
                <a:endParaRPr lang="en-US" i="1" dirty="0"/>
              </a:p>
            </p:txBody>
          </p:sp>
        </mc:Choice>
        <mc:Fallback>
          <p:sp>
            <p:nvSpPr>
              <p:cNvPr id="16" name="TextBox 15">
                <a:extLst>
                  <a:ext uri="{FF2B5EF4-FFF2-40B4-BE49-F238E27FC236}">
                    <a16:creationId xmlns:a16="http://schemas.microsoft.com/office/drawing/2014/main" id="{17A1C0C8-B20A-47BD-96A9-ABD3C5404C0B}"/>
                  </a:ext>
                </a:extLst>
              </p:cNvPr>
              <p:cNvSpPr txBox="1">
                <a:spLocks noRot="1" noChangeAspect="1" noMove="1" noResize="1" noEditPoints="1" noAdjustHandles="1" noChangeArrowheads="1" noChangeShapeType="1" noTextEdit="1"/>
              </p:cNvSpPr>
              <p:nvPr/>
            </p:nvSpPr>
            <p:spPr>
              <a:xfrm>
                <a:off x="65862" y="5810151"/>
                <a:ext cx="6172732" cy="3919791"/>
              </a:xfrm>
              <a:prstGeom prst="rect">
                <a:avLst/>
              </a:prstGeom>
              <a:blipFill>
                <a:blip r:embed="rId2"/>
                <a:stretch>
                  <a:fillRect t="-778" b="-1555"/>
                </a:stretch>
              </a:blipFill>
            </p:spPr>
            <p:txBody>
              <a:bodyPr/>
              <a:lstStyle/>
              <a:p>
                <a:r>
                  <a:rPr lang="en-US">
                    <a:noFill/>
                  </a:rPr>
                  <a:t> </a:t>
                </a:r>
              </a:p>
            </p:txBody>
          </p:sp>
        </mc:Fallback>
      </mc:AlternateContent>
      <p:pic>
        <p:nvPicPr>
          <p:cNvPr id="13" name="Picture 12" descr="Diagram, schematic&#10;&#10;Description automatically generated">
            <a:extLst>
              <a:ext uri="{FF2B5EF4-FFF2-40B4-BE49-F238E27FC236}">
                <a16:creationId xmlns:a16="http://schemas.microsoft.com/office/drawing/2014/main" id="{1D968F34-07D6-4112-B6E3-E9D509A073DD}"/>
              </a:ext>
            </a:extLst>
          </p:cNvPr>
          <p:cNvPicPr>
            <a:picLocks noChangeAspect="1"/>
          </p:cNvPicPr>
          <p:nvPr/>
        </p:nvPicPr>
        <p:blipFill rotWithShape="1">
          <a:blip r:embed="rId3">
            <a:extLst>
              <a:ext uri="{28A0092B-C50C-407E-A947-70E740481C1C}">
                <a14:useLocalDpi xmlns:a14="http://schemas.microsoft.com/office/drawing/2010/main" val="0"/>
              </a:ext>
            </a:extLst>
          </a:blip>
          <a:srcRect l="7525" t="16920" r="50000" b="15531"/>
          <a:stretch/>
        </p:blipFill>
        <p:spPr>
          <a:xfrm>
            <a:off x="6434959" y="5117709"/>
            <a:ext cx="4423414" cy="4741502"/>
          </a:xfrm>
          <a:prstGeom prst="rect">
            <a:avLst/>
          </a:prstGeom>
        </p:spPr>
      </p:pic>
      <p:pic>
        <p:nvPicPr>
          <p:cNvPr id="41" name="Picture 40" descr="Diagram, schematic&#10;&#10;Description automatically generated">
            <a:extLst>
              <a:ext uri="{FF2B5EF4-FFF2-40B4-BE49-F238E27FC236}">
                <a16:creationId xmlns:a16="http://schemas.microsoft.com/office/drawing/2014/main" id="{D5683957-2B78-447F-8819-88FDFAC02C83}"/>
              </a:ext>
            </a:extLst>
          </p:cNvPr>
          <p:cNvPicPr>
            <a:picLocks noChangeAspect="1"/>
          </p:cNvPicPr>
          <p:nvPr/>
        </p:nvPicPr>
        <p:blipFill rotWithShape="1">
          <a:blip r:embed="rId4">
            <a:extLst>
              <a:ext uri="{28A0092B-C50C-407E-A947-70E740481C1C}">
                <a14:useLocalDpi xmlns:a14="http://schemas.microsoft.com/office/drawing/2010/main" val="0"/>
              </a:ext>
            </a:extLst>
          </a:blip>
          <a:srcRect l="8641" t="16920" r="51191" b="15531"/>
          <a:stretch/>
        </p:blipFill>
        <p:spPr>
          <a:xfrm>
            <a:off x="11166142" y="5115384"/>
            <a:ext cx="4183158" cy="4741502"/>
          </a:xfrm>
          <a:prstGeom prst="rect">
            <a:avLst/>
          </a:prstGeom>
        </p:spPr>
      </p:pic>
      <p:graphicFrame>
        <p:nvGraphicFramePr>
          <p:cNvPr id="42" name="Table 42">
            <a:extLst>
              <a:ext uri="{FF2B5EF4-FFF2-40B4-BE49-F238E27FC236}">
                <a16:creationId xmlns:a16="http://schemas.microsoft.com/office/drawing/2014/main" id="{8522D7A8-1EDA-45BF-9A60-C92B1BD10BA0}"/>
              </a:ext>
            </a:extLst>
          </p:cNvPr>
          <p:cNvGraphicFramePr>
            <a:graphicFrameLocks noGrp="1"/>
          </p:cNvGraphicFramePr>
          <p:nvPr>
            <p:extLst>
              <p:ext uri="{D42A27DB-BD31-4B8C-83A1-F6EECF244321}">
                <p14:modId xmlns:p14="http://schemas.microsoft.com/office/powerpoint/2010/main" val="3717647948"/>
              </p:ext>
            </p:extLst>
          </p:nvPr>
        </p:nvGraphicFramePr>
        <p:xfrm>
          <a:off x="6476146" y="903431"/>
          <a:ext cx="2935528" cy="3810000"/>
        </p:xfrm>
        <a:graphic>
          <a:graphicData uri="http://schemas.openxmlformats.org/drawingml/2006/table">
            <a:tbl>
              <a:tblPr firstRow="1" bandRow="1">
                <a:tableStyleId>{5C22544A-7EE6-4342-B048-85BDC9FD1C3A}</a:tableStyleId>
              </a:tblPr>
              <a:tblGrid>
                <a:gridCol w="1467764">
                  <a:extLst>
                    <a:ext uri="{9D8B030D-6E8A-4147-A177-3AD203B41FA5}">
                      <a16:colId xmlns:a16="http://schemas.microsoft.com/office/drawing/2014/main" val="4017282277"/>
                    </a:ext>
                  </a:extLst>
                </a:gridCol>
                <a:gridCol w="1467764">
                  <a:extLst>
                    <a:ext uri="{9D8B030D-6E8A-4147-A177-3AD203B41FA5}">
                      <a16:colId xmlns:a16="http://schemas.microsoft.com/office/drawing/2014/main" val="3150739715"/>
                    </a:ext>
                  </a:extLst>
                </a:gridCol>
              </a:tblGrid>
              <a:tr h="329865">
                <a:tc>
                  <a:txBody>
                    <a:bodyPr/>
                    <a:lstStyle/>
                    <a:p>
                      <a:pPr algn="ctr"/>
                      <a:r>
                        <a:rPr lang="en-US" sz="2000" dirty="0"/>
                        <a:t>Continuous</a:t>
                      </a:r>
                    </a:p>
                  </a:txBody>
                  <a:tcPr/>
                </a:tc>
                <a:tc>
                  <a:txBody>
                    <a:bodyPr/>
                    <a:lstStyle/>
                    <a:p>
                      <a:pPr algn="ctr"/>
                      <a:r>
                        <a:rPr lang="en-US" sz="2000" dirty="0"/>
                        <a:t>Discont.</a:t>
                      </a:r>
                    </a:p>
                  </a:txBody>
                  <a:tcPr/>
                </a:tc>
                <a:extLst>
                  <a:ext uri="{0D108BD9-81ED-4DB2-BD59-A6C34878D82A}">
                    <a16:rowId xmlns:a16="http://schemas.microsoft.com/office/drawing/2014/main" val="1726195388"/>
                  </a:ext>
                </a:extLst>
              </a:tr>
              <a:tr h="329865">
                <a:tc gridSpan="2">
                  <a:txBody>
                    <a:bodyPr/>
                    <a:lstStyle/>
                    <a:p>
                      <a:pPr algn="ctr"/>
                      <a:r>
                        <a:rPr lang="en-US" sz="2000" b="1" i="1" dirty="0"/>
                        <a:t>common</a:t>
                      </a:r>
                    </a:p>
                  </a:txBody>
                  <a:tcPr/>
                </a:tc>
                <a:tc hMerge="1">
                  <a:txBody>
                    <a:bodyPr/>
                    <a:lstStyle/>
                    <a:p>
                      <a:pPr algn="ctr"/>
                      <a:endParaRPr lang="en-US" sz="2000" dirty="0"/>
                    </a:p>
                  </a:txBody>
                  <a:tcPr/>
                </a:tc>
                <a:extLst>
                  <a:ext uri="{0D108BD9-81ED-4DB2-BD59-A6C34878D82A}">
                    <a16:rowId xmlns:a16="http://schemas.microsoft.com/office/drawing/2014/main" val="3977896140"/>
                  </a:ext>
                </a:extLst>
              </a:tr>
              <a:tr h="380613">
                <a:tc gridSpan="2">
                  <a:txBody>
                    <a:bodyPr/>
                    <a:lstStyle/>
                    <a:p>
                      <a:pPr algn="ctr"/>
                      <a:r>
                        <a:rPr lang="en-US" sz="2000" dirty="0"/>
                        <a:t>DEM</a:t>
                      </a:r>
                    </a:p>
                  </a:txBody>
                  <a:tcPr/>
                </a:tc>
                <a:tc hMerge="1">
                  <a:txBody>
                    <a:bodyPr/>
                    <a:lstStyle/>
                    <a:p>
                      <a:endParaRPr lang="en-US" dirty="0"/>
                    </a:p>
                  </a:txBody>
                  <a:tcPr/>
                </a:tc>
                <a:extLst>
                  <a:ext uri="{0D108BD9-81ED-4DB2-BD59-A6C34878D82A}">
                    <a16:rowId xmlns:a16="http://schemas.microsoft.com/office/drawing/2014/main" val="1744953444"/>
                  </a:ext>
                </a:extLst>
              </a:tr>
              <a:tr h="380613">
                <a:tc gridSpan="2">
                  <a:txBody>
                    <a:bodyPr/>
                    <a:lstStyle/>
                    <a:p>
                      <a:pPr algn="ctr"/>
                      <a:r>
                        <a:rPr lang="en-US" sz="2000" dirty="0"/>
                        <a:t>depth-to-layer</a:t>
                      </a:r>
                    </a:p>
                  </a:txBody>
                  <a:tcPr/>
                </a:tc>
                <a:tc hMerge="1">
                  <a:txBody>
                    <a:bodyPr/>
                    <a:lstStyle/>
                    <a:p>
                      <a:endParaRPr lang="en-US" dirty="0"/>
                    </a:p>
                  </a:txBody>
                  <a:tcPr/>
                </a:tc>
                <a:extLst>
                  <a:ext uri="{0D108BD9-81ED-4DB2-BD59-A6C34878D82A}">
                    <a16:rowId xmlns:a16="http://schemas.microsoft.com/office/drawing/2014/main" val="3417793620"/>
                  </a:ext>
                </a:extLst>
              </a:tr>
              <a:tr h="380613">
                <a:tc gridSpan="2">
                  <a:txBody>
                    <a:bodyPr/>
                    <a:lstStyle/>
                    <a:p>
                      <a:pPr algn="ctr"/>
                      <a:r>
                        <a:rPr lang="en-US" sz="2000" dirty="0"/>
                        <a:t>stream gages</a:t>
                      </a:r>
                    </a:p>
                  </a:txBody>
                  <a:tcPr/>
                </a:tc>
                <a:tc hMerge="1">
                  <a:txBody>
                    <a:bodyPr/>
                    <a:lstStyle/>
                    <a:p>
                      <a:endParaRPr lang="en-US" dirty="0"/>
                    </a:p>
                  </a:txBody>
                  <a:tcPr/>
                </a:tc>
                <a:extLst>
                  <a:ext uri="{0D108BD9-81ED-4DB2-BD59-A6C34878D82A}">
                    <a16:rowId xmlns:a16="http://schemas.microsoft.com/office/drawing/2014/main" val="3980722548"/>
                  </a:ext>
                </a:extLst>
              </a:tr>
              <a:tr h="380613">
                <a:tc gridSpan="2">
                  <a:txBody>
                    <a:bodyPr/>
                    <a:lstStyle/>
                    <a:p>
                      <a:pPr algn="ctr"/>
                      <a:r>
                        <a:rPr lang="en-US" sz="2000" dirty="0"/>
                        <a:t>recharge</a:t>
                      </a:r>
                    </a:p>
                  </a:txBody>
                  <a:tcPr/>
                </a:tc>
                <a:tc hMerge="1">
                  <a:txBody>
                    <a:bodyPr/>
                    <a:lstStyle/>
                    <a:p>
                      <a:endParaRPr lang="en-US"/>
                    </a:p>
                  </a:txBody>
                  <a:tcPr/>
                </a:tc>
                <a:extLst>
                  <a:ext uri="{0D108BD9-81ED-4DB2-BD59-A6C34878D82A}">
                    <a16:rowId xmlns:a16="http://schemas.microsoft.com/office/drawing/2014/main" val="982557892"/>
                  </a:ext>
                </a:extLst>
              </a:tr>
              <a:tr h="380613">
                <a:tc gridSpan="2">
                  <a:txBody>
                    <a:bodyPr/>
                    <a:lstStyle/>
                    <a:p>
                      <a:pPr algn="ctr"/>
                      <a:r>
                        <a:rPr lang="en-US" sz="2000" dirty="0"/>
                        <a:t>tracer concentrations</a:t>
                      </a:r>
                    </a:p>
                  </a:txBody>
                  <a:tcPr/>
                </a:tc>
                <a:tc hMerge="1">
                  <a:txBody>
                    <a:bodyPr/>
                    <a:lstStyle/>
                    <a:p>
                      <a:endParaRPr lang="en-US"/>
                    </a:p>
                  </a:txBody>
                  <a:tcPr/>
                </a:tc>
                <a:extLst>
                  <a:ext uri="{0D108BD9-81ED-4DB2-BD59-A6C34878D82A}">
                    <a16:rowId xmlns:a16="http://schemas.microsoft.com/office/drawing/2014/main" val="2260007214"/>
                  </a:ext>
                </a:extLst>
              </a:tr>
              <a:tr h="329865">
                <a:tc gridSpan="2">
                  <a:txBody>
                    <a:bodyPr/>
                    <a:lstStyle/>
                    <a:p>
                      <a:pPr marL="0" algn="ctr" defTabSz="1341150" rtl="0" eaLnBrk="1" latinLnBrk="0" hangingPunct="1"/>
                      <a:r>
                        <a:rPr lang="en-US" sz="2000" b="1" i="1" kern="1200" dirty="0">
                          <a:solidFill>
                            <a:schemeClr val="dk1"/>
                          </a:solidFill>
                          <a:latin typeface="+mn-lt"/>
                          <a:ea typeface="+mn-ea"/>
                          <a:cs typeface="+mn-cs"/>
                        </a:rPr>
                        <a:t>non-common</a:t>
                      </a:r>
                    </a:p>
                  </a:txBody>
                  <a:tcPr/>
                </a:tc>
                <a:tc hMerge="1">
                  <a:txBody>
                    <a:bodyPr/>
                    <a:lstStyle/>
                    <a:p>
                      <a:endParaRPr lang="en-US"/>
                    </a:p>
                  </a:txBody>
                  <a:tcPr/>
                </a:tc>
                <a:extLst>
                  <a:ext uri="{0D108BD9-81ED-4DB2-BD59-A6C34878D82A}">
                    <a16:rowId xmlns:a16="http://schemas.microsoft.com/office/drawing/2014/main" val="2345613720"/>
                  </a:ext>
                </a:extLst>
              </a:tr>
              <a:tr h="532858">
                <a:tc>
                  <a:txBody>
                    <a:bodyPr/>
                    <a:lstStyle/>
                    <a:p>
                      <a:pPr marL="0" algn="ctr" defTabSz="1341150" rtl="0" eaLnBrk="1" latinLnBrk="0" hangingPunct="1"/>
                      <a:r>
                        <a:rPr lang="en-US" sz="1800" i="0" kern="1200" dirty="0">
                          <a:solidFill>
                            <a:schemeClr val="dk1"/>
                          </a:solidFill>
                          <a:latin typeface="+mn-lt"/>
                          <a:ea typeface="+mn-ea"/>
                          <a:cs typeface="+mn-cs"/>
                        </a:rPr>
                        <a:t>kriged depth</a:t>
                      </a:r>
                    </a:p>
                  </a:txBody>
                  <a:tcPr anchor="ctr"/>
                </a:tc>
                <a:tc>
                  <a:txBody>
                    <a:bodyPr/>
                    <a:lstStyle/>
                    <a:p>
                      <a:pPr marL="0" algn="ctr" defTabSz="1341150" rtl="0" eaLnBrk="1" latinLnBrk="0" hangingPunct="1"/>
                      <a:r>
                        <a:rPr lang="en-US" sz="1800" i="0" kern="1200" dirty="0">
                          <a:solidFill>
                            <a:schemeClr val="dk1"/>
                          </a:solidFill>
                          <a:latin typeface="+mn-lt"/>
                          <a:ea typeface="+mn-ea"/>
                          <a:cs typeface="+mn-cs"/>
                        </a:rPr>
                        <a:t>basic interpolation</a:t>
                      </a:r>
                    </a:p>
                  </a:txBody>
                  <a:tcPr anchor="ctr"/>
                </a:tc>
                <a:extLst>
                  <a:ext uri="{0D108BD9-81ED-4DB2-BD59-A6C34878D82A}">
                    <a16:rowId xmlns:a16="http://schemas.microsoft.com/office/drawing/2014/main" val="1520891391"/>
                  </a:ext>
                </a:extLst>
              </a:tr>
            </a:tbl>
          </a:graphicData>
        </a:graphic>
      </p:graphicFrame>
      <p:sp>
        <p:nvSpPr>
          <p:cNvPr id="43" name="TextBox 42">
            <a:extLst>
              <a:ext uri="{FF2B5EF4-FFF2-40B4-BE49-F238E27FC236}">
                <a16:creationId xmlns:a16="http://schemas.microsoft.com/office/drawing/2014/main" id="{A2269601-7133-4DA6-B6FD-1200B90B955E}"/>
              </a:ext>
            </a:extLst>
          </p:cNvPr>
          <p:cNvSpPr txBox="1"/>
          <p:nvPr/>
        </p:nvSpPr>
        <p:spPr>
          <a:xfrm>
            <a:off x="6538447" y="245516"/>
            <a:ext cx="2935529" cy="707886"/>
          </a:xfrm>
          <a:prstGeom prst="rect">
            <a:avLst/>
          </a:prstGeom>
          <a:noFill/>
        </p:spPr>
        <p:txBody>
          <a:bodyPr wrap="square" rtlCol="0">
            <a:spAutoFit/>
          </a:bodyPr>
          <a:lstStyle/>
          <a:p>
            <a:pPr algn="ctr"/>
            <a:r>
              <a:rPr lang="en-US" sz="2000" dirty="0"/>
              <a:t>Conceptual model ingredients</a:t>
            </a:r>
          </a:p>
        </p:txBody>
      </p:sp>
      <p:grpSp>
        <p:nvGrpSpPr>
          <p:cNvPr id="47" name="Group 46">
            <a:extLst>
              <a:ext uri="{FF2B5EF4-FFF2-40B4-BE49-F238E27FC236}">
                <a16:creationId xmlns:a16="http://schemas.microsoft.com/office/drawing/2014/main" id="{D7B05588-A0E1-405F-B33A-6F265D21D601}"/>
              </a:ext>
            </a:extLst>
          </p:cNvPr>
          <p:cNvGrpSpPr/>
          <p:nvPr/>
        </p:nvGrpSpPr>
        <p:grpSpPr>
          <a:xfrm>
            <a:off x="9531726" y="276228"/>
            <a:ext cx="5817575" cy="4424460"/>
            <a:chOff x="9531726" y="381003"/>
            <a:chExt cx="5817575" cy="4424460"/>
          </a:xfrm>
        </p:grpSpPr>
        <p:pic>
          <p:nvPicPr>
            <p:cNvPr id="10" name="Picture 9">
              <a:extLst>
                <a:ext uri="{FF2B5EF4-FFF2-40B4-BE49-F238E27FC236}">
                  <a16:creationId xmlns:a16="http://schemas.microsoft.com/office/drawing/2014/main" id="{45E01E69-4F6F-4963-8E6D-10C37F092F96}"/>
                </a:ext>
              </a:extLst>
            </p:cNvPr>
            <p:cNvPicPr>
              <a:picLocks noChangeAspect="1"/>
            </p:cNvPicPr>
            <p:nvPr/>
          </p:nvPicPr>
          <p:blipFill>
            <a:blip r:embed="rId5"/>
            <a:stretch>
              <a:fillRect/>
            </a:stretch>
          </p:blipFill>
          <p:spPr>
            <a:xfrm>
              <a:off x="9531726" y="381003"/>
              <a:ext cx="5817575" cy="4424460"/>
            </a:xfrm>
            <a:prstGeom prst="rect">
              <a:avLst/>
            </a:prstGeom>
          </p:spPr>
        </p:pic>
        <p:sp>
          <p:nvSpPr>
            <p:cNvPr id="44" name="TextBox 43">
              <a:extLst>
                <a:ext uri="{FF2B5EF4-FFF2-40B4-BE49-F238E27FC236}">
                  <a16:creationId xmlns:a16="http://schemas.microsoft.com/office/drawing/2014/main" id="{732A80B7-501B-45B3-9D40-FC9A511D24DC}"/>
                </a:ext>
              </a:extLst>
            </p:cNvPr>
            <p:cNvSpPr txBox="1"/>
            <p:nvPr/>
          </p:nvSpPr>
          <p:spPr>
            <a:xfrm>
              <a:off x="12865100" y="1479119"/>
              <a:ext cx="1549400" cy="400110"/>
            </a:xfrm>
            <a:prstGeom prst="rect">
              <a:avLst/>
            </a:prstGeom>
            <a:solidFill>
              <a:srgbClr val="7EBA56"/>
            </a:solidFill>
          </p:spPr>
          <p:txBody>
            <a:bodyPr wrap="square" rtlCol="0">
              <a:spAutoFit/>
            </a:bodyPr>
            <a:lstStyle/>
            <a:p>
              <a:r>
                <a:rPr lang="en-US" sz="2000" dirty="0"/>
                <a:t>Riverton Site</a:t>
              </a:r>
            </a:p>
          </p:txBody>
        </p:sp>
      </p:grpSp>
      <p:sp>
        <p:nvSpPr>
          <p:cNvPr id="45" name="TextBox 44">
            <a:extLst>
              <a:ext uri="{FF2B5EF4-FFF2-40B4-BE49-F238E27FC236}">
                <a16:creationId xmlns:a16="http://schemas.microsoft.com/office/drawing/2014/main" id="{3D8A6540-E8EA-47AE-842B-B0D04C242EF4}"/>
              </a:ext>
            </a:extLst>
          </p:cNvPr>
          <p:cNvSpPr txBox="1"/>
          <p:nvPr/>
        </p:nvSpPr>
        <p:spPr>
          <a:xfrm>
            <a:off x="213543" y="2705952"/>
            <a:ext cx="2783972" cy="523220"/>
          </a:xfrm>
          <a:prstGeom prst="rect">
            <a:avLst/>
          </a:prstGeom>
          <a:noFill/>
        </p:spPr>
        <p:txBody>
          <a:bodyPr wrap="square" rtlCol="0">
            <a:spAutoFit/>
          </a:bodyPr>
          <a:lstStyle/>
          <a:p>
            <a:r>
              <a:rPr lang="en-US" sz="1400" dirty="0"/>
              <a:t>C1: Two layers are separated by a continuous low-permeability layer</a:t>
            </a:r>
          </a:p>
        </p:txBody>
      </p:sp>
      <p:sp>
        <p:nvSpPr>
          <p:cNvPr id="46" name="TextBox 45">
            <a:extLst>
              <a:ext uri="{FF2B5EF4-FFF2-40B4-BE49-F238E27FC236}">
                <a16:creationId xmlns:a16="http://schemas.microsoft.com/office/drawing/2014/main" id="{079A8B1A-552D-41ED-940C-270D851192A2}"/>
              </a:ext>
            </a:extLst>
          </p:cNvPr>
          <p:cNvSpPr txBox="1"/>
          <p:nvPr/>
        </p:nvSpPr>
        <p:spPr>
          <a:xfrm>
            <a:off x="3197277" y="2697866"/>
            <a:ext cx="2941645" cy="523220"/>
          </a:xfrm>
          <a:prstGeom prst="rect">
            <a:avLst/>
          </a:prstGeom>
          <a:noFill/>
        </p:spPr>
        <p:txBody>
          <a:bodyPr wrap="square" rtlCol="0">
            <a:spAutoFit/>
          </a:bodyPr>
          <a:lstStyle/>
          <a:p>
            <a:r>
              <a:rPr lang="en-US" sz="1400" dirty="0"/>
              <a:t>C2: Two layers are separated by a discontinuous low-permeability layer</a:t>
            </a:r>
          </a:p>
        </p:txBody>
      </p:sp>
    </p:spTree>
    <p:extLst>
      <p:ext uri="{BB962C8B-B14F-4D97-AF65-F5344CB8AC3E}">
        <p14:creationId xmlns:p14="http://schemas.microsoft.com/office/powerpoint/2010/main" val="216817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010070-B509-4852-B644-DE3C34CC032B}"/>
              </a:ext>
            </a:extLst>
          </p:cNvPr>
          <p:cNvSpPr txBox="1"/>
          <p:nvPr/>
        </p:nvSpPr>
        <p:spPr>
          <a:xfrm>
            <a:off x="7772388" y="910574"/>
            <a:ext cx="7773796" cy="646331"/>
          </a:xfrm>
          <a:prstGeom prst="rect">
            <a:avLst/>
          </a:prstGeom>
          <a:solidFill>
            <a:schemeClr val="accent1">
              <a:lumMod val="20000"/>
              <a:lumOff val="80000"/>
            </a:schemeClr>
          </a:solidFill>
        </p:spPr>
        <p:txBody>
          <a:bodyPr wrap="square" rtlCol="0">
            <a:spAutoFit/>
          </a:bodyPr>
          <a:lstStyle/>
          <a:p>
            <a:pPr algn="ctr"/>
            <a:r>
              <a:rPr lang="en-US" sz="3600" dirty="0"/>
              <a:t>Broader Impacts</a:t>
            </a:r>
          </a:p>
        </p:txBody>
      </p:sp>
      <p:sp>
        <p:nvSpPr>
          <p:cNvPr id="20" name="TextBox 19">
            <a:extLst>
              <a:ext uri="{FF2B5EF4-FFF2-40B4-BE49-F238E27FC236}">
                <a16:creationId xmlns:a16="http://schemas.microsoft.com/office/drawing/2014/main" id="{4CEB8AD2-719E-4A30-AFD9-1419C250C69F}"/>
              </a:ext>
            </a:extLst>
          </p:cNvPr>
          <p:cNvSpPr txBox="1"/>
          <p:nvPr/>
        </p:nvSpPr>
        <p:spPr>
          <a:xfrm>
            <a:off x="8242955" y="1775298"/>
            <a:ext cx="6756343" cy="2677656"/>
          </a:xfrm>
          <a:prstGeom prst="rect">
            <a:avLst/>
          </a:prstGeom>
          <a:noFill/>
        </p:spPr>
        <p:txBody>
          <a:bodyPr wrap="square" rtlCol="0">
            <a:spAutoFit/>
          </a:bodyPr>
          <a:lstStyle/>
          <a:p>
            <a:pPr algn="just"/>
            <a:r>
              <a:rPr lang="en-US" sz="2400" dirty="0"/>
              <a:t>Environmental tracers may be applied to a variety of possible configurations, including identifying fracture networks or channel geometry. With these tools, hydrogeologists and resource managers can better assess uncertainty of alternate subsurface conceptualizations and confidently make informed decisions.</a:t>
            </a:r>
          </a:p>
        </p:txBody>
      </p:sp>
      <p:sp>
        <p:nvSpPr>
          <p:cNvPr id="9" name="TextBox 8">
            <a:extLst>
              <a:ext uri="{FF2B5EF4-FFF2-40B4-BE49-F238E27FC236}">
                <a16:creationId xmlns:a16="http://schemas.microsoft.com/office/drawing/2014/main" id="{4813E6F4-A64D-4796-AFFB-D29A0CB2F0C8}"/>
              </a:ext>
            </a:extLst>
          </p:cNvPr>
          <p:cNvSpPr txBox="1"/>
          <p:nvPr/>
        </p:nvSpPr>
        <p:spPr>
          <a:xfrm>
            <a:off x="0" y="910574"/>
            <a:ext cx="7772387" cy="646331"/>
          </a:xfrm>
          <a:prstGeom prst="rect">
            <a:avLst/>
          </a:prstGeom>
          <a:solidFill>
            <a:schemeClr val="accent1">
              <a:lumMod val="20000"/>
              <a:lumOff val="80000"/>
            </a:schemeClr>
          </a:solidFill>
        </p:spPr>
        <p:txBody>
          <a:bodyPr wrap="square" rtlCol="0">
            <a:spAutoFit/>
          </a:bodyPr>
          <a:lstStyle/>
          <a:p>
            <a:pPr algn="ctr"/>
            <a:r>
              <a:rPr lang="en-US" sz="3600" dirty="0"/>
              <a:t>Conclusion</a:t>
            </a:r>
          </a:p>
        </p:txBody>
      </p:sp>
      <p:cxnSp>
        <p:nvCxnSpPr>
          <p:cNvPr id="7" name="Straight Connector 6">
            <a:extLst>
              <a:ext uri="{FF2B5EF4-FFF2-40B4-BE49-F238E27FC236}">
                <a16:creationId xmlns:a16="http://schemas.microsoft.com/office/drawing/2014/main" id="{6D155175-8BC1-4238-98A7-1360F80AB8AE}"/>
              </a:ext>
            </a:extLst>
          </p:cNvPr>
          <p:cNvCxnSpPr>
            <a:cxnSpLocks/>
          </p:cNvCxnSpPr>
          <p:nvPr/>
        </p:nvCxnSpPr>
        <p:spPr>
          <a:xfrm flipH="1">
            <a:off x="7772400" y="0"/>
            <a:ext cx="1" cy="4639975"/>
          </a:xfrm>
          <a:prstGeom prst="line">
            <a:avLst/>
          </a:prstGeom>
          <a:ln w="28575"/>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6B1CA549-51E7-45ED-9B3E-006AE42D3937}"/>
              </a:ext>
            </a:extLst>
          </p:cNvPr>
          <p:cNvPicPr>
            <a:picLocks noChangeAspect="1"/>
          </p:cNvPicPr>
          <p:nvPr/>
        </p:nvPicPr>
        <p:blipFill rotWithShape="1">
          <a:blip r:embed="rId2"/>
          <a:srcRect b="3477"/>
          <a:stretch/>
        </p:blipFill>
        <p:spPr>
          <a:xfrm>
            <a:off x="5334039" y="4726335"/>
            <a:ext cx="9775267" cy="4793800"/>
          </a:xfrm>
          <a:prstGeom prst="rect">
            <a:avLst/>
          </a:prstGeom>
        </p:spPr>
      </p:pic>
      <p:cxnSp>
        <p:nvCxnSpPr>
          <p:cNvPr id="16" name="Straight Connector 15">
            <a:extLst>
              <a:ext uri="{FF2B5EF4-FFF2-40B4-BE49-F238E27FC236}">
                <a16:creationId xmlns:a16="http://schemas.microsoft.com/office/drawing/2014/main" id="{EF47B5ED-8E11-4EA9-A2E9-421122FAAB16}"/>
              </a:ext>
            </a:extLst>
          </p:cNvPr>
          <p:cNvCxnSpPr>
            <a:cxnSpLocks/>
          </p:cNvCxnSpPr>
          <p:nvPr/>
        </p:nvCxnSpPr>
        <p:spPr>
          <a:xfrm flipH="1">
            <a:off x="-8771" y="5572012"/>
            <a:ext cx="5158644" cy="1481"/>
          </a:xfrm>
          <a:prstGeom prst="line">
            <a:avLst/>
          </a:prstGeom>
          <a:ln w="28575"/>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D4A2D172-0A1E-493F-A942-DCDD6524902C}"/>
              </a:ext>
            </a:extLst>
          </p:cNvPr>
          <p:cNvSpPr txBox="1"/>
          <p:nvPr/>
        </p:nvSpPr>
        <p:spPr>
          <a:xfrm>
            <a:off x="127065" y="1672739"/>
            <a:ext cx="7442117"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 Difference between alternate structures is larger than detection limit</a:t>
            </a:r>
          </a:p>
          <a:p>
            <a:endParaRPr lang="en-US" sz="3200" dirty="0"/>
          </a:p>
          <a:p>
            <a:pPr marL="285750" indent="-285750">
              <a:buFont typeface="Arial" panose="020B0604020202020204" pitchFamily="34" charset="0"/>
              <a:buChar char="•"/>
            </a:pPr>
            <a:r>
              <a:rPr lang="en-US" sz="3200" dirty="0"/>
              <a:t>Environmental tracer concentrations can differentiate between alternate conceptual structures</a:t>
            </a:r>
          </a:p>
        </p:txBody>
      </p:sp>
      <p:sp>
        <p:nvSpPr>
          <p:cNvPr id="18" name="TextBox 17">
            <a:extLst>
              <a:ext uri="{FF2B5EF4-FFF2-40B4-BE49-F238E27FC236}">
                <a16:creationId xmlns:a16="http://schemas.microsoft.com/office/drawing/2014/main" id="{BBB457AB-B287-4B0E-8C29-885B692FBAFF}"/>
              </a:ext>
            </a:extLst>
          </p:cNvPr>
          <p:cNvSpPr txBox="1"/>
          <p:nvPr/>
        </p:nvSpPr>
        <p:spPr>
          <a:xfrm>
            <a:off x="127065" y="6409391"/>
            <a:ext cx="4989342" cy="3139321"/>
          </a:xfrm>
          <a:prstGeom prst="rect">
            <a:avLst/>
          </a:prstGeom>
          <a:noFill/>
        </p:spPr>
        <p:txBody>
          <a:bodyPr wrap="square" rtlCol="0">
            <a:spAutoFit/>
          </a:bodyPr>
          <a:lstStyle/>
          <a:p>
            <a:r>
              <a:rPr lang="en-US" sz="900" dirty="0">
                <a:effectLst/>
              </a:rPr>
              <a:t>Enemark, T., Peeters, L. J. M., </a:t>
            </a:r>
            <a:r>
              <a:rPr lang="en-US" sz="900" dirty="0" err="1">
                <a:effectLst/>
              </a:rPr>
              <a:t>Mallants</a:t>
            </a:r>
            <a:r>
              <a:rPr lang="en-US" sz="900" dirty="0">
                <a:effectLst/>
              </a:rPr>
              <a:t>, D. &amp; </a:t>
            </a:r>
            <a:r>
              <a:rPr lang="en-US" sz="900" dirty="0" err="1">
                <a:effectLst/>
              </a:rPr>
              <a:t>Batelaan</a:t>
            </a:r>
            <a:r>
              <a:rPr lang="en-US" sz="900" dirty="0">
                <a:effectLst/>
              </a:rPr>
              <a:t>, O. Hydrogeological conceptual model 	building and testing: A review. </a:t>
            </a:r>
            <a:r>
              <a:rPr lang="en-US" sz="900" i="1" dirty="0">
                <a:effectLst/>
              </a:rPr>
              <a:t>Journal of Hydrology</a:t>
            </a:r>
            <a:r>
              <a:rPr lang="en-US" sz="900" dirty="0">
                <a:effectLst/>
              </a:rPr>
              <a:t> </a:t>
            </a:r>
            <a:r>
              <a:rPr lang="en-US" sz="900" b="1" dirty="0">
                <a:effectLst/>
              </a:rPr>
              <a:t>Volume 569,</a:t>
            </a:r>
            <a:r>
              <a:rPr lang="en-US" sz="900" dirty="0">
                <a:effectLst/>
              </a:rPr>
              <a:t> 310–329 (2019). </a:t>
            </a:r>
          </a:p>
          <a:p>
            <a:r>
              <a:rPr lang="en-US" sz="900" dirty="0"/>
              <a:t>Gascoyne, M., </a:t>
            </a:r>
            <a:r>
              <a:rPr lang="en-US" sz="900" dirty="0" err="1"/>
              <a:t>Wuschke</a:t>
            </a:r>
            <a:r>
              <a:rPr lang="en-US" sz="900" dirty="0"/>
              <a:t>, D. M., &amp; </a:t>
            </a:r>
            <a:r>
              <a:rPr lang="en-US" sz="900" dirty="0" err="1"/>
              <a:t>Durrance</a:t>
            </a:r>
            <a:r>
              <a:rPr lang="en-US" sz="900" dirty="0"/>
              <a:t>, E. M. (1993). Fracture detection and groundwater flow 	characterization using He and Rn in soil gases, Manitoba, Canada. Applied Geochemistry</a:t>
            </a:r>
          </a:p>
          <a:p>
            <a:r>
              <a:rPr lang="en-US" sz="900" dirty="0"/>
              <a:t>Oster, H., Sonntag, C., &amp; </a:t>
            </a:r>
            <a:r>
              <a:rPr lang="en-US" sz="900" dirty="0" err="1"/>
              <a:t>Muennich</a:t>
            </a:r>
            <a:r>
              <a:rPr lang="en-US" sz="900" dirty="0"/>
              <a:t>, K. O. (1996). Groundwater age dating with 	chlorofluorocarbons.</a:t>
            </a:r>
            <a:r>
              <a:rPr lang="en-US" sz="900" i="1" dirty="0"/>
              <a:t> 	Water Resources Research</a:t>
            </a:r>
          </a:p>
          <a:p>
            <a:pPr latinLnBrk="1"/>
            <a:r>
              <a:rPr lang="en-US" sz="900" dirty="0"/>
              <a:t>VARNI, M. and CARRERA, J., 1998. Simulation of groundwater age distributions. Water Resources</a:t>
            </a:r>
          </a:p>
          <a:p>
            <a:pPr latinLnBrk="1"/>
            <a:r>
              <a:rPr lang="en-US" sz="900" dirty="0"/>
              <a:t>	Research.</a:t>
            </a:r>
          </a:p>
          <a:p>
            <a:r>
              <a:rPr lang="en-US" sz="900" dirty="0"/>
              <a:t>LERAY, S., GAUVAIN, A. and DE DREUZY, J., 2019. Residence time distributions in non-uniform aquifer 	recharge and thickness conditions – An analytical approach based on the assumption of 	Dupuit-Forchheimer. </a:t>
            </a:r>
          </a:p>
          <a:p>
            <a:r>
              <a:rPr lang="en-US" sz="900" dirty="0">
                <a:effectLst/>
              </a:rPr>
              <a:t>Batlle-Aguilar, J., Banks, E. W., </a:t>
            </a:r>
            <a:r>
              <a:rPr lang="en-US" sz="900" dirty="0" err="1">
                <a:effectLst/>
              </a:rPr>
              <a:t>Batelaan</a:t>
            </a:r>
            <a:r>
              <a:rPr lang="en-US" sz="900" dirty="0">
                <a:effectLst/>
              </a:rPr>
              <a:t>, O., </a:t>
            </a:r>
            <a:r>
              <a:rPr lang="en-US" sz="900" dirty="0" err="1">
                <a:effectLst/>
              </a:rPr>
              <a:t>Kipfer</a:t>
            </a:r>
            <a:r>
              <a:rPr lang="en-US" sz="900" dirty="0">
                <a:effectLst/>
              </a:rPr>
              <a:t>, R., </a:t>
            </a:r>
            <a:r>
              <a:rPr lang="en-US" sz="900" dirty="0" err="1">
                <a:effectLst/>
              </a:rPr>
              <a:t>Brennwald</a:t>
            </a:r>
            <a:r>
              <a:rPr lang="en-US" sz="900" dirty="0">
                <a:effectLst/>
              </a:rPr>
              <a:t>, M. S., &amp; Cook, P. G. (2017). 	Groundwater residence time and aquifer recharge in multilayered, semi-confined and faulted 	aquifer systems using environmental tracers. </a:t>
            </a:r>
            <a:r>
              <a:rPr lang="en-US" sz="900" i="1" dirty="0">
                <a:effectLst/>
              </a:rPr>
              <a:t>Journal of Hydrology</a:t>
            </a:r>
            <a:r>
              <a:rPr lang="en-US" sz="900" dirty="0">
                <a:effectLst/>
              </a:rPr>
              <a:t>, </a:t>
            </a:r>
            <a:r>
              <a:rPr lang="en-US" sz="900" i="1" dirty="0">
                <a:effectLst/>
              </a:rPr>
              <a:t>546</a:t>
            </a:r>
            <a:r>
              <a:rPr lang="en-US" sz="900" dirty="0">
                <a:effectLst/>
              </a:rPr>
              <a:t>, 150–165. </a:t>
            </a:r>
          </a:p>
          <a:p>
            <a:r>
              <a:rPr lang="en-US" sz="900" dirty="0">
                <a:effectLst/>
              </a:rPr>
              <a:t>Rojas, R., </a:t>
            </a:r>
            <a:r>
              <a:rPr lang="en-US" sz="900" dirty="0" err="1">
                <a:effectLst/>
              </a:rPr>
              <a:t>Kahunde</a:t>
            </a:r>
            <a:r>
              <a:rPr lang="en-US" sz="900" dirty="0">
                <a:effectLst/>
              </a:rPr>
              <a:t>, S., Peeters, L., </a:t>
            </a:r>
            <a:r>
              <a:rPr lang="en-US" sz="900" dirty="0" err="1">
                <a:effectLst/>
              </a:rPr>
              <a:t>Batelaan</a:t>
            </a:r>
            <a:r>
              <a:rPr lang="en-US" sz="900" dirty="0">
                <a:effectLst/>
              </a:rPr>
              <a:t>, O., </a:t>
            </a:r>
            <a:r>
              <a:rPr lang="en-US" sz="900" dirty="0" err="1">
                <a:effectLst/>
              </a:rPr>
              <a:t>Feyen</a:t>
            </a:r>
            <a:r>
              <a:rPr lang="en-US" sz="900" dirty="0">
                <a:effectLst/>
              </a:rPr>
              <a:t>, L., &amp; </a:t>
            </a:r>
            <a:r>
              <a:rPr lang="en-US" sz="900" dirty="0" err="1">
                <a:effectLst/>
              </a:rPr>
              <a:t>Dassargues</a:t>
            </a:r>
            <a:r>
              <a:rPr lang="en-US" sz="900" dirty="0">
                <a:effectLst/>
              </a:rPr>
              <a:t>, A. (2010). Application of a 	</a:t>
            </a:r>
            <a:r>
              <a:rPr lang="en-US" sz="900" dirty="0" err="1">
                <a:effectLst/>
              </a:rPr>
              <a:t>multimodel</a:t>
            </a:r>
            <a:r>
              <a:rPr lang="en-US" sz="900" dirty="0">
                <a:effectLst/>
              </a:rPr>
              <a:t> approach to account for conceptual model and scenario uncertainties in 	groundwater modelling. </a:t>
            </a:r>
            <a:r>
              <a:rPr lang="en-US" sz="900" i="1" dirty="0">
                <a:effectLst/>
              </a:rPr>
              <a:t>Journal of Hydrology</a:t>
            </a:r>
            <a:r>
              <a:rPr lang="en-US" sz="900" dirty="0">
                <a:effectLst/>
              </a:rPr>
              <a:t>, </a:t>
            </a:r>
            <a:r>
              <a:rPr lang="en-US" sz="900" i="1" dirty="0">
                <a:effectLst/>
              </a:rPr>
              <a:t>394</a:t>
            </a:r>
            <a:r>
              <a:rPr lang="en-US" sz="900" dirty="0">
                <a:effectLst/>
              </a:rPr>
              <a:t>(3–4), 416–435. </a:t>
            </a:r>
          </a:p>
          <a:p>
            <a:r>
              <a:rPr lang="en-US" sz="900" dirty="0">
                <a:effectLst/>
              </a:rPr>
              <a:t>Linde, N., </a:t>
            </a:r>
            <a:r>
              <a:rPr lang="en-US" sz="900" dirty="0" err="1">
                <a:effectLst/>
              </a:rPr>
              <a:t>Ginsbourger</a:t>
            </a:r>
            <a:r>
              <a:rPr lang="en-US" sz="900" dirty="0">
                <a:effectLst/>
              </a:rPr>
              <a:t>, D., Irving, J., Nobile, F., &amp; Doucet, A. (2017). On uncertainty quantification in 	hydrogeology and </a:t>
            </a:r>
            <a:r>
              <a:rPr lang="en-US" sz="900" dirty="0" err="1">
                <a:effectLst/>
              </a:rPr>
              <a:t>hydrogeophysics</a:t>
            </a:r>
            <a:r>
              <a:rPr lang="en-US" sz="900" dirty="0">
                <a:effectLst/>
              </a:rPr>
              <a:t>. </a:t>
            </a:r>
            <a:r>
              <a:rPr lang="en-US" sz="900" i="1" dirty="0">
                <a:effectLst/>
              </a:rPr>
              <a:t>Advances in Water Resources</a:t>
            </a:r>
            <a:r>
              <a:rPr lang="en-US" sz="900" dirty="0">
                <a:effectLst/>
              </a:rPr>
              <a:t>, </a:t>
            </a:r>
            <a:r>
              <a:rPr lang="en-US" sz="900" i="1" dirty="0">
                <a:effectLst/>
              </a:rPr>
              <a:t>110</a:t>
            </a:r>
            <a:r>
              <a:rPr lang="en-US" sz="900" dirty="0">
                <a:effectLst/>
              </a:rPr>
              <a:t>(October), 166–181. </a:t>
            </a:r>
          </a:p>
          <a:p>
            <a:r>
              <a:rPr lang="en-US" sz="900" dirty="0" err="1">
                <a:effectLst/>
              </a:rPr>
              <a:t>Mattle</a:t>
            </a:r>
            <a:r>
              <a:rPr lang="en-US" sz="900" dirty="0">
                <a:effectLst/>
              </a:rPr>
              <a:t>, N., </a:t>
            </a:r>
            <a:r>
              <a:rPr lang="en-US" sz="900" dirty="0" err="1">
                <a:effectLst/>
              </a:rPr>
              <a:t>Kinzelbach</a:t>
            </a:r>
            <a:r>
              <a:rPr lang="en-US" sz="900" dirty="0">
                <a:effectLst/>
              </a:rPr>
              <a:t>, W., </a:t>
            </a:r>
            <a:r>
              <a:rPr lang="en-US" sz="900" dirty="0" err="1">
                <a:effectLst/>
              </a:rPr>
              <a:t>Beyerle</a:t>
            </a:r>
            <a:r>
              <a:rPr lang="en-US" sz="900" dirty="0">
                <a:effectLst/>
              </a:rPr>
              <a:t>, U., </a:t>
            </a:r>
            <a:r>
              <a:rPr lang="en-US" sz="900" dirty="0" err="1">
                <a:effectLst/>
              </a:rPr>
              <a:t>Huggenberger</a:t>
            </a:r>
            <a:r>
              <a:rPr lang="en-US" sz="900" dirty="0">
                <a:effectLst/>
              </a:rPr>
              <a:t>, P., &amp; </a:t>
            </a:r>
            <a:r>
              <a:rPr lang="en-US" sz="900" dirty="0" err="1">
                <a:effectLst/>
              </a:rPr>
              <a:t>Loosli</a:t>
            </a:r>
            <a:r>
              <a:rPr lang="en-US" sz="900" dirty="0">
                <a:effectLst/>
              </a:rPr>
              <a:t>, H. H. (2001). Exploring an aquifer 	system by integrating hydraulic, hydrogeologic and environmental tracer data in a three-	dimensional hydrodynamic transport model. </a:t>
            </a:r>
            <a:r>
              <a:rPr lang="en-US" sz="900" i="1" dirty="0">
                <a:effectLst/>
              </a:rPr>
              <a:t>Journal of Hydrology</a:t>
            </a:r>
            <a:r>
              <a:rPr lang="en-US" sz="900" dirty="0">
                <a:effectLst/>
              </a:rPr>
              <a:t>, </a:t>
            </a:r>
            <a:r>
              <a:rPr lang="en-US" sz="900" i="1" dirty="0">
                <a:effectLst/>
              </a:rPr>
              <a:t>242</a:t>
            </a:r>
            <a:r>
              <a:rPr lang="en-US" sz="900" dirty="0">
                <a:effectLst/>
              </a:rPr>
              <a:t>(3–4), 183–196. </a:t>
            </a:r>
            <a:endParaRPr lang="en-US" sz="900" dirty="0"/>
          </a:p>
        </p:txBody>
      </p:sp>
      <p:sp>
        <p:nvSpPr>
          <p:cNvPr id="22" name="TextBox 21">
            <a:extLst>
              <a:ext uri="{FF2B5EF4-FFF2-40B4-BE49-F238E27FC236}">
                <a16:creationId xmlns:a16="http://schemas.microsoft.com/office/drawing/2014/main" id="{6CAAA6F1-196B-4EAA-8AEE-79B5E1680C76}"/>
              </a:ext>
            </a:extLst>
          </p:cNvPr>
          <p:cNvSpPr txBox="1"/>
          <p:nvPr/>
        </p:nvSpPr>
        <p:spPr>
          <a:xfrm>
            <a:off x="-8772" y="5581257"/>
            <a:ext cx="5158645" cy="646331"/>
          </a:xfrm>
          <a:prstGeom prst="rect">
            <a:avLst/>
          </a:prstGeom>
          <a:solidFill>
            <a:schemeClr val="accent1">
              <a:lumMod val="20000"/>
              <a:lumOff val="80000"/>
            </a:schemeClr>
          </a:solidFill>
        </p:spPr>
        <p:txBody>
          <a:bodyPr wrap="square" rtlCol="0">
            <a:spAutoFit/>
          </a:bodyPr>
          <a:lstStyle/>
          <a:p>
            <a:pPr algn="ctr"/>
            <a:r>
              <a:rPr lang="en-US" sz="3600" dirty="0"/>
              <a:t>References</a:t>
            </a:r>
          </a:p>
        </p:txBody>
      </p:sp>
      <p:sp>
        <p:nvSpPr>
          <p:cNvPr id="2" name="Rectangle 1">
            <a:extLst>
              <a:ext uri="{FF2B5EF4-FFF2-40B4-BE49-F238E27FC236}">
                <a16:creationId xmlns:a16="http://schemas.microsoft.com/office/drawing/2014/main" id="{BC44BF50-26E8-41DD-81D4-4DCD437FC3BE}"/>
              </a:ext>
            </a:extLst>
          </p:cNvPr>
          <p:cNvSpPr/>
          <p:nvPr/>
        </p:nvSpPr>
        <p:spPr>
          <a:xfrm>
            <a:off x="5149873" y="4639975"/>
            <a:ext cx="10083730" cy="49665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F82106A-B466-4DD9-9B74-135C9B8AE691}"/>
              </a:ext>
            </a:extLst>
          </p:cNvPr>
          <p:cNvCxnSpPr>
            <a:cxnSpLocks/>
          </p:cNvCxnSpPr>
          <p:nvPr/>
        </p:nvCxnSpPr>
        <p:spPr>
          <a:xfrm flipH="1" flipV="1">
            <a:off x="15233603" y="5572012"/>
            <a:ext cx="311199" cy="1482"/>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74501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9201</TotalTime>
  <Words>1143</Words>
  <Application>Microsoft Office PowerPoint</Application>
  <PresentationFormat>Custom</PresentationFormat>
  <Paragraphs>82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Nordberg</dc:creator>
  <cp:lastModifiedBy>Andrew Nordberg</cp:lastModifiedBy>
  <cp:revision>78</cp:revision>
  <dcterms:created xsi:type="dcterms:W3CDTF">2019-11-15T15:08:52Z</dcterms:created>
  <dcterms:modified xsi:type="dcterms:W3CDTF">2021-02-16T23:06:32Z</dcterms:modified>
</cp:coreProperties>
</file>