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1" r:id="rId6"/>
    <p:sldId id="260"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462"/>
  </p:normalViewPr>
  <p:slideViewPr>
    <p:cSldViewPr snapToGrid="0" snapToObjects="1">
      <p:cViewPr varScale="1">
        <p:scale>
          <a:sx n="97" d="100"/>
          <a:sy n="97" d="100"/>
        </p:scale>
        <p:origin x="4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2/15/21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2/15/21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2/15/21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2/15/21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2/15/21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2/15/21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2/15/21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2/15/21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2/15/21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2/15/21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ps.gov/archeology/collections/intro_cur_pr.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6AEC-6C3F-F144-9E21-398D49B35052}"/>
              </a:ext>
            </a:extLst>
          </p:cNvPr>
          <p:cNvSpPr>
            <a:spLocks noGrp="1"/>
          </p:cNvSpPr>
          <p:nvPr>
            <p:ph type="ctrTitle"/>
          </p:nvPr>
        </p:nvSpPr>
        <p:spPr/>
        <p:txBody>
          <a:bodyPr/>
          <a:lstStyle/>
          <a:p>
            <a:r>
              <a:rPr lang="en-US" dirty="0"/>
              <a:t>Who, Me? Yes, You!</a:t>
            </a:r>
          </a:p>
        </p:txBody>
      </p:sp>
      <p:sp>
        <p:nvSpPr>
          <p:cNvPr id="4" name="Rectangle 1">
            <a:extLst>
              <a:ext uri="{FF2B5EF4-FFF2-40B4-BE49-F238E27FC236}">
                <a16:creationId xmlns:a16="http://schemas.microsoft.com/office/drawing/2014/main" id="{F0102044-6632-1143-A6F4-70730D0D7629}"/>
              </a:ext>
            </a:extLst>
          </p:cNvPr>
          <p:cNvSpPr>
            <a:spLocks noGrp="1" noChangeArrowheads="1"/>
          </p:cNvSpPr>
          <p:nvPr>
            <p:ph type="subTitle" idx="1"/>
          </p:nvPr>
        </p:nvSpPr>
        <p:spPr bwMode="auto">
          <a:xfrm>
            <a:off x="396458" y="4927188"/>
            <a:ext cx="1139908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0" i="0" u="none" strike="noStrike" cap="none" normalizeH="0" baseline="0" dirty="0">
                <a:ln>
                  <a:noFill/>
                </a:ln>
                <a:solidFill>
                  <a:srgbClr val="1F4E79"/>
                </a:solidFill>
                <a:effectLst/>
                <a:latin typeface="Calibri" panose="020F0502020204030204" pitchFamily="34" charset="0"/>
                <a:ea typeface="Times New Roman" panose="02020603050405020304" pitchFamily="18" charset="0"/>
                <a:cs typeface="Times New Roman" panose="02020603050405020304" pitchFamily="18" charset="0"/>
              </a:rPr>
              <a:t>CONSULTATION AND COLLABORATION IN THE MUSEUM- A FORM OF CRISIS REMEDIATION</a:t>
            </a:r>
            <a:endParaRPr kumimoji="0" lang="en-US" altLang="zh-CN"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1172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272EFD1-2912-4B49-B4E4-3CF38A334741}"/>
              </a:ext>
            </a:extLst>
          </p:cNvPr>
          <p:cNvSpPr>
            <a:spLocks noGrp="1"/>
          </p:cNvSpPr>
          <p:nvPr>
            <p:ph type="title"/>
          </p:nvPr>
        </p:nvSpPr>
        <p:spPr/>
        <p:txBody>
          <a:bodyPr/>
          <a:lstStyle/>
          <a:p>
            <a:r>
              <a:rPr lang="en-US" dirty="0"/>
              <a:t>The Curation crisis</a:t>
            </a:r>
          </a:p>
        </p:txBody>
      </p:sp>
      <p:sp>
        <p:nvSpPr>
          <p:cNvPr id="5" name="Content Placeholder 4">
            <a:extLst>
              <a:ext uri="{FF2B5EF4-FFF2-40B4-BE49-F238E27FC236}">
                <a16:creationId xmlns:a16="http://schemas.microsoft.com/office/drawing/2014/main" id="{92645D2D-0BF4-7E4D-B597-051B379AC748}"/>
              </a:ext>
            </a:extLst>
          </p:cNvPr>
          <p:cNvSpPr>
            <a:spLocks noGrp="1"/>
          </p:cNvSpPr>
          <p:nvPr>
            <p:ph sz="half" idx="1"/>
          </p:nvPr>
        </p:nvSpPr>
        <p:spPr/>
        <p:txBody>
          <a:bodyPr/>
          <a:lstStyle/>
          <a:p>
            <a:r>
              <a:rPr lang="en-US" dirty="0"/>
              <a:t>Museums are multi-field institutions</a:t>
            </a:r>
          </a:p>
          <a:p>
            <a:r>
              <a:rPr lang="en-US" dirty="0"/>
              <a:t>Crises are present in funding, lack of personnel and space, and preservation</a:t>
            </a:r>
          </a:p>
          <a:p>
            <a:endParaRPr lang="en-US" dirty="0"/>
          </a:p>
        </p:txBody>
      </p:sp>
      <p:pic>
        <p:nvPicPr>
          <p:cNvPr id="7" name="Content Placeholder 6">
            <a:extLst>
              <a:ext uri="{FF2B5EF4-FFF2-40B4-BE49-F238E27FC236}">
                <a16:creationId xmlns:a16="http://schemas.microsoft.com/office/drawing/2014/main" id="{3C263275-9A5C-3645-9655-B647ED0960F8}"/>
              </a:ext>
            </a:extLst>
          </p:cNvPr>
          <p:cNvPicPr>
            <a:picLocks noGrp="1" noChangeAspect="1"/>
          </p:cNvPicPr>
          <p:nvPr>
            <p:ph sz="half" idx="2"/>
          </p:nvPr>
        </p:nvPicPr>
        <p:blipFill>
          <a:blip r:embed="rId2"/>
          <a:stretch>
            <a:fillRect/>
          </a:stretch>
        </p:blipFill>
        <p:spPr>
          <a:xfrm>
            <a:off x="7283925" y="2495645"/>
            <a:ext cx="2676939" cy="3828023"/>
          </a:xfrm>
          <a:prstGeom prst="rect">
            <a:avLst/>
          </a:prstGeom>
        </p:spPr>
      </p:pic>
    </p:spTree>
    <p:extLst>
      <p:ext uri="{BB962C8B-B14F-4D97-AF65-F5344CB8AC3E}">
        <p14:creationId xmlns:p14="http://schemas.microsoft.com/office/powerpoint/2010/main" val="3695181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BBA8B-08E7-CA44-859C-9848AE9CB420}"/>
              </a:ext>
            </a:extLst>
          </p:cNvPr>
          <p:cNvSpPr>
            <a:spLocks noGrp="1"/>
          </p:cNvSpPr>
          <p:nvPr>
            <p:ph type="title"/>
          </p:nvPr>
        </p:nvSpPr>
        <p:spPr/>
        <p:txBody>
          <a:bodyPr/>
          <a:lstStyle/>
          <a:p>
            <a:r>
              <a:rPr lang="en-US" dirty="0"/>
              <a:t>The New definition</a:t>
            </a:r>
          </a:p>
        </p:txBody>
      </p:sp>
      <p:sp>
        <p:nvSpPr>
          <p:cNvPr id="5" name="Content Placeholder 4">
            <a:extLst>
              <a:ext uri="{FF2B5EF4-FFF2-40B4-BE49-F238E27FC236}">
                <a16:creationId xmlns:a16="http://schemas.microsoft.com/office/drawing/2014/main" id="{F8674E7F-8845-F943-A8D8-725DB2385A0A}"/>
              </a:ext>
            </a:extLst>
          </p:cNvPr>
          <p:cNvSpPr>
            <a:spLocks noGrp="1"/>
          </p:cNvSpPr>
          <p:nvPr>
            <p:ph idx="1"/>
          </p:nvPr>
        </p:nvSpPr>
        <p:spPr/>
        <p:txBody>
          <a:bodyPr>
            <a:normAutofit lnSpcReduction="10000"/>
          </a:bodyPr>
          <a:lstStyle/>
          <a:p>
            <a:pPr marL="0" indent="0">
              <a:buNone/>
            </a:pPr>
            <a:r>
              <a:rPr lang="en-US" dirty="0"/>
              <a:t>“Museums are democratizing, inclusive and polyphonic spaces for critical dialogue about the pasts and the futures. Acknowledging and addressing the conflicts and challenges of the present, they hold artefacts and specimens in trust for society, safeguard diverse memories for future generations and guarantee equal rights and equal access to heritage for all people.</a:t>
            </a:r>
          </a:p>
          <a:p>
            <a:pPr marL="0" indent="0">
              <a:buNone/>
            </a:pPr>
            <a:r>
              <a:rPr lang="en-US" dirty="0"/>
              <a:t>Museums are not for profit. </a:t>
            </a:r>
            <a:r>
              <a:rPr lang="en-US" dirty="0">
                <a:solidFill>
                  <a:srgbClr val="C00000"/>
                </a:solidFill>
              </a:rPr>
              <a:t>They are participatory and transparent, and work in active partnership with and for diverse communities to collect, preserve, research, interpret, exhibit, and enhance understandings of the world, aiming to contribute to human dignity and social justice, global equality and planetary wellbeing”</a:t>
            </a:r>
          </a:p>
          <a:p>
            <a:pPr marL="0" indent="0" algn="r">
              <a:buNone/>
            </a:pPr>
            <a:r>
              <a:rPr lang="en-US" dirty="0"/>
              <a:t>(ICOM 2019).</a:t>
            </a:r>
          </a:p>
          <a:p>
            <a:endParaRPr lang="en-US" dirty="0"/>
          </a:p>
        </p:txBody>
      </p:sp>
    </p:spTree>
    <p:extLst>
      <p:ext uri="{BB962C8B-B14F-4D97-AF65-F5344CB8AC3E}">
        <p14:creationId xmlns:p14="http://schemas.microsoft.com/office/powerpoint/2010/main" val="388921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7F29-388C-CB41-B882-75C34DAF6591}"/>
              </a:ext>
            </a:extLst>
          </p:cNvPr>
          <p:cNvSpPr>
            <a:spLocks noGrp="1"/>
          </p:cNvSpPr>
          <p:nvPr>
            <p:ph type="title"/>
          </p:nvPr>
        </p:nvSpPr>
        <p:spPr/>
        <p:txBody>
          <a:bodyPr/>
          <a:lstStyle/>
          <a:p>
            <a:r>
              <a:rPr lang="en-US" dirty="0"/>
              <a:t>Consultation and Collaboration</a:t>
            </a:r>
          </a:p>
        </p:txBody>
      </p:sp>
      <p:sp>
        <p:nvSpPr>
          <p:cNvPr id="3" name="Content Placeholder 2">
            <a:extLst>
              <a:ext uri="{FF2B5EF4-FFF2-40B4-BE49-F238E27FC236}">
                <a16:creationId xmlns:a16="http://schemas.microsoft.com/office/drawing/2014/main" id="{06003C07-DD12-314F-B198-69EE77A23C27}"/>
              </a:ext>
            </a:extLst>
          </p:cNvPr>
          <p:cNvSpPr>
            <a:spLocks noGrp="1"/>
          </p:cNvSpPr>
          <p:nvPr>
            <p:ph idx="1"/>
          </p:nvPr>
        </p:nvSpPr>
        <p:spPr>
          <a:xfrm>
            <a:off x="2231136" y="2638044"/>
            <a:ext cx="4487716" cy="3101983"/>
          </a:xfrm>
        </p:spPr>
        <p:txBody>
          <a:bodyPr/>
          <a:lstStyle/>
          <a:p>
            <a:r>
              <a:rPr lang="en-US" dirty="0"/>
              <a:t>Possibilities of collaboration are endless</a:t>
            </a:r>
          </a:p>
          <a:p>
            <a:r>
              <a:rPr lang="en-US" dirty="0"/>
              <a:t>Consultation through video- a development from the global pandemic</a:t>
            </a:r>
          </a:p>
          <a:p>
            <a:r>
              <a:rPr lang="en-US" dirty="0"/>
              <a:t>Volunteers as both consultants and staff</a:t>
            </a:r>
          </a:p>
        </p:txBody>
      </p:sp>
      <p:pic>
        <p:nvPicPr>
          <p:cNvPr id="4" name="Picture 3">
            <a:extLst>
              <a:ext uri="{FF2B5EF4-FFF2-40B4-BE49-F238E27FC236}">
                <a16:creationId xmlns:a16="http://schemas.microsoft.com/office/drawing/2014/main" id="{7AB7C851-4F18-794F-B155-DEE6C9EF3E4C}"/>
              </a:ext>
            </a:extLst>
          </p:cNvPr>
          <p:cNvPicPr>
            <a:picLocks noChangeAspect="1"/>
          </p:cNvPicPr>
          <p:nvPr/>
        </p:nvPicPr>
        <p:blipFill>
          <a:blip r:embed="rId2"/>
          <a:stretch>
            <a:fillRect/>
          </a:stretch>
        </p:blipFill>
        <p:spPr>
          <a:xfrm>
            <a:off x="7295534" y="2638044"/>
            <a:ext cx="4017880" cy="2848356"/>
          </a:xfrm>
          <a:prstGeom prst="rect">
            <a:avLst/>
          </a:prstGeom>
        </p:spPr>
      </p:pic>
    </p:spTree>
    <p:extLst>
      <p:ext uri="{BB962C8B-B14F-4D97-AF65-F5344CB8AC3E}">
        <p14:creationId xmlns:p14="http://schemas.microsoft.com/office/powerpoint/2010/main" val="3431824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51196-0DFA-4942-B7BD-CF5B9D83D0DF}"/>
              </a:ext>
            </a:extLst>
          </p:cNvPr>
          <p:cNvSpPr>
            <a:spLocks noGrp="1"/>
          </p:cNvSpPr>
          <p:nvPr>
            <p:ph type="title"/>
          </p:nvPr>
        </p:nvSpPr>
        <p:spPr/>
        <p:txBody>
          <a:bodyPr/>
          <a:lstStyle/>
          <a:p>
            <a:r>
              <a:rPr lang="en-US" dirty="0"/>
              <a:t>Consultation- a win-win?</a:t>
            </a:r>
          </a:p>
        </p:txBody>
      </p:sp>
      <p:sp>
        <p:nvSpPr>
          <p:cNvPr id="3" name="Content Placeholder 2">
            <a:extLst>
              <a:ext uri="{FF2B5EF4-FFF2-40B4-BE49-F238E27FC236}">
                <a16:creationId xmlns:a16="http://schemas.microsoft.com/office/drawing/2014/main" id="{62F44790-0F42-0B45-A96B-9DD4C2102D18}"/>
              </a:ext>
            </a:extLst>
          </p:cNvPr>
          <p:cNvSpPr>
            <a:spLocks noGrp="1"/>
          </p:cNvSpPr>
          <p:nvPr>
            <p:ph idx="1"/>
          </p:nvPr>
        </p:nvSpPr>
        <p:spPr/>
        <p:txBody>
          <a:bodyPr/>
          <a:lstStyle/>
          <a:p>
            <a:r>
              <a:rPr lang="en-US" dirty="0"/>
              <a:t>A mutually beneficial relationship</a:t>
            </a:r>
          </a:p>
          <a:p>
            <a:r>
              <a:rPr lang="en-US" dirty="0"/>
              <a:t>Beneficial in institutions that are considered museums such as zoos and botanical gardens</a:t>
            </a:r>
          </a:p>
          <a:p>
            <a:endParaRPr lang="en-US" dirty="0"/>
          </a:p>
        </p:txBody>
      </p:sp>
    </p:spTree>
    <p:extLst>
      <p:ext uri="{BB962C8B-B14F-4D97-AF65-F5344CB8AC3E}">
        <p14:creationId xmlns:p14="http://schemas.microsoft.com/office/powerpoint/2010/main" val="763549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4BC23-CA4E-7B45-8544-045C8D8A91AE}"/>
              </a:ext>
            </a:extLst>
          </p:cNvPr>
          <p:cNvSpPr>
            <a:spLocks noGrp="1"/>
          </p:cNvSpPr>
          <p:nvPr>
            <p:ph type="title"/>
          </p:nvPr>
        </p:nvSpPr>
        <p:spPr/>
        <p:txBody>
          <a:bodyPr/>
          <a:lstStyle/>
          <a:p>
            <a:r>
              <a:rPr lang="en-US" dirty="0"/>
              <a:t>Voices heard loud and clear</a:t>
            </a:r>
          </a:p>
        </p:txBody>
      </p:sp>
      <p:sp>
        <p:nvSpPr>
          <p:cNvPr id="3" name="Content Placeholder 2">
            <a:extLst>
              <a:ext uri="{FF2B5EF4-FFF2-40B4-BE49-F238E27FC236}">
                <a16:creationId xmlns:a16="http://schemas.microsoft.com/office/drawing/2014/main" id="{1D8551EB-8D2B-6E4B-9B15-4F5FBEA7C33D}"/>
              </a:ext>
            </a:extLst>
          </p:cNvPr>
          <p:cNvSpPr>
            <a:spLocks noGrp="1"/>
          </p:cNvSpPr>
          <p:nvPr>
            <p:ph idx="1"/>
          </p:nvPr>
        </p:nvSpPr>
        <p:spPr/>
        <p:txBody>
          <a:bodyPr/>
          <a:lstStyle/>
          <a:p>
            <a:r>
              <a:rPr lang="en-US" dirty="0"/>
              <a:t>Collaboration and consultation may be an answer to conveying voices in the museum</a:t>
            </a:r>
          </a:p>
          <a:p>
            <a:r>
              <a:rPr lang="en-US" dirty="0"/>
              <a:t>Fundamental changes are needed</a:t>
            </a:r>
          </a:p>
        </p:txBody>
      </p:sp>
    </p:spTree>
    <p:extLst>
      <p:ext uri="{BB962C8B-B14F-4D97-AF65-F5344CB8AC3E}">
        <p14:creationId xmlns:p14="http://schemas.microsoft.com/office/powerpoint/2010/main" val="1512324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6FE746-1A79-8242-82B7-B3499291EE3B}"/>
              </a:ext>
            </a:extLst>
          </p:cNvPr>
          <p:cNvSpPr>
            <a:spLocks noGrp="1"/>
          </p:cNvSpPr>
          <p:nvPr>
            <p:ph idx="1"/>
          </p:nvPr>
        </p:nvSpPr>
        <p:spPr>
          <a:xfrm>
            <a:off x="2231136" y="2226366"/>
            <a:ext cx="7729728" cy="3513662"/>
          </a:xfrm>
        </p:spPr>
        <p:txBody>
          <a:bodyPr>
            <a:normAutofit fontScale="25000" lnSpcReduction="20000"/>
          </a:bodyPr>
          <a:lstStyle/>
          <a:p>
            <a:r>
              <a:rPr lang="en-US" dirty="0">
                <a:hlinkClick r:id="rId2"/>
              </a:rPr>
              <a:t>https://www.nps.gov/archeology/collections/intro_cur_pr.htm</a:t>
            </a:r>
            <a:endParaRPr lang="en-US" dirty="0"/>
          </a:p>
          <a:p>
            <a:r>
              <a:rPr lang="en-US" dirty="0"/>
              <a:t>Allen, Rebecca, and Ben Ford. 2019. </a:t>
            </a:r>
            <a:r>
              <a:rPr lang="en-US" i="1" dirty="0"/>
              <a:t>New Life for Archaeological Collections</a:t>
            </a:r>
            <a:r>
              <a:rPr lang="en-US" dirty="0"/>
              <a:t>. Lincoln: University Of Nebraska Press.</a:t>
            </a:r>
          </a:p>
          <a:p>
            <a:r>
              <a:rPr lang="en-US" dirty="0" err="1"/>
              <a:t>Bawaya</a:t>
            </a:r>
            <a:r>
              <a:rPr lang="en-US" dirty="0"/>
              <a:t>, M. 2007. “ARCHAEOLOGY: Curation in Crisis.” </a:t>
            </a:r>
            <a:r>
              <a:rPr lang="en-US" i="1" dirty="0"/>
              <a:t>Science</a:t>
            </a:r>
            <a:r>
              <a:rPr lang="en-US" dirty="0"/>
              <a:t> 317 (5841): 1025–26. https://</a:t>
            </a:r>
            <a:r>
              <a:rPr lang="en-US" dirty="0" err="1"/>
              <a:t>doi.org</a:t>
            </a:r>
            <a:r>
              <a:rPr lang="en-US" dirty="0"/>
              <a:t>/10.1126/science.317.5841.1025.</a:t>
            </a:r>
          </a:p>
          <a:p>
            <a:r>
              <a:rPr lang="en-US" dirty="0" err="1"/>
              <a:t>Boin</a:t>
            </a:r>
            <a:r>
              <a:rPr lang="en-US" dirty="0"/>
              <a:t>, Arjen, and Paul T Hart. 2007. “The Crisis Approach.” </a:t>
            </a:r>
            <a:r>
              <a:rPr lang="en-US" i="1" dirty="0"/>
              <a:t>Handbook of Disaster Research</a:t>
            </a:r>
            <a:r>
              <a:rPr lang="en-US" dirty="0"/>
              <a:t>, 42–54. https://</a:t>
            </a:r>
            <a:r>
              <a:rPr lang="en-US" dirty="0" err="1"/>
              <a:t>doi.org</a:t>
            </a:r>
            <a:r>
              <a:rPr lang="en-US" dirty="0"/>
              <a:t>/10.1007/978-0-387-32353-4_3.</a:t>
            </a:r>
          </a:p>
          <a:p>
            <a:r>
              <a:rPr lang="en-US" dirty="0"/>
              <a:t>Childs, S. Terry, and Danielle M. </a:t>
            </a:r>
            <a:r>
              <a:rPr lang="en-US" dirty="0" err="1"/>
              <a:t>Benden</a:t>
            </a:r>
            <a:r>
              <a:rPr lang="en-US" dirty="0"/>
              <a:t>. 2017. “A Checklist for Sustainable Management of Archaeological Collections.” </a:t>
            </a:r>
            <a:r>
              <a:rPr lang="en-US" i="1" dirty="0"/>
              <a:t>Advances in Archaeological Practice</a:t>
            </a:r>
            <a:r>
              <a:rPr lang="en-US" dirty="0"/>
              <a:t> 5 (1): 12–25. https://</a:t>
            </a:r>
            <a:r>
              <a:rPr lang="en-US" dirty="0" err="1"/>
              <a:t>doi.org</a:t>
            </a:r>
            <a:r>
              <a:rPr lang="en-US" dirty="0"/>
              <a:t>/10.1017/aap.2016.4.</a:t>
            </a:r>
          </a:p>
          <a:p>
            <a:r>
              <a:rPr lang="en-US" dirty="0"/>
              <a:t>Conn, Steven, and University Of Pennsylvania Press. 2010. </a:t>
            </a:r>
            <a:r>
              <a:rPr lang="en-US" i="1" dirty="0"/>
              <a:t>Do Museums Still Need Objects?</a:t>
            </a:r>
            <a:r>
              <a:rPr lang="en-US" dirty="0"/>
              <a:t> Philadelphia: University Of Pennsylvania Press, Cop.</a:t>
            </a:r>
          </a:p>
          <a:p>
            <a:r>
              <a:rPr lang="en-US" dirty="0"/>
              <a:t>Flexner, James L. 2016. “Dark and Bright Futures for Museum Archaeology.” </a:t>
            </a:r>
            <a:r>
              <a:rPr lang="en-US" i="1" dirty="0"/>
              <a:t>Museum Worlds</a:t>
            </a:r>
            <a:r>
              <a:rPr lang="en-US" dirty="0"/>
              <a:t> 4 (1): 1–3. https://</a:t>
            </a:r>
            <a:r>
              <a:rPr lang="en-US" dirty="0" err="1"/>
              <a:t>doi.org</a:t>
            </a:r>
            <a:r>
              <a:rPr lang="en-US" dirty="0"/>
              <a:t>/10.3167/armw.2016.040101.</a:t>
            </a:r>
          </a:p>
          <a:p>
            <a:r>
              <a:rPr lang="en-US" dirty="0"/>
              <a:t>Friberg, </a:t>
            </a:r>
            <a:r>
              <a:rPr lang="en-US" dirty="0" err="1"/>
              <a:t>Zanna</a:t>
            </a:r>
            <a:r>
              <a:rPr lang="en-US" dirty="0"/>
              <a:t>, and </a:t>
            </a:r>
            <a:r>
              <a:rPr lang="en-US" dirty="0" err="1"/>
              <a:t>Isto</a:t>
            </a:r>
            <a:r>
              <a:rPr lang="en-US" dirty="0"/>
              <a:t> </a:t>
            </a:r>
            <a:r>
              <a:rPr lang="en-US" dirty="0" err="1"/>
              <a:t>Huvila</a:t>
            </a:r>
            <a:r>
              <a:rPr lang="en-US" dirty="0"/>
              <a:t>. 2019. “Using Object Biographies to Understand the Curation Crisis: Lessons Learned from the Museum Life of an Archaeological Collection.” </a:t>
            </a:r>
            <a:r>
              <a:rPr lang="en-US" i="1" dirty="0"/>
              <a:t>Museum Management and Curatorship</a:t>
            </a:r>
            <a:r>
              <a:rPr lang="en-US" dirty="0"/>
              <a:t> 34 (4): 362–82. https://</a:t>
            </a:r>
            <a:r>
              <a:rPr lang="en-US" dirty="0" err="1"/>
              <a:t>doi.org</a:t>
            </a:r>
            <a:r>
              <a:rPr lang="en-US" dirty="0"/>
              <a:t>/10.1080/09647775.2019.1612270.</a:t>
            </a:r>
          </a:p>
          <a:p>
            <a:r>
              <a:rPr lang="en-US" dirty="0" err="1"/>
              <a:t>Grech</a:t>
            </a:r>
            <a:r>
              <a:rPr lang="en-US" dirty="0"/>
              <a:t>, Kali. 2004. “Detailed Discussion of the Laws Affecting Zoos | Animal Legal &amp; Historical Center.” 2004. https://</a:t>
            </a:r>
            <a:r>
              <a:rPr lang="en-US" dirty="0" err="1"/>
              <a:t>www.animallaw.info</a:t>
            </a:r>
            <a:r>
              <a:rPr lang="en-US" dirty="0"/>
              <a:t>/article/detailed-discussion-laws-affecting-zoos.</a:t>
            </a:r>
          </a:p>
          <a:p>
            <a:r>
              <a:rPr lang="en-US" dirty="0"/>
              <a:t>Janes, Robert. 2012. “The Mindful Museum.” In </a:t>
            </a:r>
            <a:r>
              <a:rPr lang="en-US" i="1" dirty="0"/>
              <a:t>Reinventing the Museum: The Evolving Conversation on the Paradigm Shift</a:t>
            </a:r>
            <a:r>
              <a:rPr lang="en-US" dirty="0"/>
              <a:t>, edited by Gail Anderson, 508–20. Lanham: Altamira Press.</a:t>
            </a:r>
          </a:p>
          <a:p>
            <a:r>
              <a:rPr lang="en-US" dirty="0"/>
              <a:t>Juno Salazar </a:t>
            </a:r>
            <a:r>
              <a:rPr lang="en-US" dirty="0" err="1"/>
              <a:t>Parreñas</a:t>
            </a:r>
            <a:r>
              <a:rPr lang="en-US" dirty="0"/>
              <a:t>. 2018. </a:t>
            </a:r>
            <a:r>
              <a:rPr lang="en-US" i="1" dirty="0"/>
              <a:t>Decolonizing Extinction : The Work of Care in Orangutan Rehabilitation</a:t>
            </a:r>
            <a:r>
              <a:rPr lang="en-US" dirty="0"/>
              <a:t>. Durham: Duke University Press.</a:t>
            </a:r>
          </a:p>
          <a:p>
            <a:r>
              <a:rPr lang="en-US" dirty="0" err="1"/>
              <a:t>Kersel</a:t>
            </a:r>
            <a:r>
              <a:rPr lang="en-US" dirty="0"/>
              <a:t>. 2015. “STORAGE WARS.” </a:t>
            </a:r>
            <a:r>
              <a:rPr lang="en-US" i="1" dirty="0"/>
              <a:t>Journal of Eastern Mediterranean Archaeology &amp; Heritage Studies</a:t>
            </a:r>
            <a:r>
              <a:rPr lang="en-US" dirty="0"/>
              <a:t> 3 (1): 42. https://</a:t>
            </a:r>
            <a:r>
              <a:rPr lang="en-US" dirty="0" err="1"/>
              <a:t>doi.org</a:t>
            </a:r>
            <a:r>
              <a:rPr lang="en-US" dirty="0"/>
              <a:t>/10.5325/jeasmedarcherstu.3.1.0042.</a:t>
            </a:r>
          </a:p>
          <a:p>
            <a:r>
              <a:rPr lang="en-US" dirty="0"/>
              <a:t>Kotter, John. 2012. “Leading Change: Why </a:t>
            </a:r>
            <a:r>
              <a:rPr lang="en-US" dirty="0" err="1"/>
              <a:t>Tranformation</a:t>
            </a:r>
            <a:r>
              <a:rPr lang="en-US" dirty="0"/>
              <a:t> Efforts Fail.” In </a:t>
            </a:r>
            <a:r>
              <a:rPr lang="en-US" i="1" dirty="0"/>
              <a:t>Reinventing the Museum: The Evolving Conversation on the Paradigm Shift</a:t>
            </a:r>
            <a:r>
              <a:rPr lang="en-US" dirty="0"/>
              <a:t>, edited by Gail Anderson, 521–31. Lanham: Altamira.</a:t>
            </a:r>
          </a:p>
          <a:p>
            <a:r>
              <a:rPr lang="en-US" dirty="0"/>
              <a:t>Marquardt, William H., Anta </a:t>
            </a:r>
            <a:r>
              <a:rPr lang="en-US" dirty="0" err="1"/>
              <a:t>Montet</a:t>
            </a:r>
            <a:r>
              <a:rPr lang="en-US" dirty="0"/>
              <a:t>-White, and Sandra C. Scholtz. 1982. “Resolving the Crisis in Archaeological Collections Curation.” </a:t>
            </a:r>
            <a:r>
              <a:rPr lang="en-US" i="1" dirty="0"/>
              <a:t>American Antiquity</a:t>
            </a:r>
            <a:r>
              <a:rPr lang="en-US" dirty="0"/>
              <a:t> 47 (2): 409–18. https://</a:t>
            </a:r>
            <a:r>
              <a:rPr lang="en-US" dirty="0" err="1"/>
              <a:t>doi.org</a:t>
            </a:r>
            <a:r>
              <a:rPr lang="en-US" dirty="0"/>
              <a:t>/10.1017/s0002731600061308.</a:t>
            </a:r>
          </a:p>
          <a:p>
            <a:r>
              <a:rPr lang="en-US" dirty="0"/>
              <a:t>Meek, Barbra A. 2011. </a:t>
            </a:r>
            <a:r>
              <a:rPr lang="en-US" i="1" dirty="0"/>
              <a:t>We Are Our Language : An Ethnography of Language Revitalization in a Northern Athabaskan Community</a:t>
            </a:r>
            <a:r>
              <a:rPr lang="en-US" dirty="0"/>
              <a:t>. Tucson: University Of Arizona Press.</a:t>
            </a:r>
          </a:p>
          <a:p>
            <a:r>
              <a:rPr lang="en-US" dirty="0"/>
              <a:t>Sangita Chari, and Jaime M N Lavallee. 2013. </a:t>
            </a:r>
            <a:r>
              <a:rPr lang="en-US" i="1" dirty="0"/>
              <a:t>Accomplishing NAGPRA : Perspectives on the Intent, Impact, and Future of the Native American Graves Protection and Repatriation Act</a:t>
            </a:r>
            <a:r>
              <a:rPr lang="en-US" dirty="0"/>
              <a:t>. Corvallis, Or: Oregon State University Press.</a:t>
            </a:r>
          </a:p>
          <a:p>
            <a:r>
              <a:rPr lang="en-US" dirty="0"/>
              <a:t>USFWS. 2011. “Traditional Ecological Knowledge for Application by Service Scientists.” February 2011. https://</a:t>
            </a:r>
            <a:r>
              <a:rPr lang="en-US" dirty="0" err="1"/>
              <a:t>www.fws.gov</a:t>
            </a:r>
            <a:r>
              <a:rPr lang="en-US" dirty="0"/>
              <a:t>/</a:t>
            </a:r>
            <a:r>
              <a:rPr lang="en-US" dirty="0" err="1"/>
              <a:t>NativeAmerican</a:t>
            </a:r>
            <a:r>
              <a:rPr lang="en-US" dirty="0"/>
              <a:t>/pdf/</a:t>
            </a:r>
            <a:r>
              <a:rPr lang="en-US" dirty="0" err="1"/>
              <a:t>tek</a:t>
            </a:r>
            <a:r>
              <a:rPr lang="en-US" dirty="0"/>
              <a:t>-fact-</a:t>
            </a:r>
            <a:r>
              <a:rPr lang="en-US" dirty="0" err="1"/>
              <a:t>sheet.pdf</a:t>
            </a:r>
            <a:r>
              <a:rPr lang="en-US" dirty="0"/>
              <a:t>.</a:t>
            </a:r>
          </a:p>
          <a:p>
            <a:r>
              <a:rPr lang="en-US" dirty="0"/>
              <a:t>Wheatcroft, Moore, and Rolfe. 1991. “World of Museums.” </a:t>
            </a:r>
            <a:r>
              <a:rPr lang="en-US" i="1" dirty="0"/>
              <a:t>Museum Management and Curatorship</a:t>
            </a:r>
            <a:r>
              <a:rPr lang="en-US" dirty="0"/>
              <a:t> 10 (3): 312–26. https://</a:t>
            </a:r>
            <a:r>
              <a:rPr lang="en-US" dirty="0" err="1"/>
              <a:t>doi.org</a:t>
            </a:r>
            <a:r>
              <a:rPr lang="en-US" dirty="0"/>
              <a:t>/10.1016/0964-7775(91)90065-y.</a:t>
            </a:r>
          </a:p>
          <a:p>
            <a:endParaRPr lang="en-US" dirty="0"/>
          </a:p>
        </p:txBody>
      </p:sp>
    </p:spTree>
    <p:extLst>
      <p:ext uri="{BB962C8B-B14F-4D97-AF65-F5344CB8AC3E}">
        <p14:creationId xmlns:p14="http://schemas.microsoft.com/office/powerpoint/2010/main" val="392506306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365</TotalTime>
  <Words>257</Words>
  <Application>Microsoft Macintosh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华文中宋</vt:lpstr>
      <vt:lpstr>Arial</vt:lpstr>
      <vt:lpstr>Calibri</vt:lpstr>
      <vt:lpstr>Gill Sans MT</vt:lpstr>
      <vt:lpstr>Times New Roman</vt:lpstr>
      <vt:lpstr>Parcel</vt:lpstr>
      <vt:lpstr>Who, Me? Yes, You!</vt:lpstr>
      <vt:lpstr>The Curation crisis</vt:lpstr>
      <vt:lpstr>The New definition</vt:lpstr>
      <vt:lpstr>Consultation and Collaboration</vt:lpstr>
      <vt:lpstr>Consultation- a win-win?</vt:lpstr>
      <vt:lpstr>Voices heard loud and clear</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Me? Yes, You!</dc:title>
  <dc:creator>Microsoft Office User</dc:creator>
  <cp:lastModifiedBy>Microsoft Office User</cp:lastModifiedBy>
  <cp:revision>6</cp:revision>
  <dcterms:created xsi:type="dcterms:W3CDTF">2021-02-15T18:46:31Z</dcterms:created>
  <dcterms:modified xsi:type="dcterms:W3CDTF">2021-02-16T00:51:57Z</dcterms:modified>
</cp:coreProperties>
</file>