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343" r:id="rId2"/>
    <p:sldId id="257" r:id="rId3"/>
    <p:sldId id="352" r:id="rId4"/>
    <p:sldId id="284" r:id="rId5"/>
    <p:sldId id="355" r:id="rId6"/>
    <p:sldId id="285" r:id="rId7"/>
    <p:sldId id="356" r:id="rId8"/>
    <p:sldId id="342" r:id="rId9"/>
    <p:sldId id="357" r:id="rId10"/>
    <p:sldId id="341" r:id="rId11"/>
    <p:sldId id="351" r:id="rId12"/>
    <p:sldId id="350" r:id="rId13"/>
    <p:sldId id="346" r:id="rId14"/>
    <p:sldId id="3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01" autoAdjust="0"/>
    <p:restoredTop sz="95574" autoAdjust="0"/>
  </p:normalViewPr>
  <p:slideViewPr>
    <p:cSldViewPr snapToGrid="0">
      <p:cViewPr varScale="1">
        <p:scale>
          <a:sx n="105" d="100"/>
          <a:sy n="105" d="100"/>
        </p:scale>
        <p:origin x="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F77-4E36-4893-91C6-3151A6D516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B3944D-D926-4D0F-A305-F5740000747A}">
      <dgm:prSet custT="1"/>
      <dgm:spPr>
        <a:xfrm>
          <a:off x="1144111" y="1954"/>
          <a:ext cx="5868258" cy="990573"/>
        </a:xfrm>
      </dgm:spPr>
      <dgm:t>
        <a:bodyPr/>
        <a:lstStyle/>
        <a:p>
          <a:pPr>
            <a:lnSpc>
              <a:spcPct val="100000"/>
            </a:lnSpc>
            <a:defRPr cap="all"/>
          </a:pPr>
          <a:r>
            <a:rPr lang="en-US" sz="1600" b="1" dirty="0">
              <a:latin typeface="+mj-lt"/>
              <a:ea typeface="+mn-ea"/>
              <a:cs typeface="+mn-cs"/>
            </a:rPr>
            <a:t>LinkedIn</a:t>
          </a:r>
          <a:br>
            <a:rPr lang="en-US" sz="1600" dirty="0">
              <a:latin typeface="+mj-lt"/>
              <a:ea typeface="+mn-ea"/>
              <a:cs typeface="+mn-cs"/>
            </a:rPr>
          </a:br>
          <a:r>
            <a:rPr lang="en-US" sz="1600" dirty="0">
              <a:latin typeface="+mj-lt"/>
              <a:ea typeface="+mn-ea"/>
              <a:cs typeface="+mn-cs"/>
            </a:rPr>
            <a:t>https://</a:t>
          </a:r>
          <a:r>
            <a:rPr lang="en-US" sz="1600" dirty="0" err="1">
              <a:latin typeface="+mj-lt"/>
              <a:ea typeface="+mn-ea"/>
              <a:cs typeface="+mn-cs"/>
            </a:rPr>
            <a:t>www.linkedin.com</a:t>
          </a:r>
          <a:r>
            <a:rPr lang="en-US" sz="1600" dirty="0">
              <a:latin typeface="+mj-lt"/>
              <a:ea typeface="+mn-ea"/>
              <a:cs typeface="+mn-cs"/>
            </a:rPr>
            <a:t>/in/julia-bezio-2b361a174/</a:t>
          </a:r>
        </a:p>
      </dgm:t>
    </dgm:pt>
    <dgm:pt modelId="{2EA7AC4A-E82B-43F0-A6EA-F599428578FC}" type="parTrans" cxnId="{92D3A76D-ADBB-49F3-861D-D2B74F81812E}">
      <dgm:prSet/>
      <dgm:spPr/>
      <dgm:t>
        <a:bodyPr/>
        <a:lstStyle/>
        <a:p>
          <a:endParaRPr lang="en-US" sz="1400">
            <a:latin typeface="+mj-lt"/>
          </a:endParaRPr>
        </a:p>
      </dgm:t>
    </dgm:pt>
    <dgm:pt modelId="{8862CE7B-AE72-45E8-B982-5279C14F7985}" type="sibTrans" cxnId="{92D3A76D-ADBB-49F3-861D-D2B74F81812E}">
      <dgm:prSet/>
      <dgm:spPr/>
      <dgm:t>
        <a:bodyPr/>
        <a:lstStyle/>
        <a:p>
          <a:endParaRPr lang="en-US" sz="1400">
            <a:latin typeface="+mj-lt"/>
          </a:endParaRPr>
        </a:p>
      </dgm:t>
    </dgm:pt>
    <dgm:pt modelId="{BC68B812-A325-41D8-A08E-C2392666DF66}">
      <dgm:prSet custT="1"/>
      <dgm:spPr>
        <a:xfrm>
          <a:off x="1144111" y="2478387"/>
          <a:ext cx="5868258" cy="990573"/>
        </a:xfrm>
      </dgm:spPr>
      <dgm:t>
        <a:bodyPr/>
        <a:lstStyle/>
        <a:p>
          <a:pPr>
            <a:lnSpc>
              <a:spcPct val="100000"/>
            </a:lnSpc>
            <a:defRPr cap="all"/>
          </a:pPr>
          <a:r>
            <a:rPr lang="en-US" sz="1600" b="1" dirty="0">
              <a:latin typeface="+mj-lt"/>
              <a:ea typeface="+mn-ea"/>
              <a:cs typeface="+mn-cs"/>
            </a:rPr>
            <a:t>Email</a:t>
          </a:r>
          <a:br>
            <a:rPr lang="en-US" sz="1600" dirty="0">
              <a:latin typeface="+mj-lt"/>
              <a:ea typeface="+mn-ea"/>
              <a:cs typeface="+mn-cs"/>
            </a:rPr>
          </a:br>
          <a:r>
            <a:rPr lang="en-US" sz="1600" dirty="0" err="1">
              <a:latin typeface="+mj-lt"/>
              <a:ea typeface="+mn-ea"/>
              <a:cs typeface="+mn-cs"/>
            </a:rPr>
            <a:t>julia.Bezio@umconnect.umt.edu</a:t>
          </a:r>
          <a:endParaRPr lang="en-US" sz="1600" dirty="0">
            <a:latin typeface="+mj-lt"/>
            <a:ea typeface="+mn-ea"/>
            <a:cs typeface="+mn-cs"/>
          </a:endParaRPr>
        </a:p>
      </dgm:t>
    </dgm:pt>
    <dgm:pt modelId="{23A01A1D-B409-49E7-91BA-2321B9A237C2}" type="parTrans" cxnId="{AAD26E9B-C129-46B7-BFCC-98D5999B6B9A}">
      <dgm:prSet/>
      <dgm:spPr/>
      <dgm:t>
        <a:bodyPr/>
        <a:lstStyle/>
        <a:p>
          <a:endParaRPr lang="en-US" sz="1400">
            <a:latin typeface="+mj-lt"/>
          </a:endParaRPr>
        </a:p>
      </dgm:t>
    </dgm:pt>
    <dgm:pt modelId="{E950D3C2-0472-429B-98B0-86C856FA65A1}" type="sibTrans" cxnId="{AAD26E9B-C129-46B7-BFCC-98D5999B6B9A}">
      <dgm:prSet/>
      <dgm:spPr/>
      <dgm:t>
        <a:bodyPr/>
        <a:lstStyle/>
        <a:p>
          <a:endParaRPr lang="en-US" sz="1400">
            <a:latin typeface="+mj-lt"/>
          </a:endParaRPr>
        </a:p>
      </dgm:t>
    </dgm:pt>
    <dgm:pt modelId="{7D1766B6-66CF-40CE-9693-BD20AFFFA3C9}">
      <dgm:prSet custT="1"/>
      <dgm:spPr>
        <a:xfrm>
          <a:off x="1144111" y="3716603"/>
          <a:ext cx="5868258" cy="990573"/>
        </a:xfrm>
      </dgm:spPr>
      <dgm:t>
        <a:bodyPr/>
        <a:lstStyle/>
        <a:p>
          <a:pPr>
            <a:lnSpc>
              <a:spcPct val="100000"/>
            </a:lnSpc>
            <a:defRPr cap="all"/>
          </a:pPr>
          <a:r>
            <a:rPr lang="en-US" sz="1600" b="1" dirty="0">
              <a:latin typeface="+mj-lt"/>
              <a:ea typeface="+mn-ea"/>
              <a:cs typeface="+mn-cs"/>
            </a:rPr>
            <a:t>Phone</a:t>
          </a:r>
          <a:br>
            <a:rPr lang="en-US" sz="1600" dirty="0">
              <a:latin typeface="+mj-lt"/>
              <a:ea typeface="+mn-ea"/>
              <a:cs typeface="+mn-cs"/>
            </a:rPr>
          </a:br>
          <a:r>
            <a:rPr lang="en-US" sz="1600" dirty="0">
              <a:latin typeface="+mj-lt"/>
              <a:ea typeface="+mn-ea"/>
              <a:cs typeface="+mn-cs"/>
            </a:rPr>
            <a:t>425-270-4293</a:t>
          </a:r>
        </a:p>
      </dgm:t>
    </dgm:pt>
    <dgm:pt modelId="{76694DF4-F7BE-4AF1-9E12-BAEDD42D9ED3}" type="parTrans" cxnId="{EA0F618E-4C96-42F0-9E3C-66B0158BCCBE}">
      <dgm:prSet/>
      <dgm:spPr/>
      <dgm:t>
        <a:bodyPr/>
        <a:lstStyle/>
        <a:p>
          <a:endParaRPr lang="en-US" sz="1400">
            <a:latin typeface="+mj-lt"/>
          </a:endParaRPr>
        </a:p>
      </dgm:t>
    </dgm:pt>
    <dgm:pt modelId="{0C6A2CC7-5741-4D63-A8FF-E7E06F0D1222}" type="sibTrans" cxnId="{EA0F618E-4C96-42F0-9E3C-66B0158BCCBE}">
      <dgm:prSet/>
      <dgm:spPr/>
      <dgm:t>
        <a:bodyPr/>
        <a:lstStyle/>
        <a:p>
          <a:endParaRPr lang="en-US" sz="1400">
            <a:latin typeface="+mj-lt"/>
          </a:endParaRPr>
        </a:p>
      </dgm:t>
    </dgm:pt>
    <dgm:pt modelId="{F899A4D3-2C9C-4287-A235-DE3E047E7C22}" type="pres">
      <dgm:prSet presAssocID="{D7951F77-4E36-4893-91C6-3151A6D51694}" presName="root" presStyleCnt="0">
        <dgm:presLayoutVars>
          <dgm:dir/>
          <dgm:resizeHandles val="exact"/>
        </dgm:presLayoutVars>
      </dgm:prSet>
      <dgm:spPr/>
    </dgm:pt>
    <dgm:pt modelId="{0094CD39-7002-4B5E-877D-02B6B0E6C685}" type="pres">
      <dgm:prSet presAssocID="{65B3944D-D926-4D0F-A305-F5740000747A}" presName="compNode" presStyleCnt="0"/>
      <dgm:spPr/>
    </dgm:pt>
    <dgm:pt modelId="{C9BCC0A7-4EA9-444D-A661-6CD0349FA8B7}" type="pres">
      <dgm:prSet presAssocID="{65B3944D-D926-4D0F-A305-F5740000747A}" presName="iconBgRect" presStyleLbl="bgShp" presStyleIdx="0" presStyleCnt="3"/>
      <dgm:spPr>
        <a:noFill/>
      </dgm:spPr>
    </dgm:pt>
    <dgm:pt modelId="{9F9A0A13-80DE-4152-AD0B-F1B57BDDE11D}" type="pres">
      <dgm:prSet presAssocID="{65B3944D-D926-4D0F-A305-F574000074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A480AFC6-EE27-4614-AC1B-B7796E444EDF}" type="pres">
      <dgm:prSet presAssocID="{65B3944D-D926-4D0F-A305-F5740000747A}" presName="spaceRect" presStyleCnt="0"/>
      <dgm:spPr/>
    </dgm:pt>
    <dgm:pt modelId="{9053032A-E668-4011-8EE5-5E356FF2FB6B}" type="pres">
      <dgm:prSet presAssocID="{65B3944D-D926-4D0F-A305-F5740000747A}" presName="textRect" presStyleLbl="revTx" presStyleIdx="0" presStyleCnt="3" custScaleX="120071">
        <dgm:presLayoutVars>
          <dgm:chMax val="1"/>
          <dgm:chPref val="1"/>
        </dgm:presLayoutVars>
      </dgm:prSet>
      <dgm:spPr>
        <a:prstGeom prst="rect">
          <a:avLst/>
        </a:prstGeom>
      </dgm:spPr>
    </dgm:pt>
    <dgm:pt modelId="{BC6E504E-B169-4B61-85D7-51520F2B9743}" type="pres">
      <dgm:prSet presAssocID="{8862CE7B-AE72-45E8-B982-5279C14F7985}" presName="sibTrans" presStyleCnt="0"/>
      <dgm:spPr/>
    </dgm:pt>
    <dgm:pt modelId="{EA4BD492-063C-4B67-B2F7-C08CB328337E}" type="pres">
      <dgm:prSet presAssocID="{BC68B812-A325-41D8-A08E-C2392666DF66}" presName="compNode" presStyleCnt="0"/>
      <dgm:spPr/>
    </dgm:pt>
    <dgm:pt modelId="{AA942612-CA7A-414A-8A41-5AF47E8BF18D}" type="pres">
      <dgm:prSet presAssocID="{BC68B812-A325-41D8-A08E-C2392666DF66}" presName="iconBgRect" presStyleLbl="bgShp" presStyleIdx="1" presStyleCnt="3"/>
      <dgm:spPr>
        <a:noFill/>
      </dgm:spPr>
    </dgm:pt>
    <dgm:pt modelId="{501CE67F-3782-42E8-B14B-7322FA3A6AF9}" type="pres">
      <dgm:prSet presAssocID="{BC68B812-A325-41D8-A08E-C2392666DF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4DD1F19D-F3F5-4EAE-8108-BE4892B97AFD}" type="pres">
      <dgm:prSet presAssocID="{BC68B812-A325-41D8-A08E-C2392666DF66}" presName="spaceRect" presStyleCnt="0"/>
      <dgm:spPr/>
    </dgm:pt>
    <dgm:pt modelId="{9E96DB26-9770-4D6D-9455-A20B7E0EBF8C}" type="pres">
      <dgm:prSet presAssocID="{BC68B812-A325-41D8-A08E-C2392666DF66}" presName="textRect" presStyleLbl="revTx" presStyleIdx="1" presStyleCnt="3" custScaleX="160329">
        <dgm:presLayoutVars>
          <dgm:chMax val="1"/>
          <dgm:chPref val="1"/>
        </dgm:presLayoutVars>
      </dgm:prSet>
      <dgm:spPr>
        <a:prstGeom prst="rect">
          <a:avLst/>
        </a:prstGeom>
      </dgm:spPr>
    </dgm:pt>
    <dgm:pt modelId="{26C2295D-42E0-41C5-8B47-C82164646E5C}" type="pres">
      <dgm:prSet presAssocID="{E950D3C2-0472-429B-98B0-86C856FA65A1}" presName="sibTrans" presStyleCnt="0"/>
      <dgm:spPr/>
    </dgm:pt>
    <dgm:pt modelId="{B35AC086-3D53-473A-9AC9-09E397585F82}" type="pres">
      <dgm:prSet presAssocID="{7D1766B6-66CF-40CE-9693-BD20AFFFA3C9}" presName="compNode" presStyleCnt="0"/>
      <dgm:spPr/>
    </dgm:pt>
    <dgm:pt modelId="{AB9CFA30-80BB-4CBE-9CD8-BDB5E9753036}" type="pres">
      <dgm:prSet presAssocID="{7D1766B6-66CF-40CE-9693-BD20AFFFA3C9}" presName="iconBgRect" presStyleLbl="bgShp" presStyleIdx="2" presStyleCnt="3"/>
      <dgm:spPr>
        <a:noFill/>
      </dgm:spPr>
    </dgm:pt>
    <dgm:pt modelId="{3B505E4C-CA1F-4180-AD3B-9413D55B103E}" type="pres">
      <dgm:prSet presAssocID="{7D1766B6-66CF-40CE-9693-BD20AFFFA3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2A52F42F-EEA0-44B3-B748-B3BEB14B1E36}" type="pres">
      <dgm:prSet presAssocID="{7D1766B6-66CF-40CE-9693-BD20AFFFA3C9}" presName="spaceRect" presStyleCnt="0"/>
      <dgm:spPr/>
    </dgm:pt>
    <dgm:pt modelId="{7DA92A6E-F038-46D1-A456-33051C764A8B}" type="pres">
      <dgm:prSet presAssocID="{7D1766B6-66CF-40CE-9693-BD20AFFFA3C9}" presName="textRect" presStyleLbl="revTx" presStyleIdx="2" presStyleCnt="3">
        <dgm:presLayoutVars>
          <dgm:chMax val="1"/>
          <dgm:chPref val="1"/>
        </dgm:presLayoutVars>
      </dgm:prSet>
      <dgm:spPr>
        <a:prstGeom prst="rect">
          <a:avLst/>
        </a:prstGeom>
      </dgm:spPr>
    </dgm:pt>
  </dgm:ptLst>
  <dgm:cxnLst>
    <dgm:cxn modelId="{BDC8DB12-5AB2-AD47-84CD-925932D590A0}" type="presOf" srcId="{BC68B812-A325-41D8-A08E-C2392666DF66}" destId="{9E96DB26-9770-4D6D-9455-A20B7E0EBF8C}" srcOrd="0" destOrd="0" presId="urn:microsoft.com/office/officeart/2018/5/layout/IconCircleLabelList"/>
    <dgm:cxn modelId="{11AC1149-7888-014D-BECD-51B658FC0001}" type="presOf" srcId="{7D1766B6-66CF-40CE-9693-BD20AFFFA3C9}" destId="{7DA92A6E-F038-46D1-A456-33051C764A8B}" srcOrd="0" destOrd="0" presId="urn:microsoft.com/office/officeart/2018/5/layout/IconCircleLabelList"/>
    <dgm:cxn modelId="{5069DB61-6041-FD49-8EA7-4EE326F6CE45}" type="presOf" srcId="{65B3944D-D926-4D0F-A305-F5740000747A}" destId="{9053032A-E668-4011-8EE5-5E356FF2FB6B}" srcOrd="0" destOrd="0" presId="urn:microsoft.com/office/officeart/2018/5/layout/IconCircleLabelList"/>
    <dgm:cxn modelId="{027F8C62-5A2E-6F49-9A0F-AA107A238F8A}" type="presOf" srcId="{D7951F77-4E36-4893-91C6-3151A6D51694}" destId="{F899A4D3-2C9C-4287-A235-DE3E047E7C22}" srcOrd="0" destOrd="0" presId="urn:microsoft.com/office/officeart/2018/5/layout/IconCircleLabelList"/>
    <dgm:cxn modelId="{92D3A76D-ADBB-49F3-861D-D2B74F81812E}" srcId="{D7951F77-4E36-4893-91C6-3151A6D51694}" destId="{65B3944D-D926-4D0F-A305-F5740000747A}" srcOrd="0" destOrd="0" parTransId="{2EA7AC4A-E82B-43F0-A6EA-F599428578FC}" sibTransId="{8862CE7B-AE72-45E8-B982-5279C14F7985}"/>
    <dgm:cxn modelId="{EA0F618E-4C96-42F0-9E3C-66B0158BCCBE}" srcId="{D7951F77-4E36-4893-91C6-3151A6D51694}" destId="{7D1766B6-66CF-40CE-9693-BD20AFFFA3C9}" srcOrd="2" destOrd="0" parTransId="{76694DF4-F7BE-4AF1-9E12-BAEDD42D9ED3}" sibTransId="{0C6A2CC7-5741-4D63-A8FF-E7E06F0D1222}"/>
    <dgm:cxn modelId="{AAD26E9B-C129-46B7-BFCC-98D5999B6B9A}" srcId="{D7951F77-4E36-4893-91C6-3151A6D51694}" destId="{BC68B812-A325-41D8-A08E-C2392666DF66}" srcOrd="1" destOrd="0" parTransId="{23A01A1D-B409-49E7-91BA-2321B9A237C2}" sibTransId="{E950D3C2-0472-429B-98B0-86C856FA65A1}"/>
    <dgm:cxn modelId="{CE2DF165-EF6B-4F49-B743-915BD92A84E8}" type="presParOf" srcId="{F899A4D3-2C9C-4287-A235-DE3E047E7C22}" destId="{0094CD39-7002-4B5E-877D-02B6B0E6C685}" srcOrd="0" destOrd="0" presId="urn:microsoft.com/office/officeart/2018/5/layout/IconCircleLabelList"/>
    <dgm:cxn modelId="{D63DFB80-8204-8640-A5BC-0C593F3C9E17}" type="presParOf" srcId="{0094CD39-7002-4B5E-877D-02B6B0E6C685}" destId="{C9BCC0A7-4EA9-444D-A661-6CD0349FA8B7}" srcOrd="0" destOrd="0" presId="urn:microsoft.com/office/officeart/2018/5/layout/IconCircleLabelList"/>
    <dgm:cxn modelId="{28F4603F-92A0-EC42-A00D-352034CB19C4}" type="presParOf" srcId="{0094CD39-7002-4B5E-877D-02B6B0E6C685}" destId="{9F9A0A13-80DE-4152-AD0B-F1B57BDDE11D}" srcOrd="1" destOrd="0" presId="urn:microsoft.com/office/officeart/2018/5/layout/IconCircleLabelList"/>
    <dgm:cxn modelId="{0E9C7FA3-9BCD-674B-B402-FFDC2F2B53A9}" type="presParOf" srcId="{0094CD39-7002-4B5E-877D-02B6B0E6C685}" destId="{A480AFC6-EE27-4614-AC1B-B7796E444EDF}" srcOrd="2" destOrd="0" presId="urn:microsoft.com/office/officeart/2018/5/layout/IconCircleLabelList"/>
    <dgm:cxn modelId="{61154DFD-5AAC-6143-A8B2-3E4FF629AFFD}" type="presParOf" srcId="{0094CD39-7002-4B5E-877D-02B6B0E6C685}" destId="{9053032A-E668-4011-8EE5-5E356FF2FB6B}" srcOrd="3" destOrd="0" presId="urn:microsoft.com/office/officeart/2018/5/layout/IconCircleLabelList"/>
    <dgm:cxn modelId="{EBBD2DB7-987F-0E4D-A853-0372CEEF6EC8}" type="presParOf" srcId="{F899A4D3-2C9C-4287-A235-DE3E047E7C22}" destId="{BC6E504E-B169-4B61-85D7-51520F2B9743}" srcOrd="1" destOrd="0" presId="urn:microsoft.com/office/officeart/2018/5/layout/IconCircleLabelList"/>
    <dgm:cxn modelId="{DF06FE87-7390-924D-BE10-631C1BD28152}" type="presParOf" srcId="{F899A4D3-2C9C-4287-A235-DE3E047E7C22}" destId="{EA4BD492-063C-4B67-B2F7-C08CB328337E}" srcOrd="2" destOrd="0" presId="urn:microsoft.com/office/officeart/2018/5/layout/IconCircleLabelList"/>
    <dgm:cxn modelId="{AB1F3E90-4689-0F4D-80B8-0694A84B1E80}" type="presParOf" srcId="{EA4BD492-063C-4B67-B2F7-C08CB328337E}" destId="{AA942612-CA7A-414A-8A41-5AF47E8BF18D}" srcOrd="0" destOrd="0" presId="urn:microsoft.com/office/officeart/2018/5/layout/IconCircleLabelList"/>
    <dgm:cxn modelId="{51230EBC-5F2E-8C4A-87F4-6C71F2AFE095}" type="presParOf" srcId="{EA4BD492-063C-4B67-B2F7-C08CB328337E}" destId="{501CE67F-3782-42E8-B14B-7322FA3A6AF9}" srcOrd="1" destOrd="0" presId="urn:microsoft.com/office/officeart/2018/5/layout/IconCircleLabelList"/>
    <dgm:cxn modelId="{34AA554A-0C79-B840-AD57-C6BC6E00BF8B}" type="presParOf" srcId="{EA4BD492-063C-4B67-B2F7-C08CB328337E}" destId="{4DD1F19D-F3F5-4EAE-8108-BE4892B97AFD}" srcOrd="2" destOrd="0" presId="urn:microsoft.com/office/officeart/2018/5/layout/IconCircleLabelList"/>
    <dgm:cxn modelId="{BF33A1E9-A3ED-9647-B0B0-D5D9C87E6E3D}" type="presParOf" srcId="{EA4BD492-063C-4B67-B2F7-C08CB328337E}" destId="{9E96DB26-9770-4D6D-9455-A20B7E0EBF8C}" srcOrd="3" destOrd="0" presId="urn:microsoft.com/office/officeart/2018/5/layout/IconCircleLabelList"/>
    <dgm:cxn modelId="{859D5017-7230-FB4E-94AD-047D1335E5BD}" type="presParOf" srcId="{F899A4D3-2C9C-4287-A235-DE3E047E7C22}" destId="{26C2295D-42E0-41C5-8B47-C82164646E5C}" srcOrd="3" destOrd="0" presId="urn:microsoft.com/office/officeart/2018/5/layout/IconCircleLabelList"/>
    <dgm:cxn modelId="{AF12D39B-DD68-5A4B-87E0-714C70F4D7C4}" type="presParOf" srcId="{F899A4D3-2C9C-4287-A235-DE3E047E7C22}" destId="{B35AC086-3D53-473A-9AC9-09E397585F82}" srcOrd="4" destOrd="0" presId="urn:microsoft.com/office/officeart/2018/5/layout/IconCircleLabelList"/>
    <dgm:cxn modelId="{E5EE2F91-9E9C-1B45-AA06-EEC3B7942487}" type="presParOf" srcId="{B35AC086-3D53-473A-9AC9-09E397585F82}" destId="{AB9CFA30-80BB-4CBE-9CD8-BDB5E9753036}" srcOrd="0" destOrd="0" presId="urn:microsoft.com/office/officeart/2018/5/layout/IconCircleLabelList"/>
    <dgm:cxn modelId="{2409393D-61F0-2148-90EA-2B7F6A0F538D}" type="presParOf" srcId="{B35AC086-3D53-473A-9AC9-09E397585F82}" destId="{3B505E4C-CA1F-4180-AD3B-9413D55B103E}" srcOrd="1" destOrd="0" presId="urn:microsoft.com/office/officeart/2018/5/layout/IconCircleLabelList"/>
    <dgm:cxn modelId="{91A098FF-0967-A249-9E35-C3C079104C7F}" type="presParOf" srcId="{B35AC086-3D53-473A-9AC9-09E397585F82}" destId="{2A52F42F-EEA0-44B3-B748-B3BEB14B1E36}" srcOrd="2" destOrd="0" presId="urn:microsoft.com/office/officeart/2018/5/layout/IconCircleLabelList"/>
    <dgm:cxn modelId="{9C84FE3F-12E3-2D4D-B7D2-C18633251A01}" type="presParOf" srcId="{B35AC086-3D53-473A-9AC9-09E397585F82}" destId="{7DA92A6E-F038-46D1-A456-33051C764A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CC0A7-4EA9-444D-A661-6CD0349FA8B7}">
      <dsp:nvSpPr>
        <dsp:cNvPr id="0" name=""/>
        <dsp:cNvSpPr/>
      </dsp:nvSpPr>
      <dsp:spPr>
        <a:xfrm>
          <a:off x="719846" y="316432"/>
          <a:ext cx="1475437" cy="1475437"/>
        </a:xfrm>
        <a:prstGeom prst="ellipse">
          <a:avLst/>
        </a:prstGeom>
        <a:noFill/>
        <a:ln>
          <a:noFill/>
        </a:ln>
        <a:effectLst/>
      </dsp:spPr>
      <dsp:style>
        <a:lnRef idx="0">
          <a:scrgbClr r="0" g="0" b="0"/>
        </a:lnRef>
        <a:fillRef idx="1">
          <a:scrgbClr r="0" g="0" b="0"/>
        </a:fillRef>
        <a:effectRef idx="0">
          <a:scrgbClr r="0" g="0" b="0"/>
        </a:effectRef>
        <a:fontRef idx="minor"/>
      </dsp:style>
    </dsp:sp>
    <dsp:sp modelId="{9F9A0A13-80DE-4152-AD0B-F1B57BDDE11D}">
      <dsp:nvSpPr>
        <dsp:cNvPr id="0" name=""/>
        <dsp:cNvSpPr/>
      </dsp:nvSpPr>
      <dsp:spPr>
        <a:xfrm>
          <a:off x="1034283" y="630869"/>
          <a:ext cx="846562" cy="8465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53032A-E668-4011-8EE5-5E356FF2FB6B}">
      <dsp:nvSpPr>
        <dsp:cNvPr id="0" name=""/>
        <dsp:cNvSpPr/>
      </dsp:nvSpPr>
      <dsp:spPr>
        <a:xfrm>
          <a:off x="5456" y="2251432"/>
          <a:ext cx="2904217" cy="76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mj-lt"/>
              <a:ea typeface="+mn-ea"/>
              <a:cs typeface="+mn-cs"/>
            </a:rPr>
            <a:t>LinkedIn</a:t>
          </a:r>
          <a:br>
            <a:rPr lang="en-US" sz="1600" kern="1200" dirty="0">
              <a:latin typeface="+mj-lt"/>
              <a:ea typeface="+mn-ea"/>
              <a:cs typeface="+mn-cs"/>
            </a:rPr>
          </a:br>
          <a:r>
            <a:rPr lang="en-US" sz="1600" kern="1200" dirty="0">
              <a:latin typeface="+mj-lt"/>
              <a:ea typeface="+mn-ea"/>
              <a:cs typeface="+mn-cs"/>
            </a:rPr>
            <a:t>https://</a:t>
          </a:r>
          <a:r>
            <a:rPr lang="en-US" sz="1600" kern="1200" dirty="0" err="1">
              <a:latin typeface="+mj-lt"/>
              <a:ea typeface="+mn-ea"/>
              <a:cs typeface="+mn-cs"/>
            </a:rPr>
            <a:t>www.linkedin.com</a:t>
          </a:r>
          <a:r>
            <a:rPr lang="en-US" sz="1600" kern="1200" dirty="0">
              <a:latin typeface="+mj-lt"/>
              <a:ea typeface="+mn-ea"/>
              <a:cs typeface="+mn-cs"/>
            </a:rPr>
            <a:t>/in/julia-bezio-2b361a174/</a:t>
          </a:r>
        </a:p>
      </dsp:txBody>
      <dsp:txXfrm>
        <a:off x="5456" y="2251432"/>
        <a:ext cx="2904217" cy="766470"/>
      </dsp:txXfrm>
    </dsp:sp>
    <dsp:sp modelId="{AA942612-CA7A-414A-8A41-5AF47E8BF18D}">
      <dsp:nvSpPr>
        <dsp:cNvPr id="0" name=""/>
        <dsp:cNvSpPr/>
      </dsp:nvSpPr>
      <dsp:spPr>
        <a:xfrm>
          <a:off x="4534214" y="316432"/>
          <a:ext cx="1475437" cy="1475437"/>
        </a:xfrm>
        <a:prstGeom prst="ellipse">
          <a:avLst/>
        </a:prstGeom>
        <a:noFill/>
        <a:ln>
          <a:noFill/>
        </a:ln>
        <a:effectLst/>
      </dsp:spPr>
      <dsp:style>
        <a:lnRef idx="0">
          <a:scrgbClr r="0" g="0" b="0"/>
        </a:lnRef>
        <a:fillRef idx="1">
          <a:scrgbClr r="0" g="0" b="0"/>
        </a:fillRef>
        <a:effectRef idx="0">
          <a:scrgbClr r="0" g="0" b="0"/>
        </a:effectRef>
        <a:fontRef idx="minor"/>
      </dsp:style>
    </dsp:sp>
    <dsp:sp modelId="{501CE67F-3782-42E8-B14B-7322FA3A6AF9}">
      <dsp:nvSpPr>
        <dsp:cNvPr id="0" name=""/>
        <dsp:cNvSpPr/>
      </dsp:nvSpPr>
      <dsp:spPr>
        <a:xfrm>
          <a:off x="4848652" y="630869"/>
          <a:ext cx="846562" cy="84656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96DB26-9770-4D6D-9455-A20B7E0EBF8C}">
      <dsp:nvSpPr>
        <dsp:cNvPr id="0" name=""/>
        <dsp:cNvSpPr/>
      </dsp:nvSpPr>
      <dsp:spPr>
        <a:xfrm>
          <a:off x="3332954" y="2251432"/>
          <a:ext cx="3877957" cy="76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mj-lt"/>
              <a:ea typeface="+mn-ea"/>
              <a:cs typeface="+mn-cs"/>
            </a:rPr>
            <a:t>Email</a:t>
          </a:r>
          <a:br>
            <a:rPr lang="en-US" sz="1600" kern="1200" dirty="0">
              <a:latin typeface="+mj-lt"/>
              <a:ea typeface="+mn-ea"/>
              <a:cs typeface="+mn-cs"/>
            </a:rPr>
          </a:br>
          <a:r>
            <a:rPr lang="en-US" sz="1600" kern="1200" dirty="0" err="1">
              <a:latin typeface="+mj-lt"/>
              <a:ea typeface="+mn-ea"/>
              <a:cs typeface="+mn-cs"/>
            </a:rPr>
            <a:t>julia.Bezio@umconnect.umt.edu</a:t>
          </a:r>
          <a:endParaRPr lang="en-US" sz="1600" kern="1200" dirty="0">
            <a:latin typeface="+mj-lt"/>
            <a:ea typeface="+mn-ea"/>
            <a:cs typeface="+mn-cs"/>
          </a:endParaRPr>
        </a:p>
      </dsp:txBody>
      <dsp:txXfrm>
        <a:off x="3332954" y="2251432"/>
        <a:ext cx="3877957" cy="766470"/>
      </dsp:txXfrm>
    </dsp:sp>
    <dsp:sp modelId="{AB9CFA30-80BB-4CBE-9CD8-BDB5E9753036}">
      <dsp:nvSpPr>
        <dsp:cNvPr id="0" name=""/>
        <dsp:cNvSpPr/>
      </dsp:nvSpPr>
      <dsp:spPr>
        <a:xfrm>
          <a:off x="8105850" y="316432"/>
          <a:ext cx="1475437" cy="1475437"/>
        </a:xfrm>
        <a:prstGeom prst="ellipse">
          <a:avLst/>
        </a:prstGeom>
        <a:noFill/>
        <a:ln>
          <a:noFill/>
        </a:ln>
        <a:effectLst/>
      </dsp:spPr>
      <dsp:style>
        <a:lnRef idx="0">
          <a:scrgbClr r="0" g="0" b="0"/>
        </a:lnRef>
        <a:fillRef idx="1">
          <a:scrgbClr r="0" g="0" b="0"/>
        </a:fillRef>
        <a:effectRef idx="0">
          <a:scrgbClr r="0" g="0" b="0"/>
        </a:effectRef>
        <a:fontRef idx="minor"/>
      </dsp:style>
    </dsp:sp>
    <dsp:sp modelId="{3B505E4C-CA1F-4180-AD3B-9413D55B103E}">
      <dsp:nvSpPr>
        <dsp:cNvPr id="0" name=""/>
        <dsp:cNvSpPr/>
      </dsp:nvSpPr>
      <dsp:spPr>
        <a:xfrm>
          <a:off x="8420287" y="630869"/>
          <a:ext cx="846562" cy="84656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92A6E-F038-46D1-A456-33051C764A8B}">
      <dsp:nvSpPr>
        <dsp:cNvPr id="0" name=""/>
        <dsp:cNvSpPr/>
      </dsp:nvSpPr>
      <dsp:spPr>
        <a:xfrm>
          <a:off x="7634193" y="2251432"/>
          <a:ext cx="2418750" cy="76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mj-lt"/>
              <a:ea typeface="+mn-ea"/>
              <a:cs typeface="+mn-cs"/>
            </a:rPr>
            <a:t>Phone</a:t>
          </a:r>
          <a:br>
            <a:rPr lang="en-US" sz="1600" kern="1200" dirty="0">
              <a:latin typeface="+mj-lt"/>
              <a:ea typeface="+mn-ea"/>
              <a:cs typeface="+mn-cs"/>
            </a:rPr>
          </a:br>
          <a:r>
            <a:rPr lang="en-US" sz="1600" kern="1200" dirty="0">
              <a:latin typeface="+mj-lt"/>
              <a:ea typeface="+mn-ea"/>
              <a:cs typeface="+mn-cs"/>
            </a:rPr>
            <a:t>425-270-4293</a:t>
          </a:r>
        </a:p>
      </dsp:txBody>
      <dsp:txXfrm>
        <a:off x="7634193" y="2251432"/>
        <a:ext cx="2418750" cy="7664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2/12/21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2/12/21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2/12/21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2/12/21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2/12/21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2/12/21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2/12/21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2/12/21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2/12/21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2/12/21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2/12/21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2/12/21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2/12/21</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p:txBody>
          <a:bodyPr/>
          <a:lstStyle/>
          <a:p>
            <a:r>
              <a:rPr lang="en-US" dirty="0"/>
              <a:t>An open letter to the victims</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lstStyle/>
          <a:p>
            <a:r>
              <a:rPr lang="en-US" dirty="0"/>
              <a:t>A risk &amp; crisis analysis</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F87770D2-E48E-7A42-9413-8C2720FCAC9F}"/>
              </a:ext>
            </a:extLst>
          </p:cNvPr>
          <p:cNvSpPr>
            <a:spLocks noGrp="1"/>
          </p:cNvSpPr>
          <p:nvPr>
            <p:ph type="title"/>
          </p:nvPr>
        </p:nvSpPr>
        <p:spPr>
          <a:xfrm>
            <a:off x="1097280" y="942871"/>
            <a:ext cx="10058400" cy="587584"/>
          </a:xfrm>
        </p:spPr>
        <p:txBody>
          <a:bodyPr anchor="ctr">
            <a:normAutofit/>
          </a:bodyPr>
          <a:lstStyle/>
          <a:p>
            <a:r>
              <a:rPr lang="en-US" dirty="0"/>
              <a:t>Lessons in crisis </a:t>
            </a:r>
            <a:r>
              <a:rPr lang="en-US" dirty="0" err="1"/>
              <a:t>communicaTIon</a:t>
            </a:r>
            <a:endParaRPr lang="en-US" dirty="0"/>
          </a:p>
        </p:txBody>
      </p:sp>
      <p:graphicFrame>
        <p:nvGraphicFramePr>
          <p:cNvPr id="65" name="Table 4">
            <a:extLst>
              <a:ext uri="{FF2B5EF4-FFF2-40B4-BE49-F238E27FC236}">
                <a16:creationId xmlns:a16="http://schemas.microsoft.com/office/drawing/2014/main" id="{E59CB423-9F61-9544-B939-BB91A5EDEB34}"/>
              </a:ext>
            </a:extLst>
          </p:cNvPr>
          <p:cNvGraphicFramePr>
            <a:graphicFrameLocks noGrp="1"/>
          </p:cNvGraphicFramePr>
          <p:nvPr>
            <p:ph idx="1"/>
            <p:extLst>
              <p:ext uri="{D42A27DB-BD31-4B8C-83A1-F6EECF244321}">
                <p14:modId xmlns:p14="http://schemas.microsoft.com/office/powerpoint/2010/main" val="6176417"/>
              </p:ext>
            </p:extLst>
          </p:nvPr>
        </p:nvGraphicFramePr>
        <p:xfrm>
          <a:off x="1147320" y="2108201"/>
          <a:ext cx="9958320" cy="4011951"/>
        </p:xfrm>
        <a:graphic>
          <a:graphicData uri="http://schemas.openxmlformats.org/drawingml/2006/table">
            <a:tbl>
              <a:tblPr firstRow="1" bandRow="1">
                <a:tableStyleId>{B301B821-A1FF-4177-AEE7-76D212191A09}</a:tableStyleId>
              </a:tblPr>
              <a:tblGrid>
                <a:gridCol w="5026811">
                  <a:extLst>
                    <a:ext uri="{9D8B030D-6E8A-4147-A177-3AD203B41FA5}">
                      <a16:colId xmlns:a16="http://schemas.microsoft.com/office/drawing/2014/main" val="3628234326"/>
                    </a:ext>
                  </a:extLst>
                </a:gridCol>
                <a:gridCol w="4931509">
                  <a:extLst>
                    <a:ext uri="{9D8B030D-6E8A-4147-A177-3AD203B41FA5}">
                      <a16:colId xmlns:a16="http://schemas.microsoft.com/office/drawing/2014/main" val="1083199451"/>
                    </a:ext>
                  </a:extLst>
                </a:gridCol>
              </a:tblGrid>
              <a:tr h="894549">
                <a:tc>
                  <a:txBody>
                    <a:bodyPr/>
                    <a:lstStyle/>
                    <a:p>
                      <a:pPr algn="ctr"/>
                      <a:r>
                        <a:rPr lang="en-US" sz="2100" cap="all" spc="150"/>
                        <a:t>#1 </a:t>
                      </a:r>
                      <a:endParaRPr lang="en-US" sz="2100" b="0" cap="all" spc="150">
                        <a:solidFill>
                          <a:schemeClr val="lt1"/>
                        </a:solidFill>
                      </a:endParaRPr>
                    </a:p>
                  </a:txBody>
                  <a:tcPr marL="264142" marR="264142" marT="264142" marB="26414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cap="all" spc="150"/>
                        <a:t>#2</a:t>
                      </a:r>
                      <a:endParaRPr lang="en-US" sz="2100" b="0" cap="all" spc="150">
                        <a:solidFill>
                          <a:schemeClr val="lt1"/>
                        </a:solidFill>
                      </a:endParaRPr>
                    </a:p>
                  </a:txBody>
                  <a:tcPr marL="264142" marR="264142" marT="264142" marB="264142" anchor="ctr">
                    <a:solidFill>
                      <a:schemeClr val="tx1"/>
                    </a:solidFill>
                  </a:tcPr>
                </a:tc>
                <a:extLst>
                  <a:ext uri="{0D108BD9-81ED-4DB2-BD59-A6C34878D82A}">
                    <a16:rowId xmlns:a16="http://schemas.microsoft.com/office/drawing/2014/main" val="4160608299"/>
                  </a:ext>
                </a:extLst>
              </a:tr>
              <a:tr h="1720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cap="none" spc="0"/>
                        <a:t>Develop true and equal partnerships with groups/orgs that are important to the organization.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cap="none" spc="0">
                          <a:solidFill>
                            <a:schemeClr val="tx1"/>
                          </a:solidFill>
                        </a:rPr>
                        <a:t>(Ulmer, Seeger, Sellnow, 2017)</a:t>
                      </a:r>
                    </a:p>
                  </a:txBody>
                  <a:tcPr marL="264142" marR="264142" marT="264142" marB="26414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cap="none" spc="0">
                          <a:solidFill>
                            <a:schemeClr val="tx1"/>
                          </a:solidFill>
                        </a:rPr>
                        <a:t>The public needs useful and practical statements of self-efficacy during a crisis.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cap="none" spc="0">
                          <a:solidFill>
                            <a:schemeClr val="tx1"/>
                          </a:solidFill>
                        </a:rPr>
                        <a:t>(Ulmer, Seeger, Sellnow, 2017) </a:t>
                      </a:r>
                    </a:p>
                  </a:txBody>
                  <a:tcPr marL="264142" marR="264142" marT="264142" marB="264142" anchor="ctr">
                    <a:solidFill>
                      <a:srgbClr val="F6F9FF"/>
                    </a:solidFill>
                  </a:tcPr>
                </a:tc>
                <a:extLst>
                  <a:ext uri="{0D108BD9-81ED-4DB2-BD59-A6C34878D82A}">
                    <a16:rowId xmlns:a16="http://schemas.microsoft.com/office/drawing/2014/main" val="3947518332"/>
                  </a:ext>
                </a:extLst>
              </a:tr>
              <a:tr h="11459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cap="none" spc="0"/>
                        <a:t>5-year partnership with 1in6</a:t>
                      </a:r>
                      <a:endParaRPr lang="en-US" sz="1900" b="0" cap="none" spc="0">
                        <a:solidFill>
                          <a:schemeClr val="tx1"/>
                        </a:solidFill>
                      </a:endParaRPr>
                    </a:p>
                  </a:txBody>
                  <a:tcPr marL="264142" marR="264142" marT="264142" marB="26414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cap="none" spc="0">
                          <a:solidFill>
                            <a:schemeClr val="tx1"/>
                          </a:solidFill>
                        </a:rPr>
                        <a:t>Counseling services and financial support for victims who come forward</a:t>
                      </a:r>
                    </a:p>
                  </a:txBody>
                  <a:tcPr marL="264142" marR="264142" marT="264142" marB="264142" anchor="ctr">
                    <a:solidFill>
                      <a:srgbClr val="EDEFF7"/>
                    </a:solidFill>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317115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4AB40B-08B6-F543-B8C6-4DBB98096504}"/>
              </a:ext>
            </a:extLst>
          </p:cNvPr>
          <p:cNvSpPr>
            <a:spLocks noGrp="1"/>
          </p:cNvSpPr>
          <p:nvPr>
            <p:ph idx="1"/>
          </p:nvPr>
        </p:nvSpPr>
        <p:spPr/>
        <p:txBody>
          <a:bodyPr/>
          <a:lstStyle/>
          <a:p>
            <a:r>
              <a:rPr lang="en-US" dirty="0"/>
              <a:t>The BSA present a unique case of risk and crisis communication in the growing collection of public apologies. Additionally, it adds to a very specific subset of apology rhetoric: organizations apologizing to victims of childhood sexual assault while members of their organization. This follows in the wake of other organizations like the catholic diocese, and USA Gymnastics. There are some important considerations to be made about the lessons of risk and crisis communication. This case helps us navigate the complex changes of communicating during a crisis or while at risk. </a:t>
            </a:r>
          </a:p>
        </p:txBody>
      </p:sp>
      <p:sp>
        <p:nvSpPr>
          <p:cNvPr id="3" name="Title 2">
            <a:extLst>
              <a:ext uri="{FF2B5EF4-FFF2-40B4-BE49-F238E27FC236}">
                <a16:creationId xmlns:a16="http://schemas.microsoft.com/office/drawing/2014/main" id="{FFF703B2-2001-7C4D-BE36-F51E04E7E31F}"/>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43068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dirty="0">
                <a:solidFill>
                  <a:schemeClr val="tx1">
                    <a:lumMod val="85000"/>
                    <a:lumOff val="15000"/>
                  </a:schemeClr>
                </a:solidFill>
              </a:rPr>
              <a:t>BSA lawsuit</a:t>
            </a:r>
          </a:p>
        </p:txBody>
      </p:sp>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a:xfrm>
            <a:off x="7300164" y="831286"/>
            <a:ext cx="4016206" cy="5195425"/>
          </a:xfrm>
        </p:spPr>
        <p:txBody>
          <a:bodyPr/>
          <a:lstStyle/>
          <a:p>
            <a:pPr marL="0" indent="0">
              <a:buFont typeface="Calibri" panose="020F0502020204030204" pitchFamily="34" charset="0"/>
              <a:buNone/>
            </a:pPr>
            <a:r>
              <a:rPr lang="en-US" spc="200" dirty="0">
                <a:solidFill>
                  <a:schemeClr val="tx1"/>
                </a:solidFill>
              </a:rPr>
              <a:t>“More than 82,000 people have come forward with sex-abuse claims against the Boy Scouts of America, describing a decades-long accumulation of assaults at the hands of scout leaders across the nation who had been trusted as role models.” (Baker, 2020). </a:t>
            </a:r>
          </a:p>
        </p:txBody>
      </p:sp>
    </p:spTree>
    <p:extLst>
      <p:ext uri="{BB962C8B-B14F-4D97-AF65-F5344CB8AC3E}">
        <p14:creationId xmlns:p14="http://schemas.microsoft.com/office/powerpoint/2010/main" val="97197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C633-6FA1-4FBC-8E61-54FEB458782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DF69AA2-97D6-4693-9E8A-BEBB49A5C6F9}"/>
              </a:ext>
            </a:extLst>
          </p:cNvPr>
          <p:cNvSpPr>
            <a:spLocks noGrp="1"/>
          </p:cNvSpPr>
          <p:nvPr>
            <p:ph sz="half" idx="2"/>
          </p:nvPr>
        </p:nvSpPr>
        <p:spPr/>
        <p:txBody>
          <a:bodyPr/>
          <a:lstStyle/>
          <a:p>
            <a:r>
              <a:rPr lang="en-US" dirty="0"/>
              <a:t>1. Limitations: There is no current measure of the victims’ reaction to the letter. While the increase in lawsuits suggest the victims were reached from the letter, we have no way of knowing if this is true. </a:t>
            </a:r>
          </a:p>
          <a:p>
            <a:r>
              <a:rPr lang="en-US" dirty="0"/>
              <a:t>2. Future Directions: We should continue to study case of public apology and their effects on the audience as directly as we possibly can moving forward. We should also consider what this means in terms of the corporate or organizational apology. </a:t>
            </a:r>
          </a:p>
        </p:txBody>
      </p:sp>
      <p:pic>
        <p:nvPicPr>
          <p:cNvPr id="7" name="Content Placeholder 6" descr="Shape&#10;&#10;Description automatically generated with low confidence">
            <a:extLst>
              <a:ext uri="{FF2B5EF4-FFF2-40B4-BE49-F238E27FC236}">
                <a16:creationId xmlns:a16="http://schemas.microsoft.com/office/drawing/2014/main" id="{EAA502A0-2179-A544-9275-78CF1C258AE3}"/>
              </a:ext>
            </a:extLst>
          </p:cNvPr>
          <p:cNvPicPr>
            <a:picLocks noGrp="1" noChangeAspect="1"/>
          </p:cNvPicPr>
          <p:nvPr>
            <p:ph sz="half" idx="14"/>
          </p:nvPr>
        </p:nvPicPr>
        <p:blipFill>
          <a:blip r:embed="rId2"/>
          <a:stretch>
            <a:fillRect/>
          </a:stretch>
        </p:blipFill>
        <p:spPr>
          <a:xfrm>
            <a:off x="604838" y="1127919"/>
            <a:ext cx="4589462" cy="4589462"/>
          </a:xfrm>
        </p:spPr>
      </p:pic>
    </p:spTree>
    <p:extLst>
      <p:ext uri="{BB962C8B-B14F-4D97-AF65-F5344CB8AC3E}">
        <p14:creationId xmlns:p14="http://schemas.microsoft.com/office/powerpoint/2010/main" val="149476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B3111-7B97-654A-86CA-FD04EA6ED6EF}"/>
              </a:ext>
            </a:extLst>
          </p:cNvPr>
          <p:cNvSpPr>
            <a:spLocks noGrp="1"/>
          </p:cNvSpPr>
          <p:nvPr>
            <p:ph type="title"/>
          </p:nvPr>
        </p:nvSpPr>
        <p:spPr/>
        <p:txBody>
          <a:bodyPr/>
          <a:lstStyle/>
          <a:p>
            <a:r>
              <a:rPr lang="en-US" dirty="0"/>
              <a:t>Connect or contact me with questions</a:t>
            </a:r>
          </a:p>
        </p:txBody>
      </p:sp>
      <p:graphicFrame>
        <p:nvGraphicFramePr>
          <p:cNvPr id="4" name="Content Placeholder 2" descr="SmartArt graphic for contact information">
            <a:extLst>
              <a:ext uri="{FF2B5EF4-FFF2-40B4-BE49-F238E27FC236}">
                <a16:creationId xmlns:a16="http://schemas.microsoft.com/office/drawing/2014/main" id="{600D9413-DE22-3A40-BE90-9FD7FAA1C7C3}"/>
              </a:ext>
            </a:extLst>
          </p:cNvPr>
          <p:cNvGraphicFramePr>
            <a:graphicFrameLocks noGrp="1"/>
          </p:cNvGraphicFramePr>
          <p:nvPr>
            <p:ph idx="1"/>
            <p:extLst>
              <p:ext uri="{D42A27DB-BD31-4B8C-83A1-F6EECF244321}">
                <p14:modId xmlns:p14="http://schemas.microsoft.com/office/powerpoint/2010/main" val="59179586"/>
              </p:ext>
            </p:extLst>
          </p:nvPr>
        </p:nvGraphicFramePr>
        <p:xfrm>
          <a:off x="1097280" y="1530455"/>
          <a:ext cx="10058400" cy="333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0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dirty="0"/>
              <a:t>The Boy Scouts of America (BSA) Case</a:t>
            </a:r>
          </a:p>
          <a:p>
            <a:r>
              <a:rPr lang="en-US" dirty="0"/>
              <a:t>BSA’s Open Letter</a:t>
            </a:r>
          </a:p>
          <a:p>
            <a:r>
              <a:rPr lang="en-US" dirty="0"/>
              <a:t>The Rhetorical Situation</a:t>
            </a:r>
          </a:p>
          <a:p>
            <a:r>
              <a:rPr lang="en-US" dirty="0"/>
              <a:t>Fantasy Themes</a:t>
            </a:r>
          </a:p>
          <a:p>
            <a:r>
              <a:rPr lang="en-US" dirty="0"/>
              <a:t>Lessons of Risk &amp; Crisis Communication</a:t>
            </a:r>
          </a:p>
          <a:p>
            <a:r>
              <a:rPr lang="en-US" dirty="0"/>
              <a:t>Conclusion</a:t>
            </a:r>
          </a:p>
          <a:p>
            <a:r>
              <a:rPr lang="en-US" dirty="0"/>
              <a:t>Directions for Future Research</a:t>
            </a:r>
          </a:p>
        </p:txBody>
      </p:sp>
    </p:spTree>
    <p:extLst>
      <p:ext uri="{BB962C8B-B14F-4D97-AF65-F5344CB8AC3E}">
        <p14:creationId xmlns:p14="http://schemas.microsoft.com/office/powerpoint/2010/main" val="227689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C670-DF8A-2943-B1BF-602603683CD4}"/>
              </a:ext>
            </a:extLst>
          </p:cNvPr>
          <p:cNvSpPr>
            <a:spLocks noGrp="1"/>
          </p:cNvSpPr>
          <p:nvPr>
            <p:ph type="title"/>
          </p:nvPr>
        </p:nvSpPr>
        <p:spPr/>
        <p:txBody>
          <a:bodyPr/>
          <a:lstStyle/>
          <a:p>
            <a:r>
              <a:rPr lang="en-US" dirty="0"/>
              <a:t>The BSA </a:t>
            </a:r>
            <a:r>
              <a:rPr lang="en-US" dirty="0" err="1"/>
              <a:t>cASe</a:t>
            </a:r>
            <a:endParaRPr lang="en-US" dirty="0"/>
          </a:p>
        </p:txBody>
      </p:sp>
      <p:pic>
        <p:nvPicPr>
          <p:cNvPr id="4" name="20200218_me_boy_scouts_file_bankruptcy" descr="20200218_me_boy_scouts_file_bankruptcy">
            <a:hlinkClick r:id="" action="ppaction://media"/>
            <a:extLst>
              <a:ext uri="{FF2B5EF4-FFF2-40B4-BE49-F238E27FC236}">
                <a16:creationId xmlns:a16="http://schemas.microsoft.com/office/drawing/2014/main" id="{FD018A97-3797-A649-8E71-818DBEAC90AD}"/>
              </a:ext>
            </a:extLst>
          </p:cNvPr>
          <p:cNvPicPr>
            <a:picLocks noGrp="1" noChangeAspect="1"/>
          </p:cNvPicPr>
          <p:nvPr>
            <p:ph sz="half" idx="2"/>
            <a:audioFile r:link="rId1"/>
            <p:extLst>
              <p:ext uri="{DAA4B4D4-6D71-4841-9C94-3DE7FCFB9230}">
                <p14:media xmlns:p14="http://schemas.microsoft.com/office/powerpoint/2010/main" r:embed="rId2">
                  <p14:trim end="176020.4908"/>
                  <p14:fade out="3847.6711"/>
                </p14:media>
              </p:ext>
            </p:extLst>
          </p:nvPr>
        </p:nvPicPr>
        <p:blipFill>
          <a:blip r:embed="rId4"/>
          <a:stretch>
            <a:fillRect/>
          </a:stretch>
        </p:blipFill>
        <p:spPr>
          <a:xfrm>
            <a:off x="6096000" y="3022599"/>
            <a:ext cx="812800" cy="812800"/>
          </a:xfrm>
        </p:spPr>
      </p:pic>
      <p:pic>
        <p:nvPicPr>
          <p:cNvPr id="2050" name="Picture 2" descr="Image result for npr logo">
            <a:extLst>
              <a:ext uri="{FF2B5EF4-FFF2-40B4-BE49-F238E27FC236}">
                <a16:creationId xmlns:a16="http://schemas.microsoft.com/office/drawing/2014/main" id="{922431BD-0E56-874F-AABD-CAACDAF87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468" y="2121526"/>
            <a:ext cx="2614945" cy="261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7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5443870" y="942871"/>
            <a:ext cx="5711810" cy="587584"/>
          </a:xfrm>
        </p:spPr>
        <p:txBody>
          <a:bodyPr anchor="ctr">
            <a:normAutofit/>
          </a:bodyPr>
          <a:lstStyle/>
          <a:p>
            <a:r>
              <a:rPr lang="en-US" dirty="0"/>
              <a:t>The BSA’s Open Letter</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5443870" y="1973589"/>
            <a:ext cx="5711810" cy="3941540"/>
          </a:xfrm>
        </p:spPr>
        <p:txBody>
          <a:bodyPr>
            <a:normAutofit/>
          </a:bodyPr>
          <a:lstStyle/>
          <a:p>
            <a:r>
              <a:rPr lang="en-US" dirty="0"/>
              <a:t>“Any incident of child abuse is one too many. As a father, a former Scout, and the National Chair of the Boy Scouts of America, I am truly heartbroken that you were harmed during your time in Scouting and that you carry unfathomable pain. </a:t>
            </a:r>
          </a:p>
          <a:p>
            <a:r>
              <a:rPr lang="en-US" dirty="0"/>
              <a:t>I am outraged that individuals took advantage of our programs to commit these heinous acts. </a:t>
            </a:r>
          </a:p>
          <a:p>
            <a:r>
              <a:rPr lang="en-US" dirty="0"/>
              <a:t>I am also outraged that there were times when volunteers and employees ignored our procedures or forgave transgressions that are unforgiveable…”</a:t>
            </a:r>
          </a:p>
          <a:p>
            <a:r>
              <a:rPr lang="en-US" dirty="0"/>
              <a:t>-A transcript from Jim Turley’s official statement in response to the lawsuits</a:t>
            </a:r>
          </a:p>
        </p:txBody>
      </p:sp>
      <p:pic>
        <p:nvPicPr>
          <p:cNvPr id="6" name="Picture Placeholder 5" descr="Logo&#10;&#10;Description automatically generated">
            <a:extLst>
              <a:ext uri="{FF2B5EF4-FFF2-40B4-BE49-F238E27FC236}">
                <a16:creationId xmlns:a16="http://schemas.microsoft.com/office/drawing/2014/main" id="{3F17D432-F9F9-8545-89A6-75CC302F36C0}"/>
              </a:ext>
            </a:extLst>
          </p:cNvPr>
          <p:cNvPicPr>
            <a:picLocks noGrp="1" noChangeAspect="1"/>
          </p:cNvPicPr>
          <p:nvPr>
            <p:ph sz="half" idx="14"/>
          </p:nvPr>
        </p:nvPicPr>
        <p:blipFill>
          <a:blip r:embed="rId2"/>
          <a:stretch>
            <a:fillRect/>
          </a:stretch>
        </p:blipFill>
        <p:spPr>
          <a:xfrm>
            <a:off x="605170" y="785151"/>
            <a:ext cx="4589130" cy="5274861"/>
          </a:xfrm>
          <a:noFill/>
        </p:spPr>
      </p:pic>
    </p:spTree>
    <p:extLst>
      <p:ext uri="{BB962C8B-B14F-4D97-AF65-F5344CB8AC3E}">
        <p14:creationId xmlns:p14="http://schemas.microsoft.com/office/powerpoint/2010/main" val="125535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D306-E163-9049-A9F3-5DB0D462598E}"/>
              </a:ext>
            </a:extLst>
          </p:cNvPr>
          <p:cNvSpPr>
            <a:spLocks noGrp="1"/>
          </p:cNvSpPr>
          <p:nvPr>
            <p:ph type="ctrTitle"/>
          </p:nvPr>
        </p:nvSpPr>
        <p:spPr/>
        <p:txBody>
          <a:bodyPr/>
          <a:lstStyle/>
          <a:p>
            <a:r>
              <a:rPr lang="en-US" dirty="0"/>
              <a:t>The rhetorical situation</a:t>
            </a:r>
          </a:p>
        </p:txBody>
      </p:sp>
      <p:sp>
        <p:nvSpPr>
          <p:cNvPr id="3" name="Subtitle 2">
            <a:extLst>
              <a:ext uri="{FF2B5EF4-FFF2-40B4-BE49-F238E27FC236}">
                <a16:creationId xmlns:a16="http://schemas.microsoft.com/office/drawing/2014/main" id="{A4ACF57B-3C4E-E743-A4D5-A8BEAE29B2B6}"/>
              </a:ext>
            </a:extLst>
          </p:cNvPr>
          <p:cNvSpPr>
            <a:spLocks noGrp="1"/>
          </p:cNvSpPr>
          <p:nvPr>
            <p:ph type="subTitle" idx="1"/>
          </p:nvPr>
        </p:nvSpPr>
        <p:spPr/>
        <p:txBody>
          <a:bodyPr/>
          <a:lstStyle/>
          <a:p>
            <a:r>
              <a:rPr lang="en-US" dirty="0"/>
              <a:t>Bitzer, 1968</a:t>
            </a:r>
          </a:p>
        </p:txBody>
      </p:sp>
    </p:spTree>
    <p:extLst>
      <p:ext uri="{BB962C8B-B14F-4D97-AF65-F5344CB8AC3E}">
        <p14:creationId xmlns:p14="http://schemas.microsoft.com/office/powerpoint/2010/main" val="171457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a:xfrm>
            <a:off x="1097280" y="942871"/>
            <a:ext cx="10058400" cy="587584"/>
          </a:xfrm>
        </p:spPr>
        <p:txBody>
          <a:bodyPr/>
          <a:lstStyle/>
          <a:p>
            <a:r>
              <a:rPr lang="en-US" dirty="0"/>
              <a:t>The rhetorical situation</a:t>
            </a:r>
          </a:p>
        </p:txBody>
      </p:sp>
      <p:sp>
        <p:nvSpPr>
          <p:cNvPr id="19" name="Text Placeholder 18">
            <a:extLst>
              <a:ext uri="{FF2B5EF4-FFF2-40B4-BE49-F238E27FC236}">
                <a16:creationId xmlns:a16="http://schemas.microsoft.com/office/drawing/2014/main" id="{342B2560-FAA9-124F-AD83-8C8D48E03E44}"/>
              </a:ext>
            </a:extLst>
          </p:cNvPr>
          <p:cNvSpPr>
            <a:spLocks noGrp="1"/>
          </p:cNvSpPr>
          <p:nvPr>
            <p:ph type="body" sz="half" idx="2"/>
          </p:nvPr>
        </p:nvSpPr>
        <p:spPr>
          <a:xfrm>
            <a:off x="1097280" y="3910010"/>
            <a:ext cx="2919413" cy="583534"/>
          </a:xfrm>
        </p:spPr>
        <p:txBody>
          <a:bodyPr/>
          <a:lstStyle/>
          <a:p>
            <a:r>
              <a:rPr lang="en-US" dirty="0"/>
              <a:t>exigence</a:t>
            </a:r>
          </a:p>
        </p:txBody>
      </p:sp>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4458226" y="3910010"/>
            <a:ext cx="2919413" cy="583534"/>
          </a:xfrm>
        </p:spPr>
        <p:txBody>
          <a:bodyPr/>
          <a:lstStyle/>
          <a:p>
            <a:r>
              <a:rPr lang="en-US" dirty="0"/>
              <a:t>Audience</a:t>
            </a:r>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a:xfrm>
            <a:off x="8059804" y="3910010"/>
            <a:ext cx="2919413" cy="583534"/>
          </a:xfrm>
        </p:spPr>
        <p:txBody>
          <a:bodyPr/>
          <a:lstStyle/>
          <a:p>
            <a:r>
              <a:rPr lang="en-US" dirty="0"/>
              <a:t>constraints</a:t>
            </a:r>
          </a:p>
        </p:txBody>
      </p:sp>
      <p:sp>
        <p:nvSpPr>
          <p:cNvPr id="2" name="TextBox 1">
            <a:extLst>
              <a:ext uri="{FF2B5EF4-FFF2-40B4-BE49-F238E27FC236}">
                <a16:creationId xmlns:a16="http://schemas.microsoft.com/office/drawing/2014/main" id="{134ED6EB-1EBB-9243-B6BF-EE1C91003CBF}"/>
              </a:ext>
            </a:extLst>
          </p:cNvPr>
          <p:cNvSpPr txBox="1"/>
          <p:nvPr/>
        </p:nvSpPr>
        <p:spPr>
          <a:xfrm>
            <a:off x="1161448" y="4602183"/>
            <a:ext cx="2919413" cy="923330"/>
          </a:xfrm>
          <a:prstGeom prst="rect">
            <a:avLst/>
          </a:prstGeom>
          <a:noFill/>
        </p:spPr>
        <p:txBody>
          <a:bodyPr wrap="square" rtlCol="0">
            <a:spAutoFit/>
          </a:bodyPr>
          <a:lstStyle/>
          <a:p>
            <a:r>
              <a:rPr lang="en-US" dirty="0"/>
              <a:t>Several states released the statute of limitations on sexual assault cases</a:t>
            </a:r>
          </a:p>
        </p:txBody>
      </p:sp>
      <p:sp>
        <p:nvSpPr>
          <p:cNvPr id="3" name="TextBox 2">
            <a:extLst>
              <a:ext uri="{FF2B5EF4-FFF2-40B4-BE49-F238E27FC236}">
                <a16:creationId xmlns:a16="http://schemas.microsoft.com/office/drawing/2014/main" id="{47DE07A4-6F5C-C747-AA25-5BB0EACDAECB}"/>
              </a:ext>
            </a:extLst>
          </p:cNvPr>
          <p:cNvSpPr txBox="1"/>
          <p:nvPr/>
        </p:nvSpPr>
        <p:spPr>
          <a:xfrm>
            <a:off x="4458226" y="4602183"/>
            <a:ext cx="2919413" cy="1200329"/>
          </a:xfrm>
          <a:prstGeom prst="rect">
            <a:avLst/>
          </a:prstGeom>
          <a:noFill/>
        </p:spPr>
        <p:txBody>
          <a:bodyPr wrap="square" rtlCol="0">
            <a:spAutoFit/>
          </a:bodyPr>
          <a:lstStyle/>
          <a:p>
            <a:r>
              <a:rPr lang="en-US" dirty="0"/>
              <a:t>The audience includes anyone who was assaulted as a member of the BSA</a:t>
            </a:r>
          </a:p>
        </p:txBody>
      </p:sp>
      <p:sp>
        <p:nvSpPr>
          <p:cNvPr id="4" name="TextBox 3">
            <a:extLst>
              <a:ext uri="{FF2B5EF4-FFF2-40B4-BE49-F238E27FC236}">
                <a16:creationId xmlns:a16="http://schemas.microsoft.com/office/drawing/2014/main" id="{781AC258-7AE8-794F-81D0-8AEE6316C6BE}"/>
              </a:ext>
            </a:extLst>
          </p:cNvPr>
          <p:cNvSpPr txBox="1"/>
          <p:nvPr/>
        </p:nvSpPr>
        <p:spPr>
          <a:xfrm>
            <a:off x="7755004" y="4602182"/>
            <a:ext cx="291941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Sexual assault stigma</a:t>
            </a:r>
          </a:p>
          <a:p>
            <a:pPr marL="285750" indent="-285750">
              <a:buFont typeface="Arial" panose="020B0604020202020204" pitchFamily="34" charset="0"/>
              <a:buChar char="•"/>
            </a:pPr>
            <a:r>
              <a:rPr lang="en-US" dirty="0"/>
              <a:t>Reputation management strategies of BSA</a:t>
            </a:r>
          </a:p>
        </p:txBody>
      </p:sp>
      <p:pic>
        <p:nvPicPr>
          <p:cNvPr id="8" name="Picture Placeholder 7" descr="Shape&#10;&#10;Description automatically generated with low confidence">
            <a:extLst>
              <a:ext uri="{FF2B5EF4-FFF2-40B4-BE49-F238E27FC236}">
                <a16:creationId xmlns:a16="http://schemas.microsoft.com/office/drawing/2014/main" id="{332C60FF-1B85-1C47-B4D0-72B000B449C3}"/>
              </a:ext>
            </a:extLst>
          </p:cNvPr>
          <p:cNvPicPr>
            <a:picLocks noGrp="1" noChangeAspect="1"/>
          </p:cNvPicPr>
          <p:nvPr>
            <p:ph type="pic" sz="quarter" idx="13"/>
          </p:nvPr>
        </p:nvPicPr>
        <p:blipFill>
          <a:blip r:embed="rId2"/>
          <a:srcRect l="42" r="42"/>
          <a:stretch>
            <a:fillRect/>
          </a:stretch>
        </p:blipFill>
        <p:spPr>
          <a:xfrm>
            <a:off x="1611313" y="1930400"/>
            <a:ext cx="1870075" cy="1871663"/>
          </a:xfrm>
        </p:spPr>
      </p:pic>
      <p:pic>
        <p:nvPicPr>
          <p:cNvPr id="17" name="Picture Placeholder 16" descr="Shape&#10;&#10;Description automatically generated with low confidence">
            <a:extLst>
              <a:ext uri="{FF2B5EF4-FFF2-40B4-BE49-F238E27FC236}">
                <a16:creationId xmlns:a16="http://schemas.microsoft.com/office/drawing/2014/main" id="{1EB6971D-F5D0-6046-9459-390816CFABDE}"/>
              </a:ext>
            </a:extLst>
          </p:cNvPr>
          <p:cNvPicPr>
            <a:picLocks noGrp="1" noChangeAspect="1"/>
          </p:cNvPicPr>
          <p:nvPr>
            <p:ph type="pic" sz="quarter" idx="14"/>
          </p:nvPr>
        </p:nvPicPr>
        <p:blipFill>
          <a:blip r:embed="rId3"/>
          <a:srcRect l="42" r="42"/>
          <a:stretch>
            <a:fillRect/>
          </a:stretch>
        </p:blipFill>
        <p:spPr>
          <a:xfrm>
            <a:off x="4964113" y="1930400"/>
            <a:ext cx="1870075" cy="1871663"/>
          </a:xfrm>
        </p:spPr>
      </p:pic>
      <p:pic>
        <p:nvPicPr>
          <p:cNvPr id="15" name="Picture Placeholder 14" descr="Shape&#10;&#10;Description automatically generated with low confidence">
            <a:extLst>
              <a:ext uri="{FF2B5EF4-FFF2-40B4-BE49-F238E27FC236}">
                <a16:creationId xmlns:a16="http://schemas.microsoft.com/office/drawing/2014/main" id="{AA960F3B-A0E4-7444-8861-5CCB1854D2D5}"/>
              </a:ext>
            </a:extLst>
          </p:cNvPr>
          <p:cNvPicPr>
            <a:picLocks noGrp="1" noChangeAspect="1"/>
          </p:cNvPicPr>
          <p:nvPr>
            <p:ph type="pic" sz="quarter" idx="15"/>
          </p:nvPr>
        </p:nvPicPr>
        <p:blipFill>
          <a:blip r:embed="rId4"/>
          <a:srcRect l="2767" r="2767"/>
          <a:stretch>
            <a:fillRect/>
          </a:stretch>
        </p:blipFill>
        <p:spPr>
          <a:xfrm>
            <a:off x="8637588" y="1930400"/>
            <a:ext cx="1870075" cy="1979613"/>
          </a:xfrm>
        </p:spPr>
      </p:pic>
      <p:sp>
        <p:nvSpPr>
          <p:cNvPr id="18" name="TextBox 17">
            <a:extLst>
              <a:ext uri="{FF2B5EF4-FFF2-40B4-BE49-F238E27FC236}">
                <a16:creationId xmlns:a16="http://schemas.microsoft.com/office/drawing/2014/main" id="{A9B0620C-E11C-EC49-BA20-353243E26251}"/>
              </a:ext>
            </a:extLst>
          </p:cNvPr>
          <p:cNvSpPr txBox="1"/>
          <p:nvPr/>
        </p:nvSpPr>
        <p:spPr>
          <a:xfrm>
            <a:off x="683850" y="5719953"/>
            <a:ext cx="2797538" cy="461665"/>
          </a:xfrm>
          <a:prstGeom prst="rect">
            <a:avLst/>
          </a:prstGeom>
          <a:noFill/>
        </p:spPr>
        <p:txBody>
          <a:bodyPr wrap="square" rtlCol="0">
            <a:spAutoFit/>
          </a:bodyPr>
          <a:lstStyle/>
          <a:p>
            <a:r>
              <a:rPr lang="en-US" sz="1200" dirty="0"/>
              <a:t>This slide has been designed using resources from </a:t>
            </a:r>
            <a:r>
              <a:rPr lang="en-US" sz="1200" dirty="0" err="1"/>
              <a:t>freepik.com</a:t>
            </a:r>
            <a:endParaRPr lang="en-US" sz="1200" dirty="0"/>
          </a:p>
        </p:txBody>
      </p:sp>
    </p:spTree>
    <p:extLst>
      <p:ext uri="{BB962C8B-B14F-4D97-AF65-F5344CB8AC3E}">
        <p14:creationId xmlns:p14="http://schemas.microsoft.com/office/powerpoint/2010/main" val="164038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D593-241B-2142-8F69-E8E3222F9D2C}"/>
              </a:ext>
            </a:extLst>
          </p:cNvPr>
          <p:cNvSpPr>
            <a:spLocks noGrp="1"/>
          </p:cNvSpPr>
          <p:nvPr>
            <p:ph type="ctrTitle"/>
          </p:nvPr>
        </p:nvSpPr>
        <p:spPr/>
        <p:txBody>
          <a:bodyPr/>
          <a:lstStyle/>
          <a:p>
            <a:r>
              <a:rPr lang="en-US" dirty="0"/>
              <a:t>Fantasy theme analysis</a:t>
            </a:r>
          </a:p>
        </p:txBody>
      </p:sp>
      <p:sp>
        <p:nvSpPr>
          <p:cNvPr id="3" name="Subtitle 2">
            <a:extLst>
              <a:ext uri="{FF2B5EF4-FFF2-40B4-BE49-F238E27FC236}">
                <a16:creationId xmlns:a16="http://schemas.microsoft.com/office/drawing/2014/main" id="{E46B72ED-05FB-AC4E-837E-546EAB3088B2}"/>
              </a:ext>
            </a:extLst>
          </p:cNvPr>
          <p:cNvSpPr>
            <a:spLocks noGrp="1"/>
          </p:cNvSpPr>
          <p:nvPr>
            <p:ph type="subTitle" idx="1"/>
          </p:nvPr>
        </p:nvSpPr>
        <p:spPr/>
        <p:txBody>
          <a:bodyPr/>
          <a:lstStyle/>
          <a:p>
            <a:r>
              <a:rPr lang="en-US" dirty="0"/>
              <a:t>Bormann, 1972</a:t>
            </a:r>
          </a:p>
        </p:txBody>
      </p:sp>
    </p:spTree>
    <p:extLst>
      <p:ext uri="{BB962C8B-B14F-4D97-AF65-F5344CB8AC3E}">
        <p14:creationId xmlns:p14="http://schemas.microsoft.com/office/powerpoint/2010/main" val="229495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hape&#10;&#10;Description automatically generated with low confidence">
            <a:extLst>
              <a:ext uri="{FF2B5EF4-FFF2-40B4-BE49-F238E27FC236}">
                <a16:creationId xmlns:a16="http://schemas.microsoft.com/office/drawing/2014/main" id="{EF62DB32-7C72-E440-A7FE-795579961384}"/>
              </a:ext>
            </a:extLst>
          </p:cNvPr>
          <p:cNvPicPr>
            <a:picLocks noGrp="1" noChangeAspect="1"/>
          </p:cNvPicPr>
          <p:nvPr>
            <p:ph type="pic" sz="quarter" idx="13"/>
          </p:nvPr>
        </p:nvPicPr>
        <p:blipFill rotWithShape="1">
          <a:blip r:embed="rId2"/>
          <a:stretch/>
        </p:blipFill>
        <p:spPr>
          <a:xfrm>
            <a:off x="5945187" y="633875"/>
            <a:ext cx="5591175" cy="5591175"/>
          </a:xfrm>
          <a:noFill/>
        </p:spPr>
      </p:pic>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195754" y="942870"/>
            <a:ext cx="4157296" cy="1292750"/>
          </a:xfrm>
        </p:spPr>
        <p:txBody>
          <a:bodyPr anchor="ctr">
            <a:normAutofit/>
          </a:bodyPr>
          <a:lstStyle/>
          <a:p>
            <a:r>
              <a:rPr lang="en-US" dirty="0"/>
              <a:t>Fantasy Theme analysis</a:t>
            </a:r>
          </a:p>
        </p:txBody>
      </p:sp>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1195754" y="2281657"/>
            <a:ext cx="4157296" cy="3633471"/>
          </a:xfrm>
        </p:spPr>
        <p:txBody>
          <a:bodyPr>
            <a:normAutofit/>
          </a:bodyPr>
          <a:lstStyle/>
          <a:p>
            <a:pPr marL="342900" indent="-342900">
              <a:buFont typeface="+mj-lt"/>
              <a:buAutoNum type="arabicPeriod"/>
            </a:pPr>
            <a:r>
              <a:rPr lang="en-US" dirty="0"/>
              <a:t>Villains and victims: the abusers vs. the assault victims</a:t>
            </a:r>
          </a:p>
          <a:p>
            <a:pPr marL="342900" indent="-342900">
              <a:buFont typeface="+mj-lt"/>
              <a:buAutoNum type="arabicPeriod"/>
            </a:pPr>
            <a:r>
              <a:rPr lang="en-US" dirty="0"/>
              <a:t>The legitimizers: The BSA, and Turley in particular</a:t>
            </a:r>
          </a:p>
          <a:p>
            <a:pPr marL="342900" indent="-342900">
              <a:buFont typeface="+mj-lt"/>
              <a:buAutoNum type="arabicPeriod"/>
            </a:pPr>
            <a:r>
              <a:rPr lang="en-US" dirty="0"/>
              <a:t>Rhetorical Community: victims, family members of victims, the organization, the local leadership of BSA troops, and even the assaulters.</a:t>
            </a:r>
          </a:p>
          <a:p>
            <a:pPr marL="342900" indent="-342900">
              <a:buFont typeface="+mj-lt"/>
              <a:buAutoNum type="arabicPeriod"/>
            </a:pPr>
            <a:r>
              <a:rPr lang="en-US" dirty="0"/>
              <a:t>Reality link: call to action brings us back to reality in the here and now. </a:t>
            </a:r>
          </a:p>
          <a:p>
            <a:pPr marL="342900" indent="-342900">
              <a:buFont typeface="+mj-lt"/>
              <a:buAutoNum type="arabicPeriod"/>
            </a:pPr>
            <a:endParaRPr lang="en-US" dirty="0"/>
          </a:p>
        </p:txBody>
      </p:sp>
    </p:spTree>
    <p:extLst>
      <p:ext uri="{BB962C8B-B14F-4D97-AF65-F5344CB8AC3E}">
        <p14:creationId xmlns:p14="http://schemas.microsoft.com/office/powerpoint/2010/main" val="417620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2D6F-3D0C-2F4D-B736-E6FE8FAB50F6}"/>
              </a:ext>
            </a:extLst>
          </p:cNvPr>
          <p:cNvSpPr>
            <a:spLocks noGrp="1"/>
          </p:cNvSpPr>
          <p:nvPr>
            <p:ph type="ctrTitle"/>
          </p:nvPr>
        </p:nvSpPr>
        <p:spPr/>
        <p:txBody>
          <a:bodyPr/>
          <a:lstStyle/>
          <a:p>
            <a:r>
              <a:rPr lang="en-US" dirty="0"/>
              <a:t>Lessons of risk and crisis communication</a:t>
            </a:r>
          </a:p>
        </p:txBody>
      </p:sp>
      <p:sp>
        <p:nvSpPr>
          <p:cNvPr id="3" name="Subtitle 2">
            <a:extLst>
              <a:ext uri="{FF2B5EF4-FFF2-40B4-BE49-F238E27FC236}">
                <a16:creationId xmlns:a16="http://schemas.microsoft.com/office/drawing/2014/main" id="{EC572789-DE65-2B46-B3D5-1AABB1DE76FF}"/>
              </a:ext>
            </a:extLst>
          </p:cNvPr>
          <p:cNvSpPr>
            <a:spLocks noGrp="1"/>
          </p:cNvSpPr>
          <p:nvPr>
            <p:ph type="subTitle" idx="1"/>
          </p:nvPr>
        </p:nvSpPr>
        <p:spPr/>
        <p:txBody>
          <a:bodyPr/>
          <a:lstStyle/>
          <a:p>
            <a:r>
              <a:rPr lang="en-US" dirty="0"/>
              <a:t>Ulmer, </a:t>
            </a:r>
            <a:r>
              <a:rPr lang="en-US" dirty="0" err="1"/>
              <a:t>seeger</a:t>
            </a:r>
            <a:r>
              <a:rPr lang="en-US" dirty="0"/>
              <a:t>, &amp; Sellnow, 2017</a:t>
            </a:r>
          </a:p>
        </p:txBody>
      </p:sp>
    </p:spTree>
    <p:extLst>
      <p:ext uri="{BB962C8B-B14F-4D97-AF65-F5344CB8AC3E}">
        <p14:creationId xmlns:p14="http://schemas.microsoft.com/office/powerpoint/2010/main" val="3177576999"/>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docProps/app.xml><?xml version="1.0" encoding="utf-8"?>
<Properties xmlns="http://schemas.openxmlformats.org/officeDocument/2006/extended-properties" xmlns:vt="http://schemas.openxmlformats.org/officeDocument/2006/docPropsVTypes">
  <Template>RetrospectVTI</Template>
  <TotalTime>1208</TotalTime>
  <Words>629</Words>
  <Application>Microsoft Macintosh PowerPoint</Application>
  <PresentationFormat>Widescreen</PresentationFormat>
  <Paragraphs>56</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RetrospectVTI</vt:lpstr>
      <vt:lpstr>An open letter to the victims</vt:lpstr>
      <vt:lpstr>OUTLINE</vt:lpstr>
      <vt:lpstr>The BSA cASe</vt:lpstr>
      <vt:lpstr>The BSA’s Open Letter</vt:lpstr>
      <vt:lpstr>The rhetorical situation</vt:lpstr>
      <vt:lpstr>The rhetorical situation</vt:lpstr>
      <vt:lpstr>Fantasy theme analysis</vt:lpstr>
      <vt:lpstr>Fantasy Theme analysis</vt:lpstr>
      <vt:lpstr>Lessons of risk and crisis communication</vt:lpstr>
      <vt:lpstr>Lessons in crisis communicaTIon</vt:lpstr>
      <vt:lpstr>Conclusion</vt:lpstr>
      <vt:lpstr>BSA lawsuit</vt:lpstr>
      <vt:lpstr>Next steps</vt:lpstr>
      <vt:lpstr>Connect or contact me with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letter to the victims</dc:title>
  <dc:creator>Bezio, Julia</dc:creator>
  <cp:lastModifiedBy>Bezio, Julia</cp:lastModifiedBy>
  <cp:revision>11</cp:revision>
  <dcterms:created xsi:type="dcterms:W3CDTF">2021-02-11T21:34:09Z</dcterms:created>
  <dcterms:modified xsi:type="dcterms:W3CDTF">2021-02-12T20:53:47Z</dcterms:modified>
</cp:coreProperties>
</file>