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15"/>
  </p:notesMasterIdLst>
  <p:sldIdLst>
    <p:sldId id="256" r:id="rId2"/>
    <p:sldId id="257" r:id="rId3"/>
    <p:sldId id="264" r:id="rId4"/>
    <p:sldId id="258" r:id="rId5"/>
    <p:sldId id="266" r:id="rId6"/>
    <p:sldId id="265" r:id="rId7"/>
    <p:sldId id="268" r:id="rId8"/>
    <p:sldId id="267" r:id="rId9"/>
    <p:sldId id="259" r:id="rId10"/>
    <p:sldId id="260"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D6EE6C-6A1C-8841-B5F2-38FA79D953D6}" v="46" dt="2021-02-15T01:57:55.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69"/>
    <p:restoredTop sz="94580"/>
  </p:normalViewPr>
  <p:slideViewPr>
    <p:cSldViewPr snapToGrid="0" snapToObjects="1">
      <p:cViewPr>
        <p:scale>
          <a:sx n="72" d="100"/>
          <a:sy n="72" d="100"/>
        </p:scale>
        <p:origin x="984" y="9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illcockson, Rachel" userId="467f9b76-b49c-4e31-abff-0f014af91cdd" providerId="ADAL" clId="{E7D6EE6C-6A1C-8841-B5F2-38FA79D953D6}"/>
    <pc:docChg chg="undo custSel addSld delSld modSld addSection delSection">
      <pc:chgData name="Willcockson, Rachel" userId="467f9b76-b49c-4e31-abff-0f014af91cdd" providerId="ADAL" clId="{E7D6EE6C-6A1C-8841-B5F2-38FA79D953D6}" dt="2021-02-16T03:24:12.404" v="2381" actId="20577"/>
      <pc:docMkLst>
        <pc:docMk/>
      </pc:docMkLst>
      <pc:sldChg chg="addSp delSp modSp mod">
        <pc:chgData name="Willcockson, Rachel" userId="467f9b76-b49c-4e31-abff-0f014af91cdd" providerId="ADAL" clId="{E7D6EE6C-6A1C-8841-B5F2-38FA79D953D6}" dt="2021-02-14T21:55:16.015" v="1047"/>
        <pc:sldMkLst>
          <pc:docMk/>
          <pc:sldMk cId="2097829180" sldId="256"/>
        </pc:sldMkLst>
        <pc:spChg chg="mod">
          <ac:chgData name="Willcockson, Rachel" userId="467f9b76-b49c-4e31-abff-0f014af91cdd" providerId="ADAL" clId="{E7D6EE6C-6A1C-8841-B5F2-38FA79D953D6}" dt="2021-02-14T17:21:19.670" v="70" actId="1076"/>
          <ac:spMkLst>
            <pc:docMk/>
            <pc:sldMk cId="2097829180" sldId="256"/>
            <ac:spMk id="2" creationId="{B972A98C-CE1E-4146-B9F9-AC933C8889EE}"/>
          </ac:spMkLst>
        </pc:spChg>
        <pc:spChg chg="mod">
          <ac:chgData name="Willcockson, Rachel" userId="467f9b76-b49c-4e31-abff-0f014af91cdd" providerId="ADAL" clId="{E7D6EE6C-6A1C-8841-B5F2-38FA79D953D6}" dt="2021-02-14T21:55:12.350" v="1045" actId="20577"/>
          <ac:spMkLst>
            <pc:docMk/>
            <pc:sldMk cId="2097829180" sldId="256"/>
            <ac:spMk id="3" creationId="{8C44A5F3-5B13-DF4F-A1E5-F47F9F5560B8}"/>
          </ac:spMkLst>
        </pc:spChg>
        <pc:spChg chg="add del mod">
          <ac:chgData name="Willcockson, Rachel" userId="467f9b76-b49c-4e31-abff-0f014af91cdd" providerId="ADAL" clId="{E7D6EE6C-6A1C-8841-B5F2-38FA79D953D6}" dt="2021-02-14T21:55:16.015" v="1047"/>
          <ac:spMkLst>
            <pc:docMk/>
            <pc:sldMk cId="2097829180" sldId="256"/>
            <ac:spMk id="5" creationId="{7E426D2D-5C88-D34B-B00F-4A6FDECBC447}"/>
          </ac:spMkLst>
        </pc:spChg>
        <pc:picChg chg="mod">
          <ac:chgData name="Willcockson, Rachel" userId="467f9b76-b49c-4e31-abff-0f014af91cdd" providerId="ADAL" clId="{E7D6EE6C-6A1C-8841-B5F2-38FA79D953D6}" dt="2021-02-14T17:21:22.547" v="71" actId="1076"/>
          <ac:picMkLst>
            <pc:docMk/>
            <pc:sldMk cId="2097829180" sldId="256"/>
            <ac:picMk id="4" creationId="{D9BC92B3-74AC-40A9-9B5B-D57197428B96}"/>
          </ac:picMkLst>
        </pc:picChg>
      </pc:sldChg>
      <pc:sldChg chg="modSp mod">
        <pc:chgData name="Willcockson, Rachel" userId="467f9b76-b49c-4e31-abff-0f014af91cdd" providerId="ADAL" clId="{E7D6EE6C-6A1C-8841-B5F2-38FA79D953D6}" dt="2021-02-14T19:42:46.486" v="721" actId="20577"/>
        <pc:sldMkLst>
          <pc:docMk/>
          <pc:sldMk cId="726950551" sldId="257"/>
        </pc:sldMkLst>
        <pc:spChg chg="mod">
          <ac:chgData name="Willcockson, Rachel" userId="467f9b76-b49c-4e31-abff-0f014af91cdd" providerId="ADAL" clId="{E7D6EE6C-6A1C-8841-B5F2-38FA79D953D6}" dt="2021-02-14T19:35:30.028" v="558" actId="1076"/>
          <ac:spMkLst>
            <pc:docMk/>
            <pc:sldMk cId="726950551" sldId="257"/>
            <ac:spMk id="2" creationId="{DBF3742A-6615-7542-83A7-113FF8BFF6FD}"/>
          </ac:spMkLst>
        </pc:spChg>
        <pc:spChg chg="mod">
          <ac:chgData name="Willcockson, Rachel" userId="467f9b76-b49c-4e31-abff-0f014af91cdd" providerId="ADAL" clId="{E7D6EE6C-6A1C-8841-B5F2-38FA79D953D6}" dt="2021-02-14T19:42:46.486" v="721" actId="20577"/>
          <ac:spMkLst>
            <pc:docMk/>
            <pc:sldMk cId="726950551" sldId="257"/>
            <ac:spMk id="3" creationId="{BD180C74-A4A3-8545-8241-0B409CEB538A}"/>
          </ac:spMkLst>
        </pc:spChg>
      </pc:sldChg>
      <pc:sldChg chg="addSp delSp modSp mod modNotesTx">
        <pc:chgData name="Willcockson, Rachel" userId="467f9b76-b49c-4e31-abff-0f014af91cdd" providerId="ADAL" clId="{E7D6EE6C-6A1C-8841-B5F2-38FA79D953D6}" dt="2021-02-14T22:12:37.211" v="1203" actId="20577"/>
        <pc:sldMkLst>
          <pc:docMk/>
          <pc:sldMk cId="4093873514" sldId="258"/>
        </pc:sldMkLst>
        <pc:spChg chg="mod">
          <ac:chgData name="Willcockson, Rachel" userId="467f9b76-b49c-4e31-abff-0f014af91cdd" providerId="ADAL" clId="{E7D6EE6C-6A1C-8841-B5F2-38FA79D953D6}" dt="2021-02-14T22:03:49.664" v="1119" actId="26606"/>
          <ac:spMkLst>
            <pc:docMk/>
            <pc:sldMk cId="4093873514" sldId="258"/>
            <ac:spMk id="2" creationId="{DBF3742A-6615-7542-83A7-113FF8BFF6FD}"/>
          </ac:spMkLst>
        </pc:spChg>
        <pc:spChg chg="del mod">
          <ac:chgData name="Willcockson, Rachel" userId="467f9b76-b49c-4e31-abff-0f014af91cdd" providerId="ADAL" clId="{E7D6EE6C-6A1C-8841-B5F2-38FA79D953D6}" dt="2021-02-14T22:03:11.756" v="1116"/>
          <ac:spMkLst>
            <pc:docMk/>
            <pc:sldMk cId="4093873514" sldId="258"/>
            <ac:spMk id="3" creationId="{BD180C74-A4A3-8545-8241-0B409CEB538A}"/>
          </ac:spMkLst>
        </pc:spChg>
        <pc:spChg chg="add del">
          <ac:chgData name="Willcockson, Rachel" userId="467f9b76-b49c-4e31-abff-0f014af91cdd" providerId="ADAL" clId="{E7D6EE6C-6A1C-8841-B5F2-38FA79D953D6}" dt="2021-02-14T22:03:49.664" v="1119" actId="26606"/>
          <ac:spMkLst>
            <pc:docMk/>
            <pc:sldMk cId="4093873514" sldId="258"/>
            <ac:spMk id="8" creationId="{EFF9146B-4CCD-4CDB-AB9C-458005307E6F}"/>
          </ac:spMkLst>
        </pc:spChg>
        <pc:spChg chg="add del">
          <ac:chgData name="Willcockson, Rachel" userId="467f9b76-b49c-4e31-abff-0f014af91cdd" providerId="ADAL" clId="{E7D6EE6C-6A1C-8841-B5F2-38FA79D953D6}" dt="2021-02-14T22:03:49.664" v="1119" actId="26606"/>
          <ac:spMkLst>
            <pc:docMk/>
            <pc:sldMk cId="4093873514" sldId="258"/>
            <ac:spMk id="10" creationId="{5E1FEFA6-7D4F-4746-AE64-D4D52FE76DC2}"/>
          </ac:spMkLst>
        </pc:spChg>
        <pc:spChg chg="add del">
          <ac:chgData name="Willcockson, Rachel" userId="467f9b76-b49c-4e31-abff-0f014af91cdd" providerId="ADAL" clId="{E7D6EE6C-6A1C-8841-B5F2-38FA79D953D6}" dt="2021-02-14T22:03:49.664" v="1119" actId="26606"/>
          <ac:spMkLst>
            <pc:docMk/>
            <pc:sldMk cId="4093873514" sldId="258"/>
            <ac:spMk id="12" creationId="{BF8DA3CF-9D4B-403A-9AD4-BB177DAB6CC1}"/>
          </ac:spMkLst>
        </pc:spChg>
        <pc:spChg chg="add del">
          <ac:chgData name="Willcockson, Rachel" userId="467f9b76-b49c-4e31-abff-0f014af91cdd" providerId="ADAL" clId="{E7D6EE6C-6A1C-8841-B5F2-38FA79D953D6}" dt="2021-02-14T22:03:49.638" v="1118" actId="26606"/>
          <ac:spMkLst>
            <pc:docMk/>
            <pc:sldMk cId="4093873514" sldId="258"/>
            <ac:spMk id="17" creationId="{38E646A7-D148-4320-A501-0291AA75AC42}"/>
          </ac:spMkLst>
        </pc:spChg>
        <pc:spChg chg="add">
          <ac:chgData name="Willcockson, Rachel" userId="467f9b76-b49c-4e31-abff-0f014af91cdd" providerId="ADAL" clId="{E7D6EE6C-6A1C-8841-B5F2-38FA79D953D6}" dt="2021-02-14T22:03:49.664" v="1119" actId="26606"/>
          <ac:spMkLst>
            <pc:docMk/>
            <pc:sldMk cId="4093873514" sldId="258"/>
            <ac:spMk id="19" creationId="{F09C18AC-EFAA-4C60-A84E-ECED43E3ECE0}"/>
          </ac:spMkLst>
        </pc:spChg>
        <pc:spChg chg="add">
          <ac:chgData name="Willcockson, Rachel" userId="467f9b76-b49c-4e31-abff-0f014af91cdd" providerId="ADAL" clId="{E7D6EE6C-6A1C-8841-B5F2-38FA79D953D6}" dt="2021-02-14T22:03:49.664" v="1119" actId="26606"/>
          <ac:spMkLst>
            <pc:docMk/>
            <pc:sldMk cId="4093873514" sldId="258"/>
            <ac:spMk id="20" creationId="{8B567ACB-44FC-44B8-A031-75BD65F800E1}"/>
          </ac:spMkLst>
        </pc:spChg>
        <pc:graphicFrameChg chg="add mod">
          <ac:chgData name="Willcockson, Rachel" userId="467f9b76-b49c-4e31-abff-0f014af91cdd" providerId="ADAL" clId="{E7D6EE6C-6A1C-8841-B5F2-38FA79D953D6}" dt="2021-02-14T22:04:36.686" v="1123" actId="14100"/>
          <ac:graphicFrameMkLst>
            <pc:docMk/>
            <pc:sldMk cId="4093873514" sldId="258"/>
            <ac:graphicFrameMk id="7" creationId="{24FAE56A-1562-A144-A93A-8953107B4F68}"/>
          </ac:graphicFrameMkLst>
        </pc:graphicFrameChg>
      </pc:sldChg>
      <pc:sldChg chg="addSp delSp modSp mod modNotesTx">
        <pc:chgData name="Willcockson, Rachel" userId="467f9b76-b49c-4e31-abff-0f014af91cdd" providerId="ADAL" clId="{E7D6EE6C-6A1C-8841-B5F2-38FA79D953D6}" dt="2021-02-15T01:59:14.788" v="2380" actId="20577"/>
        <pc:sldMkLst>
          <pc:docMk/>
          <pc:sldMk cId="1735900248" sldId="260"/>
        </pc:sldMkLst>
        <pc:spChg chg="add del mod">
          <ac:chgData name="Willcockson, Rachel" userId="467f9b76-b49c-4e31-abff-0f014af91cdd" providerId="ADAL" clId="{E7D6EE6C-6A1C-8841-B5F2-38FA79D953D6}" dt="2021-02-15T01:51:48.003" v="2271"/>
          <ac:spMkLst>
            <pc:docMk/>
            <pc:sldMk cId="1735900248" sldId="260"/>
            <ac:spMk id="4" creationId="{7F488EA5-E23D-A942-9458-B8A2BAEA151F}"/>
          </ac:spMkLst>
        </pc:spChg>
        <pc:spChg chg="mod">
          <ac:chgData name="Willcockson, Rachel" userId="467f9b76-b49c-4e31-abff-0f014af91cdd" providerId="ADAL" clId="{E7D6EE6C-6A1C-8841-B5F2-38FA79D953D6}" dt="2021-02-15T01:58:21.309" v="2379" actId="403"/>
          <ac:spMkLst>
            <pc:docMk/>
            <pc:sldMk cId="1735900248" sldId="260"/>
            <ac:spMk id="6" creationId="{DAE3EADD-9219-7641-AC05-1206D95B0F89}"/>
          </ac:spMkLst>
        </pc:spChg>
        <pc:spChg chg="mod">
          <ac:chgData name="Willcockson, Rachel" userId="467f9b76-b49c-4e31-abff-0f014af91cdd" providerId="ADAL" clId="{E7D6EE6C-6A1C-8841-B5F2-38FA79D953D6}" dt="2021-02-15T01:55:29.419" v="2358" actId="1076"/>
          <ac:spMkLst>
            <pc:docMk/>
            <pc:sldMk cId="1735900248" sldId="260"/>
            <ac:spMk id="7" creationId="{2FDCE7C2-C8C9-0A4D-8869-BF216937DBEE}"/>
          </ac:spMkLst>
        </pc:spChg>
        <pc:spChg chg="mod">
          <ac:chgData name="Willcockson, Rachel" userId="467f9b76-b49c-4e31-abff-0f014af91cdd" providerId="ADAL" clId="{E7D6EE6C-6A1C-8841-B5F2-38FA79D953D6}" dt="2021-02-15T01:52:47.183" v="2331" actId="1076"/>
          <ac:spMkLst>
            <pc:docMk/>
            <pc:sldMk cId="1735900248" sldId="260"/>
            <ac:spMk id="9" creationId="{6860E362-F968-DB4F-948F-584CDE34225E}"/>
          </ac:spMkLst>
        </pc:spChg>
        <pc:picChg chg="del">
          <ac:chgData name="Willcockson, Rachel" userId="467f9b76-b49c-4e31-abff-0f014af91cdd" providerId="ADAL" clId="{E7D6EE6C-6A1C-8841-B5F2-38FA79D953D6}" dt="2021-02-15T01:51:45.679" v="2270" actId="478"/>
          <ac:picMkLst>
            <pc:docMk/>
            <pc:sldMk cId="1735900248" sldId="260"/>
            <ac:picMk id="5" creationId="{AA46683F-964C-6545-9499-31B007C5F23A}"/>
          </ac:picMkLst>
        </pc:picChg>
        <pc:picChg chg="add mod">
          <ac:chgData name="Willcockson, Rachel" userId="467f9b76-b49c-4e31-abff-0f014af91cdd" providerId="ADAL" clId="{E7D6EE6C-6A1C-8841-B5F2-38FA79D953D6}" dt="2021-02-15T01:52:08.936" v="2274" actId="14100"/>
          <ac:picMkLst>
            <pc:docMk/>
            <pc:sldMk cId="1735900248" sldId="260"/>
            <ac:picMk id="11" creationId="{45C5F08A-4078-8843-945C-01FED043A9C5}"/>
          </ac:picMkLst>
        </pc:picChg>
        <pc:picChg chg="add mod">
          <ac:chgData name="Willcockson, Rachel" userId="467f9b76-b49c-4e31-abff-0f014af91cdd" providerId="ADAL" clId="{E7D6EE6C-6A1C-8841-B5F2-38FA79D953D6}" dt="2021-02-15T01:55:45.191" v="2360"/>
          <ac:picMkLst>
            <pc:docMk/>
            <pc:sldMk cId="1735900248" sldId="260"/>
            <ac:picMk id="12" creationId="{5566C776-378E-554A-A495-77FFC4A62707}"/>
          </ac:picMkLst>
        </pc:picChg>
        <pc:cxnChg chg="add mod">
          <ac:chgData name="Willcockson, Rachel" userId="467f9b76-b49c-4e31-abff-0f014af91cdd" providerId="ADAL" clId="{E7D6EE6C-6A1C-8841-B5F2-38FA79D953D6}" dt="2021-02-15T01:57:03.088" v="2367" actId="14100"/>
          <ac:cxnSpMkLst>
            <pc:docMk/>
            <pc:sldMk cId="1735900248" sldId="260"/>
            <ac:cxnSpMk id="13" creationId="{77B8861F-B09B-254C-B049-1E926AF07C25}"/>
          </ac:cxnSpMkLst>
        </pc:cxnChg>
      </pc:sldChg>
      <pc:sldChg chg="addSp delSp modSp add mod modNotesTx">
        <pc:chgData name="Willcockson, Rachel" userId="467f9b76-b49c-4e31-abff-0f014af91cdd" providerId="ADAL" clId="{E7D6EE6C-6A1C-8841-B5F2-38FA79D953D6}" dt="2021-02-14T21:54:29.323" v="1024" actId="20577"/>
        <pc:sldMkLst>
          <pc:docMk/>
          <pc:sldMk cId="1687182027" sldId="264"/>
        </pc:sldMkLst>
        <pc:spChg chg="mod">
          <ac:chgData name="Willcockson, Rachel" userId="467f9b76-b49c-4e31-abff-0f014af91cdd" providerId="ADAL" clId="{E7D6EE6C-6A1C-8841-B5F2-38FA79D953D6}" dt="2021-02-14T21:27:16.397" v="839" actId="26606"/>
          <ac:spMkLst>
            <pc:docMk/>
            <pc:sldMk cId="1687182027" sldId="264"/>
            <ac:spMk id="2" creationId="{DBF3742A-6615-7542-83A7-113FF8BFF6FD}"/>
          </ac:spMkLst>
        </pc:spChg>
        <pc:spChg chg="mod">
          <ac:chgData name="Willcockson, Rachel" userId="467f9b76-b49c-4e31-abff-0f014af91cdd" providerId="ADAL" clId="{E7D6EE6C-6A1C-8841-B5F2-38FA79D953D6}" dt="2021-02-14T21:54:29.323" v="1024" actId="20577"/>
          <ac:spMkLst>
            <pc:docMk/>
            <pc:sldMk cId="1687182027" sldId="264"/>
            <ac:spMk id="3" creationId="{BD180C74-A4A3-8545-8241-0B409CEB538A}"/>
          </ac:spMkLst>
        </pc:spChg>
        <pc:spChg chg="add del mod">
          <ac:chgData name="Willcockson, Rachel" userId="467f9b76-b49c-4e31-abff-0f014af91cdd" providerId="ADAL" clId="{E7D6EE6C-6A1C-8841-B5F2-38FA79D953D6}" dt="2021-02-14T21:27:39.354" v="843"/>
          <ac:spMkLst>
            <pc:docMk/>
            <pc:sldMk cId="1687182027" sldId="264"/>
            <ac:spMk id="4" creationId="{68A032FD-AD14-AA43-A8AB-B89D0B7AB9CC}"/>
          </ac:spMkLst>
        </pc:spChg>
        <pc:spChg chg="del">
          <ac:chgData name="Willcockson, Rachel" userId="467f9b76-b49c-4e31-abff-0f014af91cdd" providerId="ADAL" clId="{E7D6EE6C-6A1C-8841-B5F2-38FA79D953D6}" dt="2021-02-14T21:27:16.397" v="839" actId="26606"/>
          <ac:spMkLst>
            <pc:docMk/>
            <pc:sldMk cId="1687182027" sldId="264"/>
            <ac:spMk id="8" creationId="{EFF9146B-4CCD-4CDB-AB9C-458005307E6F}"/>
          </ac:spMkLst>
        </pc:spChg>
        <pc:spChg chg="del">
          <ac:chgData name="Willcockson, Rachel" userId="467f9b76-b49c-4e31-abff-0f014af91cdd" providerId="ADAL" clId="{E7D6EE6C-6A1C-8841-B5F2-38FA79D953D6}" dt="2021-02-14T21:27:16.397" v="839" actId="26606"/>
          <ac:spMkLst>
            <pc:docMk/>
            <pc:sldMk cId="1687182027" sldId="264"/>
            <ac:spMk id="10" creationId="{5E1FEFA6-7D4F-4746-AE64-D4D52FE76DC2}"/>
          </ac:spMkLst>
        </pc:spChg>
        <pc:spChg chg="del">
          <ac:chgData name="Willcockson, Rachel" userId="467f9b76-b49c-4e31-abff-0f014af91cdd" providerId="ADAL" clId="{E7D6EE6C-6A1C-8841-B5F2-38FA79D953D6}" dt="2021-02-14T21:27:16.397" v="839" actId="26606"/>
          <ac:spMkLst>
            <pc:docMk/>
            <pc:sldMk cId="1687182027" sldId="264"/>
            <ac:spMk id="12" creationId="{BF8DA3CF-9D4B-403A-9AD4-BB177DAB6CC1}"/>
          </ac:spMkLst>
        </pc:spChg>
        <pc:spChg chg="add">
          <ac:chgData name="Willcockson, Rachel" userId="467f9b76-b49c-4e31-abff-0f014af91cdd" providerId="ADAL" clId="{E7D6EE6C-6A1C-8841-B5F2-38FA79D953D6}" dt="2021-02-14T21:27:16.397" v="839" actId="26606"/>
          <ac:spMkLst>
            <pc:docMk/>
            <pc:sldMk cId="1687182027" sldId="264"/>
            <ac:spMk id="17" creationId="{3DC553A7-713D-4133-B393-5017EA4F2251}"/>
          </ac:spMkLst>
        </pc:spChg>
        <pc:spChg chg="add">
          <ac:chgData name="Willcockson, Rachel" userId="467f9b76-b49c-4e31-abff-0f014af91cdd" providerId="ADAL" clId="{E7D6EE6C-6A1C-8841-B5F2-38FA79D953D6}" dt="2021-02-14T21:27:16.397" v="839" actId="26606"/>
          <ac:spMkLst>
            <pc:docMk/>
            <pc:sldMk cId="1687182027" sldId="264"/>
            <ac:spMk id="19" creationId="{8A7C3535-4FB5-4E5B-BDFE-FA61877AF1A9}"/>
          </ac:spMkLst>
        </pc:spChg>
        <pc:graphicFrameChg chg="add mod">
          <ac:chgData name="Willcockson, Rachel" userId="467f9b76-b49c-4e31-abff-0f014af91cdd" providerId="ADAL" clId="{E7D6EE6C-6A1C-8841-B5F2-38FA79D953D6}" dt="2021-02-14T21:52:25.548" v="884" actId="20577"/>
          <ac:graphicFrameMkLst>
            <pc:docMk/>
            <pc:sldMk cId="1687182027" sldId="264"/>
            <ac:graphicFrameMk id="7" creationId="{B38C8559-E92B-A848-8B6B-5A8A3175979E}"/>
          </ac:graphicFrameMkLst>
        </pc:graphicFrameChg>
      </pc:sldChg>
      <pc:sldChg chg="new del">
        <pc:chgData name="Willcockson, Rachel" userId="467f9b76-b49c-4e31-abff-0f014af91cdd" providerId="ADAL" clId="{E7D6EE6C-6A1C-8841-B5F2-38FA79D953D6}" dt="2021-02-14T19:44:08.153" v="723" actId="680"/>
        <pc:sldMkLst>
          <pc:docMk/>
          <pc:sldMk cId="3078224176" sldId="264"/>
        </pc:sldMkLst>
      </pc:sldChg>
      <pc:sldChg chg="modSp add mod modNotesTx">
        <pc:chgData name="Willcockson, Rachel" userId="467f9b76-b49c-4e31-abff-0f014af91cdd" providerId="ADAL" clId="{E7D6EE6C-6A1C-8841-B5F2-38FA79D953D6}" dt="2021-02-16T03:24:12.404" v="2381" actId="20577"/>
        <pc:sldMkLst>
          <pc:docMk/>
          <pc:sldMk cId="1979829065" sldId="265"/>
        </pc:sldMkLst>
        <pc:spChg chg="mod">
          <ac:chgData name="Willcockson, Rachel" userId="467f9b76-b49c-4e31-abff-0f014af91cdd" providerId="ADAL" clId="{E7D6EE6C-6A1C-8841-B5F2-38FA79D953D6}" dt="2021-02-14T22:52:35.238" v="1716" actId="313"/>
          <ac:spMkLst>
            <pc:docMk/>
            <pc:sldMk cId="1979829065" sldId="265"/>
            <ac:spMk id="2" creationId="{DBF3742A-6615-7542-83A7-113FF8BFF6FD}"/>
          </ac:spMkLst>
        </pc:spChg>
        <pc:spChg chg="mod">
          <ac:chgData name="Willcockson, Rachel" userId="467f9b76-b49c-4e31-abff-0f014af91cdd" providerId="ADAL" clId="{E7D6EE6C-6A1C-8841-B5F2-38FA79D953D6}" dt="2021-02-16T03:24:12.404" v="2381" actId="20577"/>
          <ac:spMkLst>
            <pc:docMk/>
            <pc:sldMk cId="1979829065" sldId="265"/>
            <ac:spMk id="3" creationId="{BD180C74-A4A3-8545-8241-0B409CEB538A}"/>
          </ac:spMkLst>
        </pc:spChg>
      </pc:sldChg>
      <pc:sldChg chg="addSp delSp modSp new mod setBg">
        <pc:chgData name="Willcockson, Rachel" userId="467f9b76-b49c-4e31-abff-0f014af91cdd" providerId="ADAL" clId="{E7D6EE6C-6A1C-8841-B5F2-38FA79D953D6}" dt="2021-02-14T22:45:47.440" v="1204"/>
        <pc:sldMkLst>
          <pc:docMk/>
          <pc:sldMk cId="1693860841" sldId="266"/>
        </pc:sldMkLst>
        <pc:spChg chg="mod">
          <ac:chgData name="Willcockson, Rachel" userId="467f9b76-b49c-4e31-abff-0f014af91cdd" providerId="ADAL" clId="{E7D6EE6C-6A1C-8841-B5F2-38FA79D953D6}" dt="2021-02-14T22:06:40.048" v="1196" actId="26606"/>
          <ac:spMkLst>
            <pc:docMk/>
            <pc:sldMk cId="1693860841" sldId="266"/>
            <ac:spMk id="2" creationId="{2ABDAB40-857D-5D45-BEE6-4DD0A3E9FD5F}"/>
          </ac:spMkLst>
        </pc:spChg>
        <pc:spChg chg="del">
          <ac:chgData name="Willcockson, Rachel" userId="467f9b76-b49c-4e31-abff-0f014af91cdd" providerId="ADAL" clId="{E7D6EE6C-6A1C-8841-B5F2-38FA79D953D6}" dt="2021-02-14T22:05:15.162" v="1126"/>
          <ac:spMkLst>
            <pc:docMk/>
            <pc:sldMk cId="1693860841" sldId="266"/>
            <ac:spMk id="3" creationId="{0D2234A8-C479-B24A-9E56-69ED97DF67A2}"/>
          </ac:spMkLst>
        </pc:spChg>
        <pc:spChg chg="add del">
          <ac:chgData name="Willcockson, Rachel" userId="467f9b76-b49c-4e31-abff-0f014af91cdd" providerId="ADAL" clId="{E7D6EE6C-6A1C-8841-B5F2-38FA79D953D6}" dt="2021-02-14T22:06:40.048" v="1196" actId="26606"/>
          <ac:spMkLst>
            <pc:docMk/>
            <pc:sldMk cId="1693860841" sldId="266"/>
            <ac:spMk id="9" creationId="{6A345A9C-E07D-45D3-A710-DDECB3F9945A}"/>
          </ac:spMkLst>
        </pc:spChg>
        <pc:spChg chg="add del">
          <ac:chgData name="Willcockson, Rachel" userId="467f9b76-b49c-4e31-abff-0f014af91cdd" providerId="ADAL" clId="{E7D6EE6C-6A1C-8841-B5F2-38FA79D953D6}" dt="2021-02-14T22:06:40.048" v="1196" actId="26606"/>
          <ac:spMkLst>
            <pc:docMk/>
            <pc:sldMk cId="1693860841" sldId="266"/>
            <ac:spMk id="11" creationId="{F09C18AC-EFAA-4C60-A84E-ECED43E3ECE0}"/>
          </ac:spMkLst>
        </pc:spChg>
        <pc:spChg chg="add del">
          <ac:chgData name="Willcockson, Rachel" userId="467f9b76-b49c-4e31-abff-0f014af91cdd" providerId="ADAL" clId="{E7D6EE6C-6A1C-8841-B5F2-38FA79D953D6}" dt="2021-02-14T22:06:20.101" v="1185" actId="26606"/>
          <ac:spMkLst>
            <pc:docMk/>
            <pc:sldMk cId="1693860841" sldId="266"/>
            <ac:spMk id="16" creationId="{B83FF559-6482-47DA-9012-5849DE2A2E55}"/>
          </ac:spMkLst>
        </pc:spChg>
        <pc:spChg chg="add del">
          <ac:chgData name="Willcockson, Rachel" userId="467f9b76-b49c-4e31-abff-0f014af91cdd" providerId="ADAL" clId="{E7D6EE6C-6A1C-8841-B5F2-38FA79D953D6}" dt="2021-02-14T22:06:24.270" v="1187" actId="26606"/>
          <ac:spMkLst>
            <pc:docMk/>
            <pc:sldMk cId="1693860841" sldId="266"/>
            <ac:spMk id="18" creationId="{F09C18AC-EFAA-4C60-A84E-ECED43E3ECE0}"/>
          </ac:spMkLst>
        </pc:spChg>
        <pc:spChg chg="add del">
          <ac:chgData name="Willcockson, Rachel" userId="467f9b76-b49c-4e31-abff-0f014af91cdd" providerId="ADAL" clId="{E7D6EE6C-6A1C-8841-B5F2-38FA79D953D6}" dt="2021-02-14T22:06:24.270" v="1187" actId="26606"/>
          <ac:spMkLst>
            <pc:docMk/>
            <pc:sldMk cId="1693860841" sldId="266"/>
            <ac:spMk id="19" creationId="{6A345A9C-E07D-45D3-A710-DDECB3F9945A}"/>
          </ac:spMkLst>
        </pc:spChg>
        <pc:spChg chg="add del">
          <ac:chgData name="Willcockson, Rachel" userId="467f9b76-b49c-4e31-abff-0f014af91cdd" providerId="ADAL" clId="{E7D6EE6C-6A1C-8841-B5F2-38FA79D953D6}" dt="2021-02-14T22:06:27.500" v="1189" actId="26606"/>
          <ac:spMkLst>
            <pc:docMk/>
            <pc:sldMk cId="1693860841" sldId="266"/>
            <ac:spMk id="21" creationId="{38E646A7-D148-4320-A501-0291AA75AC42}"/>
          </ac:spMkLst>
        </pc:spChg>
        <pc:spChg chg="add del">
          <ac:chgData name="Willcockson, Rachel" userId="467f9b76-b49c-4e31-abff-0f014af91cdd" providerId="ADAL" clId="{E7D6EE6C-6A1C-8841-B5F2-38FA79D953D6}" dt="2021-02-14T22:06:36.716" v="1191" actId="26606"/>
          <ac:spMkLst>
            <pc:docMk/>
            <pc:sldMk cId="1693860841" sldId="266"/>
            <ac:spMk id="23" creationId="{6A345A9C-E07D-45D3-A710-DDECB3F9945A}"/>
          </ac:spMkLst>
        </pc:spChg>
        <pc:spChg chg="add del">
          <ac:chgData name="Willcockson, Rachel" userId="467f9b76-b49c-4e31-abff-0f014af91cdd" providerId="ADAL" clId="{E7D6EE6C-6A1C-8841-B5F2-38FA79D953D6}" dt="2021-02-14T22:06:36.716" v="1191" actId="26606"/>
          <ac:spMkLst>
            <pc:docMk/>
            <pc:sldMk cId="1693860841" sldId="266"/>
            <ac:spMk id="24" creationId="{F09C18AC-EFAA-4C60-A84E-ECED43E3ECE0}"/>
          </ac:spMkLst>
        </pc:spChg>
        <pc:spChg chg="add del">
          <ac:chgData name="Willcockson, Rachel" userId="467f9b76-b49c-4e31-abff-0f014af91cdd" providerId="ADAL" clId="{E7D6EE6C-6A1C-8841-B5F2-38FA79D953D6}" dt="2021-02-14T22:06:38.360" v="1193" actId="26606"/>
          <ac:spMkLst>
            <pc:docMk/>
            <pc:sldMk cId="1693860841" sldId="266"/>
            <ac:spMk id="26" creationId="{8B567ACB-44FC-44B8-A031-75BD65F800E1}"/>
          </ac:spMkLst>
        </pc:spChg>
        <pc:spChg chg="add del">
          <ac:chgData name="Willcockson, Rachel" userId="467f9b76-b49c-4e31-abff-0f014af91cdd" providerId="ADAL" clId="{E7D6EE6C-6A1C-8841-B5F2-38FA79D953D6}" dt="2021-02-14T22:06:38.360" v="1193" actId="26606"/>
          <ac:spMkLst>
            <pc:docMk/>
            <pc:sldMk cId="1693860841" sldId="266"/>
            <ac:spMk id="27" creationId="{F09C18AC-EFAA-4C60-A84E-ECED43E3ECE0}"/>
          </ac:spMkLst>
        </pc:spChg>
        <pc:spChg chg="add del">
          <ac:chgData name="Willcockson, Rachel" userId="467f9b76-b49c-4e31-abff-0f014af91cdd" providerId="ADAL" clId="{E7D6EE6C-6A1C-8841-B5F2-38FA79D953D6}" dt="2021-02-14T22:06:40.025" v="1195" actId="26606"/>
          <ac:spMkLst>
            <pc:docMk/>
            <pc:sldMk cId="1693860841" sldId="266"/>
            <ac:spMk id="29" creationId="{38E646A7-D148-4320-A501-0291AA75AC42}"/>
          </ac:spMkLst>
        </pc:spChg>
        <pc:spChg chg="add">
          <ac:chgData name="Willcockson, Rachel" userId="467f9b76-b49c-4e31-abff-0f014af91cdd" providerId="ADAL" clId="{E7D6EE6C-6A1C-8841-B5F2-38FA79D953D6}" dt="2021-02-14T22:06:40.048" v="1196" actId="26606"/>
          <ac:spMkLst>
            <pc:docMk/>
            <pc:sldMk cId="1693860841" sldId="266"/>
            <ac:spMk id="31" creationId="{6A345A9C-E07D-45D3-A710-DDECB3F9945A}"/>
          </ac:spMkLst>
        </pc:spChg>
        <pc:spChg chg="add">
          <ac:chgData name="Willcockson, Rachel" userId="467f9b76-b49c-4e31-abff-0f014af91cdd" providerId="ADAL" clId="{E7D6EE6C-6A1C-8841-B5F2-38FA79D953D6}" dt="2021-02-14T22:06:40.048" v="1196" actId="26606"/>
          <ac:spMkLst>
            <pc:docMk/>
            <pc:sldMk cId="1693860841" sldId="266"/>
            <ac:spMk id="32" creationId="{F09C18AC-EFAA-4C60-A84E-ECED43E3ECE0}"/>
          </ac:spMkLst>
        </pc:spChg>
        <pc:graphicFrameChg chg="add mod">
          <ac:chgData name="Willcockson, Rachel" userId="467f9b76-b49c-4e31-abff-0f014af91cdd" providerId="ADAL" clId="{E7D6EE6C-6A1C-8841-B5F2-38FA79D953D6}" dt="2021-02-14T22:45:47.440" v="1204"/>
          <ac:graphicFrameMkLst>
            <pc:docMk/>
            <pc:sldMk cId="1693860841" sldId="266"/>
            <ac:graphicFrameMk id="4" creationId="{DC47F78F-21FF-ED49-8799-45333BB2C3D8}"/>
          </ac:graphicFrameMkLst>
        </pc:graphicFrameChg>
      </pc:sldChg>
      <pc:sldChg chg="add">
        <pc:chgData name="Willcockson, Rachel" userId="467f9b76-b49c-4e31-abff-0f014af91cdd" providerId="ADAL" clId="{E7D6EE6C-6A1C-8841-B5F2-38FA79D953D6}" dt="2021-02-14T22:46:47.430" v="1205" actId="2890"/>
        <pc:sldMkLst>
          <pc:docMk/>
          <pc:sldMk cId="109226301" sldId="267"/>
        </pc:sldMkLst>
      </pc:sldChg>
      <pc:sldChg chg="modSp add mod modNotesTx">
        <pc:chgData name="Willcockson, Rachel" userId="467f9b76-b49c-4e31-abff-0f014af91cdd" providerId="ADAL" clId="{E7D6EE6C-6A1C-8841-B5F2-38FA79D953D6}" dt="2021-02-15T01:49:59.882" v="2269" actId="20577"/>
        <pc:sldMkLst>
          <pc:docMk/>
          <pc:sldMk cId="2113614236" sldId="268"/>
        </pc:sldMkLst>
        <pc:spChg chg="mod">
          <ac:chgData name="Willcockson, Rachel" userId="467f9b76-b49c-4e31-abff-0f014af91cdd" providerId="ADAL" clId="{E7D6EE6C-6A1C-8841-B5F2-38FA79D953D6}" dt="2021-02-15T00:47:30.025" v="1741" actId="20577"/>
          <ac:spMkLst>
            <pc:docMk/>
            <pc:sldMk cId="2113614236" sldId="268"/>
            <ac:spMk id="2" creationId="{DBF3742A-6615-7542-83A7-113FF8BFF6FD}"/>
          </ac:spMkLst>
        </pc:spChg>
        <pc:spChg chg="mod">
          <ac:chgData name="Willcockson, Rachel" userId="467f9b76-b49c-4e31-abff-0f014af91cdd" providerId="ADAL" clId="{E7D6EE6C-6A1C-8841-B5F2-38FA79D953D6}" dt="2021-02-15T01:49:59.882" v="2269" actId="20577"/>
          <ac:spMkLst>
            <pc:docMk/>
            <pc:sldMk cId="2113614236" sldId="268"/>
            <ac:spMk id="3" creationId="{BD180C74-A4A3-8545-8241-0B409CEB538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umconnectumt-my.sharepoint.com/personal/rw109665_umconnect_umt_edu/Documents/IR%20Final%20Tabl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rachelwillcockson\Downloads\Rache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rachelwillcockson\Downloads\Rache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dirty="0">
                <a:solidFill>
                  <a:schemeClr val="tx2"/>
                </a:solidFill>
              </a:rPr>
              <a:t>Percentages of Displaced Populations 2019</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A199-9045-9696-E516117A0D92}"/>
              </c:ext>
            </c:extLst>
          </c:dPt>
          <c:dPt>
            <c:idx val="1"/>
            <c:bubble3D val="0"/>
            <c:spPr>
              <a:solidFill>
                <a:schemeClr val="accent3"/>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A199-9045-9696-E516117A0D92}"/>
              </c:ext>
            </c:extLst>
          </c:dPt>
          <c:dPt>
            <c:idx val="2"/>
            <c:bubble3D val="0"/>
            <c:spPr>
              <a:solidFill>
                <a:schemeClr val="accent5"/>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5-A199-9045-9696-E516117A0D92}"/>
              </c:ext>
            </c:extLst>
          </c:dPt>
          <c:dPt>
            <c:idx val="3"/>
            <c:bubble3D val="0"/>
            <c:spPr>
              <a:solidFill>
                <a:schemeClr val="accent1">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7-A199-9045-9696-E516117A0D92}"/>
              </c:ext>
            </c:extLst>
          </c:dPt>
          <c:dPt>
            <c:idx val="4"/>
            <c:bubble3D val="0"/>
            <c:spPr>
              <a:solidFill>
                <a:schemeClr val="accent3">
                  <a:lumMod val="60000"/>
                </a:schemeClr>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9-A199-9045-9696-E516117A0D92}"/>
              </c:ext>
            </c:extLst>
          </c:dPt>
          <c:dLbls>
            <c:dLbl>
              <c:idx val="4"/>
              <c:tx>
                <c:rich>
                  <a:bodyPr/>
                  <a:lstStyle/>
                  <a:p>
                    <a:fld id="{CA2E4879-5439-1743-8507-A43D1B6F79FA}" type="CATEGORYNAME">
                      <a:rPr lang="en-US"/>
                      <a:pPr/>
                      <a:t>[CATEGORY NAME]</a:t>
                    </a:fld>
                    <a:r>
                      <a:rPr lang="en-US" baseline="0"/>
                      <a:t>
50%</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199-9045-9696-E516117A0D9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'Population Data'!$A$1:$A$5</c:f>
              <c:strCache>
                <c:ptCount val="5"/>
                <c:pt idx="0">
                  <c:v>Refugees </c:v>
                </c:pt>
                <c:pt idx="1">
                  <c:v>Asylum-Seekers</c:v>
                </c:pt>
                <c:pt idx="2">
                  <c:v>Stateless</c:v>
                </c:pt>
                <c:pt idx="3">
                  <c:v>Returnees </c:v>
                </c:pt>
                <c:pt idx="4">
                  <c:v>Internally Displaced Persons </c:v>
                </c:pt>
              </c:strCache>
            </c:strRef>
          </c:cat>
          <c:val>
            <c:numRef>
              <c:f>'Population Data'!$B$1:$B$5</c:f>
              <c:numCache>
                <c:formatCode>0%</c:formatCode>
                <c:ptCount val="5"/>
                <c:pt idx="0">
                  <c:v>0.24</c:v>
                </c:pt>
                <c:pt idx="1">
                  <c:v>0.05</c:v>
                </c:pt>
                <c:pt idx="2">
                  <c:v>0.05</c:v>
                </c:pt>
                <c:pt idx="3">
                  <c:v>7.0000000000000007E-2</c:v>
                </c:pt>
                <c:pt idx="4">
                  <c:v>0.5</c:v>
                </c:pt>
              </c:numCache>
            </c:numRef>
          </c:val>
          <c:extLst>
            <c:ext xmlns:c16="http://schemas.microsoft.com/office/drawing/2014/chart" uri="{C3380CC4-5D6E-409C-BE32-E72D297353CC}">
              <c16:uniqueId val="{0000000A-A199-9045-9696-E516117A0D92}"/>
            </c:ext>
          </c:extLst>
        </c:ser>
        <c:dLbls>
          <c:dLblPos val="inEnd"/>
          <c:showLegendKey val="0"/>
          <c:showVal val="0"/>
          <c:showCatName val="1"/>
          <c:showSerName val="0"/>
          <c:showPercent val="0"/>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Asylum </a:t>
            </a:r>
            <a:r>
              <a:rPr lang="en-US" sz="1800" baseline="0"/>
              <a:t>Acceptance Decisions Compared to Total National Population</a:t>
            </a:r>
            <a:endParaRPr lang="en-US" sz="180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'Rachel Charts'!$B$1</c:f>
              <c:strCache>
                <c:ptCount val="1"/>
                <c:pt idx="0">
                  <c:v>Total No of Accepted 10yr. </c:v>
                </c:pt>
              </c:strCache>
            </c:strRef>
          </c:tx>
          <c:spPr>
            <a:solidFill>
              <a:schemeClr val="accent1">
                <a:shade val="65000"/>
              </a:schemeClr>
            </a:solidFill>
            <a:ln>
              <a:noFill/>
            </a:ln>
            <a:effectLst/>
          </c:spPr>
          <c:invertIfNegative val="0"/>
          <c:cat>
            <c:strRef>
              <c:f>'Rachel Charts'!$A$2:$A$26</c:f>
              <c:strCache>
                <c:ptCount val="25"/>
                <c:pt idx="0">
                  <c:v>Uganda</c:v>
                </c:pt>
                <c:pt idx="1">
                  <c:v>Germany </c:v>
                </c:pt>
                <c:pt idx="2">
                  <c:v>Austria </c:v>
                </c:pt>
                <c:pt idx="3">
                  <c:v>United States of America </c:v>
                </c:pt>
                <c:pt idx="4">
                  <c:v>Sudan </c:v>
                </c:pt>
                <c:pt idx="5">
                  <c:v>Canada </c:v>
                </c:pt>
                <c:pt idx="6">
                  <c:v>Netherlands </c:v>
                </c:pt>
                <c:pt idx="7">
                  <c:v>Belgium </c:v>
                </c:pt>
                <c:pt idx="8">
                  <c:v>France </c:v>
                </c:pt>
                <c:pt idx="9">
                  <c:v>Switzerland </c:v>
                </c:pt>
                <c:pt idx="10">
                  <c:v>Italy </c:v>
                </c:pt>
                <c:pt idx="11">
                  <c:v>Zambia </c:v>
                </c:pt>
                <c:pt idx="12">
                  <c:v>United Kingdom </c:v>
                </c:pt>
                <c:pt idx="13">
                  <c:v>Rwanda </c:v>
                </c:pt>
                <c:pt idx="14">
                  <c:v>Brazil </c:v>
                </c:pt>
                <c:pt idx="15">
                  <c:v>Burundi </c:v>
                </c:pt>
                <c:pt idx="16">
                  <c:v>Mexico </c:v>
                </c:pt>
                <c:pt idx="17">
                  <c:v>Nigeria </c:v>
                </c:pt>
                <c:pt idx="18">
                  <c:v>South Africa </c:v>
                </c:pt>
                <c:pt idx="19">
                  <c:v>Ecuador </c:v>
                </c:pt>
                <c:pt idx="20">
                  <c:v>Finland </c:v>
                </c:pt>
                <c:pt idx="21">
                  <c:v>Chad </c:v>
                </c:pt>
                <c:pt idx="22">
                  <c:v>Bulgaria </c:v>
                </c:pt>
                <c:pt idx="23">
                  <c:v>Dem Republic of Congo </c:v>
                </c:pt>
                <c:pt idx="24">
                  <c:v>Sweden </c:v>
                </c:pt>
              </c:strCache>
            </c:strRef>
          </c:cat>
          <c:val>
            <c:numRef>
              <c:f>'Rachel Charts'!$B$2:$B$26</c:f>
              <c:numCache>
                <c:formatCode>_(* #,##0_);_(* \(#,##0\);_(* "-"??_);_(@_)</c:formatCode>
                <c:ptCount val="25"/>
                <c:pt idx="0">
                  <c:v>159934</c:v>
                </c:pt>
                <c:pt idx="1">
                  <c:v>119455</c:v>
                </c:pt>
                <c:pt idx="2">
                  <c:v>97146</c:v>
                </c:pt>
                <c:pt idx="3">
                  <c:v>82795</c:v>
                </c:pt>
                <c:pt idx="4">
                  <c:v>60333</c:v>
                </c:pt>
                <c:pt idx="5">
                  <c:v>57014</c:v>
                </c:pt>
                <c:pt idx="6">
                  <c:v>52520</c:v>
                </c:pt>
                <c:pt idx="7">
                  <c:v>52445</c:v>
                </c:pt>
                <c:pt idx="8">
                  <c:v>49206</c:v>
                </c:pt>
                <c:pt idx="9">
                  <c:v>46315</c:v>
                </c:pt>
                <c:pt idx="10">
                  <c:v>42777</c:v>
                </c:pt>
                <c:pt idx="11">
                  <c:v>40485</c:v>
                </c:pt>
                <c:pt idx="12">
                  <c:v>35006</c:v>
                </c:pt>
                <c:pt idx="13">
                  <c:v>29685</c:v>
                </c:pt>
                <c:pt idx="14">
                  <c:v>28628</c:v>
                </c:pt>
                <c:pt idx="15">
                  <c:v>26403</c:v>
                </c:pt>
                <c:pt idx="16">
                  <c:v>23206</c:v>
                </c:pt>
                <c:pt idx="17">
                  <c:v>20830</c:v>
                </c:pt>
                <c:pt idx="18">
                  <c:v>17364</c:v>
                </c:pt>
                <c:pt idx="19">
                  <c:v>14546</c:v>
                </c:pt>
                <c:pt idx="20">
                  <c:v>13465</c:v>
                </c:pt>
                <c:pt idx="21">
                  <c:v>13401</c:v>
                </c:pt>
                <c:pt idx="22">
                  <c:v>12419</c:v>
                </c:pt>
                <c:pt idx="23">
                  <c:v>12350</c:v>
                </c:pt>
                <c:pt idx="24">
                  <c:v>11726</c:v>
                </c:pt>
              </c:numCache>
            </c:numRef>
          </c:val>
          <c:extLst>
            <c:ext xmlns:c16="http://schemas.microsoft.com/office/drawing/2014/chart" uri="{C3380CC4-5D6E-409C-BE32-E72D297353CC}">
              <c16:uniqueId val="{00000000-51A3-C44F-9134-C598AC066068}"/>
            </c:ext>
          </c:extLst>
        </c:ser>
        <c:ser>
          <c:idx val="1"/>
          <c:order val="1"/>
          <c:tx>
            <c:strRef>
              <c:f>'Rachel Charts'!$C$1</c:f>
              <c:strCache>
                <c:ptCount val="1"/>
                <c:pt idx="0">
                  <c:v>Total No Accepted 2019</c:v>
                </c:pt>
              </c:strCache>
            </c:strRef>
          </c:tx>
          <c:spPr>
            <a:solidFill>
              <a:schemeClr val="accent1"/>
            </a:solidFill>
            <a:ln>
              <a:noFill/>
            </a:ln>
            <a:effectLst/>
          </c:spPr>
          <c:invertIfNegative val="0"/>
          <c:cat>
            <c:strRef>
              <c:f>'Rachel Charts'!$A$2:$A$26</c:f>
              <c:strCache>
                <c:ptCount val="25"/>
                <c:pt idx="0">
                  <c:v>Uganda</c:v>
                </c:pt>
                <c:pt idx="1">
                  <c:v>Germany </c:v>
                </c:pt>
                <c:pt idx="2">
                  <c:v>Austria </c:v>
                </c:pt>
                <c:pt idx="3">
                  <c:v>United States of America </c:v>
                </c:pt>
                <c:pt idx="4">
                  <c:v>Sudan </c:v>
                </c:pt>
                <c:pt idx="5">
                  <c:v>Canada </c:v>
                </c:pt>
                <c:pt idx="6">
                  <c:v>Netherlands </c:v>
                </c:pt>
                <c:pt idx="7">
                  <c:v>Belgium </c:v>
                </c:pt>
                <c:pt idx="8">
                  <c:v>France </c:v>
                </c:pt>
                <c:pt idx="9">
                  <c:v>Switzerland </c:v>
                </c:pt>
                <c:pt idx="10">
                  <c:v>Italy </c:v>
                </c:pt>
                <c:pt idx="11">
                  <c:v>Zambia </c:v>
                </c:pt>
                <c:pt idx="12">
                  <c:v>United Kingdom </c:v>
                </c:pt>
                <c:pt idx="13">
                  <c:v>Rwanda </c:v>
                </c:pt>
                <c:pt idx="14">
                  <c:v>Brazil </c:v>
                </c:pt>
                <c:pt idx="15">
                  <c:v>Burundi </c:v>
                </c:pt>
                <c:pt idx="16">
                  <c:v>Mexico </c:v>
                </c:pt>
                <c:pt idx="17">
                  <c:v>Nigeria </c:v>
                </c:pt>
                <c:pt idx="18">
                  <c:v>South Africa </c:v>
                </c:pt>
                <c:pt idx="19">
                  <c:v>Ecuador </c:v>
                </c:pt>
                <c:pt idx="20">
                  <c:v>Finland </c:v>
                </c:pt>
                <c:pt idx="21">
                  <c:v>Chad </c:v>
                </c:pt>
                <c:pt idx="22">
                  <c:v>Bulgaria </c:v>
                </c:pt>
                <c:pt idx="23">
                  <c:v>Dem Republic of Congo </c:v>
                </c:pt>
                <c:pt idx="24">
                  <c:v>Sweden </c:v>
                </c:pt>
              </c:strCache>
            </c:strRef>
          </c:cat>
          <c:val>
            <c:numRef>
              <c:f>'Rachel Charts'!$C$2:$C$26</c:f>
              <c:numCache>
                <c:formatCode>_(* #,##0_);_(* \(#,##0\);_(* "-"??_);_(@_)</c:formatCode>
                <c:ptCount val="25"/>
                <c:pt idx="0">
                  <c:v>12</c:v>
                </c:pt>
                <c:pt idx="1">
                  <c:v>8940</c:v>
                </c:pt>
                <c:pt idx="2">
                  <c:v>9710</c:v>
                </c:pt>
                <c:pt idx="3">
                  <c:v>5630</c:v>
                </c:pt>
                <c:pt idx="4">
                  <c:v>1844</c:v>
                </c:pt>
                <c:pt idx="5">
                  <c:v>1939</c:v>
                </c:pt>
                <c:pt idx="6">
                  <c:v>3975</c:v>
                </c:pt>
                <c:pt idx="7">
                  <c:v>3035</c:v>
                </c:pt>
                <c:pt idx="8">
                  <c:v>9324</c:v>
                </c:pt>
                <c:pt idx="9">
                  <c:v>5532</c:v>
                </c:pt>
                <c:pt idx="10">
                  <c:v>10091</c:v>
                </c:pt>
                <c:pt idx="11">
                  <c:v>5742</c:v>
                </c:pt>
                <c:pt idx="12">
                  <c:v>3946</c:v>
                </c:pt>
                <c:pt idx="13">
                  <c:v>188</c:v>
                </c:pt>
                <c:pt idx="14">
                  <c:v>21532</c:v>
                </c:pt>
                <c:pt idx="15">
                  <c:v>219</c:v>
                </c:pt>
                <c:pt idx="16">
                  <c:v>10825</c:v>
                </c:pt>
                <c:pt idx="17">
                  <c:v>19374</c:v>
                </c:pt>
                <c:pt idx="18">
                  <c:v>59</c:v>
                </c:pt>
                <c:pt idx="19">
                  <c:v>3229</c:v>
                </c:pt>
                <c:pt idx="20">
                  <c:v>1785</c:v>
                </c:pt>
                <c:pt idx="21">
                  <c:v>62</c:v>
                </c:pt>
                <c:pt idx="22">
                  <c:v>475</c:v>
                </c:pt>
                <c:pt idx="23">
                  <c:v>11148</c:v>
                </c:pt>
                <c:pt idx="24">
                  <c:v>949</c:v>
                </c:pt>
              </c:numCache>
            </c:numRef>
          </c:val>
          <c:extLst>
            <c:ext xmlns:c16="http://schemas.microsoft.com/office/drawing/2014/chart" uri="{C3380CC4-5D6E-409C-BE32-E72D297353CC}">
              <c16:uniqueId val="{00000001-51A3-C44F-9134-C598AC066068}"/>
            </c:ext>
          </c:extLst>
        </c:ser>
        <c:ser>
          <c:idx val="2"/>
          <c:order val="2"/>
          <c:tx>
            <c:strRef>
              <c:f>'Rachel Charts'!$D$1</c:f>
              <c:strCache>
                <c:ptCount val="1"/>
                <c:pt idx="0">
                  <c:v>Total Country Pop. (in thousands)</c:v>
                </c:pt>
              </c:strCache>
            </c:strRef>
          </c:tx>
          <c:spPr>
            <a:solidFill>
              <a:schemeClr val="accent1">
                <a:tint val="65000"/>
              </a:schemeClr>
            </a:solidFill>
            <a:ln>
              <a:noFill/>
            </a:ln>
            <a:effectLst/>
          </c:spPr>
          <c:invertIfNegative val="0"/>
          <c:cat>
            <c:strRef>
              <c:f>'Rachel Charts'!$A$2:$A$26</c:f>
              <c:strCache>
                <c:ptCount val="25"/>
                <c:pt idx="0">
                  <c:v>Uganda</c:v>
                </c:pt>
                <c:pt idx="1">
                  <c:v>Germany </c:v>
                </c:pt>
                <c:pt idx="2">
                  <c:v>Austria </c:v>
                </c:pt>
                <c:pt idx="3">
                  <c:v>United States of America </c:v>
                </c:pt>
                <c:pt idx="4">
                  <c:v>Sudan </c:v>
                </c:pt>
                <c:pt idx="5">
                  <c:v>Canada </c:v>
                </c:pt>
                <c:pt idx="6">
                  <c:v>Netherlands </c:v>
                </c:pt>
                <c:pt idx="7">
                  <c:v>Belgium </c:v>
                </c:pt>
                <c:pt idx="8">
                  <c:v>France </c:v>
                </c:pt>
                <c:pt idx="9">
                  <c:v>Switzerland </c:v>
                </c:pt>
                <c:pt idx="10">
                  <c:v>Italy </c:v>
                </c:pt>
                <c:pt idx="11">
                  <c:v>Zambia </c:v>
                </c:pt>
                <c:pt idx="12">
                  <c:v>United Kingdom </c:v>
                </c:pt>
                <c:pt idx="13">
                  <c:v>Rwanda </c:v>
                </c:pt>
                <c:pt idx="14">
                  <c:v>Brazil </c:v>
                </c:pt>
                <c:pt idx="15">
                  <c:v>Burundi </c:v>
                </c:pt>
                <c:pt idx="16">
                  <c:v>Mexico </c:v>
                </c:pt>
                <c:pt idx="17">
                  <c:v>Nigeria </c:v>
                </c:pt>
                <c:pt idx="18">
                  <c:v>South Africa </c:v>
                </c:pt>
                <c:pt idx="19">
                  <c:v>Ecuador </c:v>
                </c:pt>
                <c:pt idx="20">
                  <c:v>Finland </c:v>
                </c:pt>
                <c:pt idx="21">
                  <c:v>Chad </c:v>
                </c:pt>
                <c:pt idx="22">
                  <c:v>Bulgaria </c:v>
                </c:pt>
                <c:pt idx="23">
                  <c:v>Dem Republic of Congo </c:v>
                </c:pt>
                <c:pt idx="24">
                  <c:v>Sweden </c:v>
                </c:pt>
              </c:strCache>
            </c:strRef>
          </c:cat>
          <c:val>
            <c:numRef>
              <c:f>'Rachel Charts'!$D$2:$D$26</c:f>
              <c:numCache>
                <c:formatCode>_(* #,##0_);_(* \(#,##0\);_(* "-"??_);_(@_)</c:formatCode>
                <c:ptCount val="25"/>
                <c:pt idx="0">
                  <c:v>44269.593999999997</c:v>
                </c:pt>
                <c:pt idx="1">
                  <c:v>83132.798999999999</c:v>
                </c:pt>
                <c:pt idx="2">
                  <c:v>8877.0669999999991</c:v>
                </c:pt>
                <c:pt idx="3">
                  <c:v>328239.52299999999</c:v>
                </c:pt>
                <c:pt idx="4">
                  <c:v>42813.237999999998</c:v>
                </c:pt>
                <c:pt idx="5">
                  <c:v>37589.262000000002</c:v>
                </c:pt>
                <c:pt idx="6">
                  <c:v>17332.849999999999</c:v>
                </c:pt>
                <c:pt idx="7">
                  <c:v>11484.055</c:v>
                </c:pt>
                <c:pt idx="8">
                  <c:v>67059.887000000002</c:v>
                </c:pt>
                <c:pt idx="9">
                  <c:v>8574.8320000000003</c:v>
                </c:pt>
                <c:pt idx="10">
                  <c:v>60297.396000000001</c:v>
                </c:pt>
                <c:pt idx="11">
                  <c:v>17861.03</c:v>
                </c:pt>
                <c:pt idx="12">
                  <c:v>66834.404999999999</c:v>
                </c:pt>
                <c:pt idx="13">
                  <c:v>12626.95</c:v>
                </c:pt>
                <c:pt idx="14">
                  <c:v>211049.527</c:v>
                </c:pt>
                <c:pt idx="15">
                  <c:v>11530.58</c:v>
                </c:pt>
                <c:pt idx="16">
                  <c:v>127575.52899999999</c:v>
                </c:pt>
                <c:pt idx="17">
                  <c:v>200963.59899999999</c:v>
                </c:pt>
                <c:pt idx="18">
                  <c:v>58558.27</c:v>
                </c:pt>
                <c:pt idx="19">
                  <c:v>17373.662</c:v>
                </c:pt>
                <c:pt idx="20">
                  <c:v>5520.3140000000003</c:v>
                </c:pt>
                <c:pt idx="21">
                  <c:v>15946.876</c:v>
                </c:pt>
                <c:pt idx="22">
                  <c:v>6975.7610000000004</c:v>
                </c:pt>
                <c:pt idx="23">
                  <c:v>86790.566999999995</c:v>
                </c:pt>
                <c:pt idx="24">
                  <c:v>10285.453</c:v>
                </c:pt>
              </c:numCache>
            </c:numRef>
          </c:val>
          <c:extLst>
            <c:ext xmlns:c16="http://schemas.microsoft.com/office/drawing/2014/chart" uri="{C3380CC4-5D6E-409C-BE32-E72D297353CC}">
              <c16:uniqueId val="{00000002-51A3-C44F-9134-C598AC066068}"/>
            </c:ext>
          </c:extLst>
        </c:ser>
        <c:dLbls>
          <c:showLegendKey val="0"/>
          <c:showVal val="0"/>
          <c:showCatName val="0"/>
          <c:showSerName val="0"/>
          <c:showPercent val="0"/>
          <c:showBubbleSize val="0"/>
        </c:dLbls>
        <c:gapWidth val="219"/>
        <c:overlap val="-27"/>
        <c:axId val="2137291407"/>
        <c:axId val="514697280"/>
      </c:barChart>
      <c:catAx>
        <c:axId val="21372914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514697280"/>
        <c:crosses val="autoZero"/>
        <c:auto val="1"/>
        <c:lblAlgn val="ctr"/>
        <c:lblOffset val="100"/>
        <c:noMultiLvlLbl val="0"/>
      </c:catAx>
      <c:valAx>
        <c:axId val="51469728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372914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'Rachel Charts'!$B$31</c:f>
              <c:strCache>
                <c:ptCount val="1"/>
                <c:pt idx="0">
                  <c:v>% of total Refugee/AS in 2019</c:v>
                </c:pt>
              </c:strCache>
            </c:strRef>
          </c:tx>
          <c:spPr>
            <a:solidFill>
              <a:schemeClr val="accent1"/>
            </a:solidFill>
            <a:ln>
              <a:noFill/>
            </a:ln>
            <a:effectLst/>
          </c:spPr>
          <c:invertIfNegative val="0"/>
          <c:cat>
            <c:strRef>
              <c:f>'Rachel Charts'!$A$32:$A$56</c:f>
              <c:strCache>
                <c:ptCount val="25"/>
                <c:pt idx="0">
                  <c:v>Uganda</c:v>
                </c:pt>
                <c:pt idx="1">
                  <c:v>Germany </c:v>
                </c:pt>
                <c:pt idx="2">
                  <c:v>Austria </c:v>
                </c:pt>
                <c:pt idx="3">
                  <c:v>United States of America </c:v>
                </c:pt>
                <c:pt idx="4">
                  <c:v>Sudan </c:v>
                </c:pt>
                <c:pt idx="5">
                  <c:v>Canada </c:v>
                </c:pt>
                <c:pt idx="6">
                  <c:v>Netherlands </c:v>
                </c:pt>
                <c:pt idx="7">
                  <c:v>Belgium </c:v>
                </c:pt>
                <c:pt idx="8">
                  <c:v>France </c:v>
                </c:pt>
                <c:pt idx="9">
                  <c:v>Switzerland </c:v>
                </c:pt>
                <c:pt idx="10">
                  <c:v>Italy </c:v>
                </c:pt>
                <c:pt idx="11">
                  <c:v>Zambia </c:v>
                </c:pt>
                <c:pt idx="12">
                  <c:v>United Kingdom </c:v>
                </c:pt>
                <c:pt idx="13">
                  <c:v>Rwanda </c:v>
                </c:pt>
                <c:pt idx="14">
                  <c:v>Brazil </c:v>
                </c:pt>
                <c:pt idx="15">
                  <c:v>Burundi </c:v>
                </c:pt>
                <c:pt idx="16">
                  <c:v>Mexico </c:v>
                </c:pt>
                <c:pt idx="17">
                  <c:v>Nigeria </c:v>
                </c:pt>
                <c:pt idx="18">
                  <c:v>South Africa </c:v>
                </c:pt>
                <c:pt idx="19">
                  <c:v>Ecuador </c:v>
                </c:pt>
                <c:pt idx="20">
                  <c:v>Finland </c:v>
                </c:pt>
                <c:pt idx="21">
                  <c:v>Chad </c:v>
                </c:pt>
                <c:pt idx="22">
                  <c:v>Bulgaria </c:v>
                </c:pt>
                <c:pt idx="23">
                  <c:v>Dem Republic of Congo </c:v>
                </c:pt>
                <c:pt idx="24">
                  <c:v>Sweden </c:v>
                </c:pt>
              </c:strCache>
            </c:strRef>
          </c:cat>
          <c:val>
            <c:numRef>
              <c:f>'Rachel Charts'!$B$32:$B$56</c:f>
              <c:numCache>
                <c:formatCode>0.00%</c:formatCode>
                <c:ptCount val="25"/>
                <c:pt idx="0">
                  <c:v>7.3252023587151596E-5</c:v>
                </c:pt>
                <c:pt idx="1">
                  <c:v>5.4572757572427938E-2</c:v>
                </c:pt>
                <c:pt idx="2">
                  <c:v>5.9273095752603498E-2</c:v>
                </c:pt>
                <c:pt idx="3">
                  <c:v>3.4367407732971957E-2</c:v>
                </c:pt>
                <c:pt idx="4">
                  <c:v>1.1256394291225628E-2</c:v>
                </c:pt>
                <c:pt idx="5">
                  <c:v>1.1836306144623911E-2</c:v>
                </c:pt>
                <c:pt idx="6">
                  <c:v>2.4264732813243966E-2</c:v>
                </c:pt>
                <c:pt idx="7">
                  <c:v>1.8526657632250424E-2</c:v>
                </c:pt>
                <c:pt idx="8">
                  <c:v>5.6916822327216787E-2</c:v>
                </c:pt>
                <c:pt idx="9">
                  <c:v>3.3769182873676883E-2</c:v>
                </c:pt>
                <c:pt idx="10">
                  <c:v>6.1598847501495566E-2</c:v>
                </c:pt>
                <c:pt idx="11">
                  <c:v>3.5051093286452041E-2</c:v>
                </c:pt>
                <c:pt idx="12">
                  <c:v>2.4087707089575017E-2</c:v>
                </c:pt>
                <c:pt idx="13">
                  <c:v>1.1476150361987084E-3</c:v>
                </c:pt>
                <c:pt idx="14">
                  <c:v>0.13143854765654567</c:v>
                </c:pt>
                <c:pt idx="15">
                  <c:v>1.3368494304655165E-3</c:v>
                </c:pt>
                <c:pt idx="16">
                  <c:v>6.6079429610909665E-2</c:v>
                </c:pt>
                <c:pt idx="17">
                  <c:v>0.11826539208145626</c:v>
                </c:pt>
                <c:pt idx="18">
                  <c:v>3.6015578263682869E-4</c:v>
                </c:pt>
                <c:pt idx="19">
                  <c:v>1.9710898680242707E-2</c:v>
                </c:pt>
                <c:pt idx="20">
                  <c:v>1.08962385085888E-2</c:v>
                </c:pt>
                <c:pt idx="21">
                  <c:v>3.7846878853361657E-4</c:v>
                </c:pt>
                <c:pt idx="22">
                  <c:v>2.8995592669914172E-3</c:v>
                </c:pt>
                <c:pt idx="23">
                  <c:v>6.8051129912463829E-2</c:v>
                </c:pt>
                <c:pt idx="24">
                  <c:v>5.7930141986839052E-3</c:v>
                </c:pt>
              </c:numCache>
            </c:numRef>
          </c:val>
          <c:extLst>
            <c:ext xmlns:c16="http://schemas.microsoft.com/office/drawing/2014/chart" uri="{C3380CC4-5D6E-409C-BE32-E72D297353CC}">
              <c16:uniqueId val="{00000000-3FE4-D846-BB9F-809DA81838B3}"/>
            </c:ext>
          </c:extLst>
        </c:ser>
        <c:ser>
          <c:idx val="1"/>
          <c:order val="1"/>
          <c:tx>
            <c:strRef>
              <c:f>'Rachel Charts'!$C$31</c:f>
              <c:strCache>
                <c:ptCount val="1"/>
                <c:pt idx="0">
                  <c:v>Country's Pop as % of World Total</c:v>
                </c:pt>
              </c:strCache>
            </c:strRef>
          </c:tx>
          <c:spPr>
            <a:solidFill>
              <a:schemeClr val="accent2"/>
            </a:solidFill>
            <a:ln>
              <a:noFill/>
            </a:ln>
            <a:effectLst/>
          </c:spPr>
          <c:invertIfNegative val="0"/>
          <c:cat>
            <c:strRef>
              <c:f>'Rachel Charts'!$A$32:$A$56</c:f>
              <c:strCache>
                <c:ptCount val="25"/>
                <c:pt idx="0">
                  <c:v>Uganda</c:v>
                </c:pt>
                <c:pt idx="1">
                  <c:v>Germany </c:v>
                </c:pt>
                <c:pt idx="2">
                  <c:v>Austria </c:v>
                </c:pt>
                <c:pt idx="3">
                  <c:v>United States of America </c:v>
                </c:pt>
                <c:pt idx="4">
                  <c:v>Sudan </c:v>
                </c:pt>
                <c:pt idx="5">
                  <c:v>Canada </c:v>
                </c:pt>
                <c:pt idx="6">
                  <c:v>Netherlands </c:v>
                </c:pt>
                <c:pt idx="7">
                  <c:v>Belgium </c:v>
                </c:pt>
                <c:pt idx="8">
                  <c:v>France </c:v>
                </c:pt>
                <c:pt idx="9">
                  <c:v>Switzerland </c:v>
                </c:pt>
                <c:pt idx="10">
                  <c:v>Italy </c:v>
                </c:pt>
                <c:pt idx="11">
                  <c:v>Zambia </c:v>
                </c:pt>
                <c:pt idx="12">
                  <c:v>United Kingdom </c:v>
                </c:pt>
                <c:pt idx="13">
                  <c:v>Rwanda </c:v>
                </c:pt>
                <c:pt idx="14">
                  <c:v>Brazil </c:v>
                </c:pt>
                <c:pt idx="15">
                  <c:v>Burundi </c:v>
                </c:pt>
                <c:pt idx="16">
                  <c:v>Mexico </c:v>
                </c:pt>
                <c:pt idx="17">
                  <c:v>Nigeria </c:v>
                </c:pt>
                <c:pt idx="18">
                  <c:v>South Africa </c:v>
                </c:pt>
                <c:pt idx="19">
                  <c:v>Ecuador </c:v>
                </c:pt>
                <c:pt idx="20">
                  <c:v>Finland </c:v>
                </c:pt>
                <c:pt idx="21">
                  <c:v>Chad </c:v>
                </c:pt>
                <c:pt idx="22">
                  <c:v>Bulgaria </c:v>
                </c:pt>
                <c:pt idx="23">
                  <c:v>Dem Republic of Congo </c:v>
                </c:pt>
                <c:pt idx="24">
                  <c:v>Sweden </c:v>
                </c:pt>
              </c:strCache>
            </c:strRef>
          </c:cat>
          <c:val>
            <c:numRef>
              <c:f>'Rachel Charts'!$C$32:$C$56</c:f>
              <c:numCache>
                <c:formatCode>0.00%</c:formatCode>
                <c:ptCount val="25"/>
                <c:pt idx="0">
                  <c:v>5.6423657209423196E-3</c:v>
                </c:pt>
                <c:pt idx="1">
                  <c:v>1.0595662010444188E-2</c:v>
                </c:pt>
                <c:pt idx="2">
                  <c:v>1.1314234899761737E-3</c:v>
                </c:pt>
                <c:pt idx="3">
                  <c:v>4.1835654350786643E-2</c:v>
                </c:pt>
                <c:pt idx="4">
                  <c:v>5.4567463730014129E-3</c:v>
                </c:pt>
                <c:pt idx="5">
                  <c:v>4.7909263270930324E-3</c:v>
                </c:pt>
                <c:pt idx="6">
                  <c:v>2.2091523741156307E-3</c:v>
                </c:pt>
                <c:pt idx="7">
                  <c:v>1.4636962396677108E-3</c:v>
                </c:pt>
                <c:pt idx="8">
                  <c:v>8.5470945963287016E-3</c:v>
                </c:pt>
                <c:pt idx="9">
                  <c:v>1.092902233068577E-3</c:v>
                </c:pt>
                <c:pt idx="10">
                  <c:v>7.6851836556821491E-3</c:v>
                </c:pt>
                <c:pt idx="11">
                  <c:v>2.2764713724892621E-3</c:v>
                </c:pt>
                <c:pt idx="12">
                  <c:v>8.5183558663667891E-3</c:v>
                </c:pt>
                <c:pt idx="13">
                  <c:v>1.6093635247717117E-3</c:v>
                </c:pt>
                <c:pt idx="14">
                  <c:v>2.689924413054004E-2</c:v>
                </c:pt>
                <c:pt idx="15">
                  <c:v>1.4696260673766985E-3</c:v>
                </c:pt>
                <c:pt idx="16">
                  <c:v>1.6260094720107053E-2</c:v>
                </c:pt>
                <c:pt idx="17">
                  <c:v>2.5613745681851031E-2</c:v>
                </c:pt>
                <c:pt idx="18">
                  <c:v>7.4635239556451547E-3</c:v>
                </c:pt>
                <c:pt idx="19">
                  <c:v>2.2143540533947114E-3</c:v>
                </c:pt>
                <c:pt idx="20">
                  <c:v>7.035897027300043E-4</c:v>
                </c:pt>
                <c:pt idx="21">
                  <c:v>2.0325035395291355E-3</c:v>
                </c:pt>
                <c:pt idx="22">
                  <c:v>8.8909319439176059E-4</c:v>
                </c:pt>
                <c:pt idx="23">
                  <c:v>1.1061861559921867E-2</c:v>
                </c:pt>
                <c:pt idx="24">
                  <c:v>1.3109288382351857E-3</c:v>
                </c:pt>
              </c:numCache>
            </c:numRef>
          </c:val>
          <c:extLst>
            <c:ext xmlns:c16="http://schemas.microsoft.com/office/drawing/2014/chart" uri="{C3380CC4-5D6E-409C-BE32-E72D297353CC}">
              <c16:uniqueId val="{00000001-3FE4-D846-BB9F-809DA81838B3}"/>
            </c:ext>
          </c:extLst>
        </c:ser>
        <c:dLbls>
          <c:showLegendKey val="0"/>
          <c:showVal val="0"/>
          <c:showCatName val="0"/>
          <c:showSerName val="0"/>
          <c:showPercent val="0"/>
          <c:showBubbleSize val="0"/>
        </c:dLbls>
        <c:gapWidth val="219"/>
        <c:overlap val="-27"/>
        <c:axId val="512594768"/>
        <c:axId val="57600"/>
      </c:barChart>
      <c:catAx>
        <c:axId val="512594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7600"/>
        <c:crosses val="autoZero"/>
        <c:auto val="1"/>
        <c:lblAlgn val="ctr"/>
        <c:lblOffset val="100"/>
        <c:noMultiLvlLbl val="0"/>
      </c:catAx>
      <c:valAx>
        <c:axId val="576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12594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States Following US Trend</a:t>
            </a:r>
          </a:p>
        </c:rich>
      </c:tx>
      <c:layout>
        <c:manualLayout>
          <c:xMode val="edge"/>
          <c:yMode val="edge"/>
          <c:x val="0.5016738479610704"/>
          <c:y val="3.276191293527001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4.8506518345736528E-2"/>
          <c:y val="3.5449531724367927E-3"/>
          <c:w val="0.52755662342302234"/>
          <c:h val="0.8073985116521406"/>
        </c:manualLayout>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053-7844-A498-CD227D8D35F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053-7844-A498-CD227D8D35F8}"/>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053-7844-A498-CD227D8D35F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Sheet1!$A$1:$C$1</c:f>
              <c:strCache>
                <c:ptCount val="3"/>
                <c:pt idx="0">
                  <c:v>States Followed US Trend </c:v>
                </c:pt>
                <c:pt idx="1">
                  <c:v>States Did Not Follow US Trend </c:v>
                </c:pt>
                <c:pt idx="2">
                  <c:v>States That Were Neutral </c:v>
                </c:pt>
              </c:strCache>
            </c:strRef>
          </c:cat>
          <c:val>
            <c:numRef>
              <c:f>Sheet1!$A$2:$C$2</c:f>
              <c:numCache>
                <c:formatCode>General</c:formatCode>
                <c:ptCount val="3"/>
                <c:pt idx="0">
                  <c:v>10</c:v>
                </c:pt>
                <c:pt idx="1">
                  <c:v>11</c:v>
                </c:pt>
                <c:pt idx="2">
                  <c:v>4</c:v>
                </c:pt>
              </c:numCache>
            </c:numRef>
          </c:val>
          <c:extLst>
            <c:ext xmlns:c16="http://schemas.microsoft.com/office/drawing/2014/chart" uri="{C3380CC4-5D6E-409C-BE32-E72D297353CC}">
              <c16:uniqueId val="{00000006-A053-7844-A498-CD227D8D35F8}"/>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F783A-B629-B147-BAFE-D48C561DBD34}" type="datetimeFigureOut">
              <a:rPr lang="en-US" smtClean="0"/>
              <a:t>2/14/21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68A04-111E-E94E-B9C0-7BE27F5D707E}" type="slidenum">
              <a:rPr lang="en-US" smtClean="0"/>
              <a:t>‹#›</a:t>
            </a:fld>
            <a:endParaRPr lang="en-US"/>
          </a:p>
        </p:txBody>
      </p:sp>
    </p:spTree>
    <p:extLst>
      <p:ext uri="{BB962C8B-B14F-4D97-AF65-F5344CB8AC3E}">
        <p14:creationId xmlns:p14="http://schemas.microsoft.com/office/powerpoint/2010/main" val="372059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ewresearch.org/fact-tank/2019/10/07/key-facts-about-refugees-to-the-u-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mmigrationforum.org/article/immigrants-as-economic-contributors-refugees-are-a-fiscal-success-story-for-america/"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mmigrationforum.org/article/immigrants-as-economic-contributors-refugees-are-a-fiscal-success-story-for-americ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Jens Manuel Krogstad, </a:t>
            </a:r>
            <a:r>
              <a:rPr lang="en-US" sz="1200" i="1" kern="1200" dirty="0">
                <a:solidFill>
                  <a:schemeClr val="tx1"/>
                </a:solidFill>
                <a:effectLst/>
                <a:latin typeface="+mn-lt"/>
                <a:ea typeface="+mn-ea"/>
                <a:cs typeface="+mn-cs"/>
              </a:rPr>
              <a:t>Key Facts About Refugees to the U.S., </a:t>
            </a:r>
            <a:r>
              <a:rPr lang="en-US" sz="1200" kern="1200" dirty="0">
                <a:solidFill>
                  <a:schemeClr val="tx1"/>
                </a:solidFill>
                <a:effectLst/>
                <a:latin typeface="+mn-lt"/>
                <a:ea typeface="+mn-ea"/>
                <a:cs typeface="+mn-cs"/>
              </a:rPr>
              <a:t>(Pew Research Center, 2019), </a:t>
            </a:r>
            <a:r>
              <a:rPr lang="en-US" sz="1200" u="sng" kern="1200" dirty="0">
                <a:solidFill>
                  <a:schemeClr val="tx1"/>
                </a:solidFill>
                <a:effectLst/>
                <a:latin typeface="+mn-lt"/>
                <a:ea typeface="+mn-ea"/>
                <a:cs typeface="+mn-cs"/>
                <a:hlinkClick r:id="rId3"/>
              </a:rPr>
              <a:t>https://www.pewresearch.org/fact-tank/2019/10/07/key-facts-about-refugees-to-the-u-s/</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Ibid.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Global Trends: Forced Displacement in 2019, </a:t>
            </a:r>
            <a:r>
              <a:rPr lang="en-US" sz="1200" kern="1200" dirty="0">
                <a:solidFill>
                  <a:schemeClr val="tx1"/>
                </a:solidFill>
                <a:effectLst/>
                <a:latin typeface="+mn-lt"/>
                <a:ea typeface="+mn-ea"/>
                <a:cs typeface="+mn-cs"/>
              </a:rPr>
              <a:t>(UNHCR, The UN Refugee Agency, 2019), pp. 2. </a:t>
            </a:r>
          </a:p>
          <a:p>
            <a:endParaRPr lang="en-US" dirty="0"/>
          </a:p>
        </p:txBody>
      </p:sp>
      <p:sp>
        <p:nvSpPr>
          <p:cNvPr id="4" name="Slide Number Placeholder 3"/>
          <p:cNvSpPr>
            <a:spLocks noGrp="1"/>
          </p:cNvSpPr>
          <p:nvPr>
            <p:ph type="sldNum" sz="quarter" idx="5"/>
          </p:nvPr>
        </p:nvSpPr>
        <p:spPr/>
        <p:txBody>
          <a:bodyPr/>
          <a:lstStyle/>
          <a:p>
            <a:fld id="{EFD68A04-111E-E94E-B9C0-7BE27F5D707E}" type="slidenum">
              <a:rPr lang="en-US" smtClean="0"/>
              <a:t>2</a:t>
            </a:fld>
            <a:endParaRPr lang="en-US"/>
          </a:p>
        </p:txBody>
      </p:sp>
    </p:spTree>
    <p:extLst>
      <p:ext uri="{BB962C8B-B14F-4D97-AF65-F5344CB8AC3E}">
        <p14:creationId xmlns:p14="http://schemas.microsoft.com/office/powerpoint/2010/main" val="2501352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reporting.unhcr.org</a:t>
            </a:r>
            <a:r>
              <a:rPr lang="en-US" dirty="0"/>
              <a:t>/sites/default/files/gr2019/pdf/GR2019_English_Full_lowres.pdf#_ga=2.186153449.1577789385.1613332331-1929979993.1613332331</a:t>
            </a:r>
          </a:p>
        </p:txBody>
      </p:sp>
      <p:sp>
        <p:nvSpPr>
          <p:cNvPr id="4" name="Slide Number Placeholder 3"/>
          <p:cNvSpPr>
            <a:spLocks noGrp="1"/>
          </p:cNvSpPr>
          <p:nvPr>
            <p:ph type="sldNum" sz="quarter" idx="5"/>
          </p:nvPr>
        </p:nvSpPr>
        <p:spPr/>
        <p:txBody>
          <a:bodyPr/>
          <a:lstStyle/>
          <a:p>
            <a:fld id="{EFD68A04-111E-E94E-B9C0-7BE27F5D707E}" type="slidenum">
              <a:rPr lang="en-US" smtClean="0"/>
              <a:t>3</a:t>
            </a:fld>
            <a:endParaRPr lang="en-US"/>
          </a:p>
        </p:txBody>
      </p:sp>
    </p:spTree>
    <p:extLst>
      <p:ext uri="{BB962C8B-B14F-4D97-AF65-F5344CB8AC3E}">
        <p14:creationId xmlns:p14="http://schemas.microsoft.com/office/powerpoint/2010/main" val="2653143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68A04-111E-E94E-B9C0-7BE27F5D707E}" type="slidenum">
              <a:rPr lang="en-US" smtClean="0"/>
              <a:t>4</a:t>
            </a:fld>
            <a:endParaRPr lang="en-US"/>
          </a:p>
        </p:txBody>
      </p:sp>
    </p:spTree>
    <p:extLst>
      <p:ext uri="{BB962C8B-B14F-4D97-AF65-F5344CB8AC3E}">
        <p14:creationId xmlns:p14="http://schemas.microsoft.com/office/powerpoint/2010/main" val="3472558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www.whitehouse.gov</a:t>
            </a:r>
            <a:r>
              <a:rPr lang="en-US" dirty="0"/>
              <a:t>/briefing-room/presidential-actions/2021/02/04/executive-order-on-rebuilding-and-enhancing-programs-to-resettle-refugees-and-planning-for-the-impact-of-climate-change-on-migration/</a:t>
            </a:r>
          </a:p>
        </p:txBody>
      </p:sp>
      <p:sp>
        <p:nvSpPr>
          <p:cNvPr id="4" name="Slide Number Placeholder 3"/>
          <p:cNvSpPr>
            <a:spLocks noGrp="1"/>
          </p:cNvSpPr>
          <p:nvPr>
            <p:ph type="sldNum" sz="quarter" idx="5"/>
          </p:nvPr>
        </p:nvSpPr>
        <p:spPr/>
        <p:txBody>
          <a:bodyPr/>
          <a:lstStyle/>
          <a:p>
            <a:fld id="{EFD68A04-111E-E94E-B9C0-7BE27F5D707E}" type="slidenum">
              <a:rPr lang="en-US" smtClean="0"/>
              <a:t>6</a:t>
            </a:fld>
            <a:endParaRPr lang="en-US"/>
          </a:p>
        </p:txBody>
      </p:sp>
    </p:spTree>
    <p:extLst>
      <p:ext uri="{BB962C8B-B14F-4D97-AF65-F5344CB8AC3E}">
        <p14:creationId xmlns:p14="http://schemas.microsoft.com/office/powerpoint/2010/main" val="3702818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www.cnn.com</a:t>
            </a:r>
            <a:r>
              <a:rPr lang="en-US" dirty="0"/>
              <a:t>/2020/09/10/world/climate-global-displacement-report-</a:t>
            </a:r>
            <a:r>
              <a:rPr lang="en-US" dirty="0" err="1"/>
              <a:t>intl</a:t>
            </a:r>
            <a:r>
              <a:rPr lang="en-US" dirty="0"/>
              <a:t>-</a:t>
            </a:r>
            <a:r>
              <a:rPr lang="en-US" dirty="0" err="1"/>
              <a:t>hnk-scli-scn</a:t>
            </a:r>
            <a:r>
              <a:rPr lang="en-US" dirty="0"/>
              <a:t>/</a:t>
            </a:r>
            <a:r>
              <a:rPr lang="en-US" dirty="0" err="1"/>
              <a:t>index.html</a:t>
            </a:r>
            <a:r>
              <a:rPr lang="en-US" dirty="0"/>
              <a:t> </a:t>
            </a:r>
          </a:p>
        </p:txBody>
      </p:sp>
      <p:sp>
        <p:nvSpPr>
          <p:cNvPr id="4" name="Slide Number Placeholder 3"/>
          <p:cNvSpPr>
            <a:spLocks noGrp="1"/>
          </p:cNvSpPr>
          <p:nvPr>
            <p:ph type="sldNum" sz="quarter" idx="5"/>
          </p:nvPr>
        </p:nvSpPr>
        <p:spPr/>
        <p:txBody>
          <a:bodyPr/>
          <a:lstStyle/>
          <a:p>
            <a:fld id="{EFD68A04-111E-E94E-B9C0-7BE27F5D707E}" type="slidenum">
              <a:rPr lang="en-US" smtClean="0"/>
              <a:t>7</a:t>
            </a:fld>
            <a:endParaRPr lang="en-US"/>
          </a:p>
        </p:txBody>
      </p:sp>
    </p:spTree>
    <p:extLst>
      <p:ext uri="{BB962C8B-B14F-4D97-AF65-F5344CB8AC3E}">
        <p14:creationId xmlns:p14="http://schemas.microsoft.com/office/powerpoint/2010/main" val="1615182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Immigrants as Economic Contributors: Refugees are a Fiscal Success Story for America, </a:t>
            </a:r>
            <a:r>
              <a:rPr lang="en-US" sz="1200" kern="1200" dirty="0">
                <a:solidFill>
                  <a:schemeClr val="tx1"/>
                </a:solidFill>
                <a:effectLst/>
                <a:latin typeface="+mn-lt"/>
                <a:ea typeface="+mn-ea"/>
                <a:cs typeface="+mn-cs"/>
              </a:rPr>
              <a:t>(National Immigration Forum, 2018), </a:t>
            </a:r>
            <a:r>
              <a:rPr lang="en-US" sz="1200" u="sng" kern="1200" dirty="0">
                <a:solidFill>
                  <a:schemeClr val="tx1"/>
                </a:solidFill>
                <a:effectLst/>
                <a:latin typeface="+mn-lt"/>
                <a:ea typeface="+mn-ea"/>
                <a:cs typeface="+mn-cs"/>
                <a:hlinkClick r:id="rId3"/>
              </a:rPr>
              <a:t>https://immigrationforum.org/article/immigrants-as-economic-contributors-refugees-are-a-fiscal-success-story-for-america/</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FD68A04-111E-E94E-B9C0-7BE27F5D707E}" type="slidenum">
              <a:rPr lang="en-US" smtClean="0"/>
              <a:t>8</a:t>
            </a:fld>
            <a:endParaRPr lang="en-US"/>
          </a:p>
        </p:txBody>
      </p:sp>
    </p:spTree>
    <p:extLst>
      <p:ext uri="{BB962C8B-B14F-4D97-AF65-F5344CB8AC3E}">
        <p14:creationId xmlns:p14="http://schemas.microsoft.com/office/powerpoint/2010/main" val="493910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Immigrants as Economic Contributors: Refugees are a Fiscal Success Story for America, </a:t>
            </a:r>
            <a:r>
              <a:rPr lang="en-US" sz="1200" kern="1200" dirty="0">
                <a:solidFill>
                  <a:schemeClr val="tx1"/>
                </a:solidFill>
                <a:effectLst/>
                <a:latin typeface="+mn-lt"/>
                <a:ea typeface="+mn-ea"/>
                <a:cs typeface="+mn-cs"/>
              </a:rPr>
              <a:t>(National Immigration Forum, 2018), </a:t>
            </a:r>
            <a:r>
              <a:rPr lang="en-US" sz="1200" u="sng" kern="1200" dirty="0">
                <a:solidFill>
                  <a:schemeClr val="tx1"/>
                </a:solidFill>
                <a:effectLst/>
                <a:latin typeface="+mn-lt"/>
                <a:ea typeface="+mn-ea"/>
                <a:cs typeface="+mn-cs"/>
                <a:hlinkClick r:id="rId3"/>
              </a:rPr>
              <a:t>https://immigrationforum.org/article/immigrants-as-economic-contributors-refugees-are-a-fiscal-success-story-for-america/</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EFD68A04-111E-E94E-B9C0-7BE27F5D707E}" type="slidenum">
              <a:rPr lang="en-US" smtClean="0"/>
              <a:t>9</a:t>
            </a:fld>
            <a:endParaRPr lang="en-US"/>
          </a:p>
        </p:txBody>
      </p:sp>
    </p:spTree>
    <p:extLst>
      <p:ext uri="{BB962C8B-B14F-4D97-AF65-F5344CB8AC3E}">
        <p14:creationId xmlns:p14="http://schemas.microsoft.com/office/powerpoint/2010/main" val="37653373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68A04-111E-E94E-B9C0-7BE27F5D707E}" type="slidenum">
              <a:rPr lang="en-US" smtClean="0"/>
              <a:t>10</a:t>
            </a:fld>
            <a:endParaRPr lang="en-US"/>
          </a:p>
        </p:txBody>
      </p:sp>
    </p:spTree>
    <p:extLst>
      <p:ext uri="{BB962C8B-B14F-4D97-AF65-F5344CB8AC3E}">
        <p14:creationId xmlns:p14="http://schemas.microsoft.com/office/powerpoint/2010/main" val="390730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2/14/21</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510924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2/14/21</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40692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2/14/21</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809361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2/14/21</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1623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2/14/21</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0183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2/14/21</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81568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2/14/21</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4942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2/14/21</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326818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2/14/21</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19066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2/14/21</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71859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2/14/21</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54531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2/14/21</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85328977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1FB7DE9-F562-4290-99B7-8C2189D61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Rectangle 25">
            <a:extLst>
              <a:ext uri="{FF2B5EF4-FFF2-40B4-BE49-F238E27FC236}">
                <a16:creationId xmlns:a16="http://schemas.microsoft.com/office/drawing/2014/main" id="{B354F8A8-7D5A-4944-8B6C-36BBF5C0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72A98C-CE1E-4146-B9F9-AC933C8889EE}"/>
              </a:ext>
            </a:extLst>
          </p:cNvPr>
          <p:cNvSpPr>
            <a:spLocks noGrp="1"/>
          </p:cNvSpPr>
          <p:nvPr>
            <p:ph type="ctrTitle"/>
          </p:nvPr>
        </p:nvSpPr>
        <p:spPr>
          <a:xfrm>
            <a:off x="2038350" y="3687878"/>
            <a:ext cx="8115299" cy="1265404"/>
          </a:xfrm>
        </p:spPr>
        <p:txBody>
          <a:bodyPr>
            <a:normAutofit fontScale="90000"/>
          </a:bodyPr>
          <a:lstStyle/>
          <a:p>
            <a:r>
              <a:rPr lang="en-US" dirty="0"/>
              <a:t>International Relations Theory and Global Refugee Policies </a:t>
            </a:r>
          </a:p>
        </p:txBody>
      </p:sp>
      <p:sp>
        <p:nvSpPr>
          <p:cNvPr id="3" name="Subtitle 2">
            <a:extLst>
              <a:ext uri="{FF2B5EF4-FFF2-40B4-BE49-F238E27FC236}">
                <a16:creationId xmlns:a16="http://schemas.microsoft.com/office/drawing/2014/main" id="{8C44A5F3-5B13-DF4F-A1E5-F47F9F5560B8}"/>
              </a:ext>
            </a:extLst>
          </p:cNvPr>
          <p:cNvSpPr>
            <a:spLocks noGrp="1"/>
          </p:cNvSpPr>
          <p:nvPr>
            <p:ph type="subTitle" idx="1"/>
          </p:nvPr>
        </p:nvSpPr>
        <p:spPr>
          <a:xfrm>
            <a:off x="2743200" y="4953282"/>
            <a:ext cx="6781800" cy="761118"/>
          </a:xfrm>
        </p:spPr>
        <p:txBody>
          <a:bodyPr>
            <a:normAutofit fontScale="92500" lnSpcReduction="20000"/>
          </a:bodyPr>
          <a:lstStyle/>
          <a:p>
            <a:r>
              <a:rPr lang="en-US" dirty="0"/>
              <a:t>By Rachel Willcockson</a:t>
            </a:r>
          </a:p>
          <a:p>
            <a:r>
              <a:rPr lang="en-US" dirty="0"/>
              <a:t>Graduate Conference</a:t>
            </a:r>
          </a:p>
        </p:txBody>
      </p:sp>
      <p:pic>
        <p:nvPicPr>
          <p:cNvPr id="4" name="Video 3">
            <a:extLst>
              <a:ext uri="{FF2B5EF4-FFF2-40B4-BE49-F238E27FC236}">
                <a16:creationId xmlns:a16="http://schemas.microsoft.com/office/drawing/2014/main" id="{D9BC92B3-74AC-40A9-9B5B-D57197428B9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4119356" y="1274792"/>
            <a:ext cx="3953286" cy="2223727"/>
          </a:xfrm>
          <a:prstGeom prst="rect">
            <a:avLst/>
          </a:prstGeom>
        </p:spPr>
      </p:pic>
    </p:spTree>
    <p:extLst>
      <p:ext uri="{BB962C8B-B14F-4D97-AF65-F5344CB8AC3E}">
        <p14:creationId xmlns:p14="http://schemas.microsoft.com/office/powerpoint/2010/main" val="209782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mute="1">
                <p:cTn id="12"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7C478F1-26B5-44C9-823B-523B85B11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337CC61-9E93-4D80-9F1C-12CE9A0C07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625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852560" y="976519"/>
            <a:ext cx="3057379" cy="1969490"/>
          </a:xfrm>
        </p:spPr>
        <p:txBody>
          <a:bodyPr vert="horz" lIns="91440" tIns="45720" rIns="91440" bIns="45720" rtlCol="0" anchor="b">
            <a:normAutofit/>
          </a:bodyPr>
          <a:lstStyle/>
          <a:p>
            <a:pPr algn="ctr"/>
            <a:r>
              <a:rPr lang="en-US" sz="3600" kern="1200" cap="all" spc="300" baseline="0" dirty="0">
                <a:solidFill>
                  <a:schemeClr val="bg2"/>
                </a:solidFill>
                <a:latin typeface="+mj-lt"/>
                <a:ea typeface="+mj-ea"/>
                <a:cs typeface="+mj-cs"/>
              </a:rPr>
              <a:t>Classical Realism Results </a:t>
            </a:r>
          </a:p>
        </p:txBody>
      </p:sp>
      <p:sp>
        <p:nvSpPr>
          <p:cNvPr id="6" name="TextBox 5">
            <a:extLst>
              <a:ext uri="{FF2B5EF4-FFF2-40B4-BE49-F238E27FC236}">
                <a16:creationId xmlns:a16="http://schemas.microsoft.com/office/drawing/2014/main" id="{DAE3EADD-9219-7641-AC05-1206D95B0F89}"/>
              </a:ext>
            </a:extLst>
          </p:cNvPr>
          <p:cNvSpPr txBox="1"/>
          <p:nvPr/>
        </p:nvSpPr>
        <p:spPr>
          <a:xfrm>
            <a:off x="368539" y="3055345"/>
            <a:ext cx="3608125"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t>Each of the blue dots represents one of 193 UN member states from 2010-2019.</a:t>
            </a:r>
          </a:p>
          <a:p>
            <a:pPr marL="285750" indent="-285750">
              <a:buFont typeface="Arial" panose="020B0604020202020204" pitchFamily="34" charset="0"/>
              <a:buChar char="•"/>
            </a:pPr>
            <a:r>
              <a:rPr lang="en-US" sz="2000" dirty="0"/>
              <a:t>The CR hypothesis is depicted by the red line:  countries with lower birthrates should accept more refugees.  </a:t>
            </a:r>
          </a:p>
          <a:p>
            <a:pPr marL="285750" indent="-285750">
              <a:buFont typeface="Arial" panose="020B0604020202020204" pitchFamily="34" charset="0"/>
              <a:buChar char="•"/>
            </a:pPr>
            <a:endParaRPr lang="en-US" sz="2000" dirty="0"/>
          </a:p>
        </p:txBody>
      </p:sp>
      <p:sp>
        <p:nvSpPr>
          <p:cNvPr id="7" name="TextBox 6">
            <a:extLst>
              <a:ext uri="{FF2B5EF4-FFF2-40B4-BE49-F238E27FC236}">
                <a16:creationId xmlns:a16="http://schemas.microsoft.com/office/drawing/2014/main" id="{2FDCE7C2-C8C9-0A4D-8869-BF216937DBEE}"/>
              </a:ext>
            </a:extLst>
          </p:cNvPr>
          <p:cNvSpPr txBox="1"/>
          <p:nvPr/>
        </p:nvSpPr>
        <p:spPr>
          <a:xfrm>
            <a:off x="8112947" y="5802868"/>
            <a:ext cx="1255280" cy="369332"/>
          </a:xfrm>
          <a:prstGeom prst="rect">
            <a:avLst/>
          </a:prstGeom>
          <a:noFill/>
        </p:spPr>
        <p:txBody>
          <a:bodyPr wrap="none" rtlCol="0">
            <a:spAutoFit/>
          </a:bodyPr>
          <a:lstStyle/>
          <a:p>
            <a:r>
              <a:rPr lang="en-US" b="1" dirty="0"/>
              <a:t>Birthrate </a:t>
            </a:r>
          </a:p>
        </p:txBody>
      </p:sp>
      <p:sp>
        <p:nvSpPr>
          <p:cNvPr id="9" name="TextBox 8">
            <a:extLst>
              <a:ext uri="{FF2B5EF4-FFF2-40B4-BE49-F238E27FC236}">
                <a16:creationId xmlns:a16="http://schemas.microsoft.com/office/drawing/2014/main" id="{6860E362-F968-DB4F-948F-584CDE34225E}"/>
              </a:ext>
            </a:extLst>
          </p:cNvPr>
          <p:cNvSpPr txBox="1"/>
          <p:nvPr/>
        </p:nvSpPr>
        <p:spPr>
          <a:xfrm rot="16200000">
            <a:off x="3095460" y="2761343"/>
            <a:ext cx="4669868" cy="369332"/>
          </a:xfrm>
          <a:prstGeom prst="rect">
            <a:avLst/>
          </a:prstGeom>
          <a:noFill/>
        </p:spPr>
        <p:txBody>
          <a:bodyPr wrap="none" rtlCol="0">
            <a:spAutoFit/>
          </a:bodyPr>
          <a:lstStyle/>
          <a:p>
            <a:r>
              <a:rPr lang="en-US" b="1" dirty="0"/>
              <a:t>Accepted Refugees per Million Population</a:t>
            </a:r>
          </a:p>
        </p:txBody>
      </p:sp>
      <p:pic>
        <p:nvPicPr>
          <p:cNvPr id="11" name="Content Placeholder 10" descr="C:\Users\karen.adams\AppData\Local\Microsoft\Windows\INetCache\Content.MSO\22AD17B0.tmp">
            <a:extLst>
              <a:ext uri="{FF2B5EF4-FFF2-40B4-BE49-F238E27FC236}">
                <a16:creationId xmlns:a16="http://schemas.microsoft.com/office/drawing/2014/main" id="{45C5F08A-4078-8843-945C-01FED043A9C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44988" y="412376"/>
            <a:ext cx="5791199" cy="5074024"/>
          </a:xfrm>
          <a:prstGeom prst="rect">
            <a:avLst/>
          </a:prstGeom>
          <a:noFill/>
          <a:ln>
            <a:noFill/>
          </a:ln>
        </p:spPr>
      </p:pic>
      <p:cxnSp>
        <p:nvCxnSpPr>
          <p:cNvPr id="13" name="Straight Connector 12">
            <a:extLst>
              <a:ext uri="{FF2B5EF4-FFF2-40B4-BE49-F238E27FC236}">
                <a16:creationId xmlns:a16="http://schemas.microsoft.com/office/drawing/2014/main" id="{77B8861F-B09B-254C-B049-1E926AF07C25}"/>
              </a:ext>
            </a:extLst>
          </p:cNvPr>
          <p:cNvCxnSpPr>
            <a:cxnSpLocks/>
          </p:cNvCxnSpPr>
          <p:nvPr/>
        </p:nvCxnSpPr>
        <p:spPr>
          <a:xfrm>
            <a:off x="6562165" y="1237129"/>
            <a:ext cx="4643717" cy="3664875"/>
          </a:xfrm>
          <a:prstGeom prst="line">
            <a:avLst/>
          </a:prstGeom>
          <a:ln>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3590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04C1A1-9F16-2341-8E2D-3216B6E26FF2}"/>
              </a:ext>
            </a:extLst>
          </p:cNvPr>
          <p:cNvSpPr>
            <a:spLocks noGrp="1"/>
          </p:cNvSpPr>
          <p:nvPr>
            <p:ph type="title"/>
          </p:nvPr>
        </p:nvSpPr>
        <p:spPr>
          <a:xfrm>
            <a:off x="1371599" y="1010097"/>
            <a:ext cx="9486901" cy="1010088"/>
          </a:xfrm>
        </p:spPr>
        <p:txBody>
          <a:bodyPr anchor="b">
            <a:normAutofit/>
          </a:bodyPr>
          <a:lstStyle/>
          <a:p>
            <a:pPr algn="ctr"/>
            <a:r>
              <a:rPr lang="en-US" dirty="0"/>
              <a:t>Structural Realist Hypothesis </a:t>
            </a:r>
          </a:p>
        </p:txBody>
      </p:sp>
      <p:sp>
        <p:nvSpPr>
          <p:cNvPr id="3" name="Content Placeholder 2">
            <a:extLst>
              <a:ext uri="{FF2B5EF4-FFF2-40B4-BE49-F238E27FC236}">
                <a16:creationId xmlns:a16="http://schemas.microsoft.com/office/drawing/2014/main" id="{7DCF6FAA-9D16-9B46-B9D0-48116898229F}"/>
              </a:ext>
            </a:extLst>
          </p:cNvPr>
          <p:cNvSpPr>
            <a:spLocks noGrp="1"/>
          </p:cNvSpPr>
          <p:nvPr>
            <p:ph idx="1"/>
          </p:nvPr>
        </p:nvSpPr>
        <p:spPr>
          <a:xfrm>
            <a:off x="1371599" y="2344482"/>
            <a:ext cx="9486901" cy="3540642"/>
          </a:xfrm>
        </p:spPr>
        <p:txBody>
          <a:bodyPr>
            <a:normAutofit/>
          </a:bodyPr>
          <a:lstStyle/>
          <a:p>
            <a:r>
              <a:rPr lang="en-US" b="1" dirty="0"/>
              <a:t>Structural Realism: </a:t>
            </a:r>
            <a:r>
              <a:rPr lang="en-US" dirty="0"/>
              <a:t>Structural Realists would hypothesize that states would be influenced by the United States’ dramatic shift in refugee policy, and that they would also decrease in acceptance rates. </a:t>
            </a:r>
          </a:p>
          <a:p>
            <a:pPr lvl="1"/>
            <a:r>
              <a:rPr lang="en-US" dirty="0"/>
              <a:t>However, structural realists would also be aware of the possibility of a security dilemma. Understanding that some states may have to increase their acceptance rate in order to compensate for the U.S’ lack of contribution to assisting in the crisis of the refugees. </a:t>
            </a:r>
          </a:p>
          <a:p>
            <a:endParaRPr lang="en-US" dirty="0"/>
          </a:p>
        </p:txBody>
      </p:sp>
    </p:spTree>
    <p:extLst>
      <p:ext uri="{BB962C8B-B14F-4D97-AF65-F5344CB8AC3E}">
        <p14:creationId xmlns:p14="http://schemas.microsoft.com/office/powerpoint/2010/main" val="204005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CD538B8-489B-407A-A760-436DB4C56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40767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61B36B-8E7F-E748-B82A-726AB9DF27BB}"/>
              </a:ext>
            </a:extLst>
          </p:cNvPr>
          <p:cNvSpPr>
            <a:spLocks noGrp="1"/>
          </p:cNvSpPr>
          <p:nvPr>
            <p:ph type="title"/>
          </p:nvPr>
        </p:nvSpPr>
        <p:spPr>
          <a:xfrm>
            <a:off x="968237" y="1019559"/>
            <a:ext cx="3241813" cy="1795670"/>
          </a:xfrm>
        </p:spPr>
        <p:txBody>
          <a:bodyPr anchor="ctr">
            <a:normAutofit/>
          </a:bodyPr>
          <a:lstStyle/>
          <a:p>
            <a:pPr algn="ctr"/>
            <a:r>
              <a:rPr lang="en-US" dirty="0">
                <a:solidFill>
                  <a:schemeClr val="bg2"/>
                </a:solidFill>
              </a:rPr>
              <a:t>Structural Realism Results </a:t>
            </a:r>
          </a:p>
        </p:txBody>
      </p:sp>
      <p:graphicFrame>
        <p:nvGraphicFramePr>
          <p:cNvPr id="4" name="Content Placeholder 3">
            <a:extLst>
              <a:ext uri="{FF2B5EF4-FFF2-40B4-BE49-F238E27FC236}">
                <a16:creationId xmlns:a16="http://schemas.microsoft.com/office/drawing/2014/main" id="{74DC222D-06EA-DC43-BDFA-467EB580EB64}"/>
              </a:ext>
            </a:extLst>
          </p:cNvPr>
          <p:cNvGraphicFramePr>
            <a:graphicFrameLocks noGrp="1"/>
          </p:cNvGraphicFramePr>
          <p:nvPr>
            <p:ph idx="1"/>
            <p:extLst>
              <p:ext uri="{D42A27DB-BD31-4B8C-83A1-F6EECF244321}">
                <p14:modId xmlns:p14="http://schemas.microsoft.com/office/powerpoint/2010/main" val="292716910"/>
              </p:ext>
            </p:extLst>
          </p:nvPr>
        </p:nvGraphicFramePr>
        <p:xfrm>
          <a:off x="5410200" y="685800"/>
          <a:ext cx="6096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8F3F7DA9-1E77-9C48-8C5D-B3E515D0559E}"/>
              </a:ext>
            </a:extLst>
          </p:cNvPr>
          <p:cNvSpPr txBox="1"/>
          <p:nvPr/>
        </p:nvSpPr>
        <p:spPr>
          <a:xfrm>
            <a:off x="991428" y="2728804"/>
            <a:ext cx="3218622" cy="3416320"/>
          </a:xfrm>
          <a:prstGeom prst="rect">
            <a:avLst/>
          </a:prstGeom>
          <a:noFill/>
        </p:spPr>
        <p:txBody>
          <a:bodyPr wrap="square" rtlCol="0">
            <a:spAutoFit/>
          </a:bodyPr>
          <a:lstStyle/>
          <a:p>
            <a:pPr marL="285750" indent="-285750">
              <a:buFont typeface="Arial" panose="020B0604020202020204" pitchFamily="34" charset="0"/>
              <a:buChar char="•"/>
            </a:pPr>
            <a:r>
              <a:rPr lang="en-US" dirty="0"/>
              <a:t>Of the top 25 states from 2011, 44% did not follow the U.S. trend, and did the opposite and increased their acceptance rate, 40% did follow the U.S., and 16% barely shifted and stayed neutral </a:t>
            </a:r>
          </a:p>
          <a:p>
            <a:pPr marL="285750" indent="-285750">
              <a:buFont typeface="Arial" panose="020B0604020202020204" pitchFamily="34" charset="0"/>
              <a:buChar char="•"/>
            </a:pPr>
            <a:r>
              <a:rPr lang="en-US" dirty="0"/>
              <a:t>The United States did not influence the majority of states to follow their trend and decrease acceptance. </a:t>
            </a:r>
          </a:p>
        </p:txBody>
      </p:sp>
    </p:spTree>
    <p:extLst>
      <p:ext uri="{BB962C8B-B14F-4D97-AF65-F5344CB8AC3E}">
        <p14:creationId xmlns:p14="http://schemas.microsoft.com/office/powerpoint/2010/main" val="2979828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F62373-69D2-7C48-82F0-C95A70D279C0}"/>
              </a:ext>
            </a:extLst>
          </p:cNvPr>
          <p:cNvSpPr>
            <a:spLocks noGrp="1"/>
          </p:cNvSpPr>
          <p:nvPr>
            <p:ph type="title"/>
          </p:nvPr>
        </p:nvSpPr>
        <p:spPr>
          <a:xfrm>
            <a:off x="1371599" y="1010097"/>
            <a:ext cx="9486901" cy="1010088"/>
          </a:xfrm>
        </p:spPr>
        <p:txBody>
          <a:bodyPr anchor="b">
            <a:normAutofit/>
          </a:bodyPr>
          <a:lstStyle/>
          <a:p>
            <a:pPr algn="ctr"/>
            <a:r>
              <a:rPr lang="en-US" dirty="0"/>
              <a:t>Conclusions </a:t>
            </a:r>
          </a:p>
        </p:txBody>
      </p:sp>
      <p:sp>
        <p:nvSpPr>
          <p:cNvPr id="3" name="Content Placeholder 2">
            <a:extLst>
              <a:ext uri="{FF2B5EF4-FFF2-40B4-BE49-F238E27FC236}">
                <a16:creationId xmlns:a16="http://schemas.microsoft.com/office/drawing/2014/main" id="{2C71C7FE-7313-AE47-AD3A-B29D4CD5C5C6}"/>
              </a:ext>
            </a:extLst>
          </p:cNvPr>
          <p:cNvSpPr>
            <a:spLocks noGrp="1"/>
          </p:cNvSpPr>
          <p:nvPr>
            <p:ph idx="1"/>
          </p:nvPr>
        </p:nvSpPr>
        <p:spPr>
          <a:xfrm>
            <a:off x="1371600" y="2206257"/>
            <a:ext cx="9486901" cy="3540642"/>
          </a:xfrm>
        </p:spPr>
        <p:txBody>
          <a:bodyPr>
            <a:normAutofit/>
          </a:bodyPr>
          <a:lstStyle/>
          <a:p>
            <a:r>
              <a:rPr lang="en-US" dirty="0"/>
              <a:t>Through my test, my Classical Realism hypothesis was supported, states are more likely to assist refugees and asylum seekers if there is a benefit to themselves. </a:t>
            </a:r>
          </a:p>
          <a:p>
            <a:r>
              <a:rPr lang="en-US" dirty="0"/>
              <a:t>Through examining the results of the test of Structural Realism, it was found that the United States federal policy does not carry a heavy influence amongst other states in regarding the shift of policy changes. </a:t>
            </a:r>
          </a:p>
          <a:p>
            <a:pPr lvl="1"/>
            <a:r>
              <a:rPr lang="en-US" dirty="0"/>
              <a:t>However, Structural Realism was correct in predicting a security dilemma, states were found to have increased their acceptance rate to compensate for the United States’ change of policy. </a:t>
            </a:r>
          </a:p>
        </p:txBody>
      </p:sp>
    </p:spTree>
    <p:extLst>
      <p:ext uri="{BB962C8B-B14F-4D97-AF65-F5344CB8AC3E}">
        <p14:creationId xmlns:p14="http://schemas.microsoft.com/office/powerpoint/2010/main" val="1414371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1371599" y="770868"/>
            <a:ext cx="9486901" cy="1010088"/>
          </a:xfrm>
        </p:spPr>
        <p:txBody>
          <a:bodyPr anchor="b">
            <a:normAutofit/>
          </a:bodyPr>
          <a:lstStyle/>
          <a:p>
            <a:pPr algn="ctr"/>
            <a:r>
              <a:rPr lang="en-US" dirty="0"/>
              <a:t>Background </a:t>
            </a:r>
          </a:p>
        </p:txBody>
      </p:sp>
      <p:sp>
        <p:nvSpPr>
          <p:cNvPr id="3" name="Content Placeholder 2">
            <a:extLst>
              <a:ext uri="{FF2B5EF4-FFF2-40B4-BE49-F238E27FC236}">
                <a16:creationId xmlns:a16="http://schemas.microsoft.com/office/drawing/2014/main" id="{BD180C74-A4A3-8545-8241-0B409CEB538A}"/>
              </a:ext>
            </a:extLst>
          </p:cNvPr>
          <p:cNvSpPr>
            <a:spLocks noGrp="1"/>
          </p:cNvSpPr>
          <p:nvPr>
            <p:ph idx="1"/>
          </p:nvPr>
        </p:nvSpPr>
        <p:spPr>
          <a:xfrm>
            <a:off x="1352549" y="2012294"/>
            <a:ext cx="9486901" cy="3540642"/>
          </a:xfrm>
        </p:spPr>
        <p:txBody>
          <a:bodyPr>
            <a:normAutofit fontScale="85000" lnSpcReduction="20000"/>
          </a:bodyPr>
          <a:lstStyle/>
          <a:p>
            <a:r>
              <a:rPr lang="en-US" dirty="0"/>
              <a:t>According to the UNHCR in 2019, 79.5 million people were displaced from their homes. This is 1% of the world population and includes people displaced within their countries and people displaced in other countries. </a:t>
            </a:r>
          </a:p>
          <a:p>
            <a:r>
              <a:rPr lang="en-US" dirty="0"/>
              <a:t>There are now more displaced people worldwide than ever before, including during and after World War II.</a:t>
            </a:r>
          </a:p>
          <a:p>
            <a:r>
              <a:rPr lang="en-US" dirty="0"/>
              <a:t>The Pew Research Center conducted a study, finding that until 2017, the United States was the top host country; however, after President Trump changed the refugee policy, we quickly dropped to having the lowest refugee ceiling since 1980 when the US implemented the refugee resettlement program. </a:t>
            </a:r>
          </a:p>
          <a:p>
            <a:r>
              <a:rPr lang="en-US" dirty="0"/>
              <a:t>According to the Department of Homeland Security and the Associated Press, during the 4 years of the Trump administration, 117,826, refugees were admitted, an average of 29,457 per year, compared to 69,683 per year during President Obama’s administration. </a:t>
            </a:r>
          </a:p>
        </p:txBody>
      </p:sp>
    </p:spTree>
    <p:extLst>
      <p:ext uri="{BB962C8B-B14F-4D97-AF65-F5344CB8AC3E}">
        <p14:creationId xmlns:p14="http://schemas.microsoft.com/office/powerpoint/2010/main" val="72695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DC553A7-713D-4133-B393-5017EA4F2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200" y="0"/>
            <a:ext cx="67818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6108728" y="339864"/>
            <a:ext cx="5397472" cy="1202891"/>
          </a:xfrm>
        </p:spPr>
        <p:txBody>
          <a:bodyPr>
            <a:normAutofit/>
          </a:bodyPr>
          <a:lstStyle/>
          <a:p>
            <a:pPr algn="ctr"/>
            <a:r>
              <a:rPr lang="en-US" dirty="0"/>
              <a:t>Types of displaced persons </a:t>
            </a:r>
          </a:p>
        </p:txBody>
      </p:sp>
      <p:sp>
        <p:nvSpPr>
          <p:cNvPr id="3" name="Content Placeholder 2">
            <a:extLst>
              <a:ext uri="{FF2B5EF4-FFF2-40B4-BE49-F238E27FC236}">
                <a16:creationId xmlns:a16="http://schemas.microsoft.com/office/drawing/2014/main" id="{BD180C74-A4A3-8545-8241-0B409CEB538A}"/>
              </a:ext>
            </a:extLst>
          </p:cNvPr>
          <p:cNvSpPr>
            <a:spLocks noGrp="1"/>
          </p:cNvSpPr>
          <p:nvPr>
            <p:ph idx="1"/>
          </p:nvPr>
        </p:nvSpPr>
        <p:spPr>
          <a:xfrm>
            <a:off x="6096002" y="1814732"/>
            <a:ext cx="5426844" cy="4501662"/>
          </a:xfrm>
        </p:spPr>
        <p:txBody>
          <a:bodyPr>
            <a:normAutofit fontScale="92500"/>
          </a:bodyPr>
          <a:lstStyle/>
          <a:p>
            <a:r>
              <a:rPr lang="en-US" dirty="0"/>
              <a:t>According to the UNHCR there were 86.5 million people of concern in 2019 worldwide</a:t>
            </a:r>
          </a:p>
          <a:p>
            <a:r>
              <a:rPr lang="en-US" b="1" dirty="0"/>
              <a:t>Refugee: </a:t>
            </a:r>
            <a:r>
              <a:rPr lang="en-US" dirty="0"/>
              <a:t>someone who has been forced to flee his or her country because of persecution, war or violence. They have a well-founded fear of persecution for reasons of race, religion, nationality, political opinion or membership in a particular social group. – UNHCR</a:t>
            </a:r>
          </a:p>
          <a:p>
            <a:r>
              <a:rPr lang="en-US" b="1" dirty="0"/>
              <a:t>Asylum: </a:t>
            </a:r>
            <a:r>
              <a:rPr lang="en-US" dirty="0"/>
              <a:t>“the protection granted by a nation to someone who has left their native country as a political refugee” – Oxford Dictionary </a:t>
            </a:r>
            <a:endParaRPr lang="en-US" b="1" dirty="0"/>
          </a:p>
        </p:txBody>
      </p:sp>
      <p:graphicFrame>
        <p:nvGraphicFramePr>
          <p:cNvPr id="7" name="Chart 6">
            <a:extLst>
              <a:ext uri="{FF2B5EF4-FFF2-40B4-BE49-F238E27FC236}">
                <a16:creationId xmlns:a16="http://schemas.microsoft.com/office/drawing/2014/main" id="{B38C8559-E92B-A848-8B6B-5A8A3175979E}"/>
              </a:ext>
            </a:extLst>
          </p:cNvPr>
          <p:cNvGraphicFramePr>
            <a:graphicFrameLocks/>
          </p:cNvGraphicFramePr>
          <p:nvPr>
            <p:extLst>
              <p:ext uri="{D42A27DB-BD31-4B8C-83A1-F6EECF244321}">
                <p14:modId xmlns:p14="http://schemas.microsoft.com/office/powerpoint/2010/main" val="1236747524"/>
              </p:ext>
            </p:extLst>
          </p:nvPr>
        </p:nvGraphicFramePr>
        <p:xfrm>
          <a:off x="700487" y="685800"/>
          <a:ext cx="4098941" cy="5486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718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6">
            <a:extLst>
              <a:ext uri="{FF2B5EF4-FFF2-40B4-BE49-F238E27FC236}">
                <a16:creationId xmlns:a16="http://schemas.microsoft.com/office/drawing/2014/main" id="{8B567ACB-44FC-44B8-A031-75BD65F80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1371600" y="1073834"/>
            <a:ext cx="9486900" cy="900332"/>
          </a:xfrm>
        </p:spPr>
        <p:txBody>
          <a:bodyPr anchor="ctr">
            <a:normAutofit/>
          </a:bodyPr>
          <a:lstStyle/>
          <a:p>
            <a:pPr algn="ctr"/>
            <a:r>
              <a:rPr lang="en-US" sz="2700"/>
              <a:t>25 States that accepted the most refugees from 2010-2019 </a:t>
            </a:r>
          </a:p>
        </p:txBody>
      </p:sp>
      <p:graphicFrame>
        <p:nvGraphicFramePr>
          <p:cNvPr id="7" name="Content Placeholder 6">
            <a:extLst>
              <a:ext uri="{FF2B5EF4-FFF2-40B4-BE49-F238E27FC236}">
                <a16:creationId xmlns:a16="http://schemas.microsoft.com/office/drawing/2014/main" id="{24FAE56A-1562-A144-A93A-8953107B4F68}"/>
              </a:ext>
            </a:extLst>
          </p:cNvPr>
          <p:cNvGraphicFramePr>
            <a:graphicFrameLocks noGrp="1"/>
          </p:cNvGraphicFramePr>
          <p:nvPr>
            <p:ph idx="1"/>
            <p:extLst>
              <p:ext uri="{D42A27DB-BD31-4B8C-83A1-F6EECF244321}">
                <p14:modId xmlns:p14="http://schemas.microsoft.com/office/powerpoint/2010/main" val="3256046837"/>
              </p:ext>
            </p:extLst>
          </p:nvPr>
        </p:nvGraphicFramePr>
        <p:xfrm>
          <a:off x="1249682" y="1974167"/>
          <a:ext cx="10061048" cy="41980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3873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15">
            <a:extLst>
              <a:ext uri="{FF2B5EF4-FFF2-40B4-BE49-F238E27FC236}">
                <a16:creationId xmlns:a16="http://schemas.microsoft.com/office/drawing/2014/main" id="{6A345A9C-E07D-45D3-A710-DDECB3F99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17">
            <a:extLst>
              <a:ext uri="{FF2B5EF4-FFF2-40B4-BE49-F238E27FC236}">
                <a16:creationId xmlns:a16="http://schemas.microsoft.com/office/drawing/2014/main" id="{F09C18AC-EFAA-4C60-A84E-ECED43E3EC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3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BDAB40-857D-5D45-BEE6-4DD0A3E9FD5F}"/>
              </a:ext>
            </a:extLst>
          </p:cNvPr>
          <p:cNvSpPr>
            <a:spLocks noGrp="1"/>
          </p:cNvSpPr>
          <p:nvPr>
            <p:ph type="title"/>
          </p:nvPr>
        </p:nvSpPr>
        <p:spPr>
          <a:xfrm>
            <a:off x="1371600" y="1073834"/>
            <a:ext cx="9486900" cy="900332"/>
          </a:xfrm>
        </p:spPr>
        <p:txBody>
          <a:bodyPr anchor="ctr">
            <a:normAutofit/>
          </a:bodyPr>
          <a:lstStyle/>
          <a:p>
            <a:pPr algn="ctr"/>
            <a:r>
              <a:rPr lang="en-US" sz="2700" dirty="0"/>
              <a:t>Refugee/asylum seeker and global population percentages</a:t>
            </a:r>
          </a:p>
        </p:txBody>
      </p:sp>
      <p:graphicFrame>
        <p:nvGraphicFramePr>
          <p:cNvPr id="4" name="Content Placeholder 3">
            <a:extLst>
              <a:ext uri="{FF2B5EF4-FFF2-40B4-BE49-F238E27FC236}">
                <a16:creationId xmlns:a16="http://schemas.microsoft.com/office/drawing/2014/main" id="{DC47F78F-21FF-ED49-8799-45333BB2C3D8}"/>
              </a:ext>
            </a:extLst>
          </p:cNvPr>
          <p:cNvGraphicFramePr>
            <a:graphicFrameLocks noGrp="1"/>
          </p:cNvGraphicFramePr>
          <p:nvPr>
            <p:ph idx="1"/>
            <p:extLst>
              <p:ext uri="{D42A27DB-BD31-4B8C-83A1-F6EECF244321}">
                <p14:modId xmlns:p14="http://schemas.microsoft.com/office/powerpoint/2010/main" val="2129179515"/>
              </p:ext>
            </p:extLst>
          </p:nvPr>
        </p:nvGraphicFramePr>
        <p:xfrm>
          <a:off x="685800" y="1974166"/>
          <a:ext cx="10820400" cy="40489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3860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1100756" y="939283"/>
            <a:ext cx="9486901" cy="672512"/>
          </a:xfrm>
        </p:spPr>
        <p:txBody>
          <a:bodyPr anchor="b">
            <a:normAutofit/>
          </a:bodyPr>
          <a:lstStyle/>
          <a:p>
            <a:pPr algn="ctr"/>
            <a:r>
              <a:rPr lang="en-US" dirty="0"/>
              <a:t>President Biden's refugee policy</a:t>
            </a:r>
          </a:p>
        </p:txBody>
      </p:sp>
      <p:sp>
        <p:nvSpPr>
          <p:cNvPr id="3" name="Content Placeholder 2">
            <a:extLst>
              <a:ext uri="{FF2B5EF4-FFF2-40B4-BE49-F238E27FC236}">
                <a16:creationId xmlns:a16="http://schemas.microsoft.com/office/drawing/2014/main" id="{BD180C74-A4A3-8545-8241-0B409CEB538A}"/>
              </a:ext>
            </a:extLst>
          </p:cNvPr>
          <p:cNvSpPr>
            <a:spLocks noGrp="1"/>
          </p:cNvSpPr>
          <p:nvPr>
            <p:ph idx="1"/>
          </p:nvPr>
        </p:nvSpPr>
        <p:spPr>
          <a:xfrm>
            <a:off x="1100757" y="1954695"/>
            <a:ext cx="9486901" cy="3965943"/>
          </a:xfrm>
        </p:spPr>
        <p:txBody>
          <a:bodyPr>
            <a:normAutofit/>
          </a:bodyPr>
          <a:lstStyle/>
          <a:p>
            <a:pPr lvl="1"/>
            <a:r>
              <a:rPr lang="en-US" dirty="0"/>
              <a:t>According to the White house briefings, President Biden intends to increase the United States refugee cap to 125,000 per year. </a:t>
            </a:r>
          </a:p>
          <a:p>
            <a:pPr lvl="2"/>
            <a:r>
              <a:rPr lang="en-US" dirty="0"/>
              <a:t>This is four times the amount of President Trump’s final cap, and 15,000 more than President Obama’s cap. </a:t>
            </a:r>
          </a:p>
          <a:p>
            <a:pPr lvl="1"/>
            <a:r>
              <a:rPr lang="en-US" dirty="0"/>
              <a:t>125,000 a year is approximately 4.25% of the global refugee and asylum seeker population</a:t>
            </a:r>
          </a:p>
          <a:p>
            <a:pPr lvl="2"/>
            <a:r>
              <a:rPr lang="en-US" dirty="0"/>
              <a:t>Which is the roughly the same as the United States population compared to the global population </a:t>
            </a:r>
          </a:p>
        </p:txBody>
      </p:sp>
    </p:spTree>
    <p:extLst>
      <p:ext uri="{BB962C8B-B14F-4D97-AF65-F5344CB8AC3E}">
        <p14:creationId xmlns:p14="http://schemas.microsoft.com/office/powerpoint/2010/main" val="19798290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1100756" y="939283"/>
            <a:ext cx="9486901" cy="672512"/>
          </a:xfrm>
        </p:spPr>
        <p:txBody>
          <a:bodyPr anchor="b">
            <a:normAutofit/>
          </a:bodyPr>
          <a:lstStyle/>
          <a:p>
            <a:pPr algn="ctr"/>
            <a:r>
              <a:rPr lang="en-US" dirty="0"/>
              <a:t>Question and importance</a:t>
            </a:r>
          </a:p>
        </p:txBody>
      </p:sp>
      <p:sp>
        <p:nvSpPr>
          <p:cNvPr id="3" name="Content Placeholder 2">
            <a:extLst>
              <a:ext uri="{FF2B5EF4-FFF2-40B4-BE49-F238E27FC236}">
                <a16:creationId xmlns:a16="http://schemas.microsoft.com/office/drawing/2014/main" id="{BD180C74-A4A3-8545-8241-0B409CEB538A}"/>
              </a:ext>
            </a:extLst>
          </p:cNvPr>
          <p:cNvSpPr>
            <a:spLocks noGrp="1"/>
          </p:cNvSpPr>
          <p:nvPr>
            <p:ph idx="1"/>
          </p:nvPr>
        </p:nvSpPr>
        <p:spPr>
          <a:xfrm>
            <a:off x="1100757" y="1954695"/>
            <a:ext cx="10176843" cy="4470988"/>
          </a:xfrm>
        </p:spPr>
        <p:txBody>
          <a:bodyPr>
            <a:normAutofit/>
          </a:bodyPr>
          <a:lstStyle/>
          <a:p>
            <a:pPr lvl="1"/>
            <a:r>
              <a:rPr lang="en-US" b="1" dirty="0"/>
              <a:t>Question: </a:t>
            </a:r>
            <a:r>
              <a:rPr lang="en-US" dirty="0"/>
              <a:t>Why do states adopt certain refugee and asylum policies?</a:t>
            </a:r>
          </a:p>
          <a:p>
            <a:pPr marL="457200" lvl="1" indent="0">
              <a:buNone/>
            </a:pPr>
            <a:endParaRPr lang="en-US" dirty="0"/>
          </a:p>
          <a:p>
            <a:pPr lvl="1"/>
            <a:r>
              <a:rPr lang="en-US" b="1" dirty="0"/>
              <a:t>Importance: </a:t>
            </a:r>
            <a:r>
              <a:rPr lang="en-US" dirty="0"/>
              <a:t>Based on the UNHCR Global Report of 2019, 1 in 97 people worldwide are currently displaced from their homes. </a:t>
            </a:r>
          </a:p>
          <a:p>
            <a:pPr lvl="2"/>
            <a:r>
              <a:rPr lang="en-US" dirty="0"/>
              <a:t>Internal displacement within states has increased over 60% in the last decade. </a:t>
            </a:r>
          </a:p>
          <a:p>
            <a:pPr lvl="2"/>
            <a:r>
              <a:rPr lang="en-US" dirty="0"/>
              <a:t>The Institute for Economics and Peace released their Ecological Threat Register which predicts that over 1.2 billion people could be displaced worldwide by 2050. </a:t>
            </a:r>
          </a:p>
          <a:p>
            <a:pPr lvl="2"/>
            <a:r>
              <a:rPr lang="en-US" dirty="0"/>
              <a:t>By understanding states’ current refugee asylum policies and the causes of those policies, we may begin to understand their motivations and hopefully learn how to persuade them to be more supportive towards displaced people.</a:t>
            </a:r>
          </a:p>
          <a:p>
            <a:pPr lvl="2"/>
            <a:endParaRPr lang="en-US" b="1" dirty="0"/>
          </a:p>
        </p:txBody>
      </p:sp>
    </p:spTree>
    <p:extLst>
      <p:ext uri="{BB962C8B-B14F-4D97-AF65-F5344CB8AC3E}">
        <p14:creationId xmlns:p14="http://schemas.microsoft.com/office/powerpoint/2010/main" val="21136142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1100756" y="939283"/>
            <a:ext cx="9486901" cy="672512"/>
          </a:xfrm>
        </p:spPr>
        <p:txBody>
          <a:bodyPr anchor="b">
            <a:normAutofit/>
          </a:bodyPr>
          <a:lstStyle/>
          <a:p>
            <a:pPr algn="ctr"/>
            <a:r>
              <a:rPr lang="en-US" dirty="0"/>
              <a:t>The Theories </a:t>
            </a:r>
          </a:p>
        </p:txBody>
      </p:sp>
      <p:sp>
        <p:nvSpPr>
          <p:cNvPr id="3" name="Content Placeholder 2">
            <a:extLst>
              <a:ext uri="{FF2B5EF4-FFF2-40B4-BE49-F238E27FC236}">
                <a16:creationId xmlns:a16="http://schemas.microsoft.com/office/drawing/2014/main" id="{BD180C74-A4A3-8545-8241-0B409CEB538A}"/>
              </a:ext>
            </a:extLst>
          </p:cNvPr>
          <p:cNvSpPr>
            <a:spLocks noGrp="1"/>
          </p:cNvSpPr>
          <p:nvPr>
            <p:ph idx="1"/>
          </p:nvPr>
        </p:nvSpPr>
        <p:spPr>
          <a:xfrm>
            <a:off x="1100757" y="1954695"/>
            <a:ext cx="9486901" cy="3965943"/>
          </a:xfrm>
        </p:spPr>
        <p:txBody>
          <a:bodyPr>
            <a:normAutofit fontScale="92500"/>
          </a:bodyPr>
          <a:lstStyle/>
          <a:p>
            <a:r>
              <a:rPr lang="en-US" b="1" dirty="0"/>
              <a:t>Classical Realism: </a:t>
            </a:r>
            <a:r>
              <a:rPr lang="en-US" dirty="0"/>
              <a:t>The basic idea of this theory is that people will do something that will benefit themselves, over doing something that is morally right. </a:t>
            </a:r>
          </a:p>
          <a:p>
            <a:pPr lvl="1"/>
            <a:r>
              <a:rPr lang="en-US" dirty="0"/>
              <a:t>For this test, I am examining if states with lower birth rates are more likely to accept refugees and asylum seekers since it would benefit their economy and their work force, rather than states that have higher birth rates. </a:t>
            </a:r>
          </a:p>
          <a:p>
            <a:pPr lvl="1"/>
            <a:r>
              <a:rPr lang="en-US" dirty="0"/>
              <a:t>In the U.S. a study was conducted that found that refugees contribute billions of dollars annually through “consumer spending and business start-ups.”</a:t>
            </a:r>
          </a:p>
          <a:p>
            <a:r>
              <a:rPr lang="en-US" b="1" dirty="0"/>
              <a:t>Structural Realism: </a:t>
            </a:r>
            <a:r>
              <a:rPr lang="en-US" dirty="0"/>
              <a:t>The basic idea of this theory is that weaker powers will be influenced by a greater power. </a:t>
            </a:r>
          </a:p>
          <a:p>
            <a:pPr lvl="1"/>
            <a:r>
              <a:rPr lang="en-US" dirty="0"/>
              <a:t>For this test, I am examining if states are influenced by the shifts in the United States’ policy changes over the last 10 years. </a:t>
            </a:r>
          </a:p>
          <a:p>
            <a:pPr lvl="1"/>
            <a:endParaRPr lang="en-US" dirty="0"/>
          </a:p>
        </p:txBody>
      </p:sp>
    </p:spTree>
    <p:extLst>
      <p:ext uri="{BB962C8B-B14F-4D97-AF65-F5344CB8AC3E}">
        <p14:creationId xmlns:p14="http://schemas.microsoft.com/office/powerpoint/2010/main" val="109226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BF3742A-6615-7542-83A7-113FF8BFF6FD}"/>
              </a:ext>
            </a:extLst>
          </p:cNvPr>
          <p:cNvSpPr>
            <a:spLocks noGrp="1"/>
          </p:cNvSpPr>
          <p:nvPr>
            <p:ph type="title"/>
          </p:nvPr>
        </p:nvSpPr>
        <p:spPr>
          <a:xfrm>
            <a:off x="1100756" y="939283"/>
            <a:ext cx="9486901" cy="672512"/>
          </a:xfrm>
        </p:spPr>
        <p:txBody>
          <a:bodyPr anchor="b">
            <a:normAutofit/>
          </a:bodyPr>
          <a:lstStyle/>
          <a:p>
            <a:pPr algn="ctr"/>
            <a:r>
              <a:rPr lang="en-US" dirty="0"/>
              <a:t>Classical Realist Hypothesis</a:t>
            </a:r>
          </a:p>
        </p:txBody>
      </p:sp>
      <p:sp>
        <p:nvSpPr>
          <p:cNvPr id="3" name="Content Placeholder 2">
            <a:extLst>
              <a:ext uri="{FF2B5EF4-FFF2-40B4-BE49-F238E27FC236}">
                <a16:creationId xmlns:a16="http://schemas.microsoft.com/office/drawing/2014/main" id="{BD180C74-A4A3-8545-8241-0B409CEB538A}"/>
              </a:ext>
            </a:extLst>
          </p:cNvPr>
          <p:cNvSpPr>
            <a:spLocks noGrp="1"/>
          </p:cNvSpPr>
          <p:nvPr>
            <p:ph idx="1"/>
          </p:nvPr>
        </p:nvSpPr>
        <p:spPr>
          <a:xfrm>
            <a:off x="1100756" y="2214803"/>
            <a:ext cx="9486901" cy="2657062"/>
          </a:xfrm>
        </p:spPr>
        <p:txBody>
          <a:bodyPr>
            <a:normAutofit/>
          </a:bodyPr>
          <a:lstStyle/>
          <a:p>
            <a:r>
              <a:rPr lang="en-US" b="1" dirty="0"/>
              <a:t>Classical Realism: </a:t>
            </a:r>
            <a:r>
              <a:rPr lang="en-US" dirty="0"/>
              <a:t>Classical Realists would predict that there will be a correlation, and states that benefit would in fact accept more people than states that wouldn’t directly benefit. </a:t>
            </a:r>
          </a:p>
          <a:p>
            <a:pPr lvl="1"/>
            <a:r>
              <a:rPr lang="en-US" dirty="0"/>
              <a:t>The theory presumes that people are driven by their own self-interest, therefore regardless of the morality, states are more likely to accept refugees and asylum seekers if they gain something rather than complying to moral obligations. </a:t>
            </a:r>
          </a:p>
          <a:p>
            <a:endParaRPr lang="en-US" dirty="0"/>
          </a:p>
        </p:txBody>
      </p:sp>
    </p:spTree>
    <p:extLst>
      <p:ext uri="{BB962C8B-B14F-4D97-AF65-F5344CB8AC3E}">
        <p14:creationId xmlns:p14="http://schemas.microsoft.com/office/powerpoint/2010/main" val="3069772546"/>
      </p:ext>
    </p:extLst>
  </p:cSld>
  <p:clrMapOvr>
    <a:masterClrMapping/>
  </p:clrMapOvr>
</p:sld>
</file>

<file path=ppt/theme/theme1.xml><?xml version="1.0" encoding="utf-8"?>
<a:theme xmlns:a="http://schemas.openxmlformats.org/drawingml/2006/main" name="ClassicFrameVTI">
  <a:themeElements>
    <a:clrScheme name="Custom 22">
      <a:dk1>
        <a:sysClr val="windowText" lastClr="000000"/>
      </a:dk1>
      <a:lt1>
        <a:sysClr val="window" lastClr="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2206</TotalTime>
  <Words>1195</Words>
  <Application>Microsoft Macintosh PowerPoint</Application>
  <PresentationFormat>Widescreen</PresentationFormat>
  <Paragraphs>71</Paragraphs>
  <Slides>13</Slides>
  <Notes>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Gill Sans MT</vt:lpstr>
      <vt:lpstr>Goudy Old Style</vt:lpstr>
      <vt:lpstr>ClassicFrameVTI</vt:lpstr>
      <vt:lpstr>International Relations Theory and Global Refugee Policies </vt:lpstr>
      <vt:lpstr>Background </vt:lpstr>
      <vt:lpstr>Types of displaced persons </vt:lpstr>
      <vt:lpstr>25 States that accepted the most refugees from 2010-2019 </vt:lpstr>
      <vt:lpstr>Refugee/asylum seeker and global population percentages</vt:lpstr>
      <vt:lpstr>President Biden's refugee policy</vt:lpstr>
      <vt:lpstr>Question and importance</vt:lpstr>
      <vt:lpstr>The Theories </vt:lpstr>
      <vt:lpstr>Classical Realist Hypothesis</vt:lpstr>
      <vt:lpstr>Classical Realism Results </vt:lpstr>
      <vt:lpstr>Structural Realist Hypothesis </vt:lpstr>
      <vt:lpstr>Structural Realism Results </vt:lpstr>
      <vt:lpstr>Conclusions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Relations Theories and Refugee Policy</dc:title>
  <dc:creator>Willcockson, Rachel</dc:creator>
  <cp:lastModifiedBy>Willcockson, Rachel</cp:lastModifiedBy>
  <cp:revision>2</cp:revision>
  <dcterms:created xsi:type="dcterms:W3CDTF">2020-11-28T18:47:16Z</dcterms:created>
  <dcterms:modified xsi:type="dcterms:W3CDTF">2021-02-16T03:24:42Z</dcterms:modified>
</cp:coreProperties>
</file>