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2" r:id="rId7"/>
    <p:sldId id="263" r:id="rId8"/>
    <p:sldId id="272" r:id="rId9"/>
    <p:sldId id="271" r:id="rId10"/>
    <p:sldId id="265" r:id="rId11"/>
    <p:sldId id="266"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79456"/>
  </p:normalViewPr>
  <p:slideViewPr>
    <p:cSldViewPr snapToGrid="0" snapToObjects="1">
      <p:cViewPr varScale="1">
        <p:scale>
          <a:sx n="100" d="100"/>
          <a:sy n="100" d="100"/>
        </p:scale>
        <p:origin x="13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0DC59-3F39-BA4D-8B12-91D7EF8A45E3}" type="datetimeFigureOut">
              <a:rPr lang="en-US" smtClean="0"/>
              <a:t>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A433F-74E9-0740-A155-B6464284EC0E}" type="slidenum">
              <a:rPr lang="en-US" smtClean="0"/>
              <a:t>‹#›</a:t>
            </a:fld>
            <a:endParaRPr lang="en-US"/>
          </a:p>
        </p:txBody>
      </p:sp>
    </p:spTree>
    <p:extLst>
      <p:ext uri="{BB962C8B-B14F-4D97-AF65-F5344CB8AC3E}">
        <p14:creationId xmlns:p14="http://schemas.microsoft.com/office/powerpoint/2010/main" val="378612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present my work on using environmental tracers and machine learning surrogate models to evaluate uncertainties in groundwater models.</a:t>
            </a:r>
          </a:p>
        </p:txBody>
      </p:sp>
      <p:sp>
        <p:nvSpPr>
          <p:cNvPr id="4" name="Slide Number Placeholder 3"/>
          <p:cNvSpPr>
            <a:spLocks noGrp="1"/>
          </p:cNvSpPr>
          <p:nvPr>
            <p:ph type="sldNum" sz="quarter" idx="5"/>
          </p:nvPr>
        </p:nvSpPr>
        <p:spPr/>
        <p:txBody>
          <a:bodyPr/>
          <a:lstStyle/>
          <a:p>
            <a:fld id="{373A433F-74E9-0740-A155-B6464284EC0E}" type="slidenum">
              <a:rPr lang="en-US" smtClean="0"/>
              <a:t>1</a:t>
            </a:fld>
            <a:endParaRPr lang="en-US"/>
          </a:p>
        </p:txBody>
      </p:sp>
    </p:spTree>
    <p:extLst>
      <p:ext uri="{BB962C8B-B14F-4D97-AF65-F5344CB8AC3E}">
        <p14:creationId xmlns:p14="http://schemas.microsoft.com/office/powerpoint/2010/main" val="262443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 am showing an areal view of a site in west-central Wyoming that contains an extensive groundwater Uranium plume, which is shown by these orange concentration contour lines. This uranium originated more than 70 years ago but is still causing water degradation today.</a:t>
            </a:r>
          </a:p>
          <a:p>
            <a:pPr marL="171450" indent="-171450">
              <a:buFont typeface="Arial" panose="020B0604020202020204" pitchFamily="34" charset="0"/>
              <a:buChar char="•"/>
            </a:pPr>
            <a:r>
              <a:rPr lang="en-US" dirty="0"/>
              <a:t>Accurate predictions of how this plume is moving, how fast it is moving, and where it will discharge to the Little Wind River are examples of key predictions that are needed to properly assess the biological and environmental impact of this contaminant and future remediation efforts.</a:t>
            </a:r>
          </a:p>
          <a:p>
            <a:pPr marL="171450" indent="-171450">
              <a:buFont typeface="Arial" panose="020B0604020202020204" pitchFamily="34" charset="0"/>
              <a:buChar char="•"/>
            </a:pPr>
            <a:r>
              <a:rPr lang="en-US" dirty="0"/>
              <a:t>Using a process-based numerical groundwater model is the most powerful tool we have to make forecasts of this system.</a:t>
            </a:r>
          </a:p>
          <a:p>
            <a:pPr marL="171450" indent="-171450">
              <a:buFont typeface="Arial" panose="020B0604020202020204" pitchFamily="34" charset="0"/>
              <a:buChar char="•"/>
            </a:pPr>
            <a:r>
              <a:rPr lang="en-US" dirty="0"/>
              <a:t>However, as with all models of complex systems, these forecasts will inevitably be wrong and contain uncertainties.  </a:t>
            </a:r>
          </a:p>
          <a:p>
            <a:pPr marL="171450" indent="-171450">
              <a:buFont typeface="Arial" panose="020B0604020202020204" pitchFamily="34" charset="0"/>
              <a:buChar char="•"/>
            </a:pPr>
            <a:r>
              <a:rPr lang="en-US" dirty="0"/>
              <a:t>Quantifying these uncertainties is a critical part of the modeling process, yet is very to do challenging in practice.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3A433F-74E9-0740-A155-B6464284EC0E}" type="slidenum">
              <a:rPr lang="en-US" smtClean="0"/>
              <a:t>2</a:t>
            </a:fld>
            <a:endParaRPr lang="en-US"/>
          </a:p>
        </p:txBody>
      </p:sp>
    </p:spTree>
    <p:extLst>
      <p:ext uri="{BB962C8B-B14F-4D97-AF65-F5344CB8AC3E}">
        <p14:creationId xmlns:p14="http://schemas.microsoft.com/office/powerpoint/2010/main" val="192485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prediction problem is difficult and uncertain because the true complexities of the system far exceed what we can measure and include in our models.</a:t>
            </a:r>
          </a:p>
          <a:p>
            <a:pPr marL="171450" indent="-171450">
              <a:buFont typeface="Arial" panose="020B0604020202020204" pitchFamily="34" charset="0"/>
              <a:buChar char="•"/>
            </a:pPr>
            <a:r>
              <a:rPr lang="en-US" dirty="0"/>
              <a:t>If we again consider the areal image on the left, we can see that there are all these paleo channels running through the site. The properties of the subsurface that control groundwater flow and the movement of uranium likely vary depending if you are in an old channel location or not.</a:t>
            </a:r>
          </a:p>
          <a:p>
            <a:pPr marL="171450" indent="-171450">
              <a:buFont typeface="Arial" panose="020B0604020202020204" pitchFamily="34" charset="0"/>
              <a:buChar char="•"/>
            </a:pPr>
            <a:r>
              <a:rPr lang="en-US" dirty="0"/>
              <a:t>Now considering the z dimension and this outcrop image, we can see important details on the layering structure, which will also influence fluid movement through the system. </a:t>
            </a:r>
          </a:p>
          <a:p>
            <a:pPr marL="171450" indent="-171450">
              <a:buFont typeface="Arial" panose="020B0604020202020204" pitchFamily="34" charset="0"/>
              <a:buChar char="•"/>
            </a:pPr>
            <a:r>
              <a:rPr lang="en-US" dirty="0"/>
              <a:t>Zooming in again to a </a:t>
            </a:r>
            <a:r>
              <a:rPr lang="en-US" dirty="0" err="1"/>
              <a:t>cutbank</a:t>
            </a:r>
            <a:r>
              <a:rPr lang="en-US" dirty="0"/>
              <a:t> shown in the top right image, there is complex and small-scale property heterogeneity.</a:t>
            </a:r>
          </a:p>
          <a:p>
            <a:pPr marL="171450" indent="-171450">
              <a:buFont typeface="Arial" panose="020B0604020202020204" pitchFamily="34" charset="0"/>
              <a:buChar char="•"/>
            </a:pPr>
            <a:r>
              <a:rPr lang="en-US" dirty="0"/>
              <a:t>While all these processes are important, we have no hope of measuring all the heterogeneities of the system and must rely on alternative methods to identify the parameters needed by our  predictive models.</a:t>
            </a:r>
          </a:p>
        </p:txBody>
      </p:sp>
      <p:sp>
        <p:nvSpPr>
          <p:cNvPr id="4" name="Slide Number Placeholder 3"/>
          <p:cNvSpPr>
            <a:spLocks noGrp="1"/>
          </p:cNvSpPr>
          <p:nvPr>
            <p:ph type="sldNum" sz="quarter" idx="5"/>
          </p:nvPr>
        </p:nvSpPr>
        <p:spPr/>
        <p:txBody>
          <a:bodyPr/>
          <a:lstStyle/>
          <a:p>
            <a:fld id="{373A433F-74E9-0740-A155-B6464284EC0E}" type="slidenum">
              <a:rPr lang="en-US" smtClean="0"/>
              <a:t>3</a:t>
            </a:fld>
            <a:endParaRPr lang="en-US"/>
          </a:p>
        </p:txBody>
      </p:sp>
    </p:spTree>
    <p:extLst>
      <p:ext uri="{BB962C8B-B14F-4D97-AF65-F5344CB8AC3E}">
        <p14:creationId xmlns:p14="http://schemas.microsoft.com/office/powerpoint/2010/main" val="386978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4D6EB7-77FD-8C4B-825F-F7BF51F564E8}" type="slidenum">
              <a:rPr lang="en-US" smtClean="0"/>
              <a:t>6</a:t>
            </a:fld>
            <a:endParaRPr lang="en-US"/>
          </a:p>
        </p:txBody>
      </p:sp>
    </p:spTree>
    <p:extLst>
      <p:ext uri="{BB962C8B-B14F-4D97-AF65-F5344CB8AC3E}">
        <p14:creationId xmlns:p14="http://schemas.microsoft.com/office/powerpoint/2010/main" val="348970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Hidden Layers</a:t>
            </a:r>
          </a:p>
          <a:p>
            <a:r>
              <a:rPr lang="en-US" dirty="0"/>
              <a:t>528 Nodes/Units</a:t>
            </a:r>
          </a:p>
        </p:txBody>
      </p:sp>
      <p:sp>
        <p:nvSpPr>
          <p:cNvPr id="4" name="Slide Number Placeholder 3"/>
          <p:cNvSpPr>
            <a:spLocks noGrp="1"/>
          </p:cNvSpPr>
          <p:nvPr>
            <p:ph type="sldNum" sz="quarter" idx="5"/>
          </p:nvPr>
        </p:nvSpPr>
        <p:spPr/>
        <p:txBody>
          <a:bodyPr/>
          <a:lstStyle/>
          <a:p>
            <a:fld id="{373A433F-74E9-0740-A155-B6464284EC0E}" type="slidenum">
              <a:rPr lang="en-US" smtClean="0"/>
              <a:t>9</a:t>
            </a:fld>
            <a:endParaRPr lang="en-US"/>
          </a:p>
        </p:txBody>
      </p:sp>
    </p:spTree>
    <p:extLst>
      <p:ext uri="{BB962C8B-B14F-4D97-AF65-F5344CB8AC3E}">
        <p14:creationId xmlns:p14="http://schemas.microsoft.com/office/powerpoint/2010/main" val="36918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332A-856A-7443-8C7E-458C6FB27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209C5E-4C2D-ED47-AF57-ED98B1CC0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693CBE-FF52-2143-AFED-107EEA89C487}"/>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5" name="Footer Placeholder 4">
            <a:extLst>
              <a:ext uri="{FF2B5EF4-FFF2-40B4-BE49-F238E27FC236}">
                <a16:creationId xmlns:a16="http://schemas.microsoft.com/office/drawing/2014/main" id="{B10EE904-9BF0-7E4B-BE50-4C719544D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0D9CB-620A-1A4A-B41F-1CAADA9BAB73}"/>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408088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A31D-EB1C-0046-83A8-025B417EE4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FFEE5-3EE9-5447-9C94-399D7065B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BE144-D60A-9346-9287-212D6E96E662}"/>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5" name="Footer Placeholder 4">
            <a:extLst>
              <a:ext uri="{FF2B5EF4-FFF2-40B4-BE49-F238E27FC236}">
                <a16:creationId xmlns:a16="http://schemas.microsoft.com/office/drawing/2014/main" id="{D1B70E39-61E9-5F41-898A-91521414E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F6C28-2CEF-444F-A145-0A9FC853E193}"/>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107792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1EAE7-BC39-8B45-8F46-E9835E5023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8BB3AC-E694-0448-941C-F35D6FF35A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7DE27-3A7D-D24B-BB77-9AB4F6A2337F}"/>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5" name="Footer Placeholder 4">
            <a:extLst>
              <a:ext uri="{FF2B5EF4-FFF2-40B4-BE49-F238E27FC236}">
                <a16:creationId xmlns:a16="http://schemas.microsoft.com/office/drawing/2014/main" id="{F8C747E1-0EE2-524E-ABC6-87ED00331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A9F30-5F2C-4444-8740-55CD450E4F2D}"/>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180549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40FD-011B-0F47-AAA9-1D0DB29F0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55717A-48CC-3841-9095-051EE9EAB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ED4EF-8875-5744-ACC5-501D2148093B}"/>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5" name="Footer Placeholder 4">
            <a:extLst>
              <a:ext uri="{FF2B5EF4-FFF2-40B4-BE49-F238E27FC236}">
                <a16:creationId xmlns:a16="http://schemas.microsoft.com/office/drawing/2014/main" id="{28557D8D-1498-3948-AF5B-5CCCC81ED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317CA-7DF9-7A4D-9AC7-E59E066BCEF6}"/>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219471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77A73-8627-5441-9454-0AAD822BE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A79D46-7BA9-CA43-BCC2-0F7BDC80DF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6B940D-EC03-A245-8BF5-7369EA077455}"/>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5" name="Footer Placeholder 4">
            <a:extLst>
              <a:ext uri="{FF2B5EF4-FFF2-40B4-BE49-F238E27FC236}">
                <a16:creationId xmlns:a16="http://schemas.microsoft.com/office/drawing/2014/main" id="{04065514-20ED-124A-82B6-F73989DB2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A1E9A-0AD7-2D4F-8CE3-2AC2BB0597CD}"/>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203811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D15A3-4363-EB4E-A1C0-267AEF724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0F314-58C9-9E45-B734-D0F50EC49C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F6B8F1-4BCC-DA4E-9362-BE256C0FC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A93AE-0BFD-4146-92FC-8F4759D41FCE}"/>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6" name="Footer Placeholder 5">
            <a:extLst>
              <a:ext uri="{FF2B5EF4-FFF2-40B4-BE49-F238E27FC236}">
                <a16:creationId xmlns:a16="http://schemas.microsoft.com/office/drawing/2014/main" id="{F8168B0D-502D-AF4F-BB86-711636993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2F73B-B5EF-D640-B045-9868B6546F23}"/>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95945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4A82-D07A-DC41-A6CD-15721EAE94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9C73B9-B3EF-A741-AEDA-6BBF057A19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935FD-567C-C448-AC76-758F486823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BC4029-5087-A243-A903-AF24FFF5C5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6A8C62-D352-664A-BFC4-D0D293ECE1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3D698D-3BA2-0543-BC84-D913CD5BA7D6}"/>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8" name="Footer Placeholder 7">
            <a:extLst>
              <a:ext uri="{FF2B5EF4-FFF2-40B4-BE49-F238E27FC236}">
                <a16:creationId xmlns:a16="http://schemas.microsoft.com/office/drawing/2014/main" id="{D1795CCB-43EB-DF4E-BCCD-E644ED9910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2AB74-D2C6-994E-9991-AC0894AF2B0C}"/>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185783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E2F1-C347-CE40-A69A-60CB79C9E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6D4FFD-D750-C142-AA37-0C648F7673DB}"/>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4" name="Footer Placeholder 3">
            <a:extLst>
              <a:ext uri="{FF2B5EF4-FFF2-40B4-BE49-F238E27FC236}">
                <a16:creationId xmlns:a16="http://schemas.microsoft.com/office/drawing/2014/main" id="{1429E468-DFC1-FC47-A438-C8493C1056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23BC4F-1F9B-5240-8D96-80079448B28C}"/>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323558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3BA77D-6B7A-E64F-8BE0-0085F7F255F8}"/>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3" name="Footer Placeholder 2">
            <a:extLst>
              <a:ext uri="{FF2B5EF4-FFF2-40B4-BE49-F238E27FC236}">
                <a16:creationId xmlns:a16="http://schemas.microsoft.com/office/drawing/2014/main" id="{D975A3BE-5DE4-9D4C-80E6-0F2054BA3A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573808-4175-1C49-B14D-8FCF572A1FFB}"/>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270112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5D32-A40C-3143-91CB-6333C5C5D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CB61BC-B40A-5944-B72D-32789EA41D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51970A-D6E1-CD47-83ED-C226E7D45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F2CEF-A86B-084A-9149-49AF902490CD}"/>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6" name="Footer Placeholder 5">
            <a:extLst>
              <a:ext uri="{FF2B5EF4-FFF2-40B4-BE49-F238E27FC236}">
                <a16:creationId xmlns:a16="http://schemas.microsoft.com/office/drawing/2014/main" id="{A3E7A6A9-9219-174F-AA5C-9E62789CF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36D5-E4D5-A341-9331-9C779CBF3E90}"/>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283667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C1825-F906-4443-AD48-F5084339E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5C2CE4-929F-BD4E-85CF-FBB7DE5C0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04201-8405-0B49-8CFC-AC5273696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CD260A-7F63-2F4C-8ACF-8CE8BC78B865}"/>
              </a:ext>
            </a:extLst>
          </p:cNvPr>
          <p:cNvSpPr>
            <a:spLocks noGrp="1"/>
          </p:cNvSpPr>
          <p:nvPr>
            <p:ph type="dt" sz="half" idx="10"/>
          </p:nvPr>
        </p:nvSpPr>
        <p:spPr/>
        <p:txBody>
          <a:bodyPr/>
          <a:lstStyle/>
          <a:p>
            <a:fld id="{87BB70B7-E7FA-D34F-B517-05F53C44BE7A}" type="datetimeFigureOut">
              <a:rPr lang="en-US" smtClean="0"/>
              <a:t>2/16/21</a:t>
            </a:fld>
            <a:endParaRPr lang="en-US"/>
          </a:p>
        </p:txBody>
      </p:sp>
      <p:sp>
        <p:nvSpPr>
          <p:cNvPr id="6" name="Footer Placeholder 5">
            <a:extLst>
              <a:ext uri="{FF2B5EF4-FFF2-40B4-BE49-F238E27FC236}">
                <a16:creationId xmlns:a16="http://schemas.microsoft.com/office/drawing/2014/main" id="{EBFC3A3E-B056-1048-AD4D-F5A4FBE11B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E992C-5DE7-9A40-826D-A1951F81DB3B}"/>
              </a:ext>
            </a:extLst>
          </p:cNvPr>
          <p:cNvSpPr>
            <a:spLocks noGrp="1"/>
          </p:cNvSpPr>
          <p:nvPr>
            <p:ph type="sldNum" sz="quarter" idx="12"/>
          </p:nvPr>
        </p:nvSpPr>
        <p:spPr/>
        <p:txBody>
          <a:bodyPr/>
          <a:lstStyle/>
          <a:p>
            <a:fld id="{C9D0FE42-3F21-A44F-8528-4756FB43FCA5}" type="slidenum">
              <a:rPr lang="en-US" smtClean="0"/>
              <a:t>‹#›</a:t>
            </a:fld>
            <a:endParaRPr lang="en-US"/>
          </a:p>
        </p:txBody>
      </p:sp>
    </p:spTree>
    <p:extLst>
      <p:ext uri="{BB962C8B-B14F-4D97-AF65-F5344CB8AC3E}">
        <p14:creationId xmlns:p14="http://schemas.microsoft.com/office/powerpoint/2010/main" val="171190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43901-9275-DB45-812C-30991F0C2D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F3712C-522F-784A-97DE-634B24D9C5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F210B-3BD1-D74E-8080-5473B67C49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B70B7-E7FA-D34F-B517-05F53C44BE7A}" type="datetimeFigureOut">
              <a:rPr lang="en-US" smtClean="0"/>
              <a:t>2/16/21</a:t>
            </a:fld>
            <a:endParaRPr lang="en-US"/>
          </a:p>
        </p:txBody>
      </p:sp>
      <p:sp>
        <p:nvSpPr>
          <p:cNvPr id="5" name="Footer Placeholder 4">
            <a:extLst>
              <a:ext uri="{FF2B5EF4-FFF2-40B4-BE49-F238E27FC236}">
                <a16:creationId xmlns:a16="http://schemas.microsoft.com/office/drawing/2014/main" id="{770008F2-6EAB-DE44-B8A2-AA1D47EDC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4A66FE-39BF-8B40-ADCE-E771BE8B9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0FE42-3F21-A44F-8528-4756FB43FCA5}" type="slidenum">
              <a:rPr lang="en-US" smtClean="0"/>
              <a:t>‹#›</a:t>
            </a:fld>
            <a:endParaRPr lang="en-US"/>
          </a:p>
        </p:txBody>
      </p:sp>
    </p:spTree>
    <p:extLst>
      <p:ext uri="{BB962C8B-B14F-4D97-AF65-F5344CB8AC3E}">
        <p14:creationId xmlns:p14="http://schemas.microsoft.com/office/powerpoint/2010/main" val="2520140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F453-62F1-2847-A148-291161AA41F4}"/>
              </a:ext>
            </a:extLst>
          </p:cNvPr>
          <p:cNvSpPr>
            <a:spLocks noGrp="1"/>
          </p:cNvSpPr>
          <p:nvPr>
            <p:ph type="ctrTitle"/>
          </p:nvPr>
        </p:nvSpPr>
        <p:spPr/>
        <p:txBody>
          <a:bodyPr>
            <a:normAutofit fontScale="90000"/>
          </a:bodyPr>
          <a:lstStyle/>
          <a:p>
            <a:r>
              <a:rPr lang="en-US" dirty="0"/>
              <a:t>Quantifying Subsurface Parameter Uncertainties with Surrogate Modeling and Environmental Tracers</a:t>
            </a:r>
          </a:p>
        </p:txBody>
      </p:sp>
      <p:sp>
        <p:nvSpPr>
          <p:cNvPr id="3" name="Subtitle 2">
            <a:extLst>
              <a:ext uri="{FF2B5EF4-FFF2-40B4-BE49-F238E27FC236}">
                <a16:creationId xmlns:a16="http://schemas.microsoft.com/office/drawing/2014/main" id="{B3177DAB-2EA1-FB43-B5D1-CAB19CF4D177}"/>
              </a:ext>
            </a:extLst>
          </p:cNvPr>
          <p:cNvSpPr>
            <a:spLocks noGrp="1"/>
          </p:cNvSpPr>
          <p:nvPr>
            <p:ph type="subTitle" idx="1"/>
          </p:nvPr>
        </p:nvSpPr>
        <p:spPr>
          <a:xfrm>
            <a:off x="1524000" y="4173538"/>
            <a:ext cx="9144000" cy="1655762"/>
          </a:xfrm>
        </p:spPr>
        <p:txBody>
          <a:bodyPr>
            <a:normAutofit lnSpcReduction="10000"/>
          </a:bodyPr>
          <a:lstStyle/>
          <a:p>
            <a:r>
              <a:rPr lang="en-US" dirty="0"/>
              <a:t>Nicholas E. </a:t>
            </a:r>
            <a:r>
              <a:rPr lang="en-US" dirty="0" err="1"/>
              <a:t>Thiros</a:t>
            </a:r>
            <a:endParaRPr lang="en-US" dirty="0"/>
          </a:p>
          <a:p>
            <a:r>
              <a:rPr lang="en-US" dirty="0"/>
              <a:t>W. Payton Gardner</a:t>
            </a:r>
          </a:p>
          <a:p>
            <a:endParaRPr lang="en-US" dirty="0"/>
          </a:p>
          <a:p>
            <a:r>
              <a:rPr lang="en-US" dirty="0"/>
              <a:t>Geosciences Department</a:t>
            </a:r>
          </a:p>
        </p:txBody>
      </p:sp>
    </p:spTree>
    <p:extLst>
      <p:ext uri="{BB962C8B-B14F-4D97-AF65-F5344CB8AC3E}">
        <p14:creationId xmlns:p14="http://schemas.microsoft.com/office/powerpoint/2010/main" val="409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1FC15-9A3E-994A-B49E-2AD0D1998560}"/>
              </a:ext>
            </a:extLst>
          </p:cNvPr>
          <p:cNvSpPr>
            <a:spLocks noGrp="1"/>
          </p:cNvSpPr>
          <p:nvPr>
            <p:ph type="title"/>
          </p:nvPr>
        </p:nvSpPr>
        <p:spPr>
          <a:xfrm>
            <a:off x="838199" y="365125"/>
            <a:ext cx="4988169" cy="1325563"/>
          </a:xfrm>
        </p:spPr>
        <p:txBody>
          <a:bodyPr/>
          <a:lstStyle/>
          <a:p>
            <a:r>
              <a:rPr lang="en-US" dirty="0"/>
              <a:t>MCMC Posteriors</a:t>
            </a:r>
          </a:p>
        </p:txBody>
      </p:sp>
      <p:pic>
        <p:nvPicPr>
          <p:cNvPr id="17" name="Picture 16" descr="Diagram, histogram&#10;&#10;Description automatically generated with medium confidence">
            <a:extLst>
              <a:ext uri="{FF2B5EF4-FFF2-40B4-BE49-F238E27FC236}">
                <a16:creationId xmlns:a16="http://schemas.microsoft.com/office/drawing/2014/main" id="{D02DD2E7-4AF0-8041-933D-8AD84B9BF86E}"/>
              </a:ext>
            </a:extLst>
          </p:cNvPr>
          <p:cNvPicPr>
            <a:picLocks noChangeAspect="1"/>
          </p:cNvPicPr>
          <p:nvPr/>
        </p:nvPicPr>
        <p:blipFill>
          <a:blip r:embed="rId2"/>
          <a:stretch>
            <a:fillRect/>
          </a:stretch>
        </p:blipFill>
        <p:spPr>
          <a:xfrm>
            <a:off x="352266" y="1365074"/>
            <a:ext cx="6960172" cy="5221224"/>
          </a:xfrm>
          <a:prstGeom prst="rect">
            <a:avLst/>
          </a:prstGeom>
          <a:ln>
            <a:solidFill>
              <a:schemeClr val="tx1"/>
            </a:solidFill>
          </a:ln>
        </p:spPr>
      </p:pic>
      <p:grpSp>
        <p:nvGrpSpPr>
          <p:cNvPr id="25" name="Group 24">
            <a:extLst>
              <a:ext uri="{FF2B5EF4-FFF2-40B4-BE49-F238E27FC236}">
                <a16:creationId xmlns:a16="http://schemas.microsoft.com/office/drawing/2014/main" id="{D3D503CA-6985-9145-83FA-F17A7F7D9DDA}"/>
              </a:ext>
            </a:extLst>
          </p:cNvPr>
          <p:cNvGrpSpPr/>
          <p:nvPr/>
        </p:nvGrpSpPr>
        <p:grpSpPr>
          <a:xfrm>
            <a:off x="8344876" y="1029560"/>
            <a:ext cx="3106616" cy="5556738"/>
            <a:chOff x="8009791" y="902677"/>
            <a:chExt cx="3106616" cy="5556738"/>
          </a:xfrm>
        </p:grpSpPr>
        <p:pic>
          <p:nvPicPr>
            <p:cNvPr id="23" name="Picture 22" descr="Chart, line chart&#10;&#10;Description automatically generated">
              <a:extLst>
                <a:ext uri="{FF2B5EF4-FFF2-40B4-BE49-F238E27FC236}">
                  <a16:creationId xmlns:a16="http://schemas.microsoft.com/office/drawing/2014/main" id="{2C38C4E3-D5C8-354B-A3C1-D984F6B737C9}"/>
                </a:ext>
              </a:extLst>
            </p:cNvPr>
            <p:cNvPicPr>
              <a:picLocks noChangeAspect="1"/>
            </p:cNvPicPr>
            <p:nvPr/>
          </p:nvPicPr>
          <p:blipFill rotWithShape="1">
            <a:blip r:embed="rId3"/>
            <a:srcRect l="3163" t="10428" r="51538" b="50000"/>
            <a:stretch/>
          </p:blipFill>
          <p:spPr>
            <a:xfrm>
              <a:off x="8009791" y="902677"/>
              <a:ext cx="3106616" cy="2713892"/>
            </a:xfrm>
            <a:prstGeom prst="rect">
              <a:avLst/>
            </a:prstGeom>
          </p:spPr>
        </p:pic>
        <p:pic>
          <p:nvPicPr>
            <p:cNvPr id="24" name="Picture 23" descr="Chart, line chart&#10;&#10;Description automatically generated">
              <a:extLst>
                <a:ext uri="{FF2B5EF4-FFF2-40B4-BE49-F238E27FC236}">
                  <a16:creationId xmlns:a16="http://schemas.microsoft.com/office/drawing/2014/main" id="{0A8C3264-68F3-6C4C-84BD-B3D0AFD87BE8}"/>
                </a:ext>
              </a:extLst>
            </p:cNvPr>
            <p:cNvPicPr>
              <a:picLocks noChangeAspect="1"/>
            </p:cNvPicPr>
            <p:nvPr/>
          </p:nvPicPr>
          <p:blipFill rotWithShape="1">
            <a:blip r:embed="rId3"/>
            <a:srcRect l="47436" t="10428" r="7265" b="50000"/>
            <a:stretch/>
          </p:blipFill>
          <p:spPr>
            <a:xfrm>
              <a:off x="8009791" y="3745523"/>
              <a:ext cx="3106616" cy="2713892"/>
            </a:xfrm>
            <a:prstGeom prst="rect">
              <a:avLst/>
            </a:prstGeom>
          </p:spPr>
        </p:pic>
      </p:grpSp>
    </p:spTree>
    <p:extLst>
      <p:ext uri="{BB962C8B-B14F-4D97-AF65-F5344CB8AC3E}">
        <p14:creationId xmlns:p14="http://schemas.microsoft.com/office/powerpoint/2010/main" val="7622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green&#10;&#10;Description automatically generated">
            <a:extLst>
              <a:ext uri="{FF2B5EF4-FFF2-40B4-BE49-F238E27FC236}">
                <a16:creationId xmlns:a16="http://schemas.microsoft.com/office/drawing/2014/main" id="{7EFB2518-C2DF-9640-B025-CD371FD61945}"/>
              </a:ext>
            </a:extLst>
          </p:cNvPr>
          <p:cNvPicPr>
            <a:picLocks noChangeAspect="1"/>
          </p:cNvPicPr>
          <p:nvPr/>
        </p:nvPicPr>
        <p:blipFill rotWithShape="1">
          <a:blip r:embed="rId2"/>
          <a:srcRect l="7058" t="11282" r="7956" b="5324"/>
          <a:stretch/>
        </p:blipFill>
        <p:spPr>
          <a:xfrm>
            <a:off x="1230922" y="738553"/>
            <a:ext cx="8112370" cy="5969313"/>
          </a:xfrm>
          <a:prstGeom prst="rect">
            <a:avLst/>
          </a:prstGeom>
        </p:spPr>
      </p:pic>
      <p:sp>
        <p:nvSpPr>
          <p:cNvPr id="2" name="Title 1">
            <a:extLst>
              <a:ext uri="{FF2B5EF4-FFF2-40B4-BE49-F238E27FC236}">
                <a16:creationId xmlns:a16="http://schemas.microsoft.com/office/drawing/2014/main" id="{FE5121F0-2ED8-874D-ABF2-FD2D7435B827}"/>
              </a:ext>
            </a:extLst>
          </p:cNvPr>
          <p:cNvSpPr>
            <a:spLocks noGrp="1"/>
          </p:cNvSpPr>
          <p:nvPr>
            <p:ph type="title"/>
          </p:nvPr>
        </p:nvSpPr>
        <p:spPr>
          <a:xfrm>
            <a:off x="6394939" y="365125"/>
            <a:ext cx="4366846" cy="1325563"/>
          </a:xfrm>
        </p:spPr>
        <p:txBody>
          <a:bodyPr/>
          <a:lstStyle/>
          <a:p>
            <a:r>
              <a:rPr lang="en-US" dirty="0"/>
              <a:t>MCMC Posteriors</a:t>
            </a:r>
          </a:p>
        </p:txBody>
      </p:sp>
    </p:spTree>
    <p:extLst>
      <p:ext uri="{BB962C8B-B14F-4D97-AF65-F5344CB8AC3E}">
        <p14:creationId xmlns:p14="http://schemas.microsoft.com/office/powerpoint/2010/main" val="4018354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57A6-3334-8A47-9874-631586856A6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C4C7C39-8F8B-654B-BF10-3941C5DD320F}"/>
              </a:ext>
            </a:extLst>
          </p:cNvPr>
          <p:cNvSpPr>
            <a:spLocks noGrp="1"/>
          </p:cNvSpPr>
          <p:nvPr>
            <p:ph idx="1"/>
          </p:nvPr>
        </p:nvSpPr>
        <p:spPr>
          <a:xfrm>
            <a:off x="838200" y="1825625"/>
            <a:ext cx="6523892" cy="4351338"/>
          </a:xfrm>
        </p:spPr>
        <p:txBody>
          <a:bodyPr/>
          <a:lstStyle/>
          <a:p>
            <a:r>
              <a:rPr lang="en-US" dirty="0"/>
              <a:t>Generating the full posteriors with the high-fidelity model is challenging.</a:t>
            </a:r>
          </a:p>
          <a:p>
            <a:r>
              <a:rPr lang="en-US" dirty="0"/>
              <a:t>Artificial Neural Network surrogate models can aide in hydrogeologic parameter calibration and uncertainty quantification.</a:t>
            </a:r>
          </a:p>
          <a:p>
            <a:endParaRPr lang="en-US" dirty="0"/>
          </a:p>
        </p:txBody>
      </p:sp>
      <p:grpSp>
        <p:nvGrpSpPr>
          <p:cNvPr id="4" name="Group 3">
            <a:extLst>
              <a:ext uri="{FF2B5EF4-FFF2-40B4-BE49-F238E27FC236}">
                <a16:creationId xmlns:a16="http://schemas.microsoft.com/office/drawing/2014/main" id="{811AC2CE-5A48-AD45-8B4F-07E67D9B6B07}"/>
              </a:ext>
            </a:extLst>
          </p:cNvPr>
          <p:cNvGrpSpPr>
            <a:grpSpLocks noChangeAspect="1"/>
          </p:cNvGrpSpPr>
          <p:nvPr/>
        </p:nvGrpSpPr>
        <p:grpSpPr>
          <a:xfrm>
            <a:off x="7861460" y="1411288"/>
            <a:ext cx="3234732" cy="3595897"/>
            <a:chOff x="8020057" y="2121273"/>
            <a:chExt cx="3333743" cy="4007418"/>
          </a:xfrm>
        </p:grpSpPr>
        <p:pic>
          <p:nvPicPr>
            <p:cNvPr id="5" name="Picture 4" descr="Diagram&#10;&#10;Description automatically generated">
              <a:extLst>
                <a:ext uri="{FF2B5EF4-FFF2-40B4-BE49-F238E27FC236}">
                  <a16:creationId xmlns:a16="http://schemas.microsoft.com/office/drawing/2014/main" id="{AEFAB4C1-73D4-9749-A769-4BE45A6F557A}"/>
                </a:ext>
              </a:extLst>
            </p:cNvPr>
            <p:cNvPicPr>
              <a:picLocks noChangeAspect="1"/>
            </p:cNvPicPr>
            <p:nvPr/>
          </p:nvPicPr>
          <p:blipFill rotWithShape="1">
            <a:blip r:embed="rId2"/>
            <a:srcRect t="52694" r="46696"/>
            <a:stretch/>
          </p:blipFill>
          <p:spPr>
            <a:xfrm>
              <a:off x="8020057" y="2121273"/>
              <a:ext cx="3333743" cy="3355188"/>
            </a:xfrm>
            <a:prstGeom prst="rect">
              <a:avLst/>
            </a:prstGeom>
          </p:spPr>
        </p:pic>
        <p:sp>
          <p:nvSpPr>
            <p:cNvPr id="6" name="TextBox 5">
              <a:extLst>
                <a:ext uri="{FF2B5EF4-FFF2-40B4-BE49-F238E27FC236}">
                  <a16:creationId xmlns:a16="http://schemas.microsoft.com/office/drawing/2014/main" id="{3B97C7C9-79A6-9040-AD75-2BD8EFD9A16C}"/>
                </a:ext>
              </a:extLst>
            </p:cNvPr>
            <p:cNvSpPr txBox="1"/>
            <p:nvPr/>
          </p:nvSpPr>
          <p:spPr>
            <a:xfrm>
              <a:off x="8578272" y="5482360"/>
              <a:ext cx="2474588" cy="646331"/>
            </a:xfrm>
            <a:prstGeom prst="rect">
              <a:avLst/>
            </a:prstGeom>
            <a:noFill/>
          </p:spPr>
          <p:txBody>
            <a:bodyPr wrap="none" rtlCol="0">
              <a:spAutoFit/>
            </a:bodyPr>
            <a:lstStyle/>
            <a:p>
              <a:pPr algn="ctr"/>
              <a:r>
                <a:rPr lang="en-US" dirty="0"/>
                <a:t>Bea, et. al. (2015)</a:t>
              </a:r>
            </a:p>
            <a:p>
              <a:pPr algn="ctr"/>
              <a:r>
                <a:rPr lang="en-US" dirty="0"/>
                <a:t>Savannah River DOE Site</a:t>
              </a:r>
            </a:p>
          </p:txBody>
        </p:sp>
      </p:grpSp>
      <p:pic>
        <p:nvPicPr>
          <p:cNvPr id="7" name="Content Placeholder 3">
            <a:extLst>
              <a:ext uri="{FF2B5EF4-FFF2-40B4-BE49-F238E27FC236}">
                <a16:creationId xmlns:a16="http://schemas.microsoft.com/office/drawing/2014/main" id="{8FD41738-5CAB-B14D-B18F-7BCE7BE52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60" y="5843159"/>
            <a:ext cx="1702690" cy="937481"/>
          </a:xfrm>
          <a:prstGeom prst="rect">
            <a:avLst/>
          </a:prstGeom>
        </p:spPr>
      </p:pic>
      <p:pic>
        <p:nvPicPr>
          <p:cNvPr id="8" name="Picture 7">
            <a:extLst>
              <a:ext uri="{FF2B5EF4-FFF2-40B4-BE49-F238E27FC236}">
                <a16:creationId xmlns:a16="http://schemas.microsoft.com/office/drawing/2014/main" id="{4B3D6993-08F8-7D42-A717-A0391426C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0" y="5592438"/>
            <a:ext cx="1162050" cy="1169050"/>
          </a:xfrm>
          <a:prstGeom prst="rect">
            <a:avLst/>
          </a:prstGeom>
        </p:spPr>
      </p:pic>
    </p:spTree>
    <p:extLst>
      <p:ext uri="{BB962C8B-B14F-4D97-AF65-F5344CB8AC3E}">
        <p14:creationId xmlns:p14="http://schemas.microsoft.com/office/powerpoint/2010/main" val="270228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537D-8A04-264B-B035-C0F5EB349F94}"/>
              </a:ext>
            </a:extLst>
          </p:cNvPr>
          <p:cNvSpPr>
            <a:spLocks noGrp="1"/>
          </p:cNvSpPr>
          <p:nvPr>
            <p:ph type="title"/>
          </p:nvPr>
        </p:nvSpPr>
        <p:spPr/>
        <p:txBody>
          <a:bodyPr/>
          <a:lstStyle/>
          <a:p>
            <a:r>
              <a:rPr lang="en-US" dirty="0"/>
              <a:t>Groundwater Transport Forecasts</a:t>
            </a:r>
          </a:p>
        </p:txBody>
      </p:sp>
      <p:sp>
        <p:nvSpPr>
          <p:cNvPr id="6" name="TextBox 5">
            <a:extLst>
              <a:ext uri="{FF2B5EF4-FFF2-40B4-BE49-F238E27FC236}">
                <a16:creationId xmlns:a16="http://schemas.microsoft.com/office/drawing/2014/main" id="{289D8821-67E0-F147-9DB5-29237F4A7D01}"/>
              </a:ext>
            </a:extLst>
          </p:cNvPr>
          <p:cNvSpPr txBox="1"/>
          <p:nvPr/>
        </p:nvSpPr>
        <p:spPr>
          <a:xfrm>
            <a:off x="8692785" y="3334680"/>
            <a:ext cx="2522935" cy="646331"/>
          </a:xfrm>
          <a:prstGeom prst="rect">
            <a:avLst/>
          </a:prstGeom>
          <a:noFill/>
        </p:spPr>
        <p:txBody>
          <a:bodyPr wrap="none" rtlCol="0">
            <a:spAutoFit/>
          </a:bodyPr>
          <a:lstStyle/>
          <a:p>
            <a:r>
              <a:rPr lang="en-US" dirty="0"/>
              <a:t>Background = 0.005 ppm</a:t>
            </a:r>
          </a:p>
          <a:p>
            <a:r>
              <a:rPr lang="en-US" dirty="0"/>
              <a:t>EPA MCL = 0.03 ppm</a:t>
            </a:r>
          </a:p>
        </p:txBody>
      </p:sp>
      <p:pic>
        <p:nvPicPr>
          <p:cNvPr id="14" name="Picture 13" descr="Map&#10;&#10;Description automatically generated">
            <a:extLst>
              <a:ext uri="{FF2B5EF4-FFF2-40B4-BE49-F238E27FC236}">
                <a16:creationId xmlns:a16="http://schemas.microsoft.com/office/drawing/2014/main" id="{EE26592E-F684-E441-BF15-D12BB16E4A27}"/>
              </a:ext>
            </a:extLst>
          </p:cNvPr>
          <p:cNvPicPr>
            <a:picLocks noChangeAspect="1"/>
          </p:cNvPicPr>
          <p:nvPr/>
        </p:nvPicPr>
        <p:blipFill rotWithShape="1">
          <a:blip r:embed="rId3"/>
          <a:srcRect l="9532" t="4905" b="6933"/>
          <a:stretch/>
        </p:blipFill>
        <p:spPr>
          <a:xfrm>
            <a:off x="1759011" y="1578108"/>
            <a:ext cx="6933774" cy="5279892"/>
          </a:xfrm>
          <a:prstGeom prst="rect">
            <a:avLst/>
          </a:prstGeom>
        </p:spPr>
      </p:pic>
    </p:spTree>
    <p:extLst>
      <p:ext uri="{BB962C8B-B14F-4D97-AF65-F5344CB8AC3E}">
        <p14:creationId xmlns:p14="http://schemas.microsoft.com/office/powerpoint/2010/main" val="4136558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C5E1-0C9C-1944-B783-0D66605D55ED}"/>
              </a:ext>
            </a:extLst>
          </p:cNvPr>
          <p:cNvSpPr>
            <a:spLocks noGrp="1"/>
          </p:cNvSpPr>
          <p:nvPr>
            <p:ph type="title"/>
          </p:nvPr>
        </p:nvSpPr>
        <p:spPr>
          <a:xfrm>
            <a:off x="838200" y="365125"/>
            <a:ext cx="5867402" cy="1325563"/>
          </a:xfrm>
        </p:spPr>
        <p:txBody>
          <a:bodyPr>
            <a:normAutofit fontScale="90000"/>
          </a:bodyPr>
          <a:lstStyle/>
          <a:p>
            <a:r>
              <a:rPr lang="en-US" dirty="0"/>
              <a:t>Uncertainties in Numerical Model Forecasts</a:t>
            </a:r>
          </a:p>
        </p:txBody>
      </p:sp>
      <p:pic>
        <p:nvPicPr>
          <p:cNvPr id="5" name="Picture 4" descr="A picture containing outdoor, grass, dirt, stone&#10;&#10;Description automatically generated">
            <a:extLst>
              <a:ext uri="{FF2B5EF4-FFF2-40B4-BE49-F238E27FC236}">
                <a16:creationId xmlns:a16="http://schemas.microsoft.com/office/drawing/2014/main" id="{2B7A9A41-87F3-4845-909C-F4A7B98118A3}"/>
              </a:ext>
            </a:extLst>
          </p:cNvPr>
          <p:cNvPicPr>
            <a:picLocks noChangeAspect="1"/>
          </p:cNvPicPr>
          <p:nvPr/>
        </p:nvPicPr>
        <p:blipFill rotWithShape="1">
          <a:blip r:embed="rId3"/>
          <a:srcRect l="12108" r="12109" b="8988"/>
          <a:stretch/>
        </p:blipFill>
        <p:spPr>
          <a:xfrm>
            <a:off x="6841526" y="1223965"/>
            <a:ext cx="4619708" cy="2696983"/>
          </a:xfrm>
          <a:prstGeom prst="rect">
            <a:avLst/>
          </a:prstGeom>
        </p:spPr>
      </p:pic>
      <p:pic>
        <p:nvPicPr>
          <p:cNvPr id="9" name="Picture 8" descr="A picture containing water, outdoor, sky, drinking&#10;&#10;Description automatically generated">
            <a:extLst>
              <a:ext uri="{FF2B5EF4-FFF2-40B4-BE49-F238E27FC236}">
                <a16:creationId xmlns:a16="http://schemas.microsoft.com/office/drawing/2014/main" id="{8D2DD336-2BAA-284C-90BD-162CBB3F221D}"/>
              </a:ext>
            </a:extLst>
          </p:cNvPr>
          <p:cNvPicPr>
            <a:picLocks noChangeAspect="1"/>
          </p:cNvPicPr>
          <p:nvPr/>
        </p:nvPicPr>
        <p:blipFill rotWithShape="1">
          <a:blip r:embed="rId4"/>
          <a:srcRect b="21739"/>
          <a:stretch/>
        </p:blipFill>
        <p:spPr>
          <a:xfrm>
            <a:off x="6841526" y="4059061"/>
            <a:ext cx="4619708" cy="2718020"/>
          </a:xfrm>
          <a:prstGeom prst="rect">
            <a:avLst/>
          </a:prstGeom>
        </p:spPr>
      </p:pic>
      <p:grpSp>
        <p:nvGrpSpPr>
          <p:cNvPr id="19" name="Group 18">
            <a:extLst>
              <a:ext uri="{FF2B5EF4-FFF2-40B4-BE49-F238E27FC236}">
                <a16:creationId xmlns:a16="http://schemas.microsoft.com/office/drawing/2014/main" id="{545448B7-E598-1349-9DB2-4C1BC3C982F5}"/>
              </a:ext>
            </a:extLst>
          </p:cNvPr>
          <p:cNvGrpSpPr/>
          <p:nvPr/>
        </p:nvGrpSpPr>
        <p:grpSpPr>
          <a:xfrm>
            <a:off x="275607" y="1798498"/>
            <a:ext cx="6429995" cy="4842390"/>
            <a:chOff x="275607" y="1922334"/>
            <a:chExt cx="6429995" cy="4842390"/>
          </a:xfrm>
        </p:grpSpPr>
        <p:pic>
          <p:nvPicPr>
            <p:cNvPr id="7" name="Picture 6" descr="A picture containing text, wall, indoor, bathroom&#10;&#10;Description automatically generated">
              <a:extLst>
                <a:ext uri="{FF2B5EF4-FFF2-40B4-BE49-F238E27FC236}">
                  <a16:creationId xmlns:a16="http://schemas.microsoft.com/office/drawing/2014/main" id="{369FA2A8-0E0C-F54A-8E19-7DE66B0F46DC}"/>
                </a:ext>
              </a:extLst>
            </p:cNvPr>
            <p:cNvPicPr>
              <a:picLocks noChangeAspect="1"/>
            </p:cNvPicPr>
            <p:nvPr/>
          </p:nvPicPr>
          <p:blipFill rotWithShape="1">
            <a:blip r:embed="rId5"/>
            <a:srcRect l="12778" t="7666" r="19669"/>
            <a:stretch/>
          </p:blipFill>
          <p:spPr>
            <a:xfrm>
              <a:off x="275607" y="1922334"/>
              <a:ext cx="6298189" cy="4842390"/>
            </a:xfrm>
            <a:prstGeom prst="rect">
              <a:avLst/>
            </a:prstGeom>
          </p:spPr>
        </p:pic>
        <p:cxnSp>
          <p:nvCxnSpPr>
            <p:cNvPr id="11" name="Straight Arrow Connector 10">
              <a:extLst>
                <a:ext uri="{FF2B5EF4-FFF2-40B4-BE49-F238E27FC236}">
                  <a16:creationId xmlns:a16="http://schemas.microsoft.com/office/drawing/2014/main" id="{B15EE4FE-76CA-2E42-9646-B5800F7C0586}"/>
                </a:ext>
              </a:extLst>
            </p:cNvPr>
            <p:cNvCxnSpPr/>
            <p:nvPr/>
          </p:nvCxnSpPr>
          <p:spPr>
            <a:xfrm flipV="1">
              <a:off x="3771901" y="3076832"/>
              <a:ext cx="2933701" cy="2001795"/>
            </a:xfrm>
            <a:prstGeom prst="straightConnector1">
              <a:avLst/>
            </a:prstGeom>
            <a:ln w="19050">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nvGrpSpPr>
            <p:cNvPr id="17" name="Group 16">
              <a:extLst>
                <a:ext uri="{FF2B5EF4-FFF2-40B4-BE49-F238E27FC236}">
                  <a16:creationId xmlns:a16="http://schemas.microsoft.com/office/drawing/2014/main" id="{B4326D12-CE35-3B42-B395-CD9B9A105D6D}"/>
                </a:ext>
              </a:extLst>
            </p:cNvPr>
            <p:cNvGrpSpPr/>
            <p:nvPr/>
          </p:nvGrpSpPr>
          <p:grpSpPr>
            <a:xfrm>
              <a:off x="3424701" y="5405714"/>
              <a:ext cx="3280901" cy="199956"/>
              <a:chOff x="3424701" y="5405714"/>
              <a:chExt cx="3280901" cy="199956"/>
            </a:xfrm>
          </p:grpSpPr>
          <p:sp>
            <p:nvSpPr>
              <p:cNvPr id="12" name="Rectangle 11">
                <a:extLst>
                  <a:ext uri="{FF2B5EF4-FFF2-40B4-BE49-F238E27FC236}">
                    <a16:creationId xmlns:a16="http://schemas.microsoft.com/office/drawing/2014/main" id="{C475862D-8BE7-AD48-8736-57FEF91B9C7F}"/>
                  </a:ext>
                </a:extLst>
              </p:cNvPr>
              <p:cNvSpPr/>
              <p:nvPr/>
            </p:nvSpPr>
            <p:spPr>
              <a:xfrm rot="19426187">
                <a:off x="3424701" y="5476461"/>
                <a:ext cx="461499" cy="1292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24E7D4D-7180-5241-85FE-4715591081A0}"/>
                  </a:ext>
                </a:extLst>
              </p:cNvPr>
              <p:cNvCxnSpPr>
                <a:cxnSpLocks/>
                <a:stCxn id="12" idx="2"/>
              </p:cNvCxnSpPr>
              <p:nvPr/>
            </p:nvCxnSpPr>
            <p:spPr>
              <a:xfrm flipV="1">
                <a:off x="3693634" y="5405714"/>
                <a:ext cx="3011968" cy="187464"/>
              </a:xfrm>
              <a:prstGeom prst="straightConnector1">
                <a:avLst/>
              </a:prstGeom>
              <a:ln w="19050">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grpSp>
      <p:sp>
        <p:nvSpPr>
          <p:cNvPr id="20" name="TextBox 19">
            <a:extLst>
              <a:ext uri="{FF2B5EF4-FFF2-40B4-BE49-F238E27FC236}">
                <a16:creationId xmlns:a16="http://schemas.microsoft.com/office/drawing/2014/main" id="{8F998A06-4FAA-E248-B08A-F3D663D38746}"/>
              </a:ext>
            </a:extLst>
          </p:cNvPr>
          <p:cNvSpPr txBox="1"/>
          <p:nvPr/>
        </p:nvSpPr>
        <p:spPr>
          <a:xfrm>
            <a:off x="275607" y="1798498"/>
            <a:ext cx="114917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km scale</a:t>
            </a:r>
          </a:p>
        </p:txBody>
      </p:sp>
      <p:sp>
        <p:nvSpPr>
          <p:cNvPr id="21" name="TextBox 20">
            <a:extLst>
              <a:ext uri="{FF2B5EF4-FFF2-40B4-BE49-F238E27FC236}">
                <a16:creationId xmlns:a16="http://schemas.microsoft.com/office/drawing/2014/main" id="{ACBFF0D7-0A22-7246-83D4-6553F813137C}"/>
              </a:ext>
            </a:extLst>
          </p:cNvPr>
          <p:cNvSpPr txBox="1"/>
          <p:nvPr/>
        </p:nvSpPr>
        <p:spPr>
          <a:xfrm>
            <a:off x="6841526" y="1221777"/>
            <a:ext cx="114917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m scale</a:t>
            </a:r>
          </a:p>
        </p:txBody>
      </p:sp>
      <p:sp>
        <p:nvSpPr>
          <p:cNvPr id="22" name="TextBox 21">
            <a:extLst>
              <a:ext uri="{FF2B5EF4-FFF2-40B4-BE49-F238E27FC236}">
                <a16:creationId xmlns:a16="http://schemas.microsoft.com/office/drawing/2014/main" id="{AE7CE337-CA2A-FD47-A235-8CB58A6AD333}"/>
              </a:ext>
            </a:extLst>
          </p:cNvPr>
          <p:cNvSpPr txBox="1"/>
          <p:nvPr/>
        </p:nvSpPr>
        <p:spPr>
          <a:xfrm>
            <a:off x="6841526" y="4048635"/>
            <a:ext cx="142514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10’s m scale</a:t>
            </a:r>
          </a:p>
        </p:txBody>
      </p:sp>
    </p:spTree>
    <p:extLst>
      <p:ext uri="{BB962C8B-B14F-4D97-AF65-F5344CB8AC3E}">
        <p14:creationId xmlns:p14="http://schemas.microsoft.com/office/powerpoint/2010/main" val="291381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C713-A754-5A41-94F4-ABFDF0B18062}"/>
              </a:ext>
            </a:extLst>
          </p:cNvPr>
          <p:cNvSpPr>
            <a:spLocks noGrp="1"/>
          </p:cNvSpPr>
          <p:nvPr>
            <p:ph type="title"/>
          </p:nvPr>
        </p:nvSpPr>
        <p:spPr/>
        <p:txBody>
          <a:bodyPr/>
          <a:lstStyle/>
          <a:p>
            <a:r>
              <a:rPr lang="en-US" dirty="0"/>
              <a:t>The Inverse Problem</a:t>
            </a:r>
          </a:p>
        </p:txBody>
      </p:sp>
      <p:pic>
        <p:nvPicPr>
          <p:cNvPr id="5" name="Picture 4" descr="Diagram&#10;&#10;Description automatically generated">
            <a:extLst>
              <a:ext uri="{FF2B5EF4-FFF2-40B4-BE49-F238E27FC236}">
                <a16:creationId xmlns:a16="http://schemas.microsoft.com/office/drawing/2014/main" id="{78216906-150B-354F-84C4-E507625974EF}"/>
              </a:ext>
            </a:extLst>
          </p:cNvPr>
          <p:cNvPicPr>
            <a:picLocks noChangeAspect="1"/>
          </p:cNvPicPr>
          <p:nvPr/>
        </p:nvPicPr>
        <p:blipFill>
          <a:blip r:embed="rId2"/>
          <a:stretch>
            <a:fillRect/>
          </a:stretch>
        </p:blipFill>
        <p:spPr>
          <a:xfrm>
            <a:off x="410877" y="1606470"/>
            <a:ext cx="4826000" cy="5232400"/>
          </a:xfrm>
          <a:prstGeom prst="rect">
            <a:avLst/>
          </a:prstGeom>
        </p:spPr>
      </p:pic>
    </p:spTree>
    <p:extLst>
      <p:ext uri="{BB962C8B-B14F-4D97-AF65-F5344CB8AC3E}">
        <p14:creationId xmlns:p14="http://schemas.microsoft.com/office/powerpoint/2010/main" val="288977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C713-A754-5A41-94F4-ABFDF0B18062}"/>
              </a:ext>
            </a:extLst>
          </p:cNvPr>
          <p:cNvSpPr>
            <a:spLocks noGrp="1"/>
          </p:cNvSpPr>
          <p:nvPr>
            <p:ph type="title"/>
          </p:nvPr>
        </p:nvSpPr>
        <p:spPr/>
        <p:txBody>
          <a:bodyPr/>
          <a:lstStyle/>
          <a:p>
            <a:r>
              <a:rPr lang="en-US" dirty="0"/>
              <a:t>The Inverse Problem</a:t>
            </a:r>
          </a:p>
        </p:txBody>
      </p:sp>
      <p:pic>
        <p:nvPicPr>
          <p:cNvPr id="7" name="Picture 6" descr="Diagram&#10;&#10;Description automatically generated">
            <a:extLst>
              <a:ext uri="{FF2B5EF4-FFF2-40B4-BE49-F238E27FC236}">
                <a16:creationId xmlns:a16="http://schemas.microsoft.com/office/drawing/2014/main" id="{AE25C417-427D-A844-97F4-341A2581A62B}"/>
              </a:ext>
            </a:extLst>
          </p:cNvPr>
          <p:cNvPicPr>
            <a:picLocks noChangeAspect="1"/>
          </p:cNvPicPr>
          <p:nvPr/>
        </p:nvPicPr>
        <p:blipFill>
          <a:blip r:embed="rId2"/>
          <a:stretch>
            <a:fillRect/>
          </a:stretch>
        </p:blipFill>
        <p:spPr>
          <a:xfrm>
            <a:off x="309097" y="1508532"/>
            <a:ext cx="4851400" cy="5080000"/>
          </a:xfrm>
          <a:prstGeom prst="rect">
            <a:avLst/>
          </a:prstGeom>
        </p:spPr>
      </p:pic>
      <p:pic>
        <p:nvPicPr>
          <p:cNvPr id="6" name="Picture 5" descr="Diagram&#10;&#10;Description automatically generated">
            <a:extLst>
              <a:ext uri="{FF2B5EF4-FFF2-40B4-BE49-F238E27FC236}">
                <a16:creationId xmlns:a16="http://schemas.microsoft.com/office/drawing/2014/main" id="{2DE9BB13-C68C-D644-970C-DA4982CD8C2B}"/>
              </a:ext>
            </a:extLst>
          </p:cNvPr>
          <p:cNvPicPr>
            <a:picLocks noChangeAspect="1"/>
          </p:cNvPicPr>
          <p:nvPr/>
        </p:nvPicPr>
        <p:blipFill>
          <a:blip r:embed="rId3"/>
          <a:stretch>
            <a:fillRect/>
          </a:stretch>
        </p:blipFill>
        <p:spPr>
          <a:xfrm>
            <a:off x="6096000" y="3017944"/>
            <a:ext cx="5522956" cy="30533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6056035-E409-2149-831B-3EDD0485AA7A}"/>
              </a:ext>
            </a:extLst>
          </p:cNvPr>
          <p:cNvPicPr>
            <a:picLocks noChangeAspect="1"/>
          </p:cNvPicPr>
          <p:nvPr/>
        </p:nvPicPr>
        <p:blipFill>
          <a:blip r:embed="rId4"/>
          <a:stretch>
            <a:fillRect/>
          </a:stretch>
        </p:blipFill>
        <p:spPr>
          <a:xfrm>
            <a:off x="6955125" y="1935216"/>
            <a:ext cx="3200400" cy="838200"/>
          </a:xfrm>
          <a:prstGeom prst="rect">
            <a:avLst/>
          </a:prstGeom>
        </p:spPr>
      </p:pic>
    </p:spTree>
    <p:extLst>
      <p:ext uri="{BB962C8B-B14F-4D97-AF65-F5344CB8AC3E}">
        <p14:creationId xmlns:p14="http://schemas.microsoft.com/office/powerpoint/2010/main" val="1571165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CC7E-9426-9D4D-A496-C13280F372C6}"/>
              </a:ext>
            </a:extLst>
          </p:cNvPr>
          <p:cNvSpPr>
            <a:spLocks noGrp="1"/>
          </p:cNvSpPr>
          <p:nvPr>
            <p:ph type="title"/>
          </p:nvPr>
        </p:nvSpPr>
        <p:spPr/>
        <p:txBody>
          <a:bodyPr/>
          <a:lstStyle/>
          <a:p>
            <a:r>
              <a:rPr lang="en-US" dirty="0"/>
              <a:t>Parameter Estimation with Surrogate Models</a:t>
            </a:r>
          </a:p>
        </p:txBody>
      </p:sp>
      <p:pic>
        <p:nvPicPr>
          <p:cNvPr id="7" name="Picture 6" descr="Diagram&#10;&#10;Description automatically generated">
            <a:extLst>
              <a:ext uri="{FF2B5EF4-FFF2-40B4-BE49-F238E27FC236}">
                <a16:creationId xmlns:a16="http://schemas.microsoft.com/office/drawing/2014/main" id="{739CB0DE-E3CD-4540-84CC-E386F0EC9D0F}"/>
              </a:ext>
            </a:extLst>
          </p:cNvPr>
          <p:cNvPicPr>
            <a:picLocks noChangeAspect="1"/>
          </p:cNvPicPr>
          <p:nvPr/>
        </p:nvPicPr>
        <p:blipFill>
          <a:blip r:embed="rId3"/>
          <a:stretch>
            <a:fillRect/>
          </a:stretch>
        </p:blipFill>
        <p:spPr>
          <a:xfrm>
            <a:off x="3360601" y="1802926"/>
            <a:ext cx="5043783" cy="4469401"/>
          </a:xfrm>
          <a:prstGeom prst="rect">
            <a:avLst/>
          </a:prstGeom>
        </p:spPr>
      </p:pic>
    </p:spTree>
    <p:extLst>
      <p:ext uri="{BB962C8B-B14F-4D97-AF65-F5344CB8AC3E}">
        <p14:creationId xmlns:p14="http://schemas.microsoft.com/office/powerpoint/2010/main" val="3158949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DD01-7E5B-084B-B627-B975DBE2DB0C}"/>
              </a:ext>
            </a:extLst>
          </p:cNvPr>
          <p:cNvSpPr>
            <a:spLocks noGrp="1"/>
          </p:cNvSpPr>
          <p:nvPr>
            <p:ph type="title"/>
          </p:nvPr>
        </p:nvSpPr>
        <p:spPr/>
        <p:txBody>
          <a:bodyPr/>
          <a:lstStyle/>
          <a:p>
            <a:r>
              <a:rPr lang="en-US" dirty="0"/>
              <a:t>High-Fidelity Model</a:t>
            </a:r>
          </a:p>
        </p:txBody>
      </p:sp>
      <p:pic>
        <p:nvPicPr>
          <p:cNvPr id="11" name="Picture 10" descr="Diagram&#10;&#10;Description automatically generated">
            <a:extLst>
              <a:ext uri="{FF2B5EF4-FFF2-40B4-BE49-F238E27FC236}">
                <a16:creationId xmlns:a16="http://schemas.microsoft.com/office/drawing/2014/main" id="{AF52C07A-E8B3-EB49-A78B-504B936DF306}"/>
              </a:ext>
            </a:extLst>
          </p:cNvPr>
          <p:cNvPicPr>
            <a:picLocks noChangeAspect="1"/>
          </p:cNvPicPr>
          <p:nvPr/>
        </p:nvPicPr>
        <p:blipFill>
          <a:blip r:embed="rId2"/>
          <a:stretch>
            <a:fillRect/>
          </a:stretch>
        </p:blipFill>
        <p:spPr>
          <a:xfrm>
            <a:off x="6327425" y="1038333"/>
            <a:ext cx="5687810" cy="2551541"/>
          </a:xfrm>
          <a:prstGeom prst="rect">
            <a:avLst/>
          </a:prstGeom>
        </p:spPr>
      </p:pic>
      <p:pic>
        <p:nvPicPr>
          <p:cNvPr id="13" name="Picture 12" descr="Map&#10;&#10;Description automatically generated">
            <a:extLst>
              <a:ext uri="{FF2B5EF4-FFF2-40B4-BE49-F238E27FC236}">
                <a16:creationId xmlns:a16="http://schemas.microsoft.com/office/drawing/2014/main" id="{572D9B74-AF54-574A-B663-75C1428915C8}"/>
              </a:ext>
            </a:extLst>
          </p:cNvPr>
          <p:cNvPicPr>
            <a:picLocks noChangeAspect="1"/>
          </p:cNvPicPr>
          <p:nvPr/>
        </p:nvPicPr>
        <p:blipFill>
          <a:blip r:embed="rId3"/>
          <a:stretch>
            <a:fillRect/>
          </a:stretch>
        </p:blipFill>
        <p:spPr>
          <a:xfrm>
            <a:off x="379548" y="2320882"/>
            <a:ext cx="4343045" cy="3474436"/>
          </a:xfrm>
          <a:prstGeom prst="rect">
            <a:avLst/>
          </a:prstGeom>
        </p:spPr>
      </p:pic>
      <p:pic>
        <p:nvPicPr>
          <p:cNvPr id="15" name="Picture 14">
            <a:extLst>
              <a:ext uri="{FF2B5EF4-FFF2-40B4-BE49-F238E27FC236}">
                <a16:creationId xmlns:a16="http://schemas.microsoft.com/office/drawing/2014/main" id="{37538FE5-5536-774E-ACBB-313C6A115473}"/>
              </a:ext>
            </a:extLst>
          </p:cNvPr>
          <p:cNvPicPr>
            <a:picLocks noChangeAspect="1"/>
          </p:cNvPicPr>
          <p:nvPr/>
        </p:nvPicPr>
        <p:blipFill>
          <a:blip r:embed="rId4"/>
          <a:stretch>
            <a:fillRect/>
          </a:stretch>
        </p:blipFill>
        <p:spPr>
          <a:xfrm>
            <a:off x="6913262" y="4058099"/>
            <a:ext cx="4179697" cy="2434775"/>
          </a:xfrm>
          <a:prstGeom prst="rect">
            <a:avLst/>
          </a:prstGeom>
        </p:spPr>
      </p:pic>
    </p:spTree>
    <p:extLst>
      <p:ext uri="{BB962C8B-B14F-4D97-AF65-F5344CB8AC3E}">
        <p14:creationId xmlns:p14="http://schemas.microsoft.com/office/powerpoint/2010/main" val="3374868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09F8-6098-9144-BAFA-7140D0B67BED}"/>
              </a:ext>
            </a:extLst>
          </p:cNvPr>
          <p:cNvSpPr>
            <a:spLocks noGrp="1"/>
          </p:cNvSpPr>
          <p:nvPr>
            <p:ph type="title"/>
          </p:nvPr>
        </p:nvSpPr>
        <p:spPr/>
        <p:txBody>
          <a:bodyPr/>
          <a:lstStyle/>
          <a:p>
            <a:r>
              <a:rPr lang="en-US" dirty="0"/>
              <a:t>Site Observation Data</a:t>
            </a:r>
          </a:p>
        </p:txBody>
      </p:sp>
      <p:pic>
        <p:nvPicPr>
          <p:cNvPr id="5" name="Picture 7">
            <a:extLst>
              <a:ext uri="{FF2B5EF4-FFF2-40B4-BE49-F238E27FC236}">
                <a16:creationId xmlns:a16="http://schemas.microsoft.com/office/drawing/2014/main" id="{1E69884A-F4D7-954D-819D-D8FF1BBDB14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2371" y="1900237"/>
            <a:ext cx="5635829" cy="4351338"/>
          </a:xfrm>
          <a:prstGeom prst="rect">
            <a:avLst/>
          </a:prstGeom>
          <a:noFill/>
          <a:ln/>
        </p:spPr>
      </p:pic>
      <p:sp>
        <p:nvSpPr>
          <p:cNvPr id="6" name="TextBox 5">
            <a:extLst>
              <a:ext uri="{FF2B5EF4-FFF2-40B4-BE49-F238E27FC236}">
                <a16:creationId xmlns:a16="http://schemas.microsoft.com/office/drawing/2014/main" id="{7D9A9A4C-A377-BC4C-8C2A-B81817F70AD3}"/>
              </a:ext>
            </a:extLst>
          </p:cNvPr>
          <p:cNvSpPr txBox="1"/>
          <p:nvPr/>
        </p:nvSpPr>
        <p:spPr>
          <a:xfrm>
            <a:off x="7975600" y="2895600"/>
            <a:ext cx="3657600" cy="1938992"/>
          </a:xfrm>
          <a:prstGeom prst="rect">
            <a:avLst/>
          </a:prstGeom>
          <a:noFill/>
        </p:spPr>
        <p:txBody>
          <a:bodyPr wrap="square" rtlCol="0">
            <a:spAutoFit/>
          </a:bodyPr>
          <a:lstStyle/>
          <a:p>
            <a:r>
              <a:rPr lang="en-US" sz="2000" dirty="0"/>
              <a:t>Environmental Tracers</a:t>
            </a:r>
          </a:p>
          <a:p>
            <a:pPr marL="742950" lvl="1" indent="-285750">
              <a:buFont typeface="Arial" panose="020B0604020202020204" pitchFamily="34" charset="0"/>
              <a:buChar char="•"/>
            </a:pPr>
            <a:r>
              <a:rPr lang="en-US" sz="2000" dirty="0"/>
              <a:t>2 SF</a:t>
            </a:r>
            <a:r>
              <a:rPr lang="en-US" sz="2000" baseline="-25000" dirty="0"/>
              <a:t>6</a:t>
            </a:r>
          </a:p>
          <a:p>
            <a:pPr marL="742950" lvl="1" indent="-285750">
              <a:buFont typeface="Arial" panose="020B0604020202020204" pitchFamily="34" charset="0"/>
              <a:buChar char="•"/>
            </a:pPr>
            <a:r>
              <a:rPr lang="en-US" sz="2000" dirty="0"/>
              <a:t>2 CFC-12</a:t>
            </a:r>
          </a:p>
          <a:p>
            <a:pPr marL="742950" lvl="1" indent="-285750">
              <a:buFont typeface="Arial" panose="020B0604020202020204" pitchFamily="34" charset="0"/>
              <a:buChar char="•"/>
            </a:pPr>
            <a:r>
              <a:rPr lang="en-US" sz="2000" dirty="0"/>
              <a:t>13 Tritium</a:t>
            </a:r>
          </a:p>
          <a:p>
            <a:pPr marL="742950" lvl="1" indent="-285750">
              <a:buFont typeface="Arial" panose="020B0604020202020204" pitchFamily="34" charset="0"/>
              <a:buChar char="•"/>
            </a:pPr>
            <a:endParaRPr lang="en-US" sz="2000" dirty="0"/>
          </a:p>
          <a:p>
            <a:r>
              <a:rPr lang="en-US" sz="2000" dirty="0"/>
              <a:t>Water Levels: 124</a:t>
            </a:r>
          </a:p>
        </p:txBody>
      </p:sp>
    </p:spTree>
    <p:extLst>
      <p:ext uri="{BB962C8B-B14F-4D97-AF65-F5344CB8AC3E}">
        <p14:creationId xmlns:p14="http://schemas.microsoft.com/office/powerpoint/2010/main" val="281399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3872-AAA9-5D4A-A27E-101C7597B375}"/>
              </a:ext>
            </a:extLst>
          </p:cNvPr>
          <p:cNvSpPr>
            <a:spLocks noGrp="1"/>
          </p:cNvSpPr>
          <p:nvPr>
            <p:ph type="title"/>
          </p:nvPr>
        </p:nvSpPr>
        <p:spPr>
          <a:xfrm>
            <a:off x="838200" y="365125"/>
            <a:ext cx="4216400" cy="1325563"/>
          </a:xfrm>
        </p:spPr>
        <p:txBody>
          <a:bodyPr/>
          <a:lstStyle/>
          <a:p>
            <a:r>
              <a:rPr lang="en-US" dirty="0"/>
              <a:t>Artificial Neural Network</a:t>
            </a:r>
          </a:p>
        </p:txBody>
      </p:sp>
      <p:pic>
        <p:nvPicPr>
          <p:cNvPr id="5" name="Picture 4" descr="Diagram&#10;&#10;Description automatically generated">
            <a:extLst>
              <a:ext uri="{FF2B5EF4-FFF2-40B4-BE49-F238E27FC236}">
                <a16:creationId xmlns:a16="http://schemas.microsoft.com/office/drawing/2014/main" id="{1D286080-41B0-5048-B6A7-EEB08ED7CCCC}"/>
              </a:ext>
            </a:extLst>
          </p:cNvPr>
          <p:cNvPicPr>
            <a:picLocks noChangeAspect="1"/>
          </p:cNvPicPr>
          <p:nvPr/>
        </p:nvPicPr>
        <p:blipFill>
          <a:blip r:embed="rId3"/>
          <a:stretch>
            <a:fillRect/>
          </a:stretch>
        </p:blipFill>
        <p:spPr>
          <a:xfrm>
            <a:off x="152102" y="2142574"/>
            <a:ext cx="4216400" cy="35814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5F88EB5F-ECBA-1144-9F83-60A0C79EB57F}"/>
              </a:ext>
            </a:extLst>
          </p:cNvPr>
          <p:cNvPicPr>
            <a:picLocks noChangeAspect="1"/>
          </p:cNvPicPr>
          <p:nvPr/>
        </p:nvPicPr>
        <p:blipFill>
          <a:blip r:embed="rId4"/>
          <a:stretch>
            <a:fillRect/>
          </a:stretch>
        </p:blipFill>
        <p:spPr>
          <a:xfrm>
            <a:off x="4507351" y="1359039"/>
            <a:ext cx="5781364" cy="5368410"/>
          </a:xfrm>
          <a:prstGeom prst="rect">
            <a:avLst/>
          </a:prstGeom>
          <a:ln>
            <a:solidFill>
              <a:schemeClr val="tx1"/>
            </a:solidFill>
          </a:ln>
        </p:spPr>
      </p:pic>
      <p:pic>
        <p:nvPicPr>
          <p:cNvPr id="7" name="Picture 6" descr="Chart&#10;&#10;Description automatically generated">
            <a:extLst>
              <a:ext uri="{FF2B5EF4-FFF2-40B4-BE49-F238E27FC236}">
                <a16:creationId xmlns:a16="http://schemas.microsoft.com/office/drawing/2014/main" id="{16DEE408-CA8D-884F-8911-C5BC5300E2A4}"/>
              </a:ext>
            </a:extLst>
          </p:cNvPr>
          <p:cNvPicPr>
            <a:picLocks noChangeAspect="1"/>
          </p:cNvPicPr>
          <p:nvPr/>
        </p:nvPicPr>
        <p:blipFill>
          <a:blip r:embed="rId5"/>
          <a:stretch>
            <a:fillRect/>
          </a:stretch>
        </p:blipFill>
        <p:spPr>
          <a:xfrm>
            <a:off x="5749743" y="365125"/>
            <a:ext cx="6013934" cy="5584368"/>
          </a:xfrm>
          <a:prstGeom prst="rect">
            <a:avLst/>
          </a:prstGeom>
          <a:ln>
            <a:solidFill>
              <a:schemeClr val="tx1"/>
            </a:solidFill>
          </a:ln>
        </p:spPr>
      </p:pic>
    </p:spTree>
    <p:extLst>
      <p:ext uri="{BB962C8B-B14F-4D97-AF65-F5344CB8AC3E}">
        <p14:creationId xmlns:p14="http://schemas.microsoft.com/office/powerpoint/2010/main" val="41892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7170</TotalTime>
  <Words>479</Words>
  <Application>Microsoft Macintosh PowerPoint</Application>
  <PresentationFormat>Widescreen</PresentationFormat>
  <Paragraphs>49</Paragraphs>
  <Slides>12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Quantifying Subsurface Parameter Uncertainties with Surrogate Modeling and Environmental Tracers</vt:lpstr>
      <vt:lpstr>Groundwater Transport Forecasts</vt:lpstr>
      <vt:lpstr>Uncertainties in Numerical Model Forecasts</vt:lpstr>
      <vt:lpstr>The Inverse Problem</vt:lpstr>
      <vt:lpstr>The Inverse Problem</vt:lpstr>
      <vt:lpstr>Parameter Estimation with Surrogate Models</vt:lpstr>
      <vt:lpstr>High-Fidelity Model</vt:lpstr>
      <vt:lpstr>Site Observation Data</vt:lpstr>
      <vt:lpstr>Artificial Neural Network</vt:lpstr>
      <vt:lpstr>MCMC Posteriors</vt:lpstr>
      <vt:lpstr>MCMC Posteriors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Subsurface Parameter Uncertainties with Surrogate Model and Environmental Tracer</dc:title>
  <dc:creator>Nicholas Thiros</dc:creator>
  <cp:lastModifiedBy>Nicholas Thiros</cp:lastModifiedBy>
  <cp:revision>111</cp:revision>
  <dcterms:created xsi:type="dcterms:W3CDTF">2021-02-08T18:11:56Z</dcterms:created>
  <dcterms:modified xsi:type="dcterms:W3CDTF">2021-02-16T14:26:24Z</dcterms:modified>
</cp:coreProperties>
</file>