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62" r:id="rId3"/>
    <p:sldId id="257" r:id="rId4"/>
    <p:sldId id="270" r:id="rId5"/>
    <p:sldId id="259" r:id="rId6"/>
    <p:sldId id="261" r:id="rId7"/>
    <p:sldId id="263" r:id="rId8"/>
    <p:sldId id="268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B92"/>
    <a:srgbClr val="BAE193"/>
    <a:srgbClr val="E2E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81"/>
    <p:restoredTop sz="94718"/>
  </p:normalViewPr>
  <p:slideViewPr>
    <p:cSldViewPr snapToGrid="0" snapToObjects="1">
      <p:cViewPr varScale="1">
        <p:scale>
          <a:sx n="73" d="100"/>
          <a:sy n="73" d="100"/>
        </p:scale>
        <p:origin x="232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7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74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80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2/15/21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67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2/15/21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1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0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2/15/21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3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2/15/21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07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2/15/21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8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2/15/21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2/15/21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6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694" r:id="rId7"/>
    <p:sldLayoutId id="2147483695" r:id="rId8"/>
    <p:sldLayoutId id="2147483696" r:id="rId9"/>
    <p:sldLayoutId id="2147483697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Picture 3" descr="Long exposure of lights">
            <a:extLst>
              <a:ext uri="{FF2B5EF4-FFF2-40B4-BE49-F238E27FC236}">
                <a16:creationId xmlns:a16="http://schemas.microsoft.com/office/drawing/2014/main" id="{570BFF5E-FB5B-453C-B83C-11A2B5AE1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47"/>
          <a:stretch/>
        </p:blipFill>
        <p:spPr>
          <a:xfrm>
            <a:off x="20" y="10"/>
            <a:ext cx="12191980" cy="685661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EDAD761-2CF4-463A-AD87-1D4E8549D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9DF7D3C-2892-4632-9E66-4D1E023A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2FAD08-001D-4400-AF80-51C864EF7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D1C8DE-993D-6543-9226-98D111A9F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10646229" cy="3163864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Blocking a specific ion channel reduces inflammation in lung cells</a:t>
            </a:r>
            <a:br>
              <a:rPr lang="en-US" dirty="0"/>
            </a:br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36F574-B27E-4E4D-B213-890835ED0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812" y="5120186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Becky Kendall</a:t>
            </a:r>
          </a:p>
          <a:p>
            <a:pPr algn="l"/>
            <a:r>
              <a:rPr lang="en-US" sz="2200" dirty="0">
                <a:solidFill>
                  <a:srgbClr val="FFFFFF"/>
                </a:solidFill>
              </a:rPr>
              <a:t>University of Montana: </a:t>
            </a:r>
            <a:r>
              <a:rPr lang="en-US" sz="2200" dirty="0" err="1">
                <a:solidFill>
                  <a:srgbClr val="FFFFFF"/>
                </a:solidFill>
              </a:rPr>
              <a:t>GradCon</a:t>
            </a:r>
            <a:r>
              <a:rPr lang="en-US" sz="2200" dirty="0">
                <a:solidFill>
                  <a:srgbClr val="FFFFFF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96745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524D261-82CF-9E44-AD7B-ECB46F3CB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1" y="654720"/>
            <a:ext cx="10629900" cy="600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60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90B635-F003-D845-8828-43A619EC2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438616"/>
            <a:ext cx="10392486" cy="61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6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4FF3-36C5-E848-BE34-442AB5D5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Conclusions, Impact &amp; 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E88FE-7C80-684C-9FAA-1A0069C54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7440706" cy="4195763"/>
          </a:xfrm>
        </p:spPr>
        <p:txBody>
          <a:bodyPr>
            <a:normAutofit/>
          </a:bodyPr>
          <a:lstStyle/>
          <a:p>
            <a:r>
              <a:rPr lang="en-US" dirty="0"/>
              <a:t>Blocking potassium movement into the lysosome prevents inflammation</a:t>
            </a:r>
          </a:p>
          <a:p>
            <a:r>
              <a:rPr lang="en-US" dirty="0"/>
              <a:t>Provides mechanistic insight into inflammation caused by silica</a:t>
            </a:r>
          </a:p>
          <a:p>
            <a:r>
              <a:rPr lang="en-US" dirty="0"/>
              <a:t>Therapeutic target in treatment of silicosis as well as broader treatments for other chronic inflammation diseases</a:t>
            </a:r>
          </a:p>
        </p:txBody>
      </p:sp>
    </p:spTree>
    <p:extLst>
      <p:ext uri="{BB962C8B-B14F-4D97-AF65-F5344CB8AC3E}">
        <p14:creationId xmlns:p14="http://schemas.microsoft.com/office/powerpoint/2010/main" val="162031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6185-26C8-8944-8959-88F60E4F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E3B5D-2CC1-4E43-94A4-3566F5DFE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4F20-7D37-0D4B-869B-BBDF965B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6" y="117663"/>
            <a:ext cx="9002806" cy="1003301"/>
          </a:xfrm>
        </p:spPr>
        <p:txBody>
          <a:bodyPr>
            <a:normAutofit/>
          </a:bodyPr>
          <a:lstStyle/>
          <a:p>
            <a:r>
              <a:rPr lang="en-US" dirty="0"/>
              <a:t>Chronic Inflammation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162B31-CFE4-B94C-9F88-5BF92FC12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946" y="1003301"/>
            <a:ext cx="9726820" cy="5737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0C890-9141-004F-8077-A3C9BBD82D5F}"/>
              </a:ext>
            </a:extLst>
          </p:cNvPr>
          <p:cNvSpPr txBox="1"/>
          <p:nvPr/>
        </p:nvSpPr>
        <p:spPr>
          <a:xfrm>
            <a:off x="7785100" y="6371005"/>
            <a:ext cx="237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Furman et al., 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993ECD-7D91-4047-8AEF-BF5BA45195B1}"/>
              </a:ext>
            </a:extLst>
          </p:cNvPr>
          <p:cNvSpPr/>
          <p:nvPr/>
        </p:nvSpPr>
        <p:spPr>
          <a:xfrm>
            <a:off x="341946" y="3710354"/>
            <a:ext cx="1469269" cy="10023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864CA2-5519-7941-9FAB-5339872DD85B}"/>
              </a:ext>
            </a:extLst>
          </p:cNvPr>
          <p:cNvSpPr/>
          <p:nvPr/>
        </p:nvSpPr>
        <p:spPr>
          <a:xfrm>
            <a:off x="3325469" y="1881554"/>
            <a:ext cx="771746" cy="11263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90C506-CD13-6043-8D2B-2C6D5C868486}"/>
              </a:ext>
            </a:extLst>
          </p:cNvPr>
          <p:cNvSpPr/>
          <p:nvPr/>
        </p:nvSpPr>
        <p:spPr>
          <a:xfrm>
            <a:off x="5429761" y="5344260"/>
            <a:ext cx="1604085" cy="10023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2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espirable Crystalline Silica OSHA PEL | Fume Extractors">
            <a:extLst>
              <a:ext uri="{FF2B5EF4-FFF2-40B4-BE49-F238E27FC236}">
                <a16:creationId xmlns:a16="http://schemas.microsoft.com/office/drawing/2014/main" id="{8B987BC4-102D-B846-A7A5-9A7F52646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1" t="2423" r="6655" b="-3181"/>
          <a:stretch/>
        </p:blipFill>
        <p:spPr bwMode="auto">
          <a:xfrm>
            <a:off x="5871588" y="2828482"/>
            <a:ext cx="6320412" cy="418231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23AED8-14FD-3E44-9A15-C0D4A3414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91324"/>
            <a:ext cx="8456706" cy="4453890"/>
          </a:xfrm>
        </p:spPr>
        <p:txBody>
          <a:bodyPr/>
          <a:lstStyle/>
          <a:p>
            <a:r>
              <a:rPr lang="en-US" dirty="0"/>
              <a:t>Occupational hazard: construction, mining, artificial stone countertop manufacturing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E892885-FC95-5049-939D-B6D16454C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Crystalline Silica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876312B-BD56-D743-89B2-BF8C7B7D1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1" y="3338260"/>
            <a:ext cx="5207874" cy="347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6B4BF7-592C-934A-85DE-061250CBCC15}"/>
              </a:ext>
            </a:extLst>
          </p:cNvPr>
          <p:cNvSpPr txBox="1"/>
          <p:nvPr/>
        </p:nvSpPr>
        <p:spPr>
          <a:xfrm>
            <a:off x="205021" y="6523892"/>
            <a:ext cx="306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Atcgroupservices.com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5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F61EF-A925-FF46-8CC3-B334CBAE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3_SVH_Lung_Health_Silicosis_final_1080p">
            <a:extLst>
              <a:ext uri="{FF2B5EF4-FFF2-40B4-BE49-F238E27FC236}">
                <a16:creationId xmlns:a16="http://schemas.microsoft.com/office/drawing/2014/main" id="{FACEBD08-9098-1C45-A32E-CF1179CB3C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1" y="363441"/>
            <a:ext cx="11456985" cy="644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3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7CC9ED-57A2-429E-8FD9-D55F47275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EF0E40-AEB8-4DF7-A67A-7317B3BF9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8138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7DC32-7830-5847-89C9-FBC03C383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08" y="269492"/>
            <a:ext cx="4953000" cy="10259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Macrophages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012507FD-93BE-3645-AF33-71A6A7560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08" y="1905000"/>
            <a:ext cx="3993892" cy="4375364"/>
          </a:xfrm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Within the lungs, the silica particles are taken up by the immune cells responsible for clearing foreign material from the lungs</a:t>
            </a:r>
          </a:p>
          <a:p>
            <a:r>
              <a:rPr lang="en-US" sz="1800" dirty="0">
                <a:solidFill>
                  <a:srgbClr val="FFFFFF"/>
                </a:solidFill>
              </a:rPr>
              <a:t>Cell death leads to a cycle of inflammation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9BAE37-B96C-4F71-BC0F-C5F3C7DFD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6955029" y="1"/>
            <a:ext cx="5236971" cy="6858000"/>
            <a:chOff x="20829" y="1"/>
            <a:chExt cx="5236971" cy="685799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86E638-2324-405E-9DF6-E3DDA81B8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954E671-967A-4B9A-8F60-B0834D07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EBFFF0A-FC6B-5843-9D28-3C695C568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1" y="869118"/>
            <a:ext cx="7038054" cy="59471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5E2803-3FCE-3E40-9DA5-683422DDAA2A}"/>
              </a:ext>
            </a:extLst>
          </p:cNvPr>
          <p:cNvSpPr txBox="1"/>
          <p:nvPr/>
        </p:nvSpPr>
        <p:spPr>
          <a:xfrm>
            <a:off x="10598762" y="6446942"/>
            <a:ext cx="974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Kendall</a:t>
            </a:r>
          </a:p>
        </p:txBody>
      </p:sp>
    </p:spTree>
    <p:extLst>
      <p:ext uri="{BB962C8B-B14F-4D97-AF65-F5344CB8AC3E}">
        <p14:creationId xmlns:p14="http://schemas.microsoft.com/office/powerpoint/2010/main" val="295741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57DD2-D64D-9E48-958D-BA684895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1774"/>
            <a:ext cx="8851921" cy="1007950"/>
          </a:xfrm>
        </p:spPr>
        <p:txBody>
          <a:bodyPr/>
          <a:lstStyle/>
          <a:p>
            <a:r>
              <a:rPr lang="en-US" dirty="0"/>
              <a:t>Inflammasome Activation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37B43-E82F-FC44-A734-7FE7A72167B2}"/>
              </a:ext>
            </a:extLst>
          </p:cNvPr>
          <p:cNvSpPr txBox="1"/>
          <p:nvPr/>
        </p:nvSpPr>
        <p:spPr>
          <a:xfrm>
            <a:off x="6403809" y="6488668"/>
            <a:ext cx="363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Bunderson-Schelvan</a:t>
            </a:r>
            <a:r>
              <a:rPr lang="en-US" dirty="0"/>
              <a:t> et al, 2016)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D29F01-B6ED-2A4A-9F9A-BC4B42BCF31F}"/>
              </a:ext>
            </a:extLst>
          </p:cNvPr>
          <p:cNvGrpSpPr/>
          <p:nvPr/>
        </p:nvGrpSpPr>
        <p:grpSpPr>
          <a:xfrm>
            <a:off x="304799" y="1373710"/>
            <a:ext cx="9408859" cy="5114958"/>
            <a:chOff x="304799" y="1373710"/>
            <a:chExt cx="9408859" cy="51149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149779-5FA6-284F-9366-888001AA7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799" y="1373710"/>
              <a:ext cx="9408859" cy="511495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BB1E42-F82B-1F48-9632-450E1F50176B}"/>
                </a:ext>
              </a:extLst>
            </p:cNvPr>
            <p:cNvSpPr/>
            <p:nvPr/>
          </p:nvSpPr>
          <p:spPr>
            <a:xfrm>
              <a:off x="7683500" y="1473200"/>
              <a:ext cx="2030158" cy="1257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B3000D-9C3C-B74F-8E0F-00E3C690838F}"/>
                </a:ext>
              </a:extLst>
            </p:cNvPr>
            <p:cNvSpPr/>
            <p:nvPr/>
          </p:nvSpPr>
          <p:spPr>
            <a:xfrm>
              <a:off x="393700" y="1403350"/>
              <a:ext cx="546100" cy="698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0A622B-1FB7-FF46-B5AA-FA4E6B704C6E}"/>
              </a:ext>
            </a:extLst>
          </p:cNvPr>
          <p:cNvSpPr/>
          <p:nvPr/>
        </p:nvSpPr>
        <p:spPr>
          <a:xfrm>
            <a:off x="6172200" y="1587499"/>
            <a:ext cx="939800" cy="45934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3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BB88D-ABD4-5143-A4AD-4B3CC147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97" y="266308"/>
            <a:ext cx="6970806" cy="892957"/>
          </a:xfrm>
        </p:spPr>
        <p:txBody>
          <a:bodyPr/>
          <a:lstStyle/>
          <a:p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 in inflammation</a:t>
            </a:r>
            <a:endParaRPr lang="en-US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0411A-EC07-2A41-9A5E-79DFC835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5" y="1949450"/>
            <a:ext cx="3973605" cy="4195763"/>
          </a:xfrm>
        </p:spPr>
        <p:txBody>
          <a:bodyPr/>
          <a:lstStyle/>
          <a:p>
            <a:r>
              <a:rPr lang="en-US" dirty="0"/>
              <a:t>Silica causes IL-1B release and decrease in intracellular potassium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F38E5-F06E-0645-987A-624FBD9F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925" y="1769604"/>
            <a:ext cx="7060453" cy="50883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2A0FD0-0ED4-D044-8774-08CC84268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925" y="1172704"/>
            <a:ext cx="3670300" cy="596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784251-0B97-D148-BBB4-B6726C613AFD}"/>
              </a:ext>
            </a:extLst>
          </p:cNvPr>
          <p:cNvSpPr txBox="1"/>
          <p:nvPr/>
        </p:nvSpPr>
        <p:spPr>
          <a:xfrm>
            <a:off x="9483090" y="6589744"/>
            <a:ext cx="2708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(Muñoz-</a:t>
            </a:r>
            <a:r>
              <a:rPr lang="en-US" sz="1400" dirty="0" err="1"/>
              <a:t>Planillo</a:t>
            </a:r>
            <a:r>
              <a:rPr lang="en-US" sz="1400" dirty="0"/>
              <a:t> et al., 2013)</a:t>
            </a:r>
          </a:p>
        </p:txBody>
      </p:sp>
    </p:spTree>
    <p:extLst>
      <p:ext uri="{BB962C8B-B14F-4D97-AF65-F5344CB8AC3E}">
        <p14:creationId xmlns:p14="http://schemas.microsoft.com/office/powerpoint/2010/main" val="2856905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22A71F-B56A-354C-9755-D845CDF38A94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" t="-1" r="475" b="19804"/>
          <a:stretch/>
        </p:blipFill>
        <p:spPr>
          <a:xfrm>
            <a:off x="0" y="975410"/>
            <a:ext cx="9425038" cy="588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1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33142-68BC-1749-84DA-95376BB99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5094" y="2216150"/>
            <a:ext cx="4405406" cy="4195763"/>
          </a:xfrm>
        </p:spPr>
        <p:txBody>
          <a:bodyPr/>
          <a:lstStyle/>
          <a:p>
            <a:r>
              <a:rPr lang="en-US" dirty="0"/>
              <a:t>Potassium moves into lysosome, causing lysosomal damage that results in lysosome contents released into cell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61413E-CF99-9D4F-96B4-E0646D4FB941}"/>
              </a:ext>
            </a:extLst>
          </p:cNvPr>
          <p:cNvSpPr/>
          <p:nvPr/>
        </p:nvSpPr>
        <p:spPr>
          <a:xfrm>
            <a:off x="4071752" y="3143250"/>
            <a:ext cx="1224148" cy="755650"/>
          </a:xfrm>
          <a:prstGeom prst="ellipse">
            <a:avLst/>
          </a:prstGeom>
          <a:solidFill>
            <a:srgbClr val="AAD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3D02B1-C3E3-2E4B-94B2-AACF6957455A}"/>
              </a:ext>
            </a:extLst>
          </p:cNvPr>
          <p:cNvSpPr/>
          <p:nvPr/>
        </p:nvSpPr>
        <p:spPr>
          <a:xfrm>
            <a:off x="3466777" y="2747754"/>
            <a:ext cx="1104900" cy="755650"/>
          </a:xfrm>
          <a:prstGeom prst="ellipse">
            <a:avLst/>
          </a:prstGeom>
          <a:solidFill>
            <a:srgbClr val="AAD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308320-BD2A-9E4D-AC79-8ED73281458D}"/>
              </a:ext>
            </a:extLst>
          </p:cNvPr>
          <p:cNvGrpSpPr/>
          <p:nvPr/>
        </p:nvGrpSpPr>
        <p:grpSpPr>
          <a:xfrm>
            <a:off x="225517" y="197115"/>
            <a:ext cx="6435725" cy="6464808"/>
            <a:chOff x="225517" y="197115"/>
            <a:chExt cx="6435725" cy="646480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7B2C9C0-7B85-4B4F-894C-08AEF5BB5FA7}"/>
                </a:ext>
              </a:extLst>
            </p:cNvPr>
            <p:cNvGrpSpPr/>
            <p:nvPr/>
          </p:nvGrpSpPr>
          <p:grpSpPr>
            <a:xfrm>
              <a:off x="225517" y="197115"/>
              <a:ext cx="6435725" cy="6464808"/>
              <a:chOff x="225517" y="197116"/>
              <a:chExt cx="6435725" cy="646376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D7D8414-A5C9-7448-89A9-2E51CDD90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5517" y="197116"/>
                <a:ext cx="6435725" cy="6463767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662A44-D0AB-EA43-BC5A-1EC6C7568EBD}"/>
                  </a:ext>
                </a:extLst>
              </p:cNvPr>
              <p:cNvSpPr/>
              <p:nvPr/>
            </p:nvSpPr>
            <p:spPr>
              <a:xfrm>
                <a:off x="279400" y="254000"/>
                <a:ext cx="571500" cy="685800"/>
              </a:xfrm>
              <a:prstGeom prst="rect">
                <a:avLst/>
              </a:prstGeom>
              <a:solidFill>
                <a:srgbClr val="E2E2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7F290D4-EE3C-7C41-ABFD-C41D713AF640}"/>
                </a:ext>
              </a:extLst>
            </p:cNvPr>
            <p:cNvSpPr/>
            <p:nvPr/>
          </p:nvSpPr>
          <p:spPr>
            <a:xfrm>
              <a:off x="1409700" y="2336800"/>
              <a:ext cx="1689100" cy="1977231"/>
            </a:xfrm>
            <a:prstGeom prst="ellipse">
              <a:avLst/>
            </a:prstGeom>
            <a:solidFill>
              <a:srgbClr val="AAD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A96E33D-7E3C-E54F-B324-55D2B8622E9E}"/>
                </a:ext>
              </a:extLst>
            </p:cNvPr>
            <p:cNvSpPr/>
            <p:nvPr/>
          </p:nvSpPr>
          <p:spPr>
            <a:xfrm>
              <a:off x="3652652" y="1911350"/>
              <a:ext cx="1104900" cy="755650"/>
            </a:xfrm>
            <a:prstGeom prst="ellipse">
              <a:avLst/>
            </a:prstGeom>
            <a:solidFill>
              <a:srgbClr val="AAD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CD40D1-6065-AA4F-82FD-B19852A55550}"/>
                </a:ext>
              </a:extLst>
            </p:cNvPr>
            <p:cNvSpPr/>
            <p:nvPr/>
          </p:nvSpPr>
          <p:spPr>
            <a:xfrm>
              <a:off x="1662549" y="2994015"/>
              <a:ext cx="3561659" cy="1977231"/>
            </a:xfrm>
            <a:prstGeom prst="ellipse">
              <a:avLst/>
            </a:prstGeom>
            <a:solidFill>
              <a:srgbClr val="AAD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622BF2-DD04-E44B-A9E8-666DE4ABCF7D}"/>
                </a:ext>
              </a:extLst>
            </p:cNvPr>
            <p:cNvSpPr/>
            <p:nvPr/>
          </p:nvSpPr>
          <p:spPr>
            <a:xfrm>
              <a:off x="2799198" y="2446734"/>
              <a:ext cx="1736633" cy="755650"/>
            </a:xfrm>
            <a:prstGeom prst="ellipse">
              <a:avLst/>
            </a:prstGeom>
            <a:solidFill>
              <a:srgbClr val="AAD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EC13B3-B1E9-BB42-AF38-8258368E4650}"/>
                </a:ext>
              </a:extLst>
            </p:cNvPr>
            <p:cNvSpPr/>
            <p:nvPr/>
          </p:nvSpPr>
          <p:spPr>
            <a:xfrm>
              <a:off x="2254250" y="4499361"/>
              <a:ext cx="2281581" cy="758439"/>
            </a:xfrm>
            <a:prstGeom prst="ellipse">
              <a:avLst/>
            </a:prstGeom>
            <a:solidFill>
              <a:srgbClr val="AADB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08434378-F97A-C243-B6D1-DF9E7F4FCCC4}"/>
              </a:ext>
            </a:extLst>
          </p:cNvPr>
          <p:cNvSpPr/>
          <p:nvPr/>
        </p:nvSpPr>
        <p:spPr>
          <a:xfrm>
            <a:off x="3517900" y="3094230"/>
            <a:ext cx="1736633" cy="755650"/>
          </a:xfrm>
          <a:prstGeom prst="ellipse">
            <a:avLst/>
          </a:prstGeom>
          <a:solidFill>
            <a:srgbClr val="AADB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52988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AnalogousFromRegularSeed_2SEEDS">
      <a:dk1>
        <a:srgbClr val="000000"/>
      </a:dk1>
      <a:lt1>
        <a:srgbClr val="FFFFFF"/>
      </a:lt1>
      <a:dk2>
        <a:srgbClr val="1E2D36"/>
      </a:dk2>
      <a:lt2>
        <a:srgbClr val="E2E6E8"/>
      </a:lt2>
      <a:accent1>
        <a:srgbClr val="BB5C31"/>
      </a:accent1>
      <a:accent2>
        <a:srgbClr val="CD4352"/>
      </a:accent2>
      <a:accent3>
        <a:srgbClr val="C09D3F"/>
      </a:accent3>
      <a:accent4>
        <a:srgbClr val="2FB3AB"/>
      </a:accent4>
      <a:accent5>
        <a:srgbClr val="439CCD"/>
      </a:accent5>
      <a:accent6>
        <a:srgbClr val="3150BB"/>
      </a:accent6>
      <a:hlink>
        <a:srgbClr val="3A8BAF"/>
      </a:hlink>
      <a:folHlink>
        <a:srgbClr val="7F7F7F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158</Words>
  <Application>Microsoft Macintosh PowerPoint</Application>
  <PresentationFormat>Widescreen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AvenirNext LT Pro Medium</vt:lpstr>
      <vt:lpstr>Sabon Next LT</vt:lpstr>
      <vt:lpstr>DappledVTI</vt:lpstr>
      <vt:lpstr>Blocking a specific ion channel reduces inflammation in lung cells </vt:lpstr>
      <vt:lpstr>Chronic Inflammation</vt:lpstr>
      <vt:lpstr>Crystalline Silica</vt:lpstr>
      <vt:lpstr>PowerPoint Presentation</vt:lpstr>
      <vt:lpstr>Macrophages</vt:lpstr>
      <vt:lpstr>Inflammasome Activation</vt:lpstr>
      <vt:lpstr>K+ in inflammation</vt:lpstr>
      <vt:lpstr>PowerPoint Presentation</vt:lpstr>
      <vt:lpstr>PowerPoint Presentation</vt:lpstr>
      <vt:lpstr>PowerPoint Presentation</vt:lpstr>
      <vt:lpstr>PowerPoint Presentation</vt:lpstr>
      <vt:lpstr>Conclusions, Impact &amp; Future Directions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Kendall, Becky</dc:creator>
  <cp:lastModifiedBy>Kendall, Becky</cp:lastModifiedBy>
  <cp:revision>45</cp:revision>
  <dcterms:created xsi:type="dcterms:W3CDTF">2021-02-15T20:08:37Z</dcterms:created>
  <dcterms:modified xsi:type="dcterms:W3CDTF">2021-02-16T04:48:03Z</dcterms:modified>
</cp:coreProperties>
</file>