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Libre Baskerville"/>
      <p:regular r:id="rId24"/>
      <p:bold r:id="rId25"/>
      <p:italic r:id="rId26"/>
    </p:embeddedFont>
    <p:embeddedFont>
      <p:font typeface="Merriweath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5F5D7D-5F18-4EC0-80FA-50096BBE721C}">
  <a:tblStyle styleId="{CC5F5D7D-5F18-4EC0-80FA-50096BBE721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ibreBaskerville-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Baskerville-italic.fntdata"/><Relationship Id="rId25" Type="http://schemas.openxmlformats.org/officeDocument/2006/relationships/font" Target="fonts/LibreBaskerville-bold.fntdata"/><Relationship Id="rId28" Type="http://schemas.openxmlformats.org/officeDocument/2006/relationships/font" Target="fonts/Merriweather-bold.fntdata"/><Relationship Id="rId27"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dc3019d54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dc3019d5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dc3019d54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dc3019d5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dc3019d54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dc3019d5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dc3019d54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dc3019d5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be2c3f8666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be2c3f866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e2c3f8666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e2c3f866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e2c3f8666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be2c3f866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dc3019d54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dc3019d5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dc3019d54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dc3019d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be2c3f8666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be2c3f866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3428981"/>
            <a:ext cx="9144000" cy="171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115850" y="0"/>
            <a:ext cx="6912300" cy="3429000"/>
          </a:xfrm>
          <a:prstGeom prst="rect">
            <a:avLst/>
          </a:prstGeom>
        </p:spPr>
        <p:txBody>
          <a:bodyPr anchorCtr="0" anchor="b" bIns="91425" lIns="91425" spcFirstLastPara="1" rIns="91425" wrap="square" tIns="91425">
            <a:noAutofit/>
          </a:bodyPr>
          <a:lstStyle>
            <a:lvl1pPr lvl="0" algn="ctr">
              <a:spcBef>
                <a:spcPts val="0"/>
              </a:spcBef>
              <a:spcAft>
                <a:spcPts val="0"/>
              </a:spcAft>
              <a:buSzPts val="6000"/>
              <a:buFont typeface="Libre Baskerville"/>
              <a:buNone/>
              <a:defRPr sz="6000">
                <a:latin typeface="Libre Baskerville"/>
                <a:ea typeface="Libre Baskerville"/>
                <a:cs typeface="Libre Baskerville"/>
                <a:sym typeface="Libre Baskerville"/>
              </a:defRPr>
            </a:lvl1pPr>
            <a:lvl2pPr lvl="1" algn="ctr">
              <a:spcBef>
                <a:spcPts val="0"/>
              </a:spcBef>
              <a:spcAft>
                <a:spcPts val="0"/>
              </a:spcAft>
              <a:buSzPts val="6000"/>
              <a:buFont typeface="Libre Baskerville"/>
              <a:buNone/>
              <a:defRPr sz="6000">
                <a:latin typeface="Libre Baskerville"/>
                <a:ea typeface="Libre Baskerville"/>
                <a:cs typeface="Libre Baskerville"/>
                <a:sym typeface="Libre Baskerville"/>
              </a:defRPr>
            </a:lvl2pPr>
            <a:lvl3pPr lvl="2" algn="ctr">
              <a:spcBef>
                <a:spcPts val="0"/>
              </a:spcBef>
              <a:spcAft>
                <a:spcPts val="0"/>
              </a:spcAft>
              <a:buSzPts val="6000"/>
              <a:buFont typeface="Libre Baskerville"/>
              <a:buNone/>
              <a:defRPr sz="6000">
                <a:latin typeface="Libre Baskerville"/>
                <a:ea typeface="Libre Baskerville"/>
                <a:cs typeface="Libre Baskerville"/>
                <a:sym typeface="Libre Baskerville"/>
              </a:defRPr>
            </a:lvl3pPr>
            <a:lvl4pPr lvl="3" algn="ctr">
              <a:spcBef>
                <a:spcPts val="0"/>
              </a:spcBef>
              <a:spcAft>
                <a:spcPts val="0"/>
              </a:spcAft>
              <a:buSzPts val="6000"/>
              <a:buFont typeface="Libre Baskerville"/>
              <a:buNone/>
              <a:defRPr sz="6000">
                <a:latin typeface="Libre Baskerville"/>
                <a:ea typeface="Libre Baskerville"/>
                <a:cs typeface="Libre Baskerville"/>
                <a:sym typeface="Libre Baskerville"/>
              </a:defRPr>
            </a:lvl4pPr>
            <a:lvl5pPr lvl="4" algn="ctr">
              <a:spcBef>
                <a:spcPts val="0"/>
              </a:spcBef>
              <a:spcAft>
                <a:spcPts val="0"/>
              </a:spcAft>
              <a:buSzPts val="6000"/>
              <a:buFont typeface="Libre Baskerville"/>
              <a:buNone/>
              <a:defRPr sz="6000">
                <a:latin typeface="Libre Baskerville"/>
                <a:ea typeface="Libre Baskerville"/>
                <a:cs typeface="Libre Baskerville"/>
                <a:sym typeface="Libre Baskerville"/>
              </a:defRPr>
            </a:lvl5pPr>
            <a:lvl6pPr lvl="5" algn="ctr">
              <a:spcBef>
                <a:spcPts val="0"/>
              </a:spcBef>
              <a:spcAft>
                <a:spcPts val="0"/>
              </a:spcAft>
              <a:buSzPts val="6000"/>
              <a:buFont typeface="Libre Baskerville"/>
              <a:buNone/>
              <a:defRPr sz="6000">
                <a:latin typeface="Libre Baskerville"/>
                <a:ea typeface="Libre Baskerville"/>
                <a:cs typeface="Libre Baskerville"/>
                <a:sym typeface="Libre Baskerville"/>
              </a:defRPr>
            </a:lvl6pPr>
            <a:lvl7pPr lvl="6" algn="ctr">
              <a:spcBef>
                <a:spcPts val="0"/>
              </a:spcBef>
              <a:spcAft>
                <a:spcPts val="0"/>
              </a:spcAft>
              <a:buSzPts val="6000"/>
              <a:buFont typeface="Libre Baskerville"/>
              <a:buNone/>
              <a:defRPr sz="6000">
                <a:latin typeface="Libre Baskerville"/>
                <a:ea typeface="Libre Baskerville"/>
                <a:cs typeface="Libre Baskerville"/>
                <a:sym typeface="Libre Baskerville"/>
              </a:defRPr>
            </a:lvl7pPr>
            <a:lvl8pPr lvl="7" algn="ctr">
              <a:spcBef>
                <a:spcPts val="0"/>
              </a:spcBef>
              <a:spcAft>
                <a:spcPts val="0"/>
              </a:spcAft>
              <a:buSzPts val="6000"/>
              <a:buFont typeface="Libre Baskerville"/>
              <a:buNone/>
              <a:defRPr sz="6000">
                <a:latin typeface="Libre Baskerville"/>
                <a:ea typeface="Libre Baskerville"/>
                <a:cs typeface="Libre Baskerville"/>
                <a:sym typeface="Libre Baskerville"/>
              </a:defRPr>
            </a:lvl8pPr>
            <a:lvl9pPr lvl="8" algn="ctr">
              <a:spcBef>
                <a:spcPts val="0"/>
              </a:spcBef>
              <a:spcAft>
                <a:spcPts val="0"/>
              </a:spcAft>
              <a:buSzPts val="6000"/>
              <a:buFont typeface="Libre Baskerville"/>
              <a:buNone/>
              <a:defRPr sz="6000">
                <a:latin typeface="Libre Baskerville"/>
                <a:ea typeface="Libre Baskerville"/>
                <a:cs typeface="Libre Baskerville"/>
                <a:sym typeface="Libre Baskervill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1"/>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versed">
  <p:cSld name="BLANK_1">
    <p:bg>
      <p:bgPr>
        <a:solidFill>
          <a:srgbClr val="FFFFFF"/>
        </a:solidFill>
      </p:bgPr>
    </p:bg>
    <p:spTree>
      <p:nvGrpSpPr>
        <p:cNvPr id="55" name="Shape 55"/>
        <p:cNvGrpSpPr/>
        <p:nvPr/>
      </p:nvGrpSpPr>
      <p:grpSpPr>
        <a:xfrm>
          <a:off x="0" y="0"/>
          <a:ext cx="0" cy="0"/>
          <a:chOff x="0" y="0"/>
          <a:chExt cx="0" cy="0"/>
        </a:xfrm>
      </p:grpSpPr>
      <p:sp>
        <p:nvSpPr>
          <p:cNvPr id="56" name="Google Shape;56;p12"/>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rtl="0">
              <a:buNone/>
              <a:defRPr>
                <a:solidFill>
                  <a:srgbClr val="8A0A36"/>
                </a:solidFill>
              </a:defRPr>
            </a:lvl1pPr>
            <a:lvl2pPr lvl="1" rtl="0">
              <a:buNone/>
              <a:defRPr>
                <a:solidFill>
                  <a:srgbClr val="8A0A36"/>
                </a:solidFill>
              </a:defRPr>
            </a:lvl2pPr>
            <a:lvl3pPr lvl="2" rtl="0">
              <a:buNone/>
              <a:defRPr>
                <a:solidFill>
                  <a:srgbClr val="8A0A36"/>
                </a:solidFill>
              </a:defRPr>
            </a:lvl3pPr>
            <a:lvl4pPr lvl="3" rtl="0">
              <a:buNone/>
              <a:defRPr>
                <a:solidFill>
                  <a:srgbClr val="8A0A36"/>
                </a:solidFill>
              </a:defRPr>
            </a:lvl4pPr>
            <a:lvl5pPr lvl="4" rtl="0">
              <a:buNone/>
              <a:defRPr>
                <a:solidFill>
                  <a:srgbClr val="8A0A36"/>
                </a:solidFill>
              </a:defRPr>
            </a:lvl5pPr>
            <a:lvl6pPr lvl="5" rtl="0">
              <a:buNone/>
              <a:defRPr>
                <a:solidFill>
                  <a:srgbClr val="8A0A36"/>
                </a:solidFill>
              </a:defRPr>
            </a:lvl6pPr>
            <a:lvl7pPr lvl="6" rtl="0">
              <a:buNone/>
              <a:defRPr>
                <a:solidFill>
                  <a:srgbClr val="8A0A36"/>
                </a:solidFill>
              </a:defRPr>
            </a:lvl7pPr>
            <a:lvl8pPr lvl="7" rtl="0">
              <a:buNone/>
              <a:defRPr>
                <a:solidFill>
                  <a:srgbClr val="8A0A36"/>
                </a:solidFill>
              </a:defRPr>
            </a:lvl8pPr>
            <a:lvl9pPr lvl="8" rtl="0">
              <a:buNone/>
              <a:defRPr>
                <a:solidFill>
                  <a:srgbClr val="8A0A36"/>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p:nvPr/>
        </p:nvSpPr>
        <p:spPr>
          <a:xfrm>
            <a:off x="0" y="6"/>
            <a:ext cx="9144000" cy="1714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1640600" y="2040550"/>
            <a:ext cx="586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5" name="Google Shape;15;p3"/>
          <p:cNvSpPr txBox="1"/>
          <p:nvPr>
            <p:ph idx="1" type="subTitle"/>
          </p:nvPr>
        </p:nvSpPr>
        <p:spPr>
          <a:xfrm>
            <a:off x="1640600" y="3373454"/>
            <a:ext cx="58629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i="1" sz="1800"/>
            </a:lvl1pPr>
            <a:lvl2pPr lvl="1" rtl="0" algn="ctr">
              <a:spcBef>
                <a:spcPts val="0"/>
              </a:spcBef>
              <a:spcAft>
                <a:spcPts val="0"/>
              </a:spcAft>
              <a:buSzPts val="1800"/>
              <a:buNone/>
              <a:defRPr i="1" sz="1800"/>
            </a:lvl2pPr>
            <a:lvl3pPr lvl="2" rtl="0" algn="ctr">
              <a:spcBef>
                <a:spcPts val="0"/>
              </a:spcBef>
              <a:spcAft>
                <a:spcPts val="0"/>
              </a:spcAft>
              <a:buSzPts val="1800"/>
              <a:buNone/>
              <a:defRPr i="1" sz="1800"/>
            </a:lvl3pPr>
            <a:lvl4pPr lvl="3" rtl="0" algn="ctr">
              <a:spcBef>
                <a:spcPts val="0"/>
              </a:spcBef>
              <a:spcAft>
                <a:spcPts val="0"/>
              </a:spcAft>
              <a:buSzPts val="2400"/>
              <a:buNone/>
              <a:defRPr i="1"/>
            </a:lvl4pPr>
            <a:lvl5pPr lvl="4" rtl="0" algn="ctr">
              <a:spcBef>
                <a:spcPts val="0"/>
              </a:spcBef>
              <a:spcAft>
                <a:spcPts val="0"/>
              </a:spcAft>
              <a:buSzPts val="2400"/>
              <a:buNone/>
              <a:defRPr i="1"/>
            </a:lvl5pPr>
            <a:lvl6pPr lvl="5" rtl="0" algn="ctr">
              <a:spcBef>
                <a:spcPts val="0"/>
              </a:spcBef>
              <a:spcAft>
                <a:spcPts val="0"/>
              </a:spcAft>
              <a:buSzPts val="2400"/>
              <a:buNone/>
              <a:defRPr i="1"/>
            </a:lvl6pPr>
            <a:lvl7pPr lvl="6" rtl="0" algn="ctr">
              <a:spcBef>
                <a:spcPts val="0"/>
              </a:spcBef>
              <a:spcAft>
                <a:spcPts val="0"/>
              </a:spcAft>
              <a:buSzPts val="2400"/>
              <a:buNone/>
              <a:defRPr i="1"/>
            </a:lvl7pPr>
            <a:lvl8pPr lvl="7" rtl="0" algn="ctr">
              <a:spcBef>
                <a:spcPts val="0"/>
              </a:spcBef>
              <a:spcAft>
                <a:spcPts val="0"/>
              </a:spcAft>
              <a:buSzPts val="2400"/>
              <a:buNone/>
              <a:defRPr i="1"/>
            </a:lvl8pPr>
            <a:lvl9pPr lvl="8" rtl="0" algn="ctr">
              <a:spcBef>
                <a:spcPts val="0"/>
              </a:spcBef>
              <a:spcAft>
                <a:spcPts val="0"/>
              </a:spcAft>
              <a:buSzPts val="2400"/>
              <a:buNone/>
              <a:defRPr i="1"/>
            </a:lvl9pPr>
          </a:lstStyle>
          <a:p/>
        </p:txBody>
      </p:sp>
      <p:sp>
        <p:nvSpPr>
          <p:cNvPr id="16" name="Google Shape;16;p3"/>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4"/>
          <p:cNvSpPr/>
          <p:nvPr/>
        </p:nvSpPr>
        <p:spPr>
          <a:xfrm>
            <a:off x="0" y="940950"/>
            <a:ext cx="9144000" cy="326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idx="1" type="body"/>
          </p:nvPr>
        </p:nvSpPr>
        <p:spPr>
          <a:xfrm>
            <a:off x="1568225" y="2161800"/>
            <a:ext cx="6007500" cy="8199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434343"/>
              </a:buClr>
              <a:buSzPts val="3000"/>
              <a:buChar char="▪"/>
              <a:defRPr i="1" sz="3000">
                <a:solidFill>
                  <a:srgbClr val="434343"/>
                </a:solidFill>
              </a:defRPr>
            </a:lvl1pPr>
            <a:lvl2pPr indent="-419100" lvl="1" marL="914400" rtl="0" algn="ctr">
              <a:spcBef>
                <a:spcPts val="0"/>
              </a:spcBef>
              <a:spcAft>
                <a:spcPts val="0"/>
              </a:spcAft>
              <a:buClr>
                <a:srgbClr val="434343"/>
              </a:buClr>
              <a:buSzPts val="3000"/>
              <a:buChar char="▫"/>
              <a:defRPr i="1" sz="3000">
                <a:solidFill>
                  <a:srgbClr val="434343"/>
                </a:solidFill>
              </a:defRPr>
            </a:lvl2pPr>
            <a:lvl3pPr indent="-419100" lvl="2" marL="1371600" rtl="0" algn="ctr">
              <a:spcBef>
                <a:spcPts val="0"/>
              </a:spcBef>
              <a:spcAft>
                <a:spcPts val="0"/>
              </a:spcAft>
              <a:buClr>
                <a:srgbClr val="434343"/>
              </a:buClr>
              <a:buSzPts val="3000"/>
              <a:buChar char="▫"/>
              <a:defRPr i="1" sz="3000">
                <a:solidFill>
                  <a:srgbClr val="434343"/>
                </a:solidFill>
              </a:defRPr>
            </a:lvl3pPr>
            <a:lvl4pPr indent="-419100" lvl="3" marL="1828800" rtl="0" algn="ctr">
              <a:spcBef>
                <a:spcPts val="0"/>
              </a:spcBef>
              <a:spcAft>
                <a:spcPts val="0"/>
              </a:spcAft>
              <a:buClr>
                <a:srgbClr val="434343"/>
              </a:buClr>
              <a:buSzPts val="3000"/>
              <a:buChar char="▫"/>
              <a:defRPr i="1" sz="3000">
                <a:solidFill>
                  <a:srgbClr val="434343"/>
                </a:solidFill>
              </a:defRPr>
            </a:lvl4pPr>
            <a:lvl5pPr indent="-419100" lvl="4" marL="2286000" rtl="0" algn="ctr">
              <a:spcBef>
                <a:spcPts val="0"/>
              </a:spcBef>
              <a:spcAft>
                <a:spcPts val="0"/>
              </a:spcAft>
              <a:buClr>
                <a:srgbClr val="434343"/>
              </a:buClr>
              <a:buSzPts val="3000"/>
              <a:buChar char="▫"/>
              <a:defRPr i="1" sz="3000">
                <a:solidFill>
                  <a:srgbClr val="434343"/>
                </a:solidFill>
              </a:defRPr>
            </a:lvl5pPr>
            <a:lvl6pPr indent="-419100" lvl="5" marL="2743200" rtl="0" algn="ctr">
              <a:spcBef>
                <a:spcPts val="0"/>
              </a:spcBef>
              <a:spcAft>
                <a:spcPts val="0"/>
              </a:spcAft>
              <a:buClr>
                <a:srgbClr val="434343"/>
              </a:buClr>
              <a:buSzPts val="3000"/>
              <a:buChar char="▫"/>
              <a:defRPr i="1" sz="3000">
                <a:solidFill>
                  <a:srgbClr val="434343"/>
                </a:solidFill>
              </a:defRPr>
            </a:lvl6pPr>
            <a:lvl7pPr indent="-419100" lvl="6" marL="3200400" rtl="0" algn="ctr">
              <a:spcBef>
                <a:spcPts val="0"/>
              </a:spcBef>
              <a:spcAft>
                <a:spcPts val="0"/>
              </a:spcAft>
              <a:buClr>
                <a:srgbClr val="434343"/>
              </a:buClr>
              <a:buSzPts val="3000"/>
              <a:buChar char="▫"/>
              <a:defRPr i="1" sz="3000">
                <a:solidFill>
                  <a:srgbClr val="434343"/>
                </a:solidFill>
              </a:defRPr>
            </a:lvl7pPr>
            <a:lvl8pPr indent="-419100" lvl="7" marL="3657600" rtl="0" algn="ctr">
              <a:spcBef>
                <a:spcPts val="0"/>
              </a:spcBef>
              <a:spcAft>
                <a:spcPts val="0"/>
              </a:spcAft>
              <a:buClr>
                <a:srgbClr val="434343"/>
              </a:buClr>
              <a:buSzPts val="3000"/>
              <a:buChar char="▫"/>
              <a:defRPr i="1" sz="3000">
                <a:solidFill>
                  <a:srgbClr val="434343"/>
                </a:solidFill>
              </a:defRPr>
            </a:lvl8pPr>
            <a:lvl9pPr indent="-419100" lvl="8" marL="4114800" algn="ctr">
              <a:spcBef>
                <a:spcPts val="0"/>
              </a:spcBef>
              <a:spcAft>
                <a:spcPts val="0"/>
              </a:spcAft>
              <a:buClr>
                <a:srgbClr val="434343"/>
              </a:buClr>
              <a:buSzPts val="3000"/>
              <a:buChar char="▫"/>
              <a:defRPr i="1" sz="3000">
                <a:solidFill>
                  <a:srgbClr val="434343"/>
                </a:solidFill>
              </a:defRPr>
            </a:lvl9pPr>
          </a:lstStyle>
          <a:p/>
        </p:txBody>
      </p:sp>
      <p:sp>
        <p:nvSpPr>
          <p:cNvPr id="20" name="Google Shape;20;p4"/>
          <p:cNvSpPr txBox="1"/>
          <p:nvPr/>
        </p:nvSpPr>
        <p:spPr>
          <a:xfrm>
            <a:off x="3593400" y="3"/>
            <a:ext cx="1957200" cy="9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FFFFFF"/>
                </a:solidFill>
                <a:latin typeface="Montserrat"/>
                <a:ea typeface="Montserrat"/>
                <a:cs typeface="Montserrat"/>
                <a:sym typeface="Montserrat"/>
              </a:rPr>
              <a:t>“</a:t>
            </a:r>
            <a:endParaRPr sz="9600">
              <a:solidFill>
                <a:srgbClr val="FFFFFF"/>
              </a:solidFill>
              <a:latin typeface="Montserrat"/>
              <a:ea typeface="Montserrat"/>
              <a:cs typeface="Montserrat"/>
              <a:sym typeface="Montserrat"/>
            </a:endParaRPr>
          </a:p>
        </p:txBody>
      </p:sp>
      <p:sp>
        <p:nvSpPr>
          <p:cNvPr id="21" name="Google Shape;21;p4"/>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1013325" y="1508525"/>
            <a:ext cx="7117200" cy="31887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5" name="Google Shape;25;p5"/>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26" name="Google Shape;26;p5"/>
          <p:cNvSpPr/>
          <p:nvPr/>
        </p:nvSpPr>
        <p:spPr>
          <a:xfrm>
            <a:off x="0" y="712350"/>
            <a:ext cx="9144000" cy="65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7" name="Shape 27"/>
        <p:cNvGrpSpPr/>
        <p:nvPr/>
      </p:nvGrpSpPr>
      <p:grpSpPr>
        <a:xfrm>
          <a:off x="0" y="0"/>
          <a:ext cx="0" cy="0"/>
          <a:chOff x="0" y="0"/>
          <a:chExt cx="0" cy="0"/>
        </a:xfrm>
      </p:grpSpPr>
      <p:sp>
        <p:nvSpPr>
          <p:cNvPr id="28" name="Google Shape;28;p6"/>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457200" y="1538675"/>
            <a:ext cx="3994500" cy="31584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0" name="Google Shape;30;p6"/>
          <p:cNvSpPr txBox="1"/>
          <p:nvPr>
            <p:ph idx="2" type="body"/>
          </p:nvPr>
        </p:nvSpPr>
        <p:spPr>
          <a:xfrm>
            <a:off x="4692275" y="1538675"/>
            <a:ext cx="3994500" cy="31584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1" name="Google Shape;31;p6"/>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6"/>
          <p:cNvSpPr/>
          <p:nvPr/>
        </p:nvSpPr>
        <p:spPr>
          <a:xfrm>
            <a:off x="0" y="712350"/>
            <a:ext cx="9144000" cy="65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3" name="Shape 33"/>
        <p:cNvGrpSpPr/>
        <p:nvPr/>
      </p:nvGrpSpPr>
      <p:grpSpPr>
        <a:xfrm>
          <a:off x="0" y="0"/>
          <a:ext cx="0" cy="0"/>
          <a:chOff x="0" y="0"/>
          <a:chExt cx="0" cy="0"/>
        </a:xfrm>
      </p:grpSpPr>
      <p:sp>
        <p:nvSpPr>
          <p:cNvPr id="34" name="Google Shape;34;p7"/>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7"/>
          <p:cNvSpPr txBox="1"/>
          <p:nvPr>
            <p:ph idx="1" type="body"/>
          </p:nvPr>
        </p:nvSpPr>
        <p:spPr>
          <a:xfrm>
            <a:off x="457200" y="1544700"/>
            <a:ext cx="2631900" cy="315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7"/>
          <p:cNvSpPr txBox="1"/>
          <p:nvPr>
            <p:ph idx="2" type="body"/>
          </p:nvPr>
        </p:nvSpPr>
        <p:spPr>
          <a:xfrm>
            <a:off x="3223963" y="1544700"/>
            <a:ext cx="2631900" cy="315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7"/>
          <p:cNvSpPr txBox="1"/>
          <p:nvPr>
            <p:ph idx="3" type="body"/>
          </p:nvPr>
        </p:nvSpPr>
        <p:spPr>
          <a:xfrm>
            <a:off x="5990725" y="1544700"/>
            <a:ext cx="2631900" cy="31524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7"/>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39" name="Google Shape;39;p7"/>
          <p:cNvSpPr/>
          <p:nvPr/>
        </p:nvSpPr>
        <p:spPr>
          <a:xfrm>
            <a:off x="0" y="712350"/>
            <a:ext cx="9144000" cy="65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8"/>
          <p:cNvSpPr/>
          <p:nvPr/>
        </p:nvSpPr>
        <p:spPr>
          <a:xfrm>
            <a:off x="0" y="712350"/>
            <a:ext cx="9144000" cy="65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i="1" sz="1400"/>
            </a:lvl1pPr>
          </a:lstStyle>
          <a:p/>
        </p:txBody>
      </p:sp>
      <p:sp>
        <p:nvSpPr>
          <p:cNvPr id="46" name="Google Shape;46;p9"/>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47" name="Google Shape;47;p9"/>
          <p:cNvSpPr/>
          <p:nvPr/>
        </p:nvSpPr>
        <p:spPr>
          <a:xfrm>
            <a:off x="0" y="3968825"/>
            <a:ext cx="9144000" cy="3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Reverse">
  <p:cSld name="CAPTION_ONLY_1">
    <p:spTree>
      <p:nvGrpSpPr>
        <p:cNvPr id="48" name="Shape 48"/>
        <p:cNvGrpSpPr/>
        <p:nvPr/>
      </p:nvGrpSpPr>
      <p:grpSpPr>
        <a:xfrm>
          <a:off x="0" y="0"/>
          <a:ext cx="0" cy="0"/>
          <a:chOff x="0" y="0"/>
          <a:chExt cx="0" cy="0"/>
        </a:xfrm>
      </p:grpSpPr>
      <p:sp>
        <p:nvSpPr>
          <p:cNvPr id="49" name="Google Shape;49;p10"/>
          <p:cNvSpPr/>
          <p:nvPr/>
        </p:nvSpPr>
        <p:spPr>
          <a:xfrm flipH="1" rot="10800000">
            <a:off x="0" y="4318800"/>
            <a:ext cx="9144000" cy="82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0"/>
          <p:cNvSpPr/>
          <p:nvPr/>
        </p:nvSpPr>
        <p:spPr>
          <a:xfrm flipH="1" rot="10800000">
            <a:off x="0" y="125"/>
            <a:ext cx="9144000" cy="396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Clr>
                <a:srgbClr val="434343"/>
              </a:buClr>
              <a:buSzPts val="1400"/>
              <a:buNone/>
              <a:defRPr i="1" sz="1400">
                <a:solidFill>
                  <a:srgbClr val="434343"/>
                </a:solidFill>
              </a:defRPr>
            </a:lvl1pPr>
          </a:lstStyle>
          <a:p/>
        </p:txBody>
      </p:sp>
      <p:sp>
        <p:nvSpPr>
          <p:cNvPr id="52" name="Google Shape;52;p10"/>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lvl1pPr lvl="0" rtl="0">
              <a:buNone/>
              <a:defRPr>
                <a:solidFill>
                  <a:srgbClr val="8A0A36"/>
                </a:solidFill>
              </a:defRPr>
            </a:lvl1pPr>
            <a:lvl2pPr lvl="1" rtl="0">
              <a:buNone/>
              <a:defRPr>
                <a:solidFill>
                  <a:srgbClr val="8A0A36"/>
                </a:solidFill>
              </a:defRPr>
            </a:lvl2pPr>
            <a:lvl3pPr lvl="2" rtl="0">
              <a:buNone/>
              <a:defRPr>
                <a:solidFill>
                  <a:srgbClr val="8A0A36"/>
                </a:solidFill>
              </a:defRPr>
            </a:lvl3pPr>
            <a:lvl4pPr lvl="3" rtl="0">
              <a:buNone/>
              <a:defRPr>
                <a:solidFill>
                  <a:srgbClr val="8A0A36"/>
                </a:solidFill>
              </a:defRPr>
            </a:lvl4pPr>
            <a:lvl5pPr lvl="4" rtl="0">
              <a:buNone/>
              <a:defRPr>
                <a:solidFill>
                  <a:srgbClr val="8A0A36"/>
                </a:solidFill>
              </a:defRPr>
            </a:lvl5pPr>
            <a:lvl6pPr lvl="5" rtl="0">
              <a:buNone/>
              <a:defRPr>
                <a:solidFill>
                  <a:srgbClr val="8A0A36"/>
                </a:solidFill>
              </a:defRPr>
            </a:lvl6pPr>
            <a:lvl7pPr lvl="6" rtl="0">
              <a:buNone/>
              <a:defRPr>
                <a:solidFill>
                  <a:srgbClr val="8A0A36"/>
                </a:solidFill>
              </a:defRPr>
            </a:lvl7pPr>
            <a:lvl8pPr lvl="7" rtl="0">
              <a:buNone/>
              <a:defRPr>
                <a:solidFill>
                  <a:srgbClr val="8A0A36"/>
                </a:solidFill>
              </a:defRPr>
            </a:lvl8pPr>
            <a:lvl9pPr lvl="8" rtl="0">
              <a:buNone/>
              <a:defRPr>
                <a:solidFill>
                  <a:srgbClr val="8A0A36"/>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8A0A3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3325" y="0"/>
            <a:ext cx="7117200" cy="712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1pPr>
            <a:lvl2pPr lvl="1"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9pPr>
          </a:lstStyle>
          <a:p/>
        </p:txBody>
      </p:sp>
      <p:sp>
        <p:nvSpPr>
          <p:cNvPr id="7" name="Google Shape;7;p1"/>
          <p:cNvSpPr txBox="1"/>
          <p:nvPr>
            <p:ph idx="1" type="body"/>
          </p:nvPr>
        </p:nvSpPr>
        <p:spPr>
          <a:xfrm>
            <a:off x="1013325" y="1737125"/>
            <a:ext cx="7117200" cy="31887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1pPr>
            <a:lvl2pPr indent="-381000" lvl="1" marL="9144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2pPr>
            <a:lvl3pPr indent="-381000" lvl="2" marL="13716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3pPr>
            <a:lvl4pPr indent="-381000" lvl="3" marL="18288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4pPr>
            <a:lvl5pPr indent="-381000" lvl="4" marL="2286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5pPr>
            <a:lvl6pPr indent="-381000" lvl="5" marL="27432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6pPr>
            <a:lvl7pPr indent="-381000" lvl="6" marL="32004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7pPr>
            <a:lvl8pPr indent="-381000" lvl="7" marL="36576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8pPr>
            <a:lvl9pPr indent="-381000" lvl="8" marL="41148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9pPr>
          </a:lstStyle>
          <a:p/>
        </p:txBody>
      </p:sp>
      <p:sp>
        <p:nvSpPr>
          <p:cNvPr id="8" name="Google Shape;8;p1"/>
          <p:cNvSpPr txBox="1"/>
          <p:nvPr>
            <p:ph idx="12" type="sldNum"/>
          </p:nvPr>
        </p:nvSpPr>
        <p:spPr>
          <a:xfrm>
            <a:off x="38389" y="4749900"/>
            <a:ext cx="9105600" cy="393600"/>
          </a:xfrm>
          <a:prstGeom prst="rect">
            <a:avLst/>
          </a:prstGeom>
          <a:noFill/>
          <a:ln>
            <a:noFill/>
          </a:ln>
        </p:spPr>
        <p:txBody>
          <a:bodyPr anchorCtr="0" anchor="ctr" bIns="91425" lIns="91425" spcFirstLastPara="1" rIns="91425" wrap="square" tIns="91425">
            <a:noAutofit/>
          </a:bodyPr>
          <a:lstStyle>
            <a:lvl1pPr lvl="0" algn="ctr">
              <a:buNone/>
              <a:defRPr sz="1200">
                <a:solidFill>
                  <a:srgbClr val="FFFFFF"/>
                </a:solidFill>
                <a:latin typeface="Montserrat"/>
                <a:ea typeface="Montserrat"/>
                <a:cs typeface="Montserrat"/>
                <a:sym typeface="Montserrat"/>
              </a:defRPr>
            </a:lvl1pPr>
            <a:lvl2pPr lvl="1" algn="ctr">
              <a:buNone/>
              <a:defRPr sz="1200">
                <a:solidFill>
                  <a:srgbClr val="FFFFFF"/>
                </a:solidFill>
                <a:latin typeface="Montserrat"/>
                <a:ea typeface="Montserrat"/>
                <a:cs typeface="Montserrat"/>
                <a:sym typeface="Montserrat"/>
              </a:defRPr>
            </a:lvl2pPr>
            <a:lvl3pPr lvl="2" algn="ctr">
              <a:buNone/>
              <a:defRPr sz="1200">
                <a:solidFill>
                  <a:srgbClr val="FFFFFF"/>
                </a:solidFill>
                <a:latin typeface="Montserrat"/>
                <a:ea typeface="Montserrat"/>
                <a:cs typeface="Montserrat"/>
                <a:sym typeface="Montserrat"/>
              </a:defRPr>
            </a:lvl3pPr>
            <a:lvl4pPr lvl="3" algn="ctr">
              <a:buNone/>
              <a:defRPr sz="1200">
                <a:solidFill>
                  <a:srgbClr val="FFFFFF"/>
                </a:solidFill>
                <a:latin typeface="Montserrat"/>
                <a:ea typeface="Montserrat"/>
                <a:cs typeface="Montserrat"/>
                <a:sym typeface="Montserrat"/>
              </a:defRPr>
            </a:lvl4pPr>
            <a:lvl5pPr lvl="4" algn="ctr">
              <a:buNone/>
              <a:defRPr sz="1200">
                <a:solidFill>
                  <a:srgbClr val="FFFFFF"/>
                </a:solidFill>
                <a:latin typeface="Montserrat"/>
                <a:ea typeface="Montserrat"/>
                <a:cs typeface="Montserrat"/>
                <a:sym typeface="Montserrat"/>
              </a:defRPr>
            </a:lvl5pPr>
            <a:lvl6pPr lvl="5" algn="ctr">
              <a:buNone/>
              <a:defRPr sz="1200">
                <a:solidFill>
                  <a:srgbClr val="FFFFFF"/>
                </a:solidFill>
                <a:latin typeface="Montserrat"/>
                <a:ea typeface="Montserrat"/>
                <a:cs typeface="Montserrat"/>
                <a:sym typeface="Montserrat"/>
              </a:defRPr>
            </a:lvl6pPr>
            <a:lvl7pPr lvl="6" algn="ctr">
              <a:buNone/>
              <a:defRPr sz="1200">
                <a:solidFill>
                  <a:srgbClr val="FFFFFF"/>
                </a:solidFill>
                <a:latin typeface="Montserrat"/>
                <a:ea typeface="Montserrat"/>
                <a:cs typeface="Montserrat"/>
                <a:sym typeface="Montserrat"/>
              </a:defRPr>
            </a:lvl7pPr>
            <a:lvl8pPr lvl="7" algn="ctr">
              <a:buNone/>
              <a:defRPr sz="1200">
                <a:solidFill>
                  <a:srgbClr val="FFFFFF"/>
                </a:solidFill>
                <a:latin typeface="Montserrat"/>
                <a:ea typeface="Montserrat"/>
                <a:cs typeface="Montserrat"/>
                <a:sym typeface="Montserrat"/>
              </a:defRPr>
            </a:lvl8pPr>
            <a:lvl9pPr lvl="8" algn="ctr">
              <a:buNone/>
              <a:defRPr sz="1200">
                <a:solidFill>
                  <a:srgbClr val="FFFFFF"/>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3"/>
          <p:cNvPicPr preferRelativeResize="0"/>
          <p:nvPr/>
        </p:nvPicPr>
        <p:blipFill>
          <a:blip r:embed="rId3">
            <a:alphaModFix/>
          </a:blip>
          <a:stretch>
            <a:fillRect/>
          </a:stretch>
        </p:blipFill>
        <p:spPr>
          <a:xfrm>
            <a:off x="0" y="0"/>
            <a:ext cx="9143999" cy="5216276"/>
          </a:xfrm>
          <a:prstGeom prst="rect">
            <a:avLst/>
          </a:prstGeom>
          <a:noFill/>
          <a:ln>
            <a:noFill/>
          </a:ln>
        </p:spPr>
      </p:pic>
      <p:sp>
        <p:nvSpPr>
          <p:cNvPr id="62" name="Google Shape;62;p13"/>
          <p:cNvSpPr txBox="1"/>
          <p:nvPr>
            <p:ph type="ctrTitle"/>
          </p:nvPr>
        </p:nvSpPr>
        <p:spPr>
          <a:xfrm>
            <a:off x="523225" y="1331788"/>
            <a:ext cx="7981800" cy="255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2016 Paris Accords and State Ratification</a:t>
            </a:r>
            <a:endParaRPr>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Institutional Neoliberalism </a:t>
            </a:r>
            <a:endParaRPr b="1" sz="1800">
              <a:latin typeface="Merriweather"/>
              <a:ea typeface="Merriweather"/>
              <a:cs typeface="Merriweather"/>
              <a:sym typeface="Merriweather"/>
            </a:endParaRPr>
          </a:p>
        </p:txBody>
      </p:sp>
      <p:sp>
        <p:nvSpPr>
          <p:cNvPr id="122" name="Google Shape;122;p22"/>
          <p:cNvSpPr txBox="1"/>
          <p:nvPr>
            <p:ph idx="1" type="body"/>
          </p:nvPr>
        </p:nvSpPr>
        <p:spPr>
          <a:xfrm>
            <a:off x="1013325" y="1508525"/>
            <a:ext cx="7117200" cy="31887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Theory:</a:t>
            </a:r>
            <a:r>
              <a:rPr b="1" lang="en" sz="1400"/>
              <a:t> </a:t>
            </a:r>
            <a:r>
              <a:rPr lang="en" sz="1400">
                <a:solidFill>
                  <a:schemeClr val="lt1"/>
                </a:solidFill>
              </a:rPr>
              <a:t>Through inter-governmental institutions, such as the United Nations, the world system is evolving toward perpetual peace and prosperity as states learn to trust each other to cooperate on collective security problems. </a:t>
            </a:r>
            <a:endParaRPr b="1" sz="1700">
              <a:solidFill>
                <a:schemeClr val="lt1"/>
              </a:solidFill>
            </a:endParaRPr>
          </a:p>
          <a:p>
            <a:pPr indent="0" lvl="0" marL="0" rtl="0" algn="l">
              <a:spcBef>
                <a:spcPts val="600"/>
              </a:spcBef>
              <a:spcAft>
                <a:spcPts val="0"/>
              </a:spcAft>
              <a:buNone/>
            </a:pPr>
            <a:r>
              <a:t/>
            </a:r>
            <a:endParaRPr b="1"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Hypothesis: States that have had a longer history working with the United Nations on </a:t>
            </a:r>
            <a:r>
              <a:rPr lang="en" sz="1400"/>
              <a:t>environmental</a:t>
            </a:r>
            <a:r>
              <a:rPr lang="en" sz="1400"/>
              <a:t> treaties should have ratified more quickly than countries who either have no history or a shorter one.  </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26" name="Shape 126"/>
        <p:cNvGrpSpPr/>
        <p:nvPr/>
      </p:nvGrpSpPr>
      <p:grpSpPr>
        <a:xfrm>
          <a:off x="0" y="0"/>
          <a:ext cx="0" cy="0"/>
          <a:chOff x="0" y="0"/>
          <a:chExt cx="0" cy="0"/>
        </a:xfrm>
      </p:grpSpPr>
      <p:sp>
        <p:nvSpPr>
          <p:cNvPr id="127" name="Google Shape;127;p23"/>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Testing Neoliberal Institutionalist Hypothesis</a:t>
            </a:r>
            <a:endParaRPr b="1" sz="1800">
              <a:latin typeface="Merriweather"/>
              <a:ea typeface="Merriweather"/>
              <a:cs typeface="Merriweather"/>
              <a:sym typeface="Merriweather"/>
            </a:endParaRPr>
          </a:p>
        </p:txBody>
      </p:sp>
      <p:sp>
        <p:nvSpPr>
          <p:cNvPr id="128" name="Google Shape;128;p23"/>
          <p:cNvSpPr txBox="1"/>
          <p:nvPr>
            <p:ph idx="1" type="body"/>
          </p:nvPr>
        </p:nvSpPr>
        <p:spPr>
          <a:xfrm>
            <a:off x="394150" y="1508525"/>
            <a:ext cx="8434500" cy="31887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chemeClr val="lt1"/>
              </a:buClr>
              <a:buSzPts val="1400"/>
              <a:buChar char="▪"/>
            </a:pPr>
            <a:r>
              <a:rPr lang="en" sz="1100">
                <a:solidFill>
                  <a:schemeClr val="lt1"/>
                </a:solidFill>
              </a:rPr>
              <a:t>Table 3:  Variations in Ratification among States based on Participation in Previous Environmental Treaties (1997 Kyoto Protocols, 1985 Vienna Convention, 1979 Geneva Convention)*</a:t>
            </a:r>
            <a:endParaRPr sz="1400"/>
          </a:p>
        </p:txBody>
      </p:sp>
      <p:graphicFrame>
        <p:nvGraphicFramePr>
          <p:cNvPr id="129" name="Google Shape;129;p23"/>
          <p:cNvGraphicFramePr/>
          <p:nvPr/>
        </p:nvGraphicFramePr>
        <p:xfrm>
          <a:off x="1683963" y="2335500"/>
          <a:ext cx="3000000" cy="3000000"/>
        </p:xfrm>
        <a:graphic>
          <a:graphicData uri="http://schemas.openxmlformats.org/drawingml/2006/table">
            <a:tbl>
              <a:tblPr>
                <a:noFill/>
                <a:tableStyleId>{CC5F5D7D-5F18-4EC0-80FA-50096BBE721C}</a:tableStyleId>
              </a:tblPr>
              <a:tblGrid>
                <a:gridCol w="1915650"/>
                <a:gridCol w="1425550"/>
                <a:gridCol w="1093525"/>
                <a:gridCol w="1341175"/>
              </a:tblGrid>
              <a:tr h="428625">
                <a:tc>
                  <a:txBody>
                    <a:bodyPr/>
                    <a:lstStyle/>
                    <a:p>
                      <a:pPr indent="0" lvl="0" marL="0" rtl="0" algn="ctr">
                        <a:lnSpc>
                          <a:spcPct val="100000"/>
                        </a:lnSpc>
                        <a:spcBef>
                          <a:spcPts val="0"/>
                        </a:spcBef>
                        <a:spcAft>
                          <a:spcPts val="0"/>
                        </a:spcAft>
                        <a:buNone/>
                      </a:pPr>
                      <a:r>
                        <a:rPr b="1" lang="en" sz="1200">
                          <a:solidFill>
                            <a:schemeClr val="lt1"/>
                          </a:solidFill>
                          <a:latin typeface="Times New Roman"/>
                          <a:ea typeface="Times New Roman"/>
                          <a:cs typeface="Times New Roman"/>
                          <a:sym typeface="Times New Roman"/>
                        </a:rPr>
                        <a:t>Table 2.1</a:t>
                      </a:r>
                      <a:endParaRPr b="1"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Ratified One</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Ratified Two</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Ratified Three</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States that ratified the Paris Accords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137</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48</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States that </a:t>
                      </a:r>
                      <a:r>
                        <a:rPr lang="en" sz="1200">
                          <a:solidFill>
                            <a:schemeClr val="lt1"/>
                          </a:solidFill>
                          <a:latin typeface="Times New Roman"/>
                          <a:ea typeface="Times New Roman"/>
                          <a:cs typeface="Times New Roman"/>
                          <a:sym typeface="Times New Roman"/>
                        </a:rPr>
                        <a:t>signed</a:t>
                      </a:r>
                      <a:r>
                        <a:rPr lang="en" sz="1200">
                          <a:solidFill>
                            <a:schemeClr val="lt1"/>
                          </a:solidFill>
                          <a:latin typeface="Times New Roman"/>
                          <a:ea typeface="Times New Roman"/>
                          <a:cs typeface="Times New Roman"/>
                          <a:sym typeface="Times New Roman"/>
                        </a:rPr>
                        <a:t> the Paris Accords, but didn’t ratify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States that didn’t sign or ratify the Paris Accords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30" name="Google Shape;130;p23"/>
          <p:cNvSpPr txBox="1"/>
          <p:nvPr/>
        </p:nvSpPr>
        <p:spPr>
          <a:xfrm>
            <a:off x="204400" y="4747875"/>
            <a:ext cx="8814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Libre Baskerville"/>
                <a:ea typeface="Libre Baskerville"/>
                <a:cs typeface="Libre Baskerville"/>
                <a:sym typeface="Libre Baskerville"/>
              </a:rPr>
              <a:t>*Original data set, collected from the UN, United Nations Treaty Collection, https://treaties.un.org/Pages/Treaties.aspx?id=27&amp;subid=A&amp;clang=_en.</a:t>
            </a:r>
            <a:endParaRPr sz="12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34" name="Shape 134"/>
        <p:cNvGrpSpPr/>
        <p:nvPr/>
      </p:nvGrpSpPr>
      <p:grpSpPr>
        <a:xfrm>
          <a:off x="0" y="0"/>
          <a:ext cx="0" cy="0"/>
          <a:chOff x="0" y="0"/>
          <a:chExt cx="0" cy="0"/>
        </a:xfrm>
      </p:grpSpPr>
      <p:sp>
        <p:nvSpPr>
          <p:cNvPr id="135" name="Google Shape;135;p24"/>
          <p:cNvSpPr txBox="1"/>
          <p:nvPr>
            <p:ph type="ctrTitle"/>
          </p:nvPr>
        </p:nvSpPr>
        <p:spPr>
          <a:xfrm>
            <a:off x="1640600" y="2040550"/>
            <a:ext cx="58629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Conclusions</a:t>
            </a:r>
            <a:endParaRPr>
              <a:latin typeface="Merriweather"/>
              <a:ea typeface="Merriweather"/>
              <a:cs typeface="Merriweather"/>
              <a:sym typeface="Merriweather"/>
            </a:endParaRPr>
          </a:p>
        </p:txBody>
      </p:sp>
      <p:pic>
        <p:nvPicPr>
          <p:cNvPr id="136" name="Google Shape;136;p24"/>
          <p:cNvPicPr preferRelativeResize="0"/>
          <p:nvPr/>
        </p:nvPicPr>
        <p:blipFill rotWithShape="1">
          <a:blip r:embed="rId3">
            <a:alphaModFix/>
          </a:blip>
          <a:srcRect b="58763" l="0" r="0" t="6210"/>
          <a:stretch/>
        </p:blipFill>
        <p:spPr>
          <a:xfrm>
            <a:off x="0" y="0"/>
            <a:ext cx="9143999" cy="1809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40" name="Shape 140"/>
        <p:cNvGrpSpPr/>
        <p:nvPr/>
      </p:nvGrpSpPr>
      <p:grpSpPr>
        <a:xfrm>
          <a:off x="0" y="0"/>
          <a:ext cx="0" cy="0"/>
          <a:chOff x="0" y="0"/>
          <a:chExt cx="0" cy="0"/>
        </a:xfrm>
      </p:grpSpPr>
      <p:sp>
        <p:nvSpPr>
          <p:cNvPr id="141" name="Google Shape;141;p25"/>
          <p:cNvSpPr txBox="1"/>
          <p:nvPr>
            <p:ph type="title"/>
          </p:nvPr>
        </p:nvSpPr>
        <p:spPr>
          <a:xfrm>
            <a:off x="93337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Conclusions</a:t>
            </a:r>
            <a:endParaRPr b="1" sz="1800">
              <a:latin typeface="Merriweather"/>
              <a:ea typeface="Merriweather"/>
              <a:cs typeface="Merriweather"/>
              <a:sym typeface="Merriweather"/>
            </a:endParaRPr>
          </a:p>
        </p:txBody>
      </p:sp>
      <p:sp>
        <p:nvSpPr>
          <p:cNvPr id="142" name="Google Shape;142;p25"/>
          <p:cNvSpPr txBox="1"/>
          <p:nvPr>
            <p:ph idx="1" type="body"/>
          </p:nvPr>
        </p:nvSpPr>
        <p:spPr>
          <a:xfrm>
            <a:off x="1013325" y="1508525"/>
            <a:ext cx="7117200" cy="3188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Structural</a:t>
            </a:r>
            <a:r>
              <a:rPr lang="en" sz="1400"/>
              <a:t> realist power capabilities test had the strongest correlation and best explained why states have ratified onto the Paris Accords.</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Structural realist climate vulnerabilities test has no strong correlation and does not </a:t>
            </a:r>
            <a:r>
              <a:rPr lang="en" sz="1400"/>
              <a:t>accurately</a:t>
            </a:r>
            <a:r>
              <a:rPr lang="en" sz="1400"/>
              <a:t> explain why states have ratified on. </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Institutional neoliberalism’s test has some promise, but the test need to expand to get the full picture and understand the relationship.</a:t>
            </a:r>
            <a:endParaRPr sz="1400"/>
          </a:p>
          <a:p>
            <a:pPr indent="0" lvl="0" marL="457200" rtl="0" algn="l">
              <a:spcBef>
                <a:spcPts val="0"/>
              </a:spcBef>
              <a:spcAft>
                <a:spcPts val="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46" name="Shape 146"/>
        <p:cNvGrpSpPr/>
        <p:nvPr/>
      </p:nvGrpSpPr>
      <p:grpSpPr>
        <a:xfrm>
          <a:off x="0" y="0"/>
          <a:ext cx="0" cy="0"/>
          <a:chOff x="0" y="0"/>
          <a:chExt cx="0" cy="0"/>
        </a:xfrm>
      </p:grpSpPr>
      <p:sp>
        <p:nvSpPr>
          <p:cNvPr id="147" name="Google Shape;147;p26"/>
          <p:cNvSpPr txBox="1"/>
          <p:nvPr>
            <p:ph type="title"/>
          </p:nvPr>
        </p:nvSpPr>
        <p:spPr>
          <a:xfrm>
            <a:off x="93337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Conclusions</a:t>
            </a:r>
            <a:endParaRPr b="1" sz="1800">
              <a:latin typeface="Merriweather"/>
              <a:ea typeface="Merriweather"/>
              <a:cs typeface="Merriweather"/>
              <a:sym typeface="Merriweather"/>
            </a:endParaRPr>
          </a:p>
        </p:txBody>
      </p:sp>
      <p:sp>
        <p:nvSpPr>
          <p:cNvPr id="148" name="Google Shape;148;p26"/>
          <p:cNvSpPr txBox="1"/>
          <p:nvPr>
            <p:ph idx="1" type="body"/>
          </p:nvPr>
        </p:nvSpPr>
        <p:spPr>
          <a:xfrm>
            <a:off x="1013325" y="1508525"/>
            <a:ext cx="7117200" cy="31887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Char char="▪"/>
            </a:pPr>
            <a:r>
              <a:rPr lang="en" sz="1400">
                <a:solidFill>
                  <a:schemeClr val="lt1"/>
                </a:solidFill>
              </a:rPr>
              <a:t>Structural realist test two (climate vulnerabilities) explains the desire of many states for the Paris Accords.</a:t>
            </a:r>
            <a:endParaRPr sz="1400">
              <a:solidFill>
                <a:schemeClr val="lt1"/>
              </a:solidFill>
            </a:endParaRPr>
          </a:p>
          <a:p>
            <a:pPr indent="0" lvl="0" marL="457200" rtl="0" algn="l">
              <a:lnSpc>
                <a:spcPct val="100000"/>
              </a:lnSpc>
              <a:spcBef>
                <a:spcPts val="0"/>
              </a:spcBef>
              <a:spcAft>
                <a:spcPts val="0"/>
              </a:spcAft>
              <a:buNone/>
            </a:pPr>
            <a:r>
              <a:t/>
            </a:r>
            <a:endParaRPr sz="1400">
              <a:solidFill>
                <a:schemeClr val="lt1"/>
              </a:solidFill>
            </a:endParaRPr>
          </a:p>
          <a:p>
            <a:pPr indent="-317500" lvl="0" marL="457200" rtl="0" algn="l">
              <a:lnSpc>
                <a:spcPct val="100000"/>
              </a:lnSpc>
              <a:spcBef>
                <a:spcPts val="0"/>
              </a:spcBef>
              <a:spcAft>
                <a:spcPts val="0"/>
              </a:spcAft>
              <a:buClr>
                <a:schemeClr val="lt1"/>
              </a:buClr>
              <a:buSzPts val="1400"/>
              <a:buChar char="▪"/>
            </a:pPr>
            <a:r>
              <a:rPr lang="en" sz="1400">
                <a:solidFill>
                  <a:schemeClr val="lt1"/>
                </a:solidFill>
              </a:rPr>
              <a:t>Institutional neolibral test explains the desire for and trust in agreements such as the Paris Accords.</a:t>
            </a:r>
            <a:endParaRPr sz="1400">
              <a:solidFill>
                <a:schemeClr val="lt1"/>
              </a:solidFill>
            </a:endParaRPr>
          </a:p>
          <a:p>
            <a:pPr indent="0" lvl="0" marL="457200" rtl="0" algn="l">
              <a:lnSpc>
                <a:spcPct val="100000"/>
              </a:lnSpc>
              <a:spcBef>
                <a:spcPts val="0"/>
              </a:spcBef>
              <a:spcAft>
                <a:spcPts val="0"/>
              </a:spcAft>
              <a:buNone/>
            </a:pPr>
            <a:r>
              <a:t/>
            </a:r>
            <a:endParaRPr sz="1400">
              <a:solidFill>
                <a:schemeClr val="lt1"/>
              </a:solidFill>
            </a:endParaRPr>
          </a:p>
          <a:p>
            <a:pPr indent="-317500" lvl="0" marL="457200" rtl="0" algn="l">
              <a:lnSpc>
                <a:spcPct val="100000"/>
              </a:lnSpc>
              <a:spcBef>
                <a:spcPts val="0"/>
              </a:spcBef>
              <a:spcAft>
                <a:spcPts val="0"/>
              </a:spcAft>
              <a:buClr>
                <a:schemeClr val="lt1"/>
              </a:buClr>
              <a:buSzPts val="1400"/>
              <a:buChar char="▪"/>
            </a:pPr>
            <a:r>
              <a:rPr lang="en" sz="1400">
                <a:solidFill>
                  <a:schemeClr val="lt1"/>
                </a:solidFill>
              </a:rPr>
              <a:t>Without structural realist test one, it would be hard to explain the timing of the Paris Accords and its status as a non-binding document. </a:t>
            </a:r>
            <a:endParaRPr sz="1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Background Information</a:t>
            </a:r>
            <a:endParaRPr b="1" sz="1800">
              <a:latin typeface="Merriweather"/>
              <a:ea typeface="Merriweather"/>
              <a:cs typeface="Merriweather"/>
              <a:sym typeface="Merriweather"/>
            </a:endParaRPr>
          </a:p>
        </p:txBody>
      </p:sp>
      <p:sp>
        <p:nvSpPr>
          <p:cNvPr id="68" name="Google Shape;68;p14"/>
          <p:cNvSpPr txBox="1"/>
          <p:nvPr>
            <p:ph idx="2" type="body"/>
          </p:nvPr>
        </p:nvSpPr>
        <p:spPr>
          <a:xfrm>
            <a:off x="204325" y="1519200"/>
            <a:ext cx="8661300" cy="29553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400"/>
              <a:t>The Paris Accords were implemented in late 2016.</a:t>
            </a:r>
            <a:endParaRPr sz="1400"/>
          </a:p>
          <a:p>
            <a:pPr indent="0" lvl="0" marL="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The goal of the Paris Accords is for states to reduce the amount of  </a:t>
            </a:r>
            <a:r>
              <a:rPr lang="en" sz="1400"/>
              <a:t>greenhouse</a:t>
            </a:r>
            <a:r>
              <a:rPr lang="en" sz="1400"/>
              <a:t> gases going into the air.</a:t>
            </a:r>
            <a:endParaRPr sz="1400"/>
          </a:p>
          <a:p>
            <a:pPr indent="0" lvl="0" marL="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Keeping the temperature rise under 2 degrees </a:t>
            </a:r>
            <a:r>
              <a:rPr lang="en" sz="1400"/>
              <a:t>Celsius</a:t>
            </a:r>
            <a:r>
              <a:rPr lang="en" sz="1400"/>
              <a:t>, with the hope if can be under 1.5 degrees Celsius.</a:t>
            </a:r>
            <a:endParaRPr sz="1400"/>
          </a:p>
          <a:p>
            <a:pPr indent="0" lvl="0" marL="457200" rtl="0" algn="l">
              <a:lnSpc>
                <a:spcPct val="100000"/>
              </a:lnSpc>
              <a:spcBef>
                <a:spcPts val="0"/>
              </a:spcBef>
              <a:spcAft>
                <a:spcPts val="0"/>
              </a:spcAft>
              <a:buNone/>
            </a:pPr>
            <a:r>
              <a:t/>
            </a:r>
            <a:endParaRPr sz="1400"/>
          </a:p>
          <a:p>
            <a:pPr indent="-317500" lvl="0" marL="457200" rtl="0" algn="l">
              <a:lnSpc>
                <a:spcPct val="100000"/>
              </a:lnSpc>
              <a:spcBef>
                <a:spcPts val="0"/>
              </a:spcBef>
              <a:spcAft>
                <a:spcPts val="0"/>
              </a:spcAft>
              <a:buSzPts val="1400"/>
              <a:buChar char="▪"/>
            </a:pPr>
            <a:r>
              <a:rPr lang="en" sz="1400"/>
              <a:t>Providing financial assistance to developing states to ease the transition.</a:t>
            </a:r>
            <a:endParaRPr sz="1400"/>
          </a:p>
          <a:p>
            <a:pPr indent="0" lvl="0" marL="0" rtl="0" algn="l">
              <a:lnSpc>
                <a:spcPct val="100000"/>
              </a:lnSpc>
              <a:spcBef>
                <a:spcPts val="0"/>
              </a:spcBef>
              <a:spcAft>
                <a:spcPts val="0"/>
              </a:spcAft>
              <a:buNone/>
            </a:pPr>
            <a:r>
              <a:t/>
            </a:r>
            <a:endParaRPr sz="1400"/>
          </a:p>
          <a:p>
            <a:pPr indent="0" lvl="0" marL="457200" rtl="0" algn="l">
              <a:lnSpc>
                <a:spcPct val="150000"/>
              </a:lnSpc>
              <a:spcBef>
                <a:spcPts val="600"/>
              </a:spcBef>
              <a:spcAft>
                <a:spcPts val="0"/>
              </a:spcAft>
              <a:buNone/>
            </a:pPr>
            <a:r>
              <a:t/>
            </a:r>
            <a:endParaRPr b="1"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Paris Accords Ratifications</a:t>
            </a:r>
            <a:endParaRPr b="1" sz="1800">
              <a:latin typeface="Merriweather"/>
              <a:ea typeface="Merriweather"/>
              <a:cs typeface="Merriweather"/>
              <a:sym typeface="Merriweather"/>
            </a:endParaRPr>
          </a:p>
        </p:txBody>
      </p:sp>
      <p:sp>
        <p:nvSpPr>
          <p:cNvPr id="74" name="Google Shape;74;p15"/>
          <p:cNvSpPr txBox="1"/>
          <p:nvPr>
            <p:ph idx="2" type="body"/>
          </p:nvPr>
        </p:nvSpPr>
        <p:spPr>
          <a:xfrm>
            <a:off x="-100725" y="1528075"/>
            <a:ext cx="9345300" cy="3748800"/>
          </a:xfrm>
          <a:prstGeom prst="rect">
            <a:avLst/>
          </a:prstGeom>
        </p:spPr>
        <p:txBody>
          <a:bodyPr anchorCtr="0" anchor="t" bIns="91425" lIns="91425" spcFirstLastPara="1" rIns="91425" wrap="square" tIns="91425">
            <a:noAutofit/>
          </a:bodyPr>
          <a:lstStyle/>
          <a:p>
            <a:pPr indent="-336550" lvl="0" marL="457200" rtl="0" algn="l">
              <a:lnSpc>
                <a:spcPct val="130000"/>
              </a:lnSpc>
              <a:spcBef>
                <a:spcPts val="0"/>
              </a:spcBef>
              <a:spcAft>
                <a:spcPts val="0"/>
              </a:spcAft>
              <a:buSzPts val="1700"/>
              <a:buChar char="▪"/>
            </a:pPr>
            <a:r>
              <a:rPr lang="en" sz="1400">
                <a:solidFill>
                  <a:schemeClr val="lt1"/>
                </a:solidFill>
              </a:rPr>
              <a:t>As of February 16th, the Accords have been signed by all 193 UN member states and ratified by 186 (98%) of them.  US withdrew in November 2020 and will return to being a ratifying party on 20 Feb 2021.</a:t>
            </a:r>
            <a:endParaRPr sz="1400">
              <a:solidFill>
                <a:schemeClr val="lt1"/>
              </a:solidFill>
            </a:endParaRPr>
          </a:p>
          <a:p>
            <a:pPr indent="0" lvl="0" marL="0" rtl="0" algn="l">
              <a:lnSpc>
                <a:spcPct val="130000"/>
              </a:lnSpc>
              <a:spcBef>
                <a:spcPts val="0"/>
              </a:spcBef>
              <a:spcAft>
                <a:spcPts val="0"/>
              </a:spcAft>
              <a:buNone/>
            </a:pPr>
            <a:r>
              <a:t/>
            </a:r>
            <a:endParaRPr sz="1400">
              <a:solidFill>
                <a:schemeClr val="lt1"/>
              </a:solidFill>
            </a:endParaRPr>
          </a:p>
          <a:p>
            <a:pPr indent="0" lvl="0" marL="0" rtl="0" algn="l">
              <a:lnSpc>
                <a:spcPct val="130000"/>
              </a:lnSpc>
              <a:spcBef>
                <a:spcPts val="0"/>
              </a:spcBef>
              <a:spcAft>
                <a:spcPts val="0"/>
              </a:spcAft>
              <a:buNone/>
            </a:pPr>
            <a:r>
              <a:t/>
            </a:r>
            <a:endParaRPr sz="1400">
              <a:solidFill>
                <a:schemeClr val="lt1"/>
              </a:solidFill>
            </a:endParaRPr>
          </a:p>
          <a:p>
            <a:pPr indent="-317500" lvl="0" marL="457200" rtl="0" algn="l">
              <a:lnSpc>
                <a:spcPct val="130000"/>
              </a:lnSpc>
              <a:spcBef>
                <a:spcPts val="0"/>
              </a:spcBef>
              <a:spcAft>
                <a:spcPts val="0"/>
              </a:spcAft>
              <a:buSzPts val="1400"/>
              <a:buChar char="▪"/>
            </a:pPr>
            <a:r>
              <a:rPr lang="en" sz="1400"/>
              <a:t>To ratify the Accords, states have to first sign them and then deposit an instrument of ratification, acceptance, or approval to the UN Secretary-General. To do this, states have had to accept it on a domestic level. </a:t>
            </a:r>
            <a:endParaRPr sz="1400"/>
          </a:p>
          <a:p>
            <a:pPr indent="0" lvl="0" marL="457200" rtl="0" algn="l">
              <a:lnSpc>
                <a:spcPct val="130000"/>
              </a:lnSpc>
              <a:spcBef>
                <a:spcPts val="0"/>
              </a:spcBef>
              <a:spcAft>
                <a:spcPts val="0"/>
              </a:spcAft>
              <a:buNone/>
            </a:pPr>
            <a:r>
              <a:t/>
            </a:r>
            <a:endParaRPr sz="14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Paris Accords Ratifications</a:t>
            </a:r>
            <a:endParaRPr b="1" sz="1800">
              <a:latin typeface="Merriweather"/>
              <a:ea typeface="Merriweather"/>
              <a:cs typeface="Merriweather"/>
              <a:sym typeface="Merriweather"/>
            </a:endParaRPr>
          </a:p>
        </p:txBody>
      </p:sp>
      <p:sp>
        <p:nvSpPr>
          <p:cNvPr id="80" name="Google Shape;80;p16"/>
          <p:cNvSpPr txBox="1"/>
          <p:nvPr>
            <p:ph idx="2" type="body"/>
          </p:nvPr>
        </p:nvSpPr>
        <p:spPr>
          <a:xfrm>
            <a:off x="-100725" y="1528075"/>
            <a:ext cx="9345300" cy="3748800"/>
          </a:xfrm>
          <a:prstGeom prst="rect">
            <a:avLst/>
          </a:prstGeom>
        </p:spPr>
        <p:txBody>
          <a:bodyPr anchorCtr="0" anchor="t" bIns="91425" lIns="91425" spcFirstLastPara="1" rIns="91425" wrap="square" tIns="91425">
            <a:noAutofit/>
          </a:bodyPr>
          <a:lstStyle/>
          <a:p>
            <a:pPr indent="-317500" lvl="0" marL="457200" rtl="0" algn="l">
              <a:lnSpc>
                <a:spcPct val="130000"/>
              </a:lnSpc>
              <a:spcBef>
                <a:spcPts val="0"/>
              </a:spcBef>
              <a:spcAft>
                <a:spcPts val="0"/>
              </a:spcAft>
              <a:buClr>
                <a:schemeClr val="lt1"/>
              </a:buClr>
              <a:buSzPts val="1400"/>
              <a:buChar char="▪"/>
            </a:pPr>
            <a:r>
              <a:rPr lang="en" sz="1400">
                <a:solidFill>
                  <a:schemeClr val="lt1"/>
                </a:solidFill>
              </a:rPr>
              <a:t>As it is not a treaty, but a non-binding document in which member states agree to make, review, and update carbon reduction pledges, it makes it easier for states to ratify the agreement.</a:t>
            </a:r>
            <a:endParaRPr sz="1400">
              <a:solidFill>
                <a:schemeClr val="lt1"/>
              </a:solidFill>
            </a:endParaRPr>
          </a:p>
          <a:p>
            <a:pPr indent="0" lvl="0" marL="457200" rtl="0" algn="l">
              <a:lnSpc>
                <a:spcPct val="130000"/>
              </a:lnSpc>
              <a:spcBef>
                <a:spcPts val="0"/>
              </a:spcBef>
              <a:spcAft>
                <a:spcPts val="0"/>
              </a:spcAft>
              <a:buNone/>
            </a:pPr>
            <a:r>
              <a:t/>
            </a:r>
            <a:endParaRPr sz="1400">
              <a:solidFill>
                <a:schemeClr val="lt1"/>
              </a:solidFill>
            </a:endParaRPr>
          </a:p>
          <a:p>
            <a:pPr indent="-317500" lvl="0" marL="457200" rtl="0" algn="l">
              <a:lnSpc>
                <a:spcPct val="130000"/>
              </a:lnSpc>
              <a:spcBef>
                <a:spcPts val="0"/>
              </a:spcBef>
              <a:spcAft>
                <a:spcPts val="0"/>
              </a:spcAft>
              <a:buClr>
                <a:schemeClr val="lt1"/>
              </a:buClr>
              <a:buSzPts val="1400"/>
              <a:buChar char="▪"/>
            </a:pPr>
            <a:r>
              <a:rPr lang="en" sz="1400">
                <a:solidFill>
                  <a:schemeClr val="lt1"/>
                </a:solidFill>
              </a:rPr>
              <a:t>The seven states that have not ratified the Paris Accords are Eritrea, Iran, Iraq, Libya, South Sudan, Turkey, and Yemen.</a:t>
            </a:r>
            <a:endParaRPr sz="1400">
              <a:solidFill>
                <a:schemeClr val="lt1"/>
              </a:solidFill>
            </a:endParaRPr>
          </a:p>
          <a:p>
            <a:pPr indent="0" lvl="0" marL="457200" rtl="0" algn="l">
              <a:lnSpc>
                <a:spcPct val="130000"/>
              </a:lnSpc>
              <a:spcBef>
                <a:spcPts val="0"/>
              </a:spcBef>
              <a:spcAft>
                <a:spcPts val="0"/>
              </a:spcAft>
              <a:buNone/>
            </a:pPr>
            <a:r>
              <a:t/>
            </a:r>
            <a:endParaRPr sz="1400">
              <a:solidFill>
                <a:schemeClr val="lt1"/>
              </a:solidFill>
            </a:endParaRPr>
          </a:p>
          <a:p>
            <a:pPr indent="-317500" lvl="0" marL="457200" rtl="0" algn="l">
              <a:lnSpc>
                <a:spcPct val="130000"/>
              </a:lnSpc>
              <a:spcBef>
                <a:spcPts val="0"/>
              </a:spcBef>
              <a:spcAft>
                <a:spcPts val="0"/>
              </a:spcAft>
              <a:buClr>
                <a:schemeClr val="lt1"/>
              </a:buClr>
              <a:buSzPts val="1400"/>
              <a:buChar char="▪"/>
            </a:pPr>
            <a:r>
              <a:rPr lang="en" sz="1400">
                <a:solidFill>
                  <a:schemeClr val="lt1"/>
                </a:solidFill>
              </a:rPr>
              <a:t>As there is a high ratification number, examine both whether states ratified and when they ratified, and  using additional qualitative information to test my hypotheses. </a:t>
            </a:r>
            <a:endParaRPr sz="1400">
              <a:solidFill>
                <a:schemeClr val="lt1"/>
              </a:solidFill>
            </a:endParaRPr>
          </a:p>
          <a:p>
            <a:pPr indent="0" lvl="0" marL="457200" rtl="0" algn="l">
              <a:lnSpc>
                <a:spcPct val="130000"/>
              </a:lnSpc>
              <a:spcBef>
                <a:spcPts val="0"/>
              </a:spcBef>
              <a:spcAft>
                <a:spcPts val="0"/>
              </a:spcAft>
              <a:buNone/>
            </a:pPr>
            <a:r>
              <a:t/>
            </a:r>
            <a:endParaRPr sz="1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84" name="Shape 84"/>
        <p:cNvGrpSpPr/>
        <p:nvPr/>
      </p:nvGrpSpPr>
      <p:grpSpPr>
        <a:xfrm>
          <a:off x="0" y="0"/>
          <a:ext cx="0" cy="0"/>
          <a:chOff x="0" y="0"/>
          <a:chExt cx="0" cy="0"/>
        </a:xfrm>
      </p:grpSpPr>
      <p:sp>
        <p:nvSpPr>
          <p:cNvPr id="85" name="Google Shape;85;p17"/>
          <p:cNvSpPr txBox="1"/>
          <p:nvPr>
            <p:ph type="ctrTitle"/>
          </p:nvPr>
        </p:nvSpPr>
        <p:spPr>
          <a:xfrm>
            <a:off x="1267500" y="1445915"/>
            <a:ext cx="6609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solidFill>
                <a:srgbClr val="434343"/>
              </a:solidFill>
              <a:latin typeface="Libre Baskerville"/>
              <a:ea typeface="Libre Baskerville"/>
              <a:cs typeface="Libre Baskerville"/>
              <a:sym typeface="Libre Baskerville"/>
            </a:endParaRPr>
          </a:p>
          <a:p>
            <a:pPr indent="0" lvl="0" marL="0" rtl="0" algn="ctr">
              <a:spcBef>
                <a:spcPts val="0"/>
              </a:spcBef>
              <a:spcAft>
                <a:spcPts val="0"/>
              </a:spcAft>
              <a:buNone/>
            </a:pPr>
            <a:r>
              <a:t/>
            </a:r>
            <a:endParaRPr/>
          </a:p>
          <a:p>
            <a:pPr indent="0" lvl="0" marL="0" rtl="0" algn="ctr">
              <a:spcBef>
                <a:spcPts val="0"/>
              </a:spcBef>
              <a:spcAft>
                <a:spcPts val="0"/>
              </a:spcAft>
              <a:buNone/>
            </a:pPr>
            <a:r>
              <a:rPr lang="en">
                <a:latin typeface="Merriweather"/>
                <a:ea typeface="Merriweather"/>
                <a:cs typeface="Merriweather"/>
                <a:sym typeface="Merriweather"/>
              </a:rPr>
              <a:t>Theories and Hypotheses </a:t>
            </a:r>
            <a:endParaRPr>
              <a:latin typeface="Merriweather"/>
              <a:ea typeface="Merriweather"/>
              <a:cs typeface="Merriweather"/>
              <a:sym typeface="Merriweather"/>
            </a:endParaRPr>
          </a:p>
        </p:txBody>
      </p:sp>
      <p:pic>
        <p:nvPicPr>
          <p:cNvPr id="86" name="Google Shape;86;p17"/>
          <p:cNvPicPr preferRelativeResize="0"/>
          <p:nvPr/>
        </p:nvPicPr>
        <p:blipFill rotWithShape="1">
          <a:blip r:embed="rId3">
            <a:alphaModFix/>
          </a:blip>
          <a:srcRect b="58763" l="0" r="0" t="6210"/>
          <a:stretch/>
        </p:blipFill>
        <p:spPr>
          <a:xfrm>
            <a:off x="0" y="0"/>
            <a:ext cx="9143999" cy="1809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90" name="Shape 90"/>
        <p:cNvGrpSpPr/>
        <p:nvPr/>
      </p:nvGrpSpPr>
      <p:grpSpPr>
        <a:xfrm>
          <a:off x="0" y="0"/>
          <a:ext cx="0" cy="0"/>
          <a:chOff x="0" y="0"/>
          <a:chExt cx="0" cy="0"/>
        </a:xfrm>
      </p:grpSpPr>
      <p:sp>
        <p:nvSpPr>
          <p:cNvPr id="91" name="Google Shape;91;p18"/>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Structural Realism </a:t>
            </a:r>
            <a:endParaRPr b="1" sz="1800">
              <a:latin typeface="Merriweather"/>
              <a:ea typeface="Merriweather"/>
              <a:cs typeface="Merriweather"/>
              <a:sym typeface="Merriweather"/>
            </a:endParaRPr>
          </a:p>
        </p:txBody>
      </p:sp>
      <p:sp>
        <p:nvSpPr>
          <p:cNvPr id="92" name="Google Shape;92;p18"/>
          <p:cNvSpPr txBox="1"/>
          <p:nvPr>
            <p:ph idx="1" type="body"/>
          </p:nvPr>
        </p:nvSpPr>
        <p:spPr>
          <a:xfrm>
            <a:off x="178275" y="1464125"/>
            <a:ext cx="8776200" cy="31887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sz="1400"/>
              <a:t>Theory: </a:t>
            </a:r>
            <a:r>
              <a:rPr lang="en" sz="1400">
                <a:solidFill>
                  <a:schemeClr val="lt1"/>
                </a:solidFill>
              </a:rPr>
              <a:t>The lack of a world government means that conflicts will always be present in the world system. Thus states tend to focus on national security, and weak states tend to go along with great powers so they can avoid conflict and receive assistance. </a:t>
            </a:r>
            <a:endParaRPr sz="1700">
              <a:solidFill>
                <a:schemeClr val="lt1"/>
              </a:solidFill>
            </a:endParaRPr>
          </a:p>
          <a:p>
            <a:pPr indent="0" lvl="0" marL="45720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Hypothesis One: Weak states should be the the first to sign onto the Paris Accords so they can bandwagon onto the great powers and maximize their benefits than go on their own</a:t>
            </a:r>
            <a:endParaRPr sz="1400"/>
          </a:p>
          <a:p>
            <a:pPr indent="0" lvl="0" marL="0" rtl="0" algn="l">
              <a:spcBef>
                <a:spcPts val="600"/>
              </a:spcBef>
              <a:spcAft>
                <a:spcPts val="0"/>
              </a:spcAft>
              <a:buNone/>
            </a:pPr>
            <a:r>
              <a:t/>
            </a:r>
            <a:endParaRPr sz="1400"/>
          </a:p>
          <a:p>
            <a:pPr indent="-317500" lvl="0" marL="457200" rtl="0" algn="l">
              <a:spcBef>
                <a:spcPts val="600"/>
              </a:spcBef>
              <a:spcAft>
                <a:spcPts val="0"/>
              </a:spcAft>
              <a:buSzPts val="1400"/>
              <a:buChar char="▪"/>
            </a:pPr>
            <a:r>
              <a:rPr lang="en" sz="1400"/>
              <a:t>Hypothesis Two: States that are most vulnerable to climate change should have been among the first to sign because the Accords will benefit them the most if ratified and followed.</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Structural Realist: Hypothesis One</a:t>
            </a:r>
            <a:endParaRPr b="1" sz="1800">
              <a:latin typeface="Merriweather"/>
              <a:ea typeface="Merriweather"/>
              <a:cs typeface="Merriweather"/>
              <a:sym typeface="Merriweather"/>
            </a:endParaRPr>
          </a:p>
        </p:txBody>
      </p:sp>
      <p:sp>
        <p:nvSpPr>
          <p:cNvPr id="98" name="Google Shape;98;p19"/>
          <p:cNvSpPr txBox="1"/>
          <p:nvPr>
            <p:ph idx="1" type="body"/>
          </p:nvPr>
        </p:nvSpPr>
        <p:spPr>
          <a:xfrm>
            <a:off x="295600" y="1508525"/>
            <a:ext cx="8611800" cy="3188700"/>
          </a:xfrm>
          <a:prstGeom prst="rect">
            <a:avLst/>
          </a:prstGeom>
        </p:spPr>
        <p:txBody>
          <a:bodyPr anchorCtr="0" anchor="t" bIns="91425" lIns="91425" spcFirstLastPara="1" rIns="91425" wrap="square" tIns="91425">
            <a:noAutofit/>
          </a:bodyPr>
          <a:lstStyle/>
          <a:p>
            <a:pPr indent="-317500" lvl="0" marL="457200" rtl="0" algn="l">
              <a:lnSpc>
                <a:spcPct val="106999"/>
              </a:lnSpc>
              <a:spcBef>
                <a:spcPts val="0"/>
              </a:spcBef>
              <a:spcAft>
                <a:spcPts val="0"/>
              </a:spcAft>
              <a:buClr>
                <a:schemeClr val="lt1"/>
              </a:buClr>
              <a:buSzPts val="1400"/>
              <a:buChar char="▪"/>
            </a:pPr>
            <a:r>
              <a:rPr lang="en" sz="1400">
                <a:solidFill>
                  <a:schemeClr val="lt1"/>
                </a:solidFill>
              </a:rPr>
              <a:t>Timing of Paris Accord Ratification by Weak States, Middle Powers, and Great Powers*</a:t>
            </a:r>
            <a:endParaRPr b="1" sz="1400"/>
          </a:p>
        </p:txBody>
      </p:sp>
      <p:graphicFrame>
        <p:nvGraphicFramePr>
          <p:cNvPr id="99" name="Google Shape;99;p19"/>
          <p:cNvGraphicFramePr/>
          <p:nvPr/>
        </p:nvGraphicFramePr>
        <p:xfrm>
          <a:off x="1438175" y="2066500"/>
          <a:ext cx="3000000" cy="3000000"/>
        </p:xfrm>
        <a:graphic>
          <a:graphicData uri="http://schemas.openxmlformats.org/drawingml/2006/table">
            <a:tbl>
              <a:tblPr>
                <a:noFill/>
                <a:tableStyleId>{CC5F5D7D-5F18-4EC0-80FA-50096BBE721C}</a:tableStyleId>
              </a:tblPr>
              <a:tblGrid>
                <a:gridCol w="1499900"/>
                <a:gridCol w="1124925"/>
                <a:gridCol w="1178500"/>
                <a:gridCol w="1232075"/>
                <a:gridCol w="1232075"/>
              </a:tblGrid>
              <a:tr h="361950">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Timing of Ratification (months)</a:t>
                      </a:r>
                      <a:endParaRPr b="1" sz="15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Weak States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Middle Powers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Great Powers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Totals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Fast (0-5)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65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72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Medium (6-11)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74</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8</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82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Slow (12+)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30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31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Signed, Didn’t Ratify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3</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8</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Didn’t Sign, Didn’t Datify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100" name="Google Shape;100;p19"/>
          <p:cNvSpPr txBox="1"/>
          <p:nvPr/>
        </p:nvSpPr>
        <p:spPr>
          <a:xfrm>
            <a:off x="640475" y="4759225"/>
            <a:ext cx="8119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lt1"/>
                </a:solidFill>
                <a:latin typeface="Libre Baskerville"/>
                <a:ea typeface="Libre Baskerville"/>
                <a:cs typeface="Libre Baskerville"/>
                <a:sym typeface="Libre Baskerville"/>
              </a:rPr>
              <a:t>*Source for power data:  Correlates of War, National Capabilities Data, version 5, version year 2017.  The power rankings are for 2012</a:t>
            </a:r>
            <a:endParaRPr sz="1200">
              <a:solidFill>
                <a:schemeClr val="lt1"/>
              </a:solidFill>
              <a:latin typeface="Libre Baskerville"/>
              <a:ea typeface="Libre Baskerville"/>
              <a:cs typeface="Libre Baskerville"/>
              <a:sym typeface="Libre Baskervill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Structural Realist: Hypothesis Two Part One </a:t>
            </a:r>
            <a:endParaRPr b="1" sz="1800">
              <a:latin typeface="Merriweather"/>
              <a:ea typeface="Merriweather"/>
              <a:cs typeface="Merriweather"/>
              <a:sym typeface="Merriweather"/>
            </a:endParaRPr>
          </a:p>
        </p:txBody>
      </p:sp>
      <p:sp>
        <p:nvSpPr>
          <p:cNvPr id="106" name="Google Shape;106;p20"/>
          <p:cNvSpPr txBox="1"/>
          <p:nvPr>
            <p:ph idx="1" type="body"/>
          </p:nvPr>
        </p:nvSpPr>
        <p:spPr>
          <a:xfrm>
            <a:off x="532075" y="1508525"/>
            <a:ext cx="8306400" cy="3188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chemeClr val="lt1"/>
              </a:buClr>
              <a:buSzPts val="1700"/>
              <a:buChar char="▪"/>
            </a:pPr>
            <a:r>
              <a:rPr lang="en" sz="1400">
                <a:solidFill>
                  <a:schemeClr val="lt1"/>
                </a:solidFill>
              </a:rPr>
              <a:t>Table 2.1:  Timing of Paris Accord Ratification by Top 10 Climate Vulnerability*</a:t>
            </a:r>
            <a:endParaRPr b="1" sz="1700">
              <a:solidFill>
                <a:schemeClr val="lt1"/>
              </a:solidFill>
            </a:endParaRPr>
          </a:p>
        </p:txBody>
      </p:sp>
      <p:sp>
        <p:nvSpPr>
          <p:cNvPr id="107" name="Google Shape;107;p20"/>
          <p:cNvSpPr txBox="1"/>
          <p:nvPr>
            <p:ph idx="12" type="sldNum"/>
          </p:nvPr>
        </p:nvSpPr>
        <p:spPr>
          <a:xfrm>
            <a:off x="38389" y="4749900"/>
            <a:ext cx="9105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lt1"/>
                </a:solidFill>
                <a:latin typeface="Libre Baskerville"/>
                <a:ea typeface="Libre Baskerville"/>
                <a:cs typeface="Libre Baskerville"/>
                <a:sym typeface="Libre Baskerville"/>
              </a:rPr>
              <a:t>*Source for climate vulnerability data:  Germanwatch, </a:t>
            </a:r>
            <a:r>
              <a:rPr lang="en">
                <a:solidFill>
                  <a:schemeClr val="lt1"/>
                </a:solidFill>
                <a:latin typeface="Libre Baskerville"/>
                <a:ea typeface="Libre Baskerville"/>
                <a:cs typeface="Libre Baskerville"/>
                <a:sym typeface="Libre Baskerville"/>
              </a:rPr>
              <a:t>Global Climate Index</a:t>
            </a:r>
            <a:r>
              <a:rPr lang="en" sz="1100">
                <a:solidFill>
                  <a:schemeClr val="lt1"/>
                </a:solidFill>
                <a:latin typeface="Libre Baskerville"/>
                <a:ea typeface="Libre Baskerville"/>
                <a:cs typeface="Libre Baskerville"/>
                <a:sym typeface="Libre Baskerville"/>
              </a:rPr>
              <a:t>, years  2010-2015. </a:t>
            </a:r>
            <a:endParaRPr>
              <a:solidFill>
                <a:schemeClr val="lt1"/>
              </a:solidFill>
              <a:latin typeface="Libre Baskerville"/>
              <a:ea typeface="Libre Baskerville"/>
              <a:cs typeface="Libre Baskerville"/>
              <a:sym typeface="Libre Baskerville"/>
            </a:endParaRPr>
          </a:p>
        </p:txBody>
      </p:sp>
      <p:graphicFrame>
        <p:nvGraphicFramePr>
          <p:cNvPr id="108" name="Google Shape;108;p20"/>
          <p:cNvGraphicFramePr/>
          <p:nvPr/>
        </p:nvGraphicFramePr>
        <p:xfrm>
          <a:off x="1838325" y="2076125"/>
          <a:ext cx="3000000" cy="3000000"/>
        </p:xfrm>
        <a:graphic>
          <a:graphicData uri="http://schemas.openxmlformats.org/drawingml/2006/table">
            <a:tbl>
              <a:tblPr>
                <a:noFill/>
                <a:tableStyleId>{CC5F5D7D-5F18-4EC0-80FA-50096BBE721C}</a:tableStyleId>
              </a:tblPr>
              <a:tblGrid>
                <a:gridCol w="2254975"/>
                <a:gridCol w="1522100"/>
                <a:gridCol w="1307100"/>
                <a:gridCol w="792750"/>
              </a:tblGrid>
              <a:tr h="563850">
                <a:tc>
                  <a:txBody>
                    <a:bodyPr/>
                    <a:lstStyle/>
                    <a:p>
                      <a:pPr indent="0" lvl="0" marL="0" rtl="0" algn="ctr">
                        <a:lnSpc>
                          <a:spcPct val="100000"/>
                        </a:lnSpc>
                        <a:spcBef>
                          <a:spcPts val="0"/>
                        </a:spcBef>
                        <a:spcAft>
                          <a:spcPts val="800"/>
                        </a:spcAft>
                        <a:buNone/>
                      </a:pPr>
                      <a:r>
                        <a:rPr lang="en" sz="1100">
                          <a:solidFill>
                            <a:schemeClr val="lt1"/>
                          </a:solidFill>
                          <a:latin typeface="Libre Baskerville"/>
                          <a:ea typeface="Libre Baskerville"/>
                          <a:cs typeface="Libre Baskerville"/>
                          <a:sym typeface="Libre Baskerville"/>
                        </a:rPr>
                        <a:t>Timing of Ratification (months)</a:t>
                      </a:r>
                      <a:endParaRPr b="1" sz="1200">
                        <a:solidFill>
                          <a:schemeClr val="lt1"/>
                        </a:solidFill>
                        <a:latin typeface="Libre Baskerville"/>
                        <a:ea typeface="Libre Baskerville"/>
                        <a:cs typeface="Libre Baskerville"/>
                        <a:sym typeface="Libre Baskerville"/>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Top 10 in 20 Year Averages (1996-2015)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Top 10 in Singular Year (2015)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Totals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Fast (0-5)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4</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9</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Medium (6-11)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4</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6</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Slow (12+)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3</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Signed, Didn’t Ratify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143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Didn’t Sign, Didn’t Ratify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12" name="Shape 112"/>
        <p:cNvGrpSpPr/>
        <p:nvPr/>
      </p:nvGrpSpPr>
      <p:grpSpPr>
        <a:xfrm>
          <a:off x="0" y="0"/>
          <a:ext cx="0" cy="0"/>
          <a:chOff x="0" y="0"/>
          <a:chExt cx="0" cy="0"/>
        </a:xfrm>
      </p:grpSpPr>
      <p:sp>
        <p:nvSpPr>
          <p:cNvPr id="113" name="Google Shape;113;p21"/>
          <p:cNvSpPr txBox="1"/>
          <p:nvPr>
            <p:ph type="title"/>
          </p:nvPr>
        </p:nvSpPr>
        <p:spPr>
          <a:xfrm>
            <a:off x="1013325" y="0"/>
            <a:ext cx="71172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Merriweather"/>
                <a:ea typeface="Merriweather"/>
                <a:cs typeface="Merriweather"/>
                <a:sym typeface="Merriweather"/>
              </a:rPr>
              <a:t>Structural Realist: Hypothesis Two Part Two </a:t>
            </a:r>
            <a:endParaRPr b="1" sz="1800">
              <a:latin typeface="Merriweather"/>
              <a:ea typeface="Merriweather"/>
              <a:cs typeface="Merriweather"/>
              <a:sym typeface="Merriweather"/>
            </a:endParaRPr>
          </a:p>
        </p:txBody>
      </p:sp>
      <p:sp>
        <p:nvSpPr>
          <p:cNvPr id="114" name="Google Shape;114;p21"/>
          <p:cNvSpPr txBox="1"/>
          <p:nvPr>
            <p:ph idx="1" type="body"/>
          </p:nvPr>
        </p:nvSpPr>
        <p:spPr>
          <a:xfrm>
            <a:off x="522225" y="1301600"/>
            <a:ext cx="8306400" cy="3188700"/>
          </a:xfrm>
          <a:prstGeom prst="rect">
            <a:avLst/>
          </a:prstGeom>
        </p:spPr>
        <p:txBody>
          <a:bodyPr anchorCtr="0" anchor="t" bIns="91425" lIns="91425" spcFirstLastPara="1" rIns="91425" wrap="square" tIns="91425">
            <a:noAutofit/>
          </a:bodyPr>
          <a:lstStyle/>
          <a:p>
            <a:pPr indent="-336550" lvl="0" marL="457200" rtl="0" algn="l">
              <a:lnSpc>
                <a:spcPct val="106999"/>
              </a:lnSpc>
              <a:spcBef>
                <a:spcPts val="0"/>
              </a:spcBef>
              <a:spcAft>
                <a:spcPts val="0"/>
              </a:spcAft>
              <a:buClr>
                <a:schemeClr val="lt1"/>
              </a:buClr>
              <a:buSzPts val="1700"/>
              <a:buChar char="▪"/>
            </a:pPr>
            <a:r>
              <a:rPr lang="en" sz="1100">
                <a:solidFill>
                  <a:schemeClr val="lt1"/>
                </a:solidFill>
              </a:rPr>
              <a:t>Table 2.1:  Timing of Paris Accord Ratification by Top 10 Sea Level Vulnerability Year 2007*</a:t>
            </a:r>
            <a:endParaRPr sz="1400">
              <a:solidFill>
                <a:schemeClr val="lt1"/>
              </a:solidFill>
            </a:endParaRPr>
          </a:p>
        </p:txBody>
      </p:sp>
      <p:sp>
        <p:nvSpPr>
          <p:cNvPr id="115" name="Google Shape;115;p21"/>
          <p:cNvSpPr txBox="1"/>
          <p:nvPr>
            <p:ph idx="12" type="sldNum"/>
          </p:nvPr>
        </p:nvSpPr>
        <p:spPr>
          <a:xfrm>
            <a:off x="19189" y="4669925"/>
            <a:ext cx="9105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latin typeface="Libre Baskerville"/>
                <a:ea typeface="Libre Baskerville"/>
                <a:cs typeface="Libre Baskerville"/>
                <a:sym typeface="Libre Baskerville"/>
              </a:rPr>
              <a:t>*Source for climate vulnerability data:  World Bank, </a:t>
            </a:r>
            <a:r>
              <a:rPr lang="en" sz="900">
                <a:solidFill>
                  <a:schemeClr val="lt1"/>
                </a:solidFill>
                <a:latin typeface="Libre Baskerville"/>
                <a:ea typeface="Libre Baskerville"/>
                <a:cs typeface="Libre Baskerville"/>
                <a:sym typeface="Libre Baskerville"/>
              </a:rPr>
              <a:t>The Impact of Sea Level Rise on Developing Countries: A Comparative Analysis </a:t>
            </a:r>
            <a:r>
              <a:rPr lang="en" sz="900">
                <a:solidFill>
                  <a:schemeClr val="lt1"/>
                </a:solidFill>
                <a:latin typeface="Libre Baskerville"/>
                <a:ea typeface="Libre Baskerville"/>
                <a:cs typeface="Libre Baskerville"/>
                <a:sym typeface="Libre Baskerville"/>
              </a:rPr>
              <a:t>, version year 2007.  </a:t>
            </a:r>
            <a:r>
              <a:rPr lang="en" sz="900">
                <a:solidFill>
                  <a:schemeClr val="lt1"/>
                </a:solidFill>
                <a:latin typeface="Libre Baskerville"/>
                <a:ea typeface="Libre Baskerville"/>
                <a:cs typeface="Libre Baskerville"/>
                <a:sym typeface="Libre Baskerville"/>
              </a:rPr>
              <a:t>This data is only for UN member states; some entities on the Top 10 Sea level list (such as Puerto Rico and Taiwan ) are not UN member states and therefore are not eligible to sign and ratify the Paris Accords.</a:t>
            </a:r>
            <a:endParaRPr sz="900">
              <a:solidFill>
                <a:schemeClr val="lt1"/>
              </a:solidFill>
              <a:latin typeface="Libre Baskerville"/>
              <a:ea typeface="Libre Baskerville"/>
              <a:cs typeface="Libre Baskerville"/>
              <a:sym typeface="Libre Baskerville"/>
            </a:endParaRPr>
          </a:p>
        </p:txBody>
      </p:sp>
      <p:graphicFrame>
        <p:nvGraphicFramePr>
          <p:cNvPr id="116" name="Google Shape;116;p21"/>
          <p:cNvGraphicFramePr/>
          <p:nvPr/>
        </p:nvGraphicFramePr>
        <p:xfrm>
          <a:off x="2035400" y="1716505"/>
          <a:ext cx="3000000" cy="3000000"/>
        </p:xfrm>
        <a:graphic>
          <a:graphicData uri="http://schemas.openxmlformats.org/drawingml/2006/table">
            <a:tbl>
              <a:tblPr>
                <a:noFill/>
                <a:tableStyleId>{CC5F5D7D-5F18-4EC0-80FA-50096BBE721C}</a:tableStyleId>
              </a:tblPr>
              <a:tblGrid>
                <a:gridCol w="2254975"/>
                <a:gridCol w="2211850"/>
              </a:tblGrid>
              <a:tr h="541050">
                <a:tc>
                  <a:txBody>
                    <a:bodyPr/>
                    <a:lstStyle/>
                    <a:p>
                      <a:pPr indent="0" lvl="0" marL="0" rtl="0" algn="ctr">
                        <a:lnSpc>
                          <a:spcPct val="100000"/>
                        </a:lnSpc>
                        <a:spcBef>
                          <a:spcPts val="0"/>
                        </a:spcBef>
                        <a:spcAft>
                          <a:spcPts val="800"/>
                        </a:spcAft>
                        <a:buNone/>
                      </a:pPr>
                      <a:r>
                        <a:rPr lang="en" sz="1100">
                          <a:solidFill>
                            <a:schemeClr val="lt1"/>
                          </a:solidFill>
                          <a:latin typeface="Libre Baskerville"/>
                          <a:ea typeface="Libre Baskerville"/>
                          <a:cs typeface="Libre Baskerville"/>
                          <a:sym typeface="Libre Baskerville"/>
                        </a:rPr>
                        <a:t>Timing of Ratification (months)</a:t>
                      </a:r>
                      <a:endParaRPr b="1" sz="1200">
                        <a:solidFill>
                          <a:schemeClr val="lt1"/>
                        </a:solidFill>
                        <a:latin typeface="Libre Baskerville"/>
                        <a:ea typeface="Libre Baskerville"/>
                        <a:cs typeface="Libre Baskerville"/>
                        <a:sym typeface="Libre Baskerville"/>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Top 10 for at least 1 measure of 2007 Sea Level Vulnerability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689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Fast (0-5)</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9</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689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Medium (6-11)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7</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689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Slow (12+)</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4</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689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Signed, Didn’t Ratify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689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Didn’t Sign, Didn’t Ratify</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0</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368925">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Total States</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 sz="1200">
                          <a:solidFill>
                            <a:schemeClr val="lt1"/>
                          </a:solidFill>
                          <a:latin typeface="Times New Roman"/>
                          <a:ea typeface="Times New Roman"/>
                          <a:cs typeface="Times New Roman"/>
                          <a:sym typeface="Times New Roman"/>
                        </a:rPr>
                        <a:t>21</a:t>
                      </a:r>
                      <a:endParaRPr sz="1200">
                        <a:solidFill>
                          <a:schemeClr val="lt1"/>
                        </a:solidFill>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riss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