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2"/>
  </p:notesMasterIdLst>
  <p:sldIdLst>
    <p:sldId id="256" r:id="rId2"/>
    <p:sldId id="278" r:id="rId3"/>
    <p:sldId id="287" r:id="rId4"/>
    <p:sldId id="289" r:id="rId5"/>
    <p:sldId id="288" r:id="rId6"/>
    <p:sldId id="290" r:id="rId7"/>
    <p:sldId id="291" r:id="rId8"/>
    <p:sldId id="292" r:id="rId9"/>
    <p:sldId id="293" r:id="rId10"/>
    <p:sldId id="276" r:id="rId11"/>
    <p:sldId id="260" r:id="rId12"/>
    <p:sldId id="267" r:id="rId13"/>
    <p:sldId id="262" r:id="rId14"/>
    <p:sldId id="266" r:id="rId15"/>
    <p:sldId id="264" r:id="rId16"/>
    <p:sldId id="280" r:id="rId17"/>
    <p:sldId id="294" r:id="rId18"/>
    <p:sldId id="269" r:id="rId19"/>
    <p:sldId id="275" r:id="rId20"/>
    <p:sldId id="272" r:id="rId21"/>
    <p:sldId id="274" r:id="rId22"/>
    <p:sldId id="273" r:id="rId23"/>
    <p:sldId id="257" r:id="rId24"/>
    <p:sldId id="277" r:id="rId25"/>
    <p:sldId id="259" r:id="rId26"/>
    <p:sldId id="271" r:id="rId27"/>
    <p:sldId id="270" r:id="rId28"/>
    <p:sldId id="268" r:id="rId29"/>
    <p:sldId id="265" r:id="rId30"/>
    <p:sldId id="258" r:id="rId31"/>
    <p:sldId id="285" r:id="rId32"/>
    <p:sldId id="296" r:id="rId33"/>
    <p:sldId id="298" r:id="rId34"/>
    <p:sldId id="295" r:id="rId35"/>
    <p:sldId id="261" r:id="rId36"/>
    <p:sldId id="282" r:id="rId37"/>
    <p:sldId id="283" r:id="rId38"/>
    <p:sldId id="284" r:id="rId39"/>
    <p:sldId id="297" r:id="rId40"/>
    <p:sldId id="299"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0871"/>
    <p:restoredTop sz="92766"/>
  </p:normalViewPr>
  <p:slideViewPr>
    <p:cSldViewPr snapToGrid="0" snapToObjects="1">
      <p:cViewPr varScale="1">
        <p:scale>
          <a:sx n="56" d="100"/>
          <a:sy n="56" d="100"/>
        </p:scale>
        <p:origin x="216" y="1320"/>
      </p:cViewPr>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1EDD1F0-FD94-1242-AEF2-3FC32469EF9D}" type="datetimeFigureOut">
              <a:rPr lang="en-US" smtClean="0"/>
              <a:t>10/7/20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C17DD75-8162-A946-AE4A-A9E73E605F07}" type="slidenum">
              <a:rPr lang="en-US" smtClean="0"/>
              <a:t>‹#›</a:t>
            </a:fld>
            <a:endParaRPr lang="en-US"/>
          </a:p>
        </p:txBody>
      </p:sp>
    </p:spTree>
    <p:extLst>
      <p:ext uri="{BB962C8B-B14F-4D97-AF65-F5344CB8AC3E}">
        <p14:creationId xmlns:p14="http://schemas.microsoft.com/office/powerpoint/2010/main" val="2460529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C17DD75-8162-A946-AE4A-A9E73E605F07}" type="slidenum">
              <a:rPr lang="en-US" smtClean="0"/>
              <a:t>16</a:t>
            </a:fld>
            <a:endParaRPr lang="en-US"/>
          </a:p>
        </p:txBody>
      </p:sp>
    </p:spTree>
    <p:extLst>
      <p:ext uri="{BB962C8B-B14F-4D97-AF65-F5344CB8AC3E}">
        <p14:creationId xmlns:p14="http://schemas.microsoft.com/office/powerpoint/2010/main" val="33090522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C32139-6F1A-6044-AE7B-0B739D946D9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F242D2D-E93E-8A4E-9998-D871FCD85CE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0C67539-87B0-FB4C-AF56-E2FBD100F8B7}"/>
              </a:ext>
            </a:extLst>
          </p:cNvPr>
          <p:cNvSpPr>
            <a:spLocks noGrp="1"/>
          </p:cNvSpPr>
          <p:nvPr>
            <p:ph type="dt" sz="half" idx="10"/>
          </p:nvPr>
        </p:nvSpPr>
        <p:spPr/>
        <p:txBody>
          <a:bodyPr/>
          <a:lstStyle/>
          <a:p>
            <a:fld id="{1B32F5B1-A7E3-7641-98B9-38806249372F}" type="datetimeFigureOut">
              <a:rPr lang="en-US" smtClean="0"/>
              <a:t>10/7/20</a:t>
            </a:fld>
            <a:endParaRPr lang="en-US"/>
          </a:p>
        </p:txBody>
      </p:sp>
      <p:sp>
        <p:nvSpPr>
          <p:cNvPr id="5" name="Footer Placeholder 4">
            <a:extLst>
              <a:ext uri="{FF2B5EF4-FFF2-40B4-BE49-F238E27FC236}">
                <a16:creationId xmlns:a16="http://schemas.microsoft.com/office/drawing/2014/main" id="{29D4F2CA-FD48-5B4A-A664-2203BB87F1E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3279039-0830-924D-8CBA-35B7DDF2E784}"/>
              </a:ext>
            </a:extLst>
          </p:cNvPr>
          <p:cNvSpPr>
            <a:spLocks noGrp="1"/>
          </p:cNvSpPr>
          <p:nvPr>
            <p:ph type="sldNum" sz="quarter" idx="12"/>
          </p:nvPr>
        </p:nvSpPr>
        <p:spPr/>
        <p:txBody>
          <a:bodyPr/>
          <a:lstStyle/>
          <a:p>
            <a:fld id="{CF7CE4F8-8039-3743-97DD-51C0A0306EE1}" type="slidenum">
              <a:rPr lang="en-US" smtClean="0"/>
              <a:t>‹#›</a:t>
            </a:fld>
            <a:endParaRPr lang="en-US"/>
          </a:p>
        </p:txBody>
      </p:sp>
    </p:spTree>
    <p:extLst>
      <p:ext uri="{BB962C8B-B14F-4D97-AF65-F5344CB8AC3E}">
        <p14:creationId xmlns:p14="http://schemas.microsoft.com/office/powerpoint/2010/main" val="27390828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D5B12E-DFD6-914B-8377-9CC9459175A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3647720-6F8D-5144-B08D-714798FF0D7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D1F4000-1295-3041-A45B-F6AC94487FD8}"/>
              </a:ext>
            </a:extLst>
          </p:cNvPr>
          <p:cNvSpPr>
            <a:spLocks noGrp="1"/>
          </p:cNvSpPr>
          <p:nvPr>
            <p:ph type="dt" sz="half" idx="10"/>
          </p:nvPr>
        </p:nvSpPr>
        <p:spPr/>
        <p:txBody>
          <a:bodyPr/>
          <a:lstStyle/>
          <a:p>
            <a:fld id="{1B32F5B1-A7E3-7641-98B9-38806249372F}" type="datetimeFigureOut">
              <a:rPr lang="en-US" smtClean="0"/>
              <a:t>10/7/20</a:t>
            </a:fld>
            <a:endParaRPr lang="en-US"/>
          </a:p>
        </p:txBody>
      </p:sp>
      <p:sp>
        <p:nvSpPr>
          <p:cNvPr id="5" name="Footer Placeholder 4">
            <a:extLst>
              <a:ext uri="{FF2B5EF4-FFF2-40B4-BE49-F238E27FC236}">
                <a16:creationId xmlns:a16="http://schemas.microsoft.com/office/drawing/2014/main" id="{EBDD9F86-275D-C846-8807-AA1F2808FA7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1BD976C-5032-1742-94B5-B75B16BAE83E}"/>
              </a:ext>
            </a:extLst>
          </p:cNvPr>
          <p:cNvSpPr>
            <a:spLocks noGrp="1"/>
          </p:cNvSpPr>
          <p:nvPr>
            <p:ph type="sldNum" sz="quarter" idx="12"/>
          </p:nvPr>
        </p:nvSpPr>
        <p:spPr/>
        <p:txBody>
          <a:bodyPr/>
          <a:lstStyle/>
          <a:p>
            <a:fld id="{CF7CE4F8-8039-3743-97DD-51C0A0306EE1}" type="slidenum">
              <a:rPr lang="en-US" smtClean="0"/>
              <a:t>‹#›</a:t>
            </a:fld>
            <a:endParaRPr lang="en-US"/>
          </a:p>
        </p:txBody>
      </p:sp>
    </p:spTree>
    <p:extLst>
      <p:ext uri="{BB962C8B-B14F-4D97-AF65-F5344CB8AC3E}">
        <p14:creationId xmlns:p14="http://schemas.microsoft.com/office/powerpoint/2010/main" val="1473350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104A91F-FADB-3E41-B3E2-A15B551383E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183BFD7-CB33-7C4F-ABE6-1EAB145C71A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013B0B7-85F5-4942-BAE8-D143B8E3DBAA}"/>
              </a:ext>
            </a:extLst>
          </p:cNvPr>
          <p:cNvSpPr>
            <a:spLocks noGrp="1"/>
          </p:cNvSpPr>
          <p:nvPr>
            <p:ph type="dt" sz="half" idx="10"/>
          </p:nvPr>
        </p:nvSpPr>
        <p:spPr/>
        <p:txBody>
          <a:bodyPr/>
          <a:lstStyle/>
          <a:p>
            <a:fld id="{1B32F5B1-A7E3-7641-98B9-38806249372F}" type="datetimeFigureOut">
              <a:rPr lang="en-US" smtClean="0"/>
              <a:t>10/7/20</a:t>
            </a:fld>
            <a:endParaRPr lang="en-US"/>
          </a:p>
        </p:txBody>
      </p:sp>
      <p:sp>
        <p:nvSpPr>
          <p:cNvPr id="5" name="Footer Placeholder 4">
            <a:extLst>
              <a:ext uri="{FF2B5EF4-FFF2-40B4-BE49-F238E27FC236}">
                <a16:creationId xmlns:a16="http://schemas.microsoft.com/office/drawing/2014/main" id="{541ACEA8-A15E-6A4D-92C4-04F939A6A1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D07888D-F44F-E04F-BAC9-C9FF8F12172C}"/>
              </a:ext>
            </a:extLst>
          </p:cNvPr>
          <p:cNvSpPr>
            <a:spLocks noGrp="1"/>
          </p:cNvSpPr>
          <p:nvPr>
            <p:ph type="sldNum" sz="quarter" idx="12"/>
          </p:nvPr>
        </p:nvSpPr>
        <p:spPr/>
        <p:txBody>
          <a:bodyPr/>
          <a:lstStyle/>
          <a:p>
            <a:fld id="{CF7CE4F8-8039-3743-97DD-51C0A0306EE1}" type="slidenum">
              <a:rPr lang="en-US" smtClean="0"/>
              <a:t>‹#›</a:t>
            </a:fld>
            <a:endParaRPr lang="en-US"/>
          </a:p>
        </p:txBody>
      </p:sp>
    </p:spTree>
    <p:extLst>
      <p:ext uri="{BB962C8B-B14F-4D97-AF65-F5344CB8AC3E}">
        <p14:creationId xmlns:p14="http://schemas.microsoft.com/office/powerpoint/2010/main" val="31977599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5207C9-5079-9540-AA08-1BBF2561FF6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017315A-AB7B-0246-A171-EA215DEA15D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C447B6-8BC7-0946-B396-6B3250581B51}"/>
              </a:ext>
            </a:extLst>
          </p:cNvPr>
          <p:cNvSpPr>
            <a:spLocks noGrp="1"/>
          </p:cNvSpPr>
          <p:nvPr>
            <p:ph type="dt" sz="half" idx="10"/>
          </p:nvPr>
        </p:nvSpPr>
        <p:spPr/>
        <p:txBody>
          <a:bodyPr/>
          <a:lstStyle/>
          <a:p>
            <a:fld id="{1B32F5B1-A7E3-7641-98B9-38806249372F}" type="datetimeFigureOut">
              <a:rPr lang="en-US" smtClean="0"/>
              <a:t>10/7/20</a:t>
            </a:fld>
            <a:endParaRPr lang="en-US"/>
          </a:p>
        </p:txBody>
      </p:sp>
      <p:sp>
        <p:nvSpPr>
          <p:cNvPr id="5" name="Footer Placeholder 4">
            <a:extLst>
              <a:ext uri="{FF2B5EF4-FFF2-40B4-BE49-F238E27FC236}">
                <a16:creationId xmlns:a16="http://schemas.microsoft.com/office/drawing/2014/main" id="{511F695D-5F7C-F842-B957-18DA0AFA48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F2FCF1A-F7E8-0249-BC91-98E2E98153B1}"/>
              </a:ext>
            </a:extLst>
          </p:cNvPr>
          <p:cNvSpPr>
            <a:spLocks noGrp="1"/>
          </p:cNvSpPr>
          <p:nvPr>
            <p:ph type="sldNum" sz="quarter" idx="12"/>
          </p:nvPr>
        </p:nvSpPr>
        <p:spPr/>
        <p:txBody>
          <a:bodyPr/>
          <a:lstStyle/>
          <a:p>
            <a:fld id="{CF7CE4F8-8039-3743-97DD-51C0A0306EE1}" type="slidenum">
              <a:rPr lang="en-US" smtClean="0"/>
              <a:t>‹#›</a:t>
            </a:fld>
            <a:endParaRPr lang="en-US"/>
          </a:p>
        </p:txBody>
      </p:sp>
    </p:spTree>
    <p:extLst>
      <p:ext uri="{BB962C8B-B14F-4D97-AF65-F5344CB8AC3E}">
        <p14:creationId xmlns:p14="http://schemas.microsoft.com/office/powerpoint/2010/main" val="25186451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90DA9A-97C5-3145-BAEB-DBA2B73CF5F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1950875-9148-9E42-809A-622548C001A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269C2DF-09BF-A942-8184-D2D74411F3A4}"/>
              </a:ext>
            </a:extLst>
          </p:cNvPr>
          <p:cNvSpPr>
            <a:spLocks noGrp="1"/>
          </p:cNvSpPr>
          <p:nvPr>
            <p:ph type="dt" sz="half" idx="10"/>
          </p:nvPr>
        </p:nvSpPr>
        <p:spPr/>
        <p:txBody>
          <a:bodyPr/>
          <a:lstStyle/>
          <a:p>
            <a:fld id="{1B32F5B1-A7E3-7641-98B9-38806249372F}" type="datetimeFigureOut">
              <a:rPr lang="en-US" smtClean="0"/>
              <a:t>10/7/20</a:t>
            </a:fld>
            <a:endParaRPr lang="en-US"/>
          </a:p>
        </p:txBody>
      </p:sp>
      <p:sp>
        <p:nvSpPr>
          <p:cNvPr id="5" name="Footer Placeholder 4">
            <a:extLst>
              <a:ext uri="{FF2B5EF4-FFF2-40B4-BE49-F238E27FC236}">
                <a16:creationId xmlns:a16="http://schemas.microsoft.com/office/drawing/2014/main" id="{00498DDF-5967-C04D-8EE6-607CC3C383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1CD1DCE-3356-F348-B739-4C27D38F27CB}"/>
              </a:ext>
            </a:extLst>
          </p:cNvPr>
          <p:cNvSpPr>
            <a:spLocks noGrp="1"/>
          </p:cNvSpPr>
          <p:nvPr>
            <p:ph type="sldNum" sz="quarter" idx="12"/>
          </p:nvPr>
        </p:nvSpPr>
        <p:spPr/>
        <p:txBody>
          <a:bodyPr/>
          <a:lstStyle/>
          <a:p>
            <a:fld id="{CF7CE4F8-8039-3743-97DD-51C0A0306EE1}" type="slidenum">
              <a:rPr lang="en-US" smtClean="0"/>
              <a:t>‹#›</a:t>
            </a:fld>
            <a:endParaRPr lang="en-US"/>
          </a:p>
        </p:txBody>
      </p:sp>
    </p:spTree>
    <p:extLst>
      <p:ext uri="{BB962C8B-B14F-4D97-AF65-F5344CB8AC3E}">
        <p14:creationId xmlns:p14="http://schemas.microsoft.com/office/powerpoint/2010/main" val="29490317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01333D-722C-974B-95A7-0CA92C6A25A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E7F3FEE-ADD9-994B-A7B8-A1199E8EBC6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43483EB-3690-D546-9832-67E099EBC85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8860E69-3FF0-8A4E-BA82-62B1AA7E49E4}"/>
              </a:ext>
            </a:extLst>
          </p:cNvPr>
          <p:cNvSpPr>
            <a:spLocks noGrp="1"/>
          </p:cNvSpPr>
          <p:nvPr>
            <p:ph type="dt" sz="half" idx="10"/>
          </p:nvPr>
        </p:nvSpPr>
        <p:spPr/>
        <p:txBody>
          <a:bodyPr/>
          <a:lstStyle/>
          <a:p>
            <a:fld id="{1B32F5B1-A7E3-7641-98B9-38806249372F}" type="datetimeFigureOut">
              <a:rPr lang="en-US" smtClean="0"/>
              <a:t>10/7/20</a:t>
            </a:fld>
            <a:endParaRPr lang="en-US"/>
          </a:p>
        </p:txBody>
      </p:sp>
      <p:sp>
        <p:nvSpPr>
          <p:cNvPr id="6" name="Footer Placeholder 5">
            <a:extLst>
              <a:ext uri="{FF2B5EF4-FFF2-40B4-BE49-F238E27FC236}">
                <a16:creationId xmlns:a16="http://schemas.microsoft.com/office/drawing/2014/main" id="{8A0D3E17-9BB7-BB47-AEEC-1BD89C1CBE7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997B8EC-8BC3-6243-8AC6-D5FA6BF3D64F}"/>
              </a:ext>
            </a:extLst>
          </p:cNvPr>
          <p:cNvSpPr>
            <a:spLocks noGrp="1"/>
          </p:cNvSpPr>
          <p:nvPr>
            <p:ph type="sldNum" sz="quarter" idx="12"/>
          </p:nvPr>
        </p:nvSpPr>
        <p:spPr/>
        <p:txBody>
          <a:bodyPr/>
          <a:lstStyle/>
          <a:p>
            <a:fld id="{CF7CE4F8-8039-3743-97DD-51C0A0306EE1}" type="slidenum">
              <a:rPr lang="en-US" smtClean="0"/>
              <a:t>‹#›</a:t>
            </a:fld>
            <a:endParaRPr lang="en-US"/>
          </a:p>
        </p:txBody>
      </p:sp>
    </p:spTree>
    <p:extLst>
      <p:ext uri="{BB962C8B-B14F-4D97-AF65-F5344CB8AC3E}">
        <p14:creationId xmlns:p14="http://schemas.microsoft.com/office/powerpoint/2010/main" val="38303763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E746E3-54B1-8343-858C-FEFFA1EB3DC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063FFFD-C64E-484D-A095-4776A1B2665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B2F3121-E01E-0548-AC08-5D3DA0D6DA9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4DED930-6BD0-D840-AE0B-EDB0DDF5557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A392BFA-D97D-CF4C-9D58-F6A86F88E6C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76BB180-A0E5-964F-A991-CF1B60BBBDFB}"/>
              </a:ext>
            </a:extLst>
          </p:cNvPr>
          <p:cNvSpPr>
            <a:spLocks noGrp="1"/>
          </p:cNvSpPr>
          <p:nvPr>
            <p:ph type="dt" sz="half" idx="10"/>
          </p:nvPr>
        </p:nvSpPr>
        <p:spPr/>
        <p:txBody>
          <a:bodyPr/>
          <a:lstStyle/>
          <a:p>
            <a:fld id="{1B32F5B1-A7E3-7641-98B9-38806249372F}" type="datetimeFigureOut">
              <a:rPr lang="en-US" smtClean="0"/>
              <a:t>10/7/20</a:t>
            </a:fld>
            <a:endParaRPr lang="en-US"/>
          </a:p>
        </p:txBody>
      </p:sp>
      <p:sp>
        <p:nvSpPr>
          <p:cNvPr id="8" name="Footer Placeholder 7">
            <a:extLst>
              <a:ext uri="{FF2B5EF4-FFF2-40B4-BE49-F238E27FC236}">
                <a16:creationId xmlns:a16="http://schemas.microsoft.com/office/drawing/2014/main" id="{0089B838-1F7C-FC4B-BBDD-6598264AEC7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3F6C6A5-0366-5445-A3B2-1732D99E8134}"/>
              </a:ext>
            </a:extLst>
          </p:cNvPr>
          <p:cNvSpPr>
            <a:spLocks noGrp="1"/>
          </p:cNvSpPr>
          <p:nvPr>
            <p:ph type="sldNum" sz="quarter" idx="12"/>
          </p:nvPr>
        </p:nvSpPr>
        <p:spPr/>
        <p:txBody>
          <a:bodyPr/>
          <a:lstStyle/>
          <a:p>
            <a:fld id="{CF7CE4F8-8039-3743-97DD-51C0A0306EE1}" type="slidenum">
              <a:rPr lang="en-US" smtClean="0"/>
              <a:t>‹#›</a:t>
            </a:fld>
            <a:endParaRPr lang="en-US"/>
          </a:p>
        </p:txBody>
      </p:sp>
    </p:spTree>
    <p:extLst>
      <p:ext uri="{BB962C8B-B14F-4D97-AF65-F5344CB8AC3E}">
        <p14:creationId xmlns:p14="http://schemas.microsoft.com/office/powerpoint/2010/main" val="38072365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ADE732-C4CE-7143-9C1D-B90B44EB3B7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F2B4C4B-B7B0-F843-B499-53EDE01DCB64}"/>
              </a:ext>
            </a:extLst>
          </p:cNvPr>
          <p:cNvSpPr>
            <a:spLocks noGrp="1"/>
          </p:cNvSpPr>
          <p:nvPr>
            <p:ph type="dt" sz="half" idx="10"/>
          </p:nvPr>
        </p:nvSpPr>
        <p:spPr/>
        <p:txBody>
          <a:bodyPr/>
          <a:lstStyle/>
          <a:p>
            <a:fld id="{1B32F5B1-A7E3-7641-98B9-38806249372F}" type="datetimeFigureOut">
              <a:rPr lang="en-US" smtClean="0"/>
              <a:t>10/7/20</a:t>
            </a:fld>
            <a:endParaRPr lang="en-US"/>
          </a:p>
        </p:txBody>
      </p:sp>
      <p:sp>
        <p:nvSpPr>
          <p:cNvPr id="4" name="Footer Placeholder 3">
            <a:extLst>
              <a:ext uri="{FF2B5EF4-FFF2-40B4-BE49-F238E27FC236}">
                <a16:creationId xmlns:a16="http://schemas.microsoft.com/office/drawing/2014/main" id="{9835F5C2-AD90-0D4E-ADC1-A0131315185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88309C4-46E3-CA4B-8736-3D58C9CF3F81}"/>
              </a:ext>
            </a:extLst>
          </p:cNvPr>
          <p:cNvSpPr>
            <a:spLocks noGrp="1"/>
          </p:cNvSpPr>
          <p:nvPr>
            <p:ph type="sldNum" sz="quarter" idx="12"/>
          </p:nvPr>
        </p:nvSpPr>
        <p:spPr/>
        <p:txBody>
          <a:bodyPr/>
          <a:lstStyle/>
          <a:p>
            <a:fld id="{CF7CE4F8-8039-3743-97DD-51C0A0306EE1}" type="slidenum">
              <a:rPr lang="en-US" smtClean="0"/>
              <a:t>‹#›</a:t>
            </a:fld>
            <a:endParaRPr lang="en-US"/>
          </a:p>
        </p:txBody>
      </p:sp>
    </p:spTree>
    <p:extLst>
      <p:ext uri="{BB962C8B-B14F-4D97-AF65-F5344CB8AC3E}">
        <p14:creationId xmlns:p14="http://schemas.microsoft.com/office/powerpoint/2010/main" val="20007492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B95FD60-EE46-BE4A-9849-0E3722BDC383}"/>
              </a:ext>
            </a:extLst>
          </p:cNvPr>
          <p:cNvSpPr>
            <a:spLocks noGrp="1"/>
          </p:cNvSpPr>
          <p:nvPr>
            <p:ph type="dt" sz="half" idx="10"/>
          </p:nvPr>
        </p:nvSpPr>
        <p:spPr/>
        <p:txBody>
          <a:bodyPr/>
          <a:lstStyle/>
          <a:p>
            <a:fld id="{1B32F5B1-A7E3-7641-98B9-38806249372F}" type="datetimeFigureOut">
              <a:rPr lang="en-US" smtClean="0"/>
              <a:t>10/7/20</a:t>
            </a:fld>
            <a:endParaRPr lang="en-US"/>
          </a:p>
        </p:txBody>
      </p:sp>
      <p:sp>
        <p:nvSpPr>
          <p:cNvPr id="3" name="Footer Placeholder 2">
            <a:extLst>
              <a:ext uri="{FF2B5EF4-FFF2-40B4-BE49-F238E27FC236}">
                <a16:creationId xmlns:a16="http://schemas.microsoft.com/office/drawing/2014/main" id="{46EC0B13-2DEB-3C4F-B9FC-9BBCEE20898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EC2AA59-4B8D-1C4C-A77E-36CFD76DFFD0}"/>
              </a:ext>
            </a:extLst>
          </p:cNvPr>
          <p:cNvSpPr>
            <a:spLocks noGrp="1"/>
          </p:cNvSpPr>
          <p:nvPr>
            <p:ph type="sldNum" sz="quarter" idx="12"/>
          </p:nvPr>
        </p:nvSpPr>
        <p:spPr/>
        <p:txBody>
          <a:bodyPr/>
          <a:lstStyle/>
          <a:p>
            <a:fld id="{CF7CE4F8-8039-3743-97DD-51C0A0306EE1}" type="slidenum">
              <a:rPr lang="en-US" smtClean="0"/>
              <a:t>‹#›</a:t>
            </a:fld>
            <a:endParaRPr lang="en-US"/>
          </a:p>
        </p:txBody>
      </p:sp>
    </p:spTree>
    <p:extLst>
      <p:ext uri="{BB962C8B-B14F-4D97-AF65-F5344CB8AC3E}">
        <p14:creationId xmlns:p14="http://schemas.microsoft.com/office/powerpoint/2010/main" val="13626890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2FA71C-0B56-4E43-96BE-413D51F5F47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2486DB5-D495-A545-9597-FF87C03362C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55BD9BF-8FD7-FF4A-9E4D-0A95C9C7663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261725E-1FA5-5B49-9E9E-89B42CBD5C1C}"/>
              </a:ext>
            </a:extLst>
          </p:cNvPr>
          <p:cNvSpPr>
            <a:spLocks noGrp="1"/>
          </p:cNvSpPr>
          <p:nvPr>
            <p:ph type="dt" sz="half" idx="10"/>
          </p:nvPr>
        </p:nvSpPr>
        <p:spPr/>
        <p:txBody>
          <a:bodyPr/>
          <a:lstStyle/>
          <a:p>
            <a:fld id="{1B32F5B1-A7E3-7641-98B9-38806249372F}" type="datetimeFigureOut">
              <a:rPr lang="en-US" smtClean="0"/>
              <a:t>10/7/20</a:t>
            </a:fld>
            <a:endParaRPr lang="en-US"/>
          </a:p>
        </p:txBody>
      </p:sp>
      <p:sp>
        <p:nvSpPr>
          <p:cNvPr id="6" name="Footer Placeholder 5">
            <a:extLst>
              <a:ext uri="{FF2B5EF4-FFF2-40B4-BE49-F238E27FC236}">
                <a16:creationId xmlns:a16="http://schemas.microsoft.com/office/drawing/2014/main" id="{C0EBA857-C42F-C740-9F6E-5AAAD445B47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700737E-844B-2741-8571-8F6B5D87434F}"/>
              </a:ext>
            </a:extLst>
          </p:cNvPr>
          <p:cNvSpPr>
            <a:spLocks noGrp="1"/>
          </p:cNvSpPr>
          <p:nvPr>
            <p:ph type="sldNum" sz="quarter" idx="12"/>
          </p:nvPr>
        </p:nvSpPr>
        <p:spPr/>
        <p:txBody>
          <a:bodyPr/>
          <a:lstStyle/>
          <a:p>
            <a:fld id="{CF7CE4F8-8039-3743-97DD-51C0A0306EE1}" type="slidenum">
              <a:rPr lang="en-US" smtClean="0"/>
              <a:t>‹#›</a:t>
            </a:fld>
            <a:endParaRPr lang="en-US"/>
          </a:p>
        </p:txBody>
      </p:sp>
    </p:spTree>
    <p:extLst>
      <p:ext uri="{BB962C8B-B14F-4D97-AF65-F5344CB8AC3E}">
        <p14:creationId xmlns:p14="http://schemas.microsoft.com/office/powerpoint/2010/main" val="840321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0E3F63-4FF2-EC4C-B7E1-1B4FB954354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C21B095-6BB1-4342-9C5A-C3121D6C95B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6DFC6D2-B55D-3445-9CB6-A50418AB8AA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E3C612A-5E51-184B-8186-E3BCF63FD578}"/>
              </a:ext>
            </a:extLst>
          </p:cNvPr>
          <p:cNvSpPr>
            <a:spLocks noGrp="1"/>
          </p:cNvSpPr>
          <p:nvPr>
            <p:ph type="dt" sz="half" idx="10"/>
          </p:nvPr>
        </p:nvSpPr>
        <p:spPr/>
        <p:txBody>
          <a:bodyPr/>
          <a:lstStyle/>
          <a:p>
            <a:fld id="{1B32F5B1-A7E3-7641-98B9-38806249372F}" type="datetimeFigureOut">
              <a:rPr lang="en-US" smtClean="0"/>
              <a:t>10/7/20</a:t>
            </a:fld>
            <a:endParaRPr lang="en-US"/>
          </a:p>
        </p:txBody>
      </p:sp>
      <p:sp>
        <p:nvSpPr>
          <p:cNvPr id="6" name="Footer Placeholder 5">
            <a:extLst>
              <a:ext uri="{FF2B5EF4-FFF2-40B4-BE49-F238E27FC236}">
                <a16:creationId xmlns:a16="http://schemas.microsoft.com/office/drawing/2014/main" id="{6905AE70-7890-234C-A14C-83A607DE966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8E6CF82-C068-FA49-9898-E112F2101EFB}"/>
              </a:ext>
            </a:extLst>
          </p:cNvPr>
          <p:cNvSpPr>
            <a:spLocks noGrp="1"/>
          </p:cNvSpPr>
          <p:nvPr>
            <p:ph type="sldNum" sz="quarter" idx="12"/>
          </p:nvPr>
        </p:nvSpPr>
        <p:spPr/>
        <p:txBody>
          <a:bodyPr/>
          <a:lstStyle/>
          <a:p>
            <a:fld id="{CF7CE4F8-8039-3743-97DD-51C0A0306EE1}" type="slidenum">
              <a:rPr lang="en-US" smtClean="0"/>
              <a:t>‹#›</a:t>
            </a:fld>
            <a:endParaRPr lang="en-US"/>
          </a:p>
        </p:txBody>
      </p:sp>
    </p:spTree>
    <p:extLst>
      <p:ext uri="{BB962C8B-B14F-4D97-AF65-F5344CB8AC3E}">
        <p14:creationId xmlns:p14="http://schemas.microsoft.com/office/powerpoint/2010/main" val="16902617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26CEB2A-82C1-364D-94B3-84DB944BDAE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0107BDC-A02D-2A4E-9311-A3EEDB1DF97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1528C1C-5CD4-D14B-A2D9-86B678595A8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B32F5B1-A7E3-7641-98B9-38806249372F}" type="datetimeFigureOut">
              <a:rPr lang="en-US" smtClean="0"/>
              <a:t>10/7/20</a:t>
            </a:fld>
            <a:endParaRPr lang="en-US"/>
          </a:p>
        </p:txBody>
      </p:sp>
      <p:sp>
        <p:nvSpPr>
          <p:cNvPr id="5" name="Footer Placeholder 4">
            <a:extLst>
              <a:ext uri="{FF2B5EF4-FFF2-40B4-BE49-F238E27FC236}">
                <a16:creationId xmlns:a16="http://schemas.microsoft.com/office/drawing/2014/main" id="{CECBE667-DAAF-9C44-BB91-91C12526735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CC71F59-A572-BC47-A941-BE804A22F84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F7CE4F8-8039-3743-97DD-51C0A0306EE1}" type="slidenum">
              <a:rPr lang="en-US" smtClean="0"/>
              <a:t>‹#›</a:t>
            </a:fld>
            <a:endParaRPr lang="en-US"/>
          </a:p>
        </p:txBody>
      </p:sp>
    </p:spTree>
    <p:extLst>
      <p:ext uri="{BB962C8B-B14F-4D97-AF65-F5344CB8AC3E}">
        <p14:creationId xmlns:p14="http://schemas.microsoft.com/office/powerpoint/2010/main" val="187999204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tif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7.tif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2.tif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7.tif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tif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1.tif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2.tiff"/><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4.tiff"/><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5.tif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4AADA3-131B-BF42-BFFA-2623C217C75C}"/>
              </a:ext>
            </a:extLst>
          </p:cNvPr>
          <p:cNvSpPr>
            <a:spLocks noGrp="1"/>
          </p:cNvSpPr>
          <p:nvPr>
            <p:ph type="ctrTitle"/>
          </p:nvPr>
        </p:nvSpPr>
        <p:spPr/>
        <p:txBody>
          <a:bodyPr/>
          <a:lstStyle/>
          <a:p>
            <a:r>
              <a:rPr lang="en-US" dirty="0"/>
              <a:t>Layered</a:t>
            </a:r>
          </a:p>
        </p:txBody>
      </p:sp>
      <p:sp>
        <p:nvSpPr>
          <p:cNvPr id="3" name="Subtitle 2">
            <a:extLst>
              <a:ext uri="{FF2B5EF4-FFF2-40B4-BE49-F238E27FC236}">
                <a16:creationId xmlns:a16="http://schemas.microsoft.com/office/drawing/2014/main" id="{FFA36ECE-49D1-3345-85BD-70C48136DF8F}"/>
              </a:ext>
            </a:extLst>
          </p:cNvPr>
          <p:cNvSpPr>
            <a:spLocks noGrp="1"/>
          </p:cNvSpPr>
          <p:nvPr>
            <p:ph type="subTitle" idx="1"/>
          </p:nvPr>
        </p:nvSpPr>
        <p:spPr/>
        <p:txBody>
          <a:bodyPr/>
          <a:lstStyle/>
          <a:p>
            <a:r>
              <a:rPr lang="en-US" dirty="0"/>
              <a:t>Lemons in Dutch Baroque Painting</a:t>
            </a:r>
          </a:p>
          <a:p>
            <a:endParaRPr lang="en-US" dirty="0"/>
          </a:p>
          <a:p>
            <a:r>
              <a:rPr lang="en-US" dirty="0"/>
              <a:t>Amanda Barr</a:t>
            </a:r>
          </a:p>
        </p:txBody>
      </p:sp>
    </p:spTree>
    <p:extLst>
      <p:ext uri="{BB962C8B-B14F-4D97-AF65-F5344CB8AC3E}">
        <p14:creationId xmlns:p14="http://schemas.microsoft.com/office/powerpoint/2010/main" val="41019619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F6AFC59-FD57-B348-B504-01294995A454}"/>
              </a:ext>
            </a:extLst>
          </p:cNvPr>
          <p:cNvPicPr>
            <a:picLocks noChangeAspect="1"/>
          </p:cNvPicPr>
          <p:nvPr/>
        </p:nvPicPr>
        <p:blipFill>
          <a:blip r:embed="rId2"/>
          <a:stretch>
            <a:fillRect/>
          </a:stretch>
        </p:blipFill>
        <p:spPr>
          <a:xfrm>
            <a:off x="-1" y="-9219"/>
            <a:ext cx="5894363" cy="6867219"/>
          </a:xfrm>
          <a:prstGeom prst="rect">
            <a:avLst/>
          </a:prstGeom>
        </p:spPr>
      </p:pic>
      <p:sp>
        <p:nvSpPr>
          <p:cNvPr id="3" name="TextBox 2">
            <a:extLst>
              <a:ext uri="{FF2B5EF4-FFF2-40B4-BE49-F238E27FC236}">
                <a16:creationId xmlns:a16="http://schemas.microsoft.com/office/drawing/2014/main" id="{4914CC58-8417-824D-977A-A6A797E534C7}"/>
              </a:ext>
            </a:extLst>
          </p:cNvPr>
          <p:cNvSpPr txBox="1"/>
          <p:nvPr/>
        </p:nvSpPr>
        <p:spPr>
          <a:xfrm>
            <a:off x="5916637" y="2068342"/>
            <a:ext cx="5715000" cy="4247317"/>
          </a:xfrm>
          <a:prstGeom prst="rect">
            <a:avLst/>
          </a:prstGeom>
          <a:noFill/>
        </p:spPr>
        <p:txBody>
          <a:bodyPr wrap="square" rtlCol="0">
            <a:spAutoFit/>
          </a:bodyPr>
          <a:lstStyle/>
          <a:p>
            <a:r>
              <a:rPr lang="en-US" dirty="0"/>
              <a:t>Abraham </a:t>
            </a:r>
            <a:r>
              <a:rPr lang="en-US" dirty="0" err="1"/>
              <a:t>Hendricksz</a:t>
            </a:r>
            <a:r>
              <a:rPr lang="en-US" dirty="0"/>
              <a:t> van </a:t>
            </a:r>
            <a:r>
              <a:rPr lang="en-US" dirty="0" err="1"/>
              <a:t>Beyeren</a:t>
            </a:r>
            <a:r>
              <a:rPr lang="en-US" dirty="0"/>
              <a:t> (Rotterdam)</a:t>
            </a:r>
          </a:p>
          <a:p>
            <a:r>
              <a:rPr lang="en-US" i="1" dirty="0"/>
              <a:t>Preparations for a Meal</a:t>
            </a:r>
          </a:p>
          <a:p>
            <a:r>
              <a:rPr lang="en-US" dirty="0"/>
              <a:t>1664</a:t>
            </a:r>
          </a:p>
          <a:p>
            <a:endParaRPr lang="en-US" dirty="0"/>
          </a:p>
          <a:p>
            <a:r>
              <a:rPr lang="en-US" dirty="0"/>
              <a:t>Oil on canvas</a:t>
            </a:r>
          </a:p>
          <a:p>
            <a:r>
              <a:rPr lang="en-US" dirty="0"/>
              <a:t>79.7 × 69.9 cm</a:t>
            </a:r>
          </a:p>
          <a:p>
            <a:endParaRPr lang="en-US" dirty="0"/>
          </a:p>
          <a:p>
            <a:r>
              <a:rPr lang="en-US" dirty="0"/>
              <a:t>Detroit Institute of Arts</a:t>
            </a:r>
          </a:p>
          <a:p>
            <a:endParaRPr lang="en-US" dirty="0"/>
          </a:p>
          <a:p>
            <a:endParaRPr lang="en-US" dirty="0"/>
          </a:p>
          <a:p>
            <a:endParaRPr lang="en-US" dirty="0"/>
          </a:p>
          <a:p>
            <a:endParaRPr lang="en-US" dirty="0"/>
          </a:p>
          <a:p>
            <a:endParaRPr lang="en-US" dirty="0"/>
          </a:p>
          <a:p>
            <a:r>
              <a:rPr lang="en-US" dirty="0"/>
              <a:t>3. Julie Hochstrasser, </a:t>
            </a:r>
            <a:r>
              <a:rPr lang="en-US" i="1" dirty="0"/>
              <a:t>Still life and trade in the Dutch Golden Age</a:t>
            </a:r>
            <a:r>
              <a:rPr lang="en-US" dirty="0"/>
              <a:t>, (New Haven: Yale University Press, 2007), 10. </a:t>
            </a:r>
          </a:p>
        </p:txBody>
      </p:sp>
    </p:spTree>
    <p:extLst>
      <p:ext uri="{BB962C8B-B14F-4D97-AF65-F5344CB8AC3E}">
        <p14:creationId xmlns:p14="http://schemas.microsoft.com/office/powerpoint/2010/main" val="38922479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wearing a costume&#10;&#10;Description automatically generated">
            <a:extLst>
              <a:ext uri="{FF2B5EF4-FFF2-40B4-BE49-F238E27FC236}">
                <a16:creationId xmlns:a16="http://schemas.microsoft.com/office/drawing/2014/main" id="{D7B246D9-FAB4-9242-8383-672B30CAD6DA}"/>
              </a:ext>
            </a:extLst>
          </p:cNvPr>
          <p:cNvPicPr>
            <a:picLocks noChangeAspect="1"/>
          </p:cNvPicPr>
          <p:nvPr/>
        </p:nvPicPr>
        <p:blipFill>
          <a:blip r:embed="rId2"/>
          <a:stretch>
            <a:fillRect/>
          </a:stretch>
        </p:blipFill>
        <p:spPr>
          <a:xfrm>
            <a:off x="2466" y="0"/>
            <a:ext cx="5010411" cy="6858000"/>
          </a:xfrm>
          <a:prstGeom prst="rect">
            <a:avLst/>
          </a:prstGeom>
        </p:spPr>
      </p:pic>
      <p:sp>
        <p:nvSpPr>
          <p:cNvPr id="4" name="TextBox 3">
            <a:extLst>
              <a:ext uri="{FF2B5EF4-FFF2-40B4-BE49-F238E27FC236}">
                <a16:creationId xmlns:a16="http://schemas.microsoft.com/office/drawing/2014/main" id="{5BCC089B-F361-8441-815D-3E2FE067B628}"/>
              </a:ext>
            </a:extLst>
          </p:cNvPr>
          <p:cNvSpPr txBox="1"/>
          <p:nvPr/>
        </p:nvSpPr>
        <p:spPr>
          <a:xfrm>
            <a:off x="5012877" y="2558177"/>
            <a:ext cx="5010410" cy="2585323"/>
          </a:xfrm>
          <a:prstGeom prst="rect">
            <a:avLst/>
          </a:prstGeom>
          <a:noFill/>
        </p:spPr>
        <p:txBody>
          <a:bodyPr wrap="square" rtlCol="0">
            <a:spAutoFit/>
          </a:bodyPr>
          <a:lstStyle/>
          <a:p>
            <a:r>
              <a:rPr lang="en-US" dirty="0"/>
              <a:t>Jan van Eyck (The Hague)</a:t>
            </a:r>
          </a:p>
          <a:p>
            <a:r>
              <a:rPr lang="en-US" i="1" dirty="0"/>
              <a:t>The Arnolfini Portrait (Portrait of Giovanni Arnolfini and his Wife)</a:t>
            </a:r>
          </a:p>
          <a:p>
            <a:r>
              <a:rPr lang="en-US" dirty="0"/>
              <a:t>1434</a:t>
            </a:r>
          </a:p>
          <a:p>
            <a:endParaRPr lang="en-US" dirty="0"/>
          </a:p>
          <a:p>
            <a:r>
              <a:rPr lang="en-US" dirty="0"/>
              <a:t>Oil on oak. 82.2 x 60 cm</a:t>
            </a:r>
          </a:p>
          <a:p>
            <a:endParaRPr lang="en-US" dirty="0"/>
          </a:p>
          <a:p>
            <a:r>
              <a:rPr lang="en-US" dirty="0"/>
              <a:t>The National Gallery, London</a:t>
            </a:r>
          </a:p>
          <a:p>
            <a:endParaRPr lang="en-US" dirty="0"/>
          </a:p>
        </p:txBody>
      </p:sp>
      <p:pic>
        <p:nvPicPr>
          <p:cNvPr id="5" name="Picture 4" descr="A picture containing sitting, small, wooden, door&#10;&#10;Description automatically generated">
            <a:extLst>
              <a:ext uri="{FF2B5EF4-FFF2-40B4-BE49-F238E27FC236}">
                <a16:creationId xmlns:a16="http://schemas.microsoft.com/office/drawing/2014/main" id="{AC48FB9C-900B-4C41-80E8-B7DFCB52C2D9}"/>
              </a:ext>
            </a:extLst>
          </p:cNvPr>
          <p:cNvPicPr>
            <a:picLocks noChangeAspect="1"/>
          </p:cNvPicPr>
          <p:nvPr/>
        </p:nvPicPr>
        <p:blipFill>
          <a:blip r:embed="rId3"/>
          <a:stretch>
            <a:fillRect/>
          </a:stretch>
        </p:blipFill>
        <p:spPr>
          <a:xfrm>
            <a:off x="8691562" y="3429000"/>
            <a:ext cx="3500438" cy="3429000"/>
          </a:xfrm>
          <a:prstGeom prst="rect">
            <a:avLst/>
          </a:prstGeom>
        </p:spPr>
      </p:pic>
    </p:spTree>
    <p:extLst>
      <p:ext uri="{BB962C8B-B14F-4D97-AF65-F5344CB8AC3E}">
        <p14:creationId xmlns:p14="http://schemas.microsoft.com/office/powerpoint/2010/main" val="32880326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n old photo of a building&#10;&#10;Description automatically generated">
            <a:extLst>
              <a:ext uri="{FF2B5EF4-FFF2-40B4-BE49-F238E27FC236}">
                <a16:creationId xmlns:a16="http://schemas.microsoft.com/office/drawing/2014/main" id="{A2983EF2-0EFF-0C44-AD70-C2905331A2E8}"/>
              </a:ext>
            </a:extLst>
          </p:cNvPr>
          <p:cNvPicPr>
            <a:picLocks noChangeAspect="1"/>
          </p:cNvPicPr>
          <p:nvPr/>
        </p:nvPicPr>
        <p:blipFill>
          <a:blip r:embed="rId2"/>
          <a:stretch>
            <a:fillRect/>
          </a:stretch>
        </p:blipFill>
        <p:spPr>
          <a:xfrm>
            <a:off x="0" y="-1"/>
            <a:ext cx="5202977" cy="6858000"/>
          </a:xfrm>
          <a:prstGeom prst="rect">
            <a:avLst/>
          </a:prstGeom>
        </p:spPr>
      </p:pic>
      <p:sp>
        <p:nvSpPr>
          <p:cNvPr id="4" name="TextBox 3">
            <a:extLst>
              <a:ext uri="{FF2B5EF4-FFF2-40B4-BE49-F238E27FC236}">
                <a16:creationId xmlns:a16="http://schemas.microsoft.com/office/drawing/2014/main" id="{34A1F70E-4796-DB45-B186-0639B68AE36B}"/>
              </a:ext>
            </a:extLst>
          </p:cNvPr>
          <p:cNvSpPr txBox="1"/>
          <p:nvPr/>
        </p:nvSpPr>
        <p:spPr>
          <a:xfrm>
            <a:off x="5202977" y="1862188"/>
            <a:ext cx="6033411" cy="4801314"/>
          </a:xfrm>
          <a:prstGeom prst="rect">
            <a:avLst/>
          </a:prstGeom>
          <a:noFill/>
        </p:spPr>
        <p:txBody>
          <a:bodyPr wrap="square" rtlCol="0">
            <a:spAutoFit/>
          </a:bodyPr>
          <a:lstStyle/>
          <a:p>
            <a:r>
              <a:rPr lang="en-US" dirty="0"/>
              <a:t>Jan van der Groen (author, gardener to Prince William III)</a:t>
            </a:r>
          </a:p>
          <a:p>
            <a:r>
              <a:rPr lang="en-US" dirty="0"/>
              <a:t>Designed by </a:t>
            </a:r>
            <a:r>
              <a:rPr lang="en-US" dirty="0" err="1"/>
              <a:t>Gerbrand</a:t>
            </a:r>
            <a:r>
              <a:rPr lang="en-US" dirty="0"/>
              <a:t> van den </a:t>
            </a:r>
            <a:r>
              <a:rPr lang="en-US" dirty="0" err="1"/>
              <a:t>Eeckhout</a:t>
            </a:r>
            <a:endParaRPr lang="en-US" dirty="0"/>
          </a:p>
          <a:p>
            <a:r>
              <a:rPr lang="en-US" dirty="0"/>
              <a:t>Illustrated by P. Nyland</a:t>
            </a:r>
          </a:p>
          <a:p>
            <a:r>
              <a:rPr lang="en-US" i="1" dirty="0"/>
              <a:t>Orangery</a:t>
            </a:r>
          </a:p>
          <a:p>
            <a:r>
              <a:rPr lang="en-US" dirty="0"/>
              <a:t>in </a:t>
            </a:r>
            <a:r>
              <a:rPr lang="en-US" i="1" dirty="0"/>
              <a:t>Den </a:t>
            </a:r>
            <a:r>
              <a:rPr lang="en-US" i="1" dirty="0" err="1"/>
              <a:t>Nederlandtsen</a:t>
            </a:r>
            <a:r>
              <a:rPr lang="en-US" i="1" dirty="0"/>
              <a:t> </a:t>
            </a:r>
            <a:r>
              <a:rPr lang="en-US" i="1" dirty="0" err="1"/>
              <a:t>Hovenier</a:t>
            </a:r>
            <a:endParaRPr lang="en-US" i="1" dirty="0"/>
          </a:p>
          <a:p>
            <a:r>
              <a:rPr lang="en-US" dirty="0"/>
              <a:t>1699</a:t>
            </a:r>
          </a:p>
          <a:p>
            <a:endParaRPr lang="en-US" dirty="0"/>
          </a:p>
          <a:p>
            <a:r>
              <a:rPr lang="en-US" dirty="0"/>
              <a:t>Etching, woodcuts</a:t>
            </a:r>
            <a:endParaRPr lang="en-US" i="1" dirty="0"/>
          </a:p>
          <a:p>
            <a:endParaRPr lang="en-US" dirty="0"/>
          </a:p>
          <a:p>
            <a:r>
              <a:rPr lang="en-US" dirty="0"/>
              <a:t>New York Botanical Garden</a:t>
            </a:r>
          </a:p>
          <a:p>
            <a:endParaRPr lang="en-US" dirty="0"/>
          </a:p>
          <a:p>
            <a:endParaRPr lang="en-US" dirty="0"/>
          </a:p>
          <a:p>
            <a:endParaRPr lang="en-US" dirty="0"/>
          </a:p>
          <a:p>
            <a:endParaRPr lang="en-US" dirty="0"/>
          </a:p>
          <a:p>
            <a:r>
              <a:rPr lang="en-US" dirty="0"/>
              <a:t>4. Helena Attlee, </a:t>
            </a:r>
            <a:r>
              <a:rPr lang="en-US" i="1" dirty="0"/>
              <a:t>The Land Where Lemons Grow: The Story of Italy and its Citrus Fruit</a:t>
            </a:r>
            <a:r>
              <a:rPr lang="en-US" dirty="0"/>
              <a:t>, (London: Particular, 2014), 49.</a:t>
            </a:r>
          </a:p>
          <a:p>
            <a:endParaRPr lang="en-US" dirty="0"/>
          </a:p>
        </p:txBody>
      </p:sp>
    </p:spTree>
    <p:extLst>
      <p:ext uri="{BB962C8B-B14F-4D97-AF65-F5344CB8AC3E}">
        <p14:creationId xmlns:p14="http://schemas.microsoft.com/office/powerpoint/2010/main" val="36468486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vintage photo of an old building&#10;&#10;Description automatically generated">
            <a:extLst>
              <a:ext uri="{FF2B5EF4-FFF2-40B4-BE49-F238E27FC236}">
                <a16:creationId xmlns:a16="http://schemas.microsoft.com/office/drawing/2014/main" id="{7C0016E7-B95A-FD4C-A450-A3567AC71D7C}"/>
              </a:ext>
            </a:extLst>
          </p:cNvPr>
          <p:cNvPicPr>
            <a:picLocks noChangeAspect="1"/>
          </p:cNvPicPr>
          <p:nvPr/>
        </p:nvPicPr>
        <p:blipFill>
          <a:blip r:embed="rId2"/>
          <a:stretch>
            <a:fillRect/>
          </a:stretch>
        </p:blipFill>
        <p:spPr>
          <a:xfrm>
            <a:off x="0" y="0"/>
            <a:ext cx="8484124" cy="6858000"/>
          </a:xfrm>
          <a:prstGeom prst="rect">
            <a:avLst/>
          </a:prstGeom>
        </p:spPr>
      </p:pic>
      <p:sp>
        <p:nvSpPr>
          <p:cNvPr id="4" name="TextBox 3">
            <a:extLst>
              <a:ext uri="{FF2B5EF4-FFF2-40B4-BE49-F238E27FC236}">
                <a16:creationId xmlns:a16="http://schemas.microsoft.com/office/drawing/2014/main" id="{EBD00446-2A1D-4F46-8234-802839D7BCF8}"/>
              </a:ext>
            </a:extLst>
          </p:cNvPr>
          <p:cNvSpPr txBox="1"/>
          <p:nvPr/>
        </p:nvSpPr>
        <p:spPr>
          <a:xfrm>
            <a:off x="8484124" y="2152970"/>
            <a:ext cx="3444200" cy="3970318"/>
          </a:xfrm>
          <a:prstGeom prst="rect">
            <a:avLst/>
          </a:prstGeom>
          <a:noFill/>
        </p:spPr>
        <p:txBody>
          <a:bodyPr wrap="square" rtlCol="0">
            <a:spAutoFit/>
          </a:bodyPr>
          <a:lstStyle/>
          <a:p>
            <a:r>
              <a:rPr lang="en-US" dirty="0"/>
              <a:t>Unknown, commissioned by the </a:t>
            </a:r>
            <a:r>
              <a:rPr lang="en-US" dirty="0" err="1"/>
              <a:t>Bentlick</a:t>
            </a:r>
            <a:r>
              <a:rPr lang="en-US" dirty="0"/>
              <a:t> Family (The Hague)</a:t>
            </a:r>
          </a:p>
          <a:p>
            <a:endParaRPr lang="en-US" dirty="0"/>
          </a:p>
          <a:p>
            <a:r>
              <a:rPr lang="en-US" i="1" dirty="0"/>
              <a:t>Great Hall of the Orangery at </a:t>
            </a:r>
            <a:r>
              <a:rPr lang="en-US" i="1" dirty="0" err="1"/>
              <a:t>Sorgvliet</a:t>
            </a:r>
            <a:r>
              <a:rPr lang="en-US" i="1" dirty="0"/>
              <a:t>, Interior</a:t>
            </a:r>
          </a:p>
          <a:p>
            <a:r>
              <a:rPr lang="en-US" i="1" dirty="0"/>
              <a:t>(De </a:t>
            </a:r>
            <a:r>
              <a:rPr lang="en-US" i="1" dirty="0" err="1"/>
              <a:t>groote</a:t>
            </a:r>
            <a:r>
              <a:rPr lang="en-US" i="1" dirty="0"/>
              <a:t> </a:t>
            </a:r>
            <a:r>
              <a:rPr lang="en-US" i="1" dirty="0" err="1"/>
              <a:t>enschoone</a:t>
            </a:r>
            <a:r>
              <a:rPr lang="en-US" i="1" dirty="0"/>
              <a:t> Saal van </a:t>
            </a:r>
            <a:r>
              <a:rPr lang="en-US" i="1" dirty="0" err="1"/>
              <a:t>d’Orangerie</a:t>
            </a:r>
            <a:r>
              <a:rPr lang="en-US" i="1" dirty="0"/>
              <a:t> N.31 van </a:t>
            </a:r>
            <a:r>
              <a:rPr lang="en-US" i="1" dirty="0" err="1"/>
              <a:t>binnen</a:t>
            </a:r>
            <a:r>
              <a:rPr lang="en-US" i="1" dirty="0"/>
              <a:t>)</a:t>
            </a:r>
          </a:p>
          <a:p>
            <a:r>
              <a:rPr lang="en-US" dirty="0"/>
              <a:t>1690s</a:t>
            </a:r>
          </a:p>
          <a:p>
            <a:endParaRPr lang="en-US" dirty="0"/>
          </a:p>
          <a:p>
            <a:r>
              <a:rPr lang="en-US" dirty="0"/>
              <a:t>Etching</a:t>
            </a:r>
          </a:p>
          <a:p>
            <a:endParaRPr lang="en-US" dirty="0"/>
          </a:p>
          <a:p>
            <a:r>
              <a:rPr lang="en-US" dirty="0"/>
              <a:t>The Library of Trinity College, Dublin, </a:t>
            </a:r>
            <a:r>
              <a:rPr lang="en-US" dirty="0" err="1"/>
              <a:t>Fagel</a:t>
            </a:r>
            <a:r>
              <a:rPr lang="en-US" dirty="0"/>
              <a:t> Collection</a:t>
            </a:r>
          </a:p>
          <a:p>
            <a:endParaRPr lang="en-US" dirty="0"/>
          </a:p>
        </p:txBody>
      </p:sp>
    </p:spTree>
    <p:extLst>
      <p:ext uri="{BB962C8B-B14F-4D97-AF65-F5344CB8AC3E}">
        <p14:creationId xmlns:p14="http://schemas.microsoft.com/office/powerpoint/2010/main" val="19077554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vintage photo of a person&#10;&#10;Description automatically generated">
            <a:extLst>
              <a:ext uri="{FF2B5EF4-FFF2-40B4-BE49-F238E27FC236}">
                <a16:creationId xmlns:a16="http://schemas.microsoft.com/office/drawing/2014/main" id="{D21D2F3E-5BE9-614A-84FC-B5C32589DBCD}"/>
              </a:ext>
            </a:extLst>
          </p:cNvPr>
          <p:cNvPicPr>
            <a:picLocks noChangeAspect="1"/>
          </p:cNvPicPr>
          <p:nvPr/>
        </p:nvPicPr>
        <p:blipFill>
          <a:blip r:embed="rId2"/>
          <a:stretch>
            <a:fillRect/>
          </a:stretch>
        </p:blipFill>
        <p:spPr>
          <a:xfrm>
            <a:off x="0" y="0"/>
            <a:ext cx="8449281" cy="6858000"/>
          </a:xfrm>
          <a:prstGeom prst="rect">
            <a:avLst/>
          </a:prstGeom>
        </p:spPr>
      </p:pic>
      <p:sp>
        <p:nvSpPr>
          <p:cNvPr id="6" name="TextBox 5">
            <a:extLst>
              <a:ext uri="{FF2B5EF4-FFF2-40B4-BE49-F238E27FC236}">
                <a16:creationId xmlns:a16="http://schemas.microsoft.com/office/drawing/2014/main" id="{F1E0B088-467A-9745-8D3B-06A782C061E3}"/>
              </a:ext>
            </a:extLst>
          </p:cNvPr>
          <p:cNvSpPr txBox="1"/>
          <p:nvPr/>
        </p:nvSpPr>
        <p:spPr>
          <a:xfrm>
            <a:off x="8449281" y="1251089"/>
            <a:ext cx="3203204" cy="3139321"/>
          </a:xfrm>
          <a:prstGeom prst="rect">
            <a:avLst/>
          </a:prstGeom>
          <a:noFill/>
        </p:spPr>
        <p:txBody>
          <a:bodyPr wrap="square" rtlCol="0">
            <a:spAutoFit/>
          </a:bodyPr>
          <a:lstStyle/>
          <a:p>
            <a:r>
              <a:rPr lang="en-US" dirty="0"/>
              <a:t>de </a:t>
            </a:r>
            <a:r>
              <a:rPr lang="en-US" dirty="0" err="1"/>
              <a:t>Lespine</a:t>
            </a:r>
            <a:endParaRPr lang="en-US" dirty="0"/>
          </a:p>
          <a:p>
            <a:r>
              <a:rPr lang="en-US" i="1" dirty="0"/>
              <a:t>Orangery Gateway </a:t>
            </a:r>
            <a:r>
              <a:rPr lang="en-US" i="1" dirty="0" err="1"/>
              <a:t>Gunterstein</a:t>
            </a:r>
            <a:endParaRPr lang="en-US" i="1" dirty="0"/>
          </a:p>
          <a:p>
            <a:r>
              <a:rPr lang="en-US" dirty="0"/>
              <a:t>ca. 1680s</a:t>
            </a:r>
          </a:p>
          <a:p>
            <a:endParaRPr lang="en-US" i="1" dirty="0"/>
          </a:p>
          <a:p>
            <a:r>
              <a:rPr lang="en-US" dirty="0"/>
              <a:t>The Gateway to the Orangery at </a:t>
            </a:r>
            <a:r>
              <a:rPr lang="en-US" dirty="0" err="1"/>
              <a:t>Gunterstein</a:t>
            </a:r>
            <a:r>
              <a:rPr lang="en-US" dirty="0"/>
              <a:t> Castle, in the province of Utrecht</a:t>
            </a:r>
          </a:p>
          <a:p>
            <a:r>
              <a:rPr lang="en-US" dirty="0"/>
              <a:t>From a series of prints commissioned by owner </a:t>
            </a:r>
            <a:r>
              <a:rPr lang="en-US" dirty="0" err="1"/>
              <a:t>Magdelena</a:t>
            </a:r>
            <a:r>
              <a:rPr lang="en-US" dirty="0"/>
              <a:t> </a:t>
            </a:r>
            <a:r>
              <a:rPr lang="en-US" dirty="0" err="1"/>
              <a:t>Poulle</a:t>
            </a:r>
            <a:r>
              <a:rPr lang="en-US" dirty="0"/>
              <a:t> (1626-1699).</a:t>
            </a:r>
          </a:p>
          <a:p>
            <a:r>
              <a:rPr lang="en-US" dirty="0"/>
              <a:t>From: </a:t>
            </a:r>
            <a:r>
              <a:rPr lang="en-US" i="1" dirty="0" err="1"/>
              <a:t>Veues</a:t>
            </a:r>
            <a:r>
              <a:rPr lang="en-US" i="1" dirty="0"/>
              <a:t> de </a:t>
            </a:r>
            <a:r>
              <a:rPr lang="en-US" i="1" dirty="0" err="1"/>
              <a:t>Gunterstein</a:t>
            </a:r>
            <a:r>
              <a:rPr lang="en-US" i="1" dirty="0">
                <a:effectLst/>
              </a:rPr>
              <a:t> </a:t>
            </a:r>
            <a:endParaRPr lang="en-US" i="1" dirty="0"/>
          </a:p>
        </p:txBody>
      </p:sp>
      <p:sp>
        <p:nvSpPr>
          <p:cNvPr id="4" name="TextBox 3">
            <a:extLst>
              <a:ext uri="{FF2B5EF4-FFF2-40B4-BE49-F238E27FC236}">
                <a16:creationId xmlns:a16="http://schemas.microsoft.com/office/drawing/2014/main" id="{7D9B4741-EAC3-E94B-B0B7-A62F0ED929A4}"/>
              </a:ext>
            </a:extLst>
          </p:cNvPr>
          <p:cNvSpPr txBox="1"/>
          <p:nvPr/>
        </p:nvSpPr>
        <p:spPr>
          <a:xfrm>
            <a:off x="8449281" y="4933760"/>
            <a:ext cx="3363528" cy="1754326"/>
          </a:xfrm>
          <a:prstGeom prst="rect">
            <a:avLst/>
          </a:prstGeom>
          <a:noFill/>
        </p:spPr>
        <p:txBody>
          <a:bodyPr wrap="square" rtlCol="0">
            <a:spAutoFit/>
          </a:bodyPr>
          <a:lstStyle/>
          <a:p>
            <a:r>
              <a:rPr lang="en-US" dirty="0"/>
              <a:t>5. Billie </a:t>
            </a:r>
            <a:r>
              <a:rPr lang="en-US" dirty="0" err="1"/>
              <a:t>Britz</a:t>
            </a:r>
            <a:r>
              <a:rPr lang="en-US" dirty="0"/>
              <a:t>, “Environmental Provisions for Plants in Seventeenth-Century Northern Europe.” </a:t>
            </a:r>
            <a:r>
              <a:rPr lang="en-US" i="1" dirty="0"/>
              <a:t>Journal of the Society of Architectural Historians</a:t>
            </a:r>
            <a:r>
              <a:rPr lang="en-US" dirty="0"/>
              <a:t>, 22, no. 2 (1974) 133-44 </a:t>
            </a:r>
          </a:p>
        </p:txBody>
      </p:sp>
    </p:spTree>
    <p:extLst>
      <p:ext uri="{BB962C8B-B14F-4D97-AF65-F5344CB8AC3E}">
        <p14:creationId xmlns:p14="http://schemas.microsoft.com/office/powerpoint/2010/main" val="21864709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newspaper, building&#10;&#10;Description automatically generated">
            <a:extLst>
              <a:ext uri="{FF2B5EF4-FFF2-40B4-BE49-F238E27FC236}">
                <a16:creationId xmlns:a16="http://schemas.microsoft.com/office/drawing/2014/main" id="{7DF56AF0-EBF5-314E-916B-B0E3D38B9C75}"/>
              </a:ext>
            </a:extLst>
          </p:cNvPr>
          <p:cNvPicPr>
            <a:picLocks noChangeAspect="1"/>
          </p:cNvPicPr>
          <p:nvPr/>
        </p:nvPicPr>
        <p:blipFill>
          <a:blip r:embed="rId2"/>
          <a:stretch>
            <a:fillRect/>
          </a:stretch>
        </p:blipFill>
        <p:spPr>
          <a:xfrm>
            <a:off x="0" y="0"/>
            <a:ext cx="8393043" cy="7065237"/>
          </a:xfrm>
          <a:prstGeom prst="rect">
            <a:avLst/>
          </a:prstGeom>
        </p:spPr>
      </p:pic>
      <p:sp>
        <p:nvSpPr>
          <p:cNvPr id="4" name="TextBox 3">
            <a:extLst>
              <a:ext uri="{FF2B5EF4-FFF2-40B4-BE49-F238E27FC236}">
                <a16:creationId xmlns:a16="http://schemas.microsoft.com/office/drawing/2014/main" id="{2703C310-F299-2A4E-86D3-9334966C1791}"/>
              </a:ext>
            </a:extLst>
          </p:cNvPr>
          <p:cNvSpPr txBox="1"/>
          <p:nvPr/>
        </p:nvSpPr>
        <p:spPr>
          <a:xfrm>
            <a:off x="8393043" y="1480117"/>
            <a:ext cx="3480904" cy="3416320"/>
          </a:xfrm>
          <a:prstGeom prst="rect">
            <a:avLst/>
          </a:prstGeom>
          <a:noFill/>
        </p:spPr>
        <p:txBody>
          <a:bodyPr wrap="square" rtlCol="0">
            <a:spAutoFit/>
          </a:bodyPr>
          <a:lstStyle/>
          <a:p>
            <a:r>
              <a:rPr lang="en-US" dirty="0">
                <a:effectLst/>
              </a:rPr>
              <a:t>Unknown</a:t>
            </a:r>
          </a:p>
          <a:p>
            <a:r>
              <a:rPr lang="en-US" i="1" dirty="0" err="1"/>
              <a:t>Clingendael</a:t>
            </a:r>
            <a:r>
              <a:rPr lang="en-US" i="1" dirty="0"/>
              <a:t> Garden Plan</a:t>
            </a:r>
          </a:p>
          <a:p>
            <a:r>
              <a:rPr lang="en-US" dirty="0"/>
              <a:t>ca. 1690s</a:t>
            </a:r>
          </a:p>
          <a:p>
            <a:endParaRPr lang="en-US" dirty="0"/>
          </a:p>
          <a:p>
            <a:r>
              <a:rPr lang="en-US" dirty="0"/>
              <a:t>Etching</a:t>
            </a:r>
          </a:p>
          <a:p>
            <a:r>
              <a:rPr lang="en-US" dirty="0" err="1"/>
              <a:t>Clingendael</a:t>
            </a:r>
            <a:r>
              <a:rPr lang="en-US" dirty="0"/>
              <a:t> Estate in North Holland with plan of the garden (The Hague)</a:t>
            </a:r>
          </a:p>
          <a:p>
            <a:endParaRPr lang="en-US" dirty="0"/>
          </a:p>
          <a:p>
            <a:r>
              <a:rPr lang="en-US" dirty="0"/>
              <a:t>From: </a:t>
            </a:r>
            <a:r>
              <a:rPr lang="en-US" i="1" dirty="0"/>
              <a:t>Views of Country Houses &amp; Gardens of Holland</a:t>
            </a:r>
          </a:p>
          <a:p>
            <a:endParaRPr lang="en-US" dirty="0"/>
          </a:p>
        </p:txBody>
      </p:sp>
      <p:sp>
        <p:nvSpPr>
          <p:cNvPr id="5" name="TextBox 4">
            <a:extLst>
              <a:ext uri="{FF2B5EF4-FFF2-40B4-BE49-F238E27FC236}">
                <a16:creationId xmlns:a16="http://schemas.microsoft.com/office/drawing/2014/main" id="{EE9B55DD-2329-D946-A725-0F8306BE2E23}"/>
              </a:ext>
            </a:extLst>
          </p:cNvPr>
          <p:cNvSpPr txBox="1"/>
          <p:nvPr/>
        </p:nvSpPr>
        <p:spPr>
          <a:xfrm>
            <a:off x="8451731" y="5103674"/>
            <a:ext cx="3422216" cy="1200329"/>
          </a:xfrm>
          <a:prstGeom prst="rect">
            <a:avLst/>
          </a:prstGeom>
          <a:noFill/>
        </p:spPr>
        <p:txBody>
          <a:bodyPr wrap="square" rtlCol="0">
            <a:spAutoFit/>
          </a:bodyPr>
          <a:lstStyle/>
          <a:p>
            <a:r>
              <a:rPr lang="en-US" dirty="0"/>
              <a:t>6. Vanessa Sellers. </a:t>
            </a:r>
            <a:r>
              <a:rPr lang="en-US" i="1" dirty="0"/>
              <a:t>Courtly Gardens in Holland 1600-1650.</a:t>
            </a:r>
            <a:r>
              <a:rPr lang="en-US" dirty="0"/>
              <a:t> (Amsterdam: </a:t>
            </a:r>
            <a:r>
              <a:rPr lang="en-US" dirty="0" err="1"/>
              <a:t>Architectura</a:t>
            </a:r>
            <a:r>
              <a:rPr lang="en-US" dirty="0"/>
              <a:t> &amp; Natura Press, 2001), 13. </a:t>
            </a:r>
          </a:p>
        </p:txBody>
      </p:sp>
    </p:spTree>
    <p:extLst>
      <p:ext uri="{BB962C8B-B14F-4D97-AF65-F5344CB8AC3E}">
        <p14:creationId xmlns:p14="http://schemas.microsoft.com/office/powerpoint/2010/main" val="1048211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F204972-DD44-2241-8866-0FDD0A4ABAF1}"/>
              </a:ext>
            </a:extLst>
          </p:cNvPr>
          <p:cNvSpPr txBox="1"/>
          <p:nvPr/>
        </p:nvSpPr>
        <p:spPr>
          <a:xfrm>
            <a:off x="5143500" y="1541719"/>
            <a:ext cx="5744818" cy="2308324"/>
          </a:xfrm>
          <a:prstGeom prst="rect">
            <a:avLst/>
          </a:prstGeom>
          <a:noFill/>
        </p:spPr>
        <p:txBody>
          <a:bodyPr wrap="square" rtlCol="0">
            <a:spAutoFit/>
          </a:bodyPr>
          <a:lstStyle/>
          <a:p>
            <a:r>
              <a:rPr lang="en-US" i="1" dirty="0"/>
              <a:t>De </a:t>
            </a:r>
            <a:r>
              <a:rPr lang="en-US" i="1" dirty="0" err="1"/>
              <a:t>Verstandige</a:t>
            </a:r>
            <a:r>
              <a:rPr lang="en-US" i="1" dirty="0"/>
              <a:t> Kock</a:t>
            </a:r>
          </a:p>
          <a:p>
            <a:r>
              <a:rPr lang="en-US" dirty="0"/>
              <a:t>1683</a:t>
            </a:r>
          </a:p>
          <a:p>
            <a:endParaRPr lang="en-US" dirty="0"/>
          </a:p>
          <a:p>
            <a:r>
              <a:rPr lang="en-US" dirty="0"/>
              <a:t>The cover of the original </a:t>
            </a:r>
            <a:r>
              <a:rPr lang="en-US" i="1" dirty="0"/>
              <a:t>De </a:t>
            </a:r>
            <a:r>
              <a:rPr lang="en-US" i="1" dirty="0" err="1"/>
              <a:t>Verstandige</a:t>
            </a:r>
            <a:r>
              <a:rPr lang="en-US" i="1" dirty="0"/>
              <a:t> Kock</a:t>
            </a:r>
            <a:r>
              <a:rPr lang="en-US" dirty="0"/>
              <a:t> (1683) reprinted from </a:t>
            </a:r>
            <a:r>
              <a:rPr lang="en-US" i="1" dirty="0"/>
              <a:t>The Sensible Cook</a:t>
            </a:r>
            <a:r>
              <a:rPr lang="en-US" dirty="0"/>
              <a:t> (1989)</a:t>
            </a:r>
          </a:p>
          <a:p>
            <a:endParaRPr lang="en-US" dirty="0"/>
          </a:p>
          <a:p>
            <a:r>
              <a:rPr lang="en-US" dirty="0"/>
              <a:t>(Recipes included sourced from Flemish, French, Italian, Gent, and previous Dutch cookbooks)</a:t>
            </a:r>
          </a:p>
        </p:txBody>
      </p:sp>
      <p:pic>
        <p:nvPicPr>
          <p:cNvPr id="6" name="Picture 5">
            <a:extLst>
              <a:ext uri="{FF2B5EF4-FFF2-40B4-BE49-F238E27FC236}">
                <a16:creationId xmlns:a16="http://schemas.microsoft.com/office/drawing/2014/main" id="{879E73DB-AFE4-9B4E-8E6A-FA6BF4D4C3CE}"/>
              </a:ext>
            </a:extLst>
          </p:cNvPr>
          <p:cNvPicPr>
            <a:picLocks noChangeAspect="1"/>
          </p:cNvPicPr>
          <p:nvPr/>
        </p:nvPicPr>
        <p:blipFill>
          <a:blip r:embed="rId3"/>
          <a:stretch>
            <a:fillRect/>
          </a:stretch>
        </p:blipFill>
        <p:spPr>
          <a:xfrm>
            <a:off x="0" y="0"/>
            <a:ext cx="5143500" cy="6893906"/>
          </a:xfrm>
          <a:prstGeom prst="rect">
            <a:avLst/>
          </a:prstGeom>
        </p:spPr>
      </p:pic>
      <p:sp>
        <p:nvSpPr>
          <p:cNvPr id="2" name="TextBox 1">
            <a:extLst>
              <a:ext uri="{FF2B5EF4-FFF2-40B4-BE49-F238E27FC236}">
                <a16:creationId xmlns:a16="http://schemas.microsoft.com/office/drawing/2014/main" id="{8B7AA081-BDE6-044A-8070-BDC6961A545A}"/>
              </a:ext>
            </a:extLst>
          </p:cNvPr>
          <p:cNvSpPr txBox="1"/>
          <p:nvPr/>
        </p:nvSpPr>
        <p:spPr>
          <a:xfrm>
            <a:off x="5143500" y="4273420"/>
            <a:ext cx="5045529" cy="1754326"/>
          </a:xfrm>
          <a:prstGeom prst="rect">
            <a:avLst/>
          </a:prstGeom>
          <a:noFill/>
        </p:spPr>
        <p:txBody>
          <a:bodyPr wrap="square" rtlCol="0">
            <a:spAutoFit/>
          </a:bodyPr>
          <a:lstStyle/>
          <a:p>
            <a:r>
              <a:rPr lang="en-US" dirty="0"/>
              <a:t>7. Donna Barnes, “Dutch Paintings in the Seventeenth Century,” in Matters of Taste: Food and Drink in Seventeenth</a:t>
            </a:r>
          </a:p>
          <a:p>
            <a:r>
              <a:rPr lang="en-US" dirty="0"/>
              <a:t>Century Art and Life, ed. Donna Barnes and Peter Rose, (New York: Syracuse University Press, 2002), 10. </a:t>
            </a:r>
          </a:p>
        </p:txBody>
      </p:sp>
    </p:spTree>
    <p:extLst>
      <p:ext uri="{BB962C8B-B14F-4D97-AF65-F5344CB8AC3E}">
        <p14:creationId xmlns:p14="http://schemas.microsoft.com/office/powerpoint/2010/main" val="36167277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7FAAF85-C874-564A-80A9-D971A950DC23}"/>
              </a:ext>
            </a:extLst>
          </p:cNvPr>
          <p:cNvPicPr>
            <a:picLocks noChangeAspect="1"/>
          </p:cNvPicPr>
          <p:nvPr/>
        </p:nvPicPr>
        <p:blipFill>
          <a:blip r:embed="rId2"/>
          <a:stretch>
            <a:fillRect/>
          </a:stretch>
        </p:blipFill>
        <p:spPr>
          <a:xfrm>
            <a:off x="0" y="228600"/>
            <a:ext cx="8491940" cy="6400800"/>
          </a:xfrm>
          <a:prstGeom prst="rect">
            <a:avLst/>
          </a:prstGeom>
        </p:spPr>
      </p:pic>
      <p:sp>
        <p:nvSpPr>
          <p:cNvPr id="3" name="TextBox 2">
            <a:extLst>
              <a:ext uri="{FF2B5EF4-FFF2-40B4-BE49-F238E27FC236}">
                <a16:creationId xmlns:a16="http://schemas.microsoft.com/office/drawing/2014/main" id="{72F9FBD9-22D8-7141-B41A-070EA3A0E56B}"/>
              </a:ext>
            </a:extLst>
          </p:cNvPr>
          <p:cNvSpPr txBox="1"/>
          <p:nvPr/>
        </p:nvSpPr>
        <p:spPr>
          <a:xfrm>
            <a:off x="8491940" y="1120676"/>
            <a:ext cx="3454400" cy="2308324"/>
          </a:xfrm>
          <a:prstGeom prst="rect">
            <a:avLst/>
          </a:prstGeom>
          <a:noFill/>
        </p:spPr>
        <p:txBody>
          <a:bodyPr wrap="square" rtlCol="0">
            <a:spAutoFit/>
          </a:bodyPr>
          <a:lstStyle/>
          <a:p>
            <a:r>
              <a:rPr lang="en-US" dirty="0" err="1"/>
              <a:t>Adriaen</a:t>
            </a:r>
            <a:r>
              <a:rPr lang="en-US" dirty="0"/>
              <a:t> van Utrecht (Antwerp)</a:t>
            </a:r>
          </a:p>
          <a:p>
            <a:r>
              <a:rPr lang="en-US" i="1" dirty="0"/>
              <a:t>Banquet Still Life</a:t>
            </a:r>
          </a:p>
          <a:p>
            <a:r>
              <a:rPr lang="en-US" dirty="0"/>
              <a:t>1644</a:t>
            </a:r>
          </a:p>
          <a:p>
            <a:endParaRPr lang="en-US" dirty="0"/>
          </a:p>
          <a:p>
            <a:r>
              <a:rPr lang="en-US" dirty="0"/>
              <a:t>Oil on canvas</a:t>
            </a:r>
          </a:p>
          <a:p>
            <a:r>
              <a:rPr lang="en-US" dirty="0"/>
              <a:t>185 x 242.5cm</a:t>
            </a:r>
          </a:p>
          <a:p>
            <a:endParaRPr lang="en-US" dirty="0"/>
          </a:p>
          <a:p>
            <a:r>
              <a:rPr lang="en-US" dirty="0"/>
              <a:t>Rijksmuseum</a:t>
            </a:r>
          </a:p>
        </p:txBody>
      </p:sp>
      <p:sp>
        <p:nvSpPr>
          <p:cNvPr id="4" name="TextBox 3">
            <a:extLst>
              <a:ext uri="{FF2B5EF4-FFF2-40B4-BE49-F238E27FC236}">
                <a16:creationId xmlns:a16="http://schemas.microsoft.com/office/drawing/2014/main" id="{2C73093F-181B-6248-981B-1334ABBC5905}"/>
              </a:ext>
            </a:extLst>
          </p:cNvPr>
          <p:cNvSpPr txBox="1"/>
          <p:nvPr/>
        </p:nvSpPr>
        <p:spPr>
          <a:xfrm>
            <a:off x="8491940" y="4598075"/>
            <a:ext cx="3189987" cy="2031325"/>
          </a:xfrm>
          <a:prstGeom prst="rect">
            <a:avLst/>
          </a:prstGeom>
          <a:noFill/>
        </p:spPr>
        <p:txBody>
          <a:bodyPr wrap="square" rtlCol="0">
            <a:spAutoFit/>
          </a:bodyPr>
          <a:lstStyle/>
          <a:p>
            <a:r>
              <a:rPr lang="en-US" dirty="0"/>
              <a:t>8. Mary </a:t>
            </a:r>
            <a:r>
              <a:rPr lang="en-US" dirty="0" err="1"/>
              <a:t>Piepmeir</a:t>
            </a:r>
            <a:r>
              <a:rPr lang="en-US" dirty="0"/>
              <a:t>, “The Appeal of Lemons: Appearance and Meaning in Mid Seventeenth-Century Dutch Paintings,” PhD diss., (UNC Chapel Hill, 2018), 23.</a:t>
            </a:r>
          </a:p>
          <a:p>
            <a:endParaRPr lang="en-US" dirty="0"/>
          </a:p>
        </p:txBody>
      </p:sp>
    </p:spTree>
    <p:extLst>
      <p:ext uri="{BB962C8B-B14F-4D97-AF65-F5344CB8AC3E}">
        <p14:creationId xmlns:p14="http://schemas.microsoft.com/office/powerpoint/2010/main" val="10840721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indoor, table, food, sitting&#10;&#10;Description automatically generated">
            <a:extLst>
              <a:ext uri="{FF2B5EF4-FFF2-40B4-BE49-F238E27FC236}">
                <a16:creationId xmlns:a16="http://schemas.microsoft.com/office/drawing/2014/main" id="{C1D662E4-08E8-9E48-B1CF-83E7291628E9}"/>
              </a:ext>
            </a:extLst>
          </p:cNvPr>
          <p:cNvPicPr>
            <a:picLocks noChangeAspect="1"/>
          </p:cNvPicPr>
          <p:nvPr/>
        </p:nvPicPr>
        <p:blipFill>
          <a:blip r:embed="rId2"/>
          <a:stretch>
            <a:fillRect/>
          </a:stretch>
        </p:blipFill>
        <p:spPr>
          <a:xfrm>
            <a:off x="0" y="0"/>
            <a:ext cx="5226844" cy="6858000"/>
          </a:xfrm>
          <a:prstGeom prst="rect">
            <a:avLst/>
          </a:prstGeom>
        </p:spPr>
      </p:pic>
      <p:sp>
        <p:nvSpPr>
          <p:cNvPr id="4" name="TextBox 3">
            <a:extLst>
              <a:ext uri="{FF2B5EF4-FFF2-40B4-BE49-F238E27FC236}">
                <a16:creationId xmlns:a16="http://schemas.microsoft.com/office/drawing/2014/main" id="{4AC26EBA-D573-4942-8196-ED09390B9D2E}"/>
              </a:ext>
            </a:extLst>
          </p:cNvPr>
          <p:cNvSpPr txBox="1"/>
          <p:nvPr/>
        </p:nvSpPr>
        <p:spPr>
          <a:xfrm>
            <a:off x="5226844" y="1860341"/>
            <a:ext cx="5214730" cy="2308324"/>
          </a:xfrm>
          <a:prstGeom prst="rect">
            <a:avLst/>
          </a:prstGeom>
          <a:noFill/>
        </p:spPr>
        <p:txBody>
          <a:bodyPr wrap="square" rtlCol="0">
            <a:spAutoFit/>
          </a:bodyPr>
          <a:lstStyle/>
          <a:p>
            <a:pPr fontAlgn="base"/>
            <a:r>
              <a:rPr lang="en-US" dirty="0"/>
              <a:t>Jan </a:t>
            </a:r>
            <a:r>
              <a:rPr lang="en-US" dirty="0" err="1"/>
              <a:t>Davidsz</a:t>
            </a:r>
            <a:r>
              <a:rPr lang="en-US" dirty="0"/>
              <a:t> de </a:t>
            </a:r>
            <a:r>
              <a:rPr lang="en-US" dirty="0" err="1"/>
              <a:t>Heem</a:t>
            </a:r>
            <a:r>
              <a:rPr lang="en-US" dirty="0"/>
              <a:t> (Antwerp)</a:t>
            </a:r>
          </a:p>
          <a:p>
            <a:pPr fontAlgn="base"/>
            <a:r>
              <a:rPr lang="en-US" i="1" dirty="0"/>
              <a:t>Still Life with a Glass and Oysters</a:t>
            </a:r>
            <a:br>
              <a:rPr lang="en-US" dirty="0"/>
            </a:br>
            <a:r>
              <a:rPr lang="en-US" dirty="0"/>
              <a:t>ca. 1640</a:t>
            </a:r>
          </a:p>
          <a:p>
            <a:pPr fontAlgn="base"/>
            <a:endParaRPr lang="en-US" dirty="0"/>
          </a:p>
          <a:p>
            <a:pPr fontAlgn="base"/>
            <a:r>
              <a:rPr lang="en-US" dirty="0"/>
              <a:t>Oil on wood</a:t>
            </a:r>
          </a:p>
          <a:p>
            <a:pPr fontAlgn="base"/>
            <a:r>
              <a:rPr lang="en-US" dirty="0"/>
              <a:t>25.1 x 19.1 cm</a:t>
            </a:r>
          </a:p>
          <a:p>
            <a:endParaRPr lang="en-US" dirty="0"/>
          </a:p>
          <a:p>
            <a:r>
              <a:rPr lang="en-US" dirty="0"/>
              <a:t>Met Museum</a:t>
            </a:r>
          </a:p>
        </p:txBody>
      </p:sp>
      <p:sp>
        <p:nvSpPr>
          <p:cNvPr id="2" name="TextBox 1">
            <a:extLst>
              <a:ext uri="{FF2B5EF4-FFF2-40B4-BE49-F238E27FC236}">
                <a16:creationId xmlns:a16="http://schemas.microsoft.com/office/drawing/2014/main" id="{CB81C656-D898-2B45-A9E1-F953CC7662D4}"/>
              </a:ext>
            </a:extLst>
          </p:cNvPr>
          <p:cNvSpPr txBox="1"/>
          <p:nvPr/>
        </p:nvSpPr>
        <p:spPr>
          <a:xfrm>
            <a:off x="5226844" y="4913168"/>
            <a:ext cx="4253058" cy="1200329"/>
          </a:xfrm>
          <a:prstGeom prst="rect">
            <a:avLst/>
          </a:prstGeom>
          <a:noFill/>
        </p:spPr>
        <p:txBody>
          <a:bodyPr wrap="square" rtlCol="0">
            <a:spAutoFit/>
          </a:bodyPr>
          <a:lstStyle/>
          <a:p>
            <a:r>
              <a:rPr lang="en-US" dirty="0"/>
              <a:t>9. Liana Cheney. “The Oyster in Dutch Genre Paintings: Moral or Erotic Symbolism.” </a:t>
            </a:r>
            <a:r>
              <a:rPr lang="en-US" i="1" dirty="0" err="1"/>
              <a:t>Artibus</a:t>
            </a:r>
            <a:r>
              <a:rPr lang="en-US" i="1" dirty="0"/>
              <a:t> et</a:t>
            </a:r>
            <a:endParaRPr lang="en-US" dirty="0"/>
          </a:p>
          <a:p>
            <a:r>
              <a:rPr lang="en-US" i="1" dirty="0" err="1"/>
              <a:t>Historiae</a:t>
            </a:r>
            <a:r>
              <a:rPr lang="en-US" dirty="0"/>
              <a:t> 8, No. 15 (1987): 13. </a:t>
            </a:r>
          </a:p>
        </p:txBody>
      </p:sp>
    </p:spTree>
    <p:extLst>
      <p:ext uri="{BB962C8B-B14F-4D97-AF65-F5344CB8AC3E}">
        <p14:creationId xmlns:p14="http://schemas.microsoft.com/office/powerpoint/2010/main" val="36415693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posing for the camera&#10;&#10;Description automatically generated">
            <a:extLst>
              <a:ext uri="{FF2B5EF4-FFF2-40B4-BE49-F238E27FC236}">
                <a16:creationId xmlns:a16="http://schemas.microsoft.com/office/drawing/2014/main" id="{C70AB4DE-B837-634D-BEAB-9D4B972892AF}"/>
              </a:ext>
            </a:extLst>
          </p:cNvPr>
          <p:cNvPicPr>
            <a:picLocks noChangeAspect="1"/>
          </p:cNvPicPr>
          <p:nvPr/>
        </p:nvPicPr>
        <p:blipFill>
          <a:blip r:embed="rId2"/>
          <a:stretch>
            <a:fillRect/>
          </a:stretch>
        </p:blipFill>
        <p:spPr>
          <a:xfrm>
            <a:off x="0" y="0"/>
            <a:ext cx="5246370" cy="6858000"/>
          </a:xfrm>
          <a:prstGeom prst="rect">
            <a:avLst/>
          </a:prstGeom>
        </p:spPr>
      </p:pic>
      <p:sp>
        <p:nvSpPr>
          <p:cNvPr id="4" name="TextBox 3">
            <a:extLst>
              <a:ext uri="{FF2B5EF4-FFF2-40B4-BE49-F238E27FC236}">
                <a16:creationId xmlns:a16="http://schemas.microsoft.com/office/drawing/2014/main" id="{9709DAFD-22EC-AF43-8A62-EF8357BB2052}"/>
              </a:ext>
            </a:extLst>
          </p:cNvPr>
          <p:cNvSpPr txBox="1"/>
          <p:nvPr/>
        </p:nvSpPr>
        <p:spPr>
          <a:xfrm>
            <a:off x="5246369" y="2136338"/>
            <a:ext cx="5826443" cy="2585323"/>
          </a:xfrm>
          <a:prstGeom prst="rect">
            <a:avLst/>
          </a:prstGeom>
          <a:noFill/>
        </p:spPr>
        <p:txBody>
          <a:bodyPr wrap="square" rtlCol="0">
            <a:spAutoFit/>
          </a:bodyPr>
          <a:lstStyle/>
          <a:p>
            <a:r>
              <a:rPr lang="en-US" dirty="0"/>
              <a:t>Richard </a:t>
            </a:r>
            <a:r>
              <a:rPr lang="en-US" dirty="0" err="1"/>
              <a:t>Brakenburg</a:t>
            </a:r>
            <a:r>
              <a:rPr lang="en-US" dirty="0"/>
              <a:t> after Jan Steen (London, Leiden)</a:t>
            </a:r>
          </a:p>
          <a:p>
            <a:r>
              <a:rPr lang="en-US" i="1" dirty="0"/>
              <a:t>A Medical Practitioner Taking a Girl's Pulse and Holding a Flask of Her Urine</a:t>
            </a:r>
          </a:p>
          <a:p>
            <a:r>
              <a:rPr lang="en-US" dirty="0"/>
              <a:t>Late seventeenth century</a:t>
            </a:r>
          </a:p>
          <a:p>
            <a:endParaRPr lang="en-US" i="1" dirty="0"/>
          </a:p>
          <a:p>
            <a:r>
              <a:rPr lang="en-US" dirty="0"/>
              <a:t>Oil on wood</a:t>
            </a:r>
          </a:p>
          <a:p>
            <a:r>
              <a:rPr lang="en-US" dirty="0"/>
              <a:t>51.4 x W 41.9 cm</a:t>
            </a:r>
          </a:p>
          <a:p>
            <a:endParaRPr lang="en-US" dirty="0"/>
          </a:p>
          <a:p>
            <a:r>
              <a:rPr lang="en-US" dirty="0" err="1"/>
              <a:t>Wellcome</a:t>
            </a:r>
            <a:r>
              <a:rPr lang="en-US" dirty="0"/>
              <a:t> Library, UK</a:t>
            </a:r>
          </a:p>
        </p:txBody>
      </p:sp>
      <p:sp>
        <p:nvSpPr>
          <p:cNvPr id="2" name="TextBox 1">
            <a:extLst>
              <a:ext uri="{FF2B5EF4-FFF2-40B4-BE49-F238E27FC236}">
                <a16:creationId xmlns:a16="http://schemas.microsoft.com/office/drawing/2014/main" id="{80C542B2-DC8E-B74D-95AC-10467E6F0D4C}"/>
              </a:ext>
            </a:extLst>
          </p:cNvPr>
          <p:cNvSpPr txBox="1"/>
          <p:nvPr/>
        </p:nvSpPr>
        <p:spPr>
          <a:xfrm>
            <a:off x="5246369" y="5486400"/>
            <a:ext cx="6155639" cy="923330"/>
          </a:xfrm>
          <a:prstGeom prst="rect">
            <a:avLst/>
          </a:prstGeom>
          <a:noFill/>
        </p:spPr>
        <p:txBody>
          <a:bodyPr wrap="square" rtlCol="0">
            <a:spAutoFit/>
          </a:bodyPr>
          <a:lstStyle/>
          <a:p>
            <a:r>
              <a:rPr lang="en-US" dirty="0"/>
              <a:t>10. Jacques Ferrand, </a:t>
            </a:r>
            <a:r>
              <a:rPr lang="en-US" i="1" dirty="0"/>
              <a:t>A Treatise on Lovesickness</a:t>
            </a:r>
            <a:r>
              <a:rPr lang="en-US" dirty="0"/>
              <a:t>, trans. and ed. Donald Beecher and Massimo </a:t>
            </a:r>
            <a:r>
              <a:rPr lang="en-US" dirty="0" err="1"/>
              <a:t>Ciavolella</a:t>
            </a:r>
            <a:r>
              <a:rPr lang="en-US" dirty="0"/>
              <a:t>, (New York:</a:t>
            </a:r>
          </a:p>
          <a:p>
            <a:r>
              <a:rPr lang="en-US" dirty="0"/>
              <a:t>Syracuse University Press, 1990), 360. </a:t>
            </a:r>
          </a:p>
        </p:txBody>
      </p:sp>
    </p:spTree>
    <p:extLst>
      <p:ext uri="{BB962C8B-B14F-4D97-AF65-F5344CB8AC3E}">
        <p14:creationId xmlns:p14="http://schemas.microsoft.com/office/powerpoint/2010/main" val="3000429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8F439C7-34C3-BD41-9BB3-DC2D414F7C02}"/>
              </a:ext>
            </a:extLst>
          </p:cNvPr>
          <p:cNvPicPr>
            <a:picLocks noChangeAspect="1"/>
          </p:cNvPicPr>
          <p:nvPr/>
        </p:nvPicPr>
        <p:blipFill>
          <a:blip r:embed="rId2"/>
          <a:stretch>
            <a:fillRect/>
          </a:stretch>
        </p:blipFill>
        <p:spPr>
          <a:xfrm>
            <a:off x="0" y="685800"/>
            <a:ext cx="7620000" cy="6172200"/>
          </a:xfrm>
          <a:prstGeom prst="rect">
            <a:avLst/>
          </a:prstGeom>
        </p:spPr>
      </p:pic>
      <p:sp>
        <p:nvSpPr>
          <p:cNvPr id="5" name="TextBox 4">
            <a:extLst>
              <a:ext uri="{FF2B5EF4-FFF2-40B4-BE49-F238E27FC236}">
                <a16:creationId xmlns:a16="http://schemas.microsoft.com/office/drawing/2014/main" id="{4D3DAEF9-A571-6C4A-A1C4-8690D213E9C0}"/>
              </a:ext>
            </a:extLst>
          </p:cNvPr>
          <p:cNvSpPr txBox="1"/>
          <p:nvPr/>
        </p:nvSpPr>
        <p:spPr>
          <a:xfrm>
            <a:off x="7620000" y="2136338"/>
            <a:ext cx="3519055" cy="2862322"/>
          </a:xfrm>
          <a:prstGeom prst="rect">
            <a:avLst/>
          </a:prstGeom>
          <a:noFill/>
        </p:spPr>
        <p:txBody>
          <a:bodyPr wrap="square" rtlCol="0">
            <a:spAutoFit/>
          </a:bodyPr>
          <a:lstStyle/>
          <a:p>
            <a:r>
              <a:rPr lang="en-US" dirty="0" err="1"/>
              <a:t>Joannes</a:t>
            </a:r>
            <a:r>
              <a:rPr lang="en-US" dirty="0"/>
              <a:t> van </a:t>
            </a:r>
            <a:r>
              <a:rPr lang="en-US" dirty="0" err="1"/>
              <a:t>Deutecum</a:t>
            </a:r>
            <a:endParaRPr lang="en-US" dirty="0"/>
          </a:p>
          <a:p>
            <a:r>
              <a:rPr lang="en-US" dirty="0"/>
              <a:t>Claes Jansz Visscher</a:t>
            </a:r>
          </a:p>
          <a:p>
            <a:r>
              <a:rPr lang="en-US" i="1" dirty="0"/>
              <a:t>Leo Belgicus</a:t>
            </a:r>
          </a:p>
          <a:p>
            <a:r>
              <a:rPr lang="en-US" dirty="0"/>
              <a:t>1650</a:t>
            </a:r>
          </a:p>
          <a:p>
            <a:endParaRPr lang="en-US" dirty="0"/>
          </a:p>
          <a:p>
            <a:r>
              <a:rPr lang="en-US" dirty="0"/>
              <a:t>Double-page engraved map, contemporary outline color</a:t>
            </a:r>
          </a:p>
          <a:p>
            <a:r>
              <a:rPr lang="en-US" dirty="0"/>
              <a:t>440 X 545 mm</a:t>
            </a:r>
          </a:p>
          <a:p>
            <a:endParaRPr lang="en-US" dirty="0"/>
          </a:p>
          <a:p>
            <a:r>
              <a:rPr lang="en-US" dirty="0"/>
              <a:t>Sotheby’s</a:t>
            </a:r>
          </a:p>
        </p:txBody>
      </p:sp>
    </p:spTree>
    <p:extLst>
      <p:ext uri="{BB962C8B-B14F-4D97-AF65-F5344CB8AC3E}">
        <p14:creationId xmlns:p14="http://schemas.microsoft.com/office/powerpoint/2010/main" val="158061208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newspaper&#10;&#10;Description automatically generated">
            <a:extLst>
              <a:ext uri="{FF2B5EF4-FFF2-40B4-BE49-F238E27FC236}">
                <a16:creationId xmlns:a16="http://schemas.microsoft.com/office/drawing/2014/main" id="{B915EF72-1602-204B-A8B6-C06715510200}"/>
              </a:ext>
            </a:extLst>
          </p:cNvPr>
          <p:cNvPicPr>
            <a:picLocks noChangeAspect="1"/>
          </p:cNvPicPr>
          <p:nvPr/>
        </p:nvPicPr>
        <p:blipFill>
          <a:blip r:embed="rId2"/>
          <a:stretch>
            <a:fillRect/>
          </a:stretch>
        </p:blipFill>
        <p:spPr>
          <a:xfrm>
            <a:off x="-319708" y="615156"/>
            <a:ext cx="7539384" cy="5627688"/>
          </a:xfrm>
          <a:prstGeom prst="rect">
            <a:avLst/>
          </a:prstGeom>
        </p:spPr>
      </p:pic>
      <p:sp>
        <p:nvSpPr>
          <p:cNvPr id="4" name="TextBox 3">
            <a:extLst>
              <a:ext uri="{FF2B5EF4-FFF2-40B4-BE49-F238E27FC236}">
                <a16:creationId xmlns:a16="http://schemas.microsoft.com/office/drawing/2014/main" id="{AAB82136-5C0B-D241-A3BE-4909589A9B5A}"/>
              </a:ext>
            </a:extLst>
          </p:cNvPr>
          <p:cNvSpPr txBox="1"/>
          <p:nvPr/>
        </p:nvSpPr>
        <p:spPr>
          <a:xfrm>
            <a:off x="7219676" y="1387864"/>
            <a:ext cx="4810399" cy="3139321"/>
          </a:xfrm>
          <a:prstGeom prst="rect">
            <a:avLst/>
          </a:prstGeom>
          <a:noFill/>
        </p:spPr>
        <p:txBody>
          <a:bodyPr wrap="square" rtlCol="0">
            <a:spAutoFit/>
          </a:bodyPr>
          <a:lstStyle/>
          <a:p>
            <a:r>
              <a:rPr lang="en-US" dirty="0" err="1"/>
              <a:t>Wirsung</a:t>
            </a:r>
            <a:r>
              <a:rPr lang="en-US" dirty="0"/>
              <a:t> Christoph, printer (German)</a:t>
            </a:r>
          </a:p>
          <a:p>
            <a:r>
              <a:rPr lang="en-US" dirty="0"/>
              <a:t>Carolus </a:t>
            </a:r>
            <a:r>
              <a:rPr lang="en-US" dirty="0" err="1"/>
              <a:t>Baten</a:t>
            </a:r>
            <a:r>
              <a:rPr lang="en-US" dirty="0"/>
              <a:t>, author (Ghent/Amsterdam)</a:t>
            </a:r>
          </a:p>
          <a:p>
            <a:r>
              <a:rPr lang="en-US" i="1" dirty="0" err="1"/>
              <a:t>Medecyn-Boec</a:t>
            </a:r>
            <a:r>
              <a:rPr lang="en-US" i="1" dirty="0"/>
              <a:t>, </a:t>
            </a:r>
            <a:r>
              <a:rPr lang="en-US" i="1" dirty="0" err="1"/>
              <a:t>Daer</a:t>
            </a:r>
            <a:r>
              <a:rPr lang="en-US" i="1" dirty="0"/>
              <a:t> </a:t>
            </a:r>
            <a:r>
              <a:rPr lang="en-US" i="1" dirty="0" err="1"/>
              <a:t>inne</a:t>
            </a:r>
            <a:r>
              <a:rPr lang="en-US" i="1" dirty="0"/>
              <a:t> alle </a:t>
            </a:r>
            <a:r>
              <a:rPr lang="en-US" i="1" dirty="0" err="1"/>
              <a:t>uyt-wendighe</a:t>
            </a:r>
            <a:r>
              <a:rPr lang="en-US" i="1" dirty="0"/>
              <a:t> </a:t>
            </a:r>
            <a:r>
              <a:rPr lang="en-US" i="1" dirty="0" err="1"/>
              <a:t>ende</a:t>
            </a:r>
            <a:r>
              <a:rPr lang="en-US" i="1" dirty="0"/>
              <a:t> </a:t>
            </a:r>
            <a:r>
              <a:rPr lang="en-US" i="1" dirty="0" err="1"/>
              <a:t>inwendighe</a:t>
            </a:r>
            <a:r>
              <a:rPr lang="en-US" i="1" dirty="0"/>
              <a:t> </a:t>
            </a:r>
            <a:r>
              <a:rPr lang="en-US" i="1" dirty="0" err="1"/>
              <a:t>partijen</a:t>
            </a:r>
            <a:r>
              <a:rPr lang="en-US" i="1" dirty="0"/>
              <a:t> des menschen </a:t>
            </a:r>
            <a:r>
              <a:rPr lang="en-US" i="1" dirty="0" err="1"/>
              <a:t>lichaems</a:t>
            </a:r>
            <a:r>
              <a:rPr lang="en-US" i="1" dirty="0"/>
              <a:t>/ met alle hare </a:t>
            </a:r>
            <a:r>
              <a:rPr lang="en-US" i="1" dirty="0" err="1"/>
              <a:t>Sieckten</a:t>
            </a:r>
            <a:r>
              <a:rPr lang="en-US" i="1" dirty="0"/>
              <a:t> </a:t>
            </a:r>
            <a:r>
              <a:rPr lang="en-US" i="1" dirty="0" err="1"/>
              <a:t>ende</a:t>
            </a:r>
            <a:r>
              <a:rPr lang="en-US" i="1" dirty="0"/>
              <a:t> </a:t>
            </a:r>
            <a:r>
              <a:rPr lang="en-US" i="1" dirty="0" err="1"/>
              <a:t>Geeken</a:t>
            </a:r>
            <a:r>
              <a:rPr lang="en-US" i="1" dirty="0"/>
              <a:t>/ van den </a:t>
            </a:r>
            <a:r>
              <a:rPr lang="en-US" i="1" dirty="0" err="1"/>
              <a:t>Hoofde</a:t>
            </a:r>
            <a:r>
              <a:rPr lang="en-US" i="1" dirty="0"/>
              <a:t> </a:t>
            </a:r>
            <a:r>
              <a:rPr lang="en-US" i="1" dirty="0" err="1"/>
              <a:t>af</a:t>
            </a:r>
            <a:r>
              <a:rPr lang="en-US" i="1" dirty="0"/>
              <a:t>/ tot de </a:t>
            </a:r>
            <a:r>
              <a:rPr lang="en-US" i="1" dirty="0" err="1"/>
              <a:t>voeten</a:t>
            </a:r>
            <a:r>
              <a:rPr lang="en-US" i="1" dirty="0"/>
              <a:t> toe</a:t>
            </a:r>
            <a:r>
              <a:rPr lang="en-US" dirty="0"/>
              <a:t>…</a:t>
            </a:r>
          </a:p>
          <a:p>
            <a:r>
              <a:rPr lang="en-US" dirty="0"/>
              <a:t>1589</a:t>
            </a:r>
          </a:p>
          <a:p>
            <a:endParaRPr lang="en-US" dirty="0"/>
          </a:p>
          <a:p>
            <a:r>
              <a:rPr lang="en-US" dirty="0"/>
              <a:t>Original leather stamped book, restored</a:t>
            </a:r>
          </a:p>
          <a:p>
            <a:r>
              <a:rPr lang="en-US" dirty="0"/>
              <a:t>Folio: 21 x 31 x 7 cm</a:t>
            </a:r>
            <a:br>
              <a:rPr lang="en-US" dirty="0"/>
            </a:br>
            <a:endParaRPr lang="en-US" dirty="0"/>
          </a:p>
        </p:txBody>
      </p:sp>
      <p:sp>
        <p:nvSpPr>
          <p:cNvPr id="2" name="TextBox 1">
            <a:extLst>
              <a:ext uri="{FF2B5EF4-FFF2-40B4-BE49-F238E27FC236}">
                <a16:creationId xmlns:a16="http://schemas.microsoft.com/office/drawing/2014/main" id="{F9B98EBB-F3FF-1B43-ADCC-C3D09ED6868E}"/>
              </a:ext>
            </a:extLst>
          </p:cNvPr>
          <p:cNvSpPr txBox="1"/>
          <p:nvPr/>
        </p:nvSpPr>
        <p:spPr>
          <a:xfrm>
            <a:off x="7219676" y="5001208"/>
            <a:ext cx="4630202" cy="1200329"/>
          </a:xfrm>
          <a:prstGeom prst="rect">
            <a:avLst/>
          </a:prstGeom>
          <a:noFill/>
        </p:spPr>
        <p:txBody>
          <a:bodyPr wrap="square" rtlCol="0">
            <a:spAutoFit/>
          </a:bodyPr>
          <a:lstStyle/>
          <a:p>
            <a:r>
              <a:rPr lang="en-US" dirty="0"/>
              <a:t>11. Laurinda Dixon, </a:t>
            </a:r>
            <a:r>
              <a:rPr lang="en-US" i="1" dirty="0"/>
              <a:t>Perilous Chastity: Women and Illness in Pre-Enlightenment Art and Medicine</a:t>
            </a:r>
            <a:r>
              <a:rPr lang="en-US" dirty="0"/>
              <a:t>, (London: Cornell University Press, 1995), 159. </a:t>
            </a:r>
          </a:p>
        </p:txBody>
      </p:sp>
    </p:spTree>
    <p:extLst>
      <p:ext uri="{BB962C8B-B14F-4D97-AF65-F5344CB8AC3E}">
        <p14:creationId xmlns:p14="http://schemas.microsoft.com/office/powerpoint/2010/main" val="347630663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text on a white surface&#10;&#10;Description automatically generated">
            <a:extLst>
              <a:ext uri="{FF2B5EF4-FFF2-40B4-BE49-F238E27FC236}">
                <a16:creationId xmlns:a16="http://schemas.microsoft.com/office/drawing/2014/main" id="{DA89FF01-DDC1-E743-ACEB-9712361FCA06}"/>
              </a:ext>
            </a:extLst>
          </p:cNvPr>
          <p:cNvPicPr>
            <a:picLocks noChangeAspect="1"/>
          </p:cNvPicPr>
          <p:nvPr/>
        </p:nvPicPr>
        <p:blipFill>
          <a:blip r:embed="rId2"/>
          <a:stretch>
            <a:fillRect/>
          </a:stretch>
        </p:blipFill>
        <p:spPr>
          <a:xfrm>
            <a:off x="-1" y="-1"/>
            <a:ext cx="5700713" cy="6853961"/>
          </a:xfrm>
          <a:prstGeom prst="rect">
            <a:avLst/>
          </a:prstGeom>
        </p:spPr>
      </p:pic>
      <p:sp>
        <p:nvSpPr>
          <p:cNvPr id="4" name="TextBox 3">
            <a:extLst>
              <a:ext uri="{FF2B5EF4-FFF2-40B4-BE49-F238E27FC236}">
                <a16:creationId xmlns:a16="http://schemas.microsoft.com/office/drawing/2014/main" id="{7239BD88-B3C0-BC43-8236-6ED177B09225}"/>
              </a:ext>
            </a:extLst>
          </p:cNvPr>
          <p:cNvSpPr txBox="1"/>
          <p:nvPr/>
        </p:nvSpPr>
        <p:spPr>
          <a:xfrm>
            <a:off x="5700712" y="60908"/>
            <a:ext cx="4800600" cy="2585323"/>
          </a:xfrm>
          <a:prstGeom prst="rect">
            <a:avLst/>
          </a:prstGeom>
          <a:noFill/>
        </p:spPr>
        <p:txBody>
          <a:bodyPr wrap="square" rtlCol="0">
            <a:spAutoFit/>
          </a:bodyPr>
          <a:lstStyle/>
          <a:p>
            <a:r>
              <a:rPr lang="en-US" dirty="0"/>
              <a:t>Gervase Markham (English)</a:t>
            </a:r>
          </a:p>
          <a:p>
            <a:r>
              <a:rPr lang="en-US" i="1" dirty="0" err="1"/>
              <a:t>Cheape</a:t>
            </a:r>
            <a:r>
              <a:rPr lang="en-US" i="1" dirty="0"/>
              <a:t> and Good Husbandry for the well-ordering of All Beasts, and Fowles, and for the </a:t>
            </a:r>
            <a:r>
              <a:rPr lang="en-US" i="1" dirty="0" err="1"/>
              <a:t>Generall</a:t>
            </a:r>
            <a:r>
              <a:rPr lang="en-US" i="1" dirty="0"/>
              <a:t> Cure of Their Diseases</a:t>
            </a:r>
          </a:p>
          <a:p>
            <a:r>
              <a:rPr lang="en-US" dirty="0"/>
              <a:t>1614</a:t>
            </a:r>
          </a:p>
          <a:p>
            <a:endParaRPr lang="en-US" i="1" dirty="0"/>
          </a:p>
          <a:p>
            <a:r>
              <a:rPr lang="en-US" dirty="0"/>
              <a:t>Original leather stamped book </a:t>
            </a:r>
          </a:p>
          <a:p>
            <a:r>
              <a:rPr lang="en-US" dirty="0"/>
              <a:t>London: by Thomas </a:t>
            </a:r>
            <a:r>
              <a:rPr lang="en-US" dirty="0" err="1"/>
              <a:t>Snodham</a:t>
            </a:r>
            <a:r>
              <a:rPr lang="en-US" dirty="0"/>
              <a:t> for Roger Jackson. </a:t>
            </a:r>
          </a:p>
          <a:p>
            <a:r>
              <a:rPr lang="en-US" dirty="0"/>
              <a:t>Christie’s</a:t>
            </a:r>
          </a:p>
        </p:txBody>
      </p:sp>
      <p:sp>
        <p:nvSpPr>
          <p:cNvPr id="2" name="TextBox 1">
            <a:extLst>
              <a:ext uri="{FF2B5EF4-FFF2-40B4-BE49-F238E27FC236}">
                <a16:creationId xmlns:a16="http://schemas.microsoft.com/office/drawing/2014/main" id="{D558AF90-BF03-A34E-8E8C-62E64DC31A9A}"/>
              </a:ext>
            </a:extLst>
          </p:cNvPr>
          <p:cNvSpPr txBox="1"/>
          <p:nvPr/>
        </p:nvSpPr>
        <p:spPr>
          <a:xfrm>
            <a:off x="5700712" y="2667552"/>
            <a:ext cx="6491288" cy="4247317"/>
          </a:xfrm>
          <a:prstGeom prst="rect">
            <a:avLst/>
          </a:prstGeom>
          <a:noFill/>
        </p:spPr>
        <p:txBody>
          <a:bodyPr wrap="square" rtlCol="0">
            <a:spAutoFit/>
          </a:bodyPr>
          <a:lstStyle/>
          <a:p>
            <a:r>
              <a:rPr lang="en-US" dirty="0"/>
              <a:t>12. Julie Hochstrasser. “Feasting the Eye: Painting and Reality in the Seventeenth-century ‘</a:t>
            </a:r>
            <a:r>
              <a:rPr lang="en-US" dirty="0" err="1"/>
              <a:t>Bancketje</a:t>
            </a:r>
            <a:r>
              <a:rPr lang="en-US" dirty="0"/>
              <a:t>.’” In </a:t>
            </a:r>
            <a:r>
              <a:rPr lang="en-US" i="1" dirty="0"/>
              <a:t>Still-Life Paintings from the Netherlands 1550-1720</a:t>
            </a:r>
            <a:r>
              <a:rPr lang="en-US" dirty="0"/>
              <a:t>, edited by Alan Chong and </a:t>
            </a:r>
            <a:r>
              <a:rPr lang="en-US" dirty="0" err="1"/>
              <a:t>Wouter</a:t>
            </a:r>
            <a:r>
              <a:rPr lang="en-US" dirty="0"/>
              <a:t> </a:t>
            </a:r>
            <a:r>
              <a:rPr lang="en-US" dirty="0" err="1"/>
              <a:t>Kloek</a:t>
            </a:r>
            <a:r>
              <a:rPr lang="en-US" dirty="0"/>
              <a:t>, 73-86. Zwolle: </a:t>
            </a:r>
            <a:r>
              <a:rPr lang="en-US" dirty="0" err="1"/>
              <a:t>Waanders</a:t>
            </a:r>
            <a:r>
              <a:rPr lang="en-US" dirty="0"/>
              <a:t> Publishers, 1999.</a:t>
            </a:r>
          </a:p>
          <a:p>
            <a:endParaRPr lang="en-US" dirty="0"/>
          </a:p>
          <a:p>
            <a:r>
              <a:rPr lang="en-US" dirty="0"/>
              <a:t>“as </a:t>
            </a:r>
            <a:r>
              <a:rPr lang="en-US" dirty="0" err="1"/>
              <a:t>Athenaeus</a:t>
            </a:r>
            <a:r>
              <a:rPr lang="en-US" dirty="0"/>
              <a:t> established with a strange example, of two criminals who were sentenced, according to the laws of Egypt, to be given over to the adders, and on the way a warden out of sympathy gave them a citron, which they ate up, and thereafter being bitten they suffered no harm from the sharp and poisonous snakes. Over which the judge was amazed, and learning that they had eaten a citron, the next day allowed the one to be given a citron, and the other one not, and… nothing happened to the one who had eaten the citron, but the other turned completely blue directly after the bit of the adder, and died immediately.” </a:t>
            </a:r>
          </a:p>
        </p:txBody>
      </p:sp>
    </p:spTree>
    <p:extLst>
      <p:ext uri="{BB962C8B-B14F-4D97-AF65-F5344CB8AC3E}">
        <p14:creationId xmlns:p14="http://schemas.microsoft.com/office/powerpoint/2010/main" val="184929642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D09868A-A380-6843-98AF-A9F03D5A921D}"/>
              </a:ext>
            </a:extLst>
          </p:cNvPr>
          <p:cNvSpPr txBox="1"/>
          <p:nvPr/>
        </p:nvSpPr>
        <p:spPr>
          <a:xfrm>
            <a:off x="5260211" y="197700"/>
            <a:ext cx="4249737" cy="2585323"/>
          </a:xfrm>
          <a:prstGeom prst="rect">
            <a:avLst/>
          </a:prstGeom>
          <a:noFill/>
        </p:spPr>
        <p:txBody>
          <a:bodyPr wrap="square" rtlCol="0">
            <a:spAutoFit/>
          </a:bodyPr>
          <a:lstStyle/>
          <a:p>
            <a:r>
              <a:rPr lang="en-US" dirty="0"/>
              <a:t>Pieter de Hooch (Rotterdam)</a:t>
            </a:r>
          </a:p>
          <a:p>
            <a:r>
              <a:rPr lang="en-US" i="1" dirty="0"/>
              <a:t>Figures in a Courtyard behind a House</a:t>
            </a:r>
          </a:p>
          <a:p>
            <a:r>
              <a:rPr lang="en-US" dirty="0"/>
              <a:t>c. 1663 - c. 1665</a:t>
            </a:r>
          </a:p>
          <a:p>
            <a:endParaRPr lang="en-US" dirty="0"/>
          </a:p>
          <a:p>
            <a:r>
              <a:rPr lang="en-US" dirty="0"/>
              <a:t>60cm - w 45.7cm</a:t>
            </a:r>
          </a:p>
          <a:p>
            <a:r>
              <a:rPr lang="en-US" dirty="0"/>
              <a:t>Oil on canvas</a:t>
            </a:r>
          </a:p>
          <a:p>
            <a:endParaRPr lang="en-US" dirty="0"/>
          </a:p>
          <a:p>
            <a:r>
              <a:rPr lang="en-US" dirty="0"/>
              <a:t>Rijksmuseum</a:t>
            </a:r>
          </a:p>
          <a:p>
            <a:endParaRPr lang="en-US" dirty="0"/>
          </a:p>
        </p:txBody>
      </p:sp>
      <p:pic>
        <p:nvPicPr>
          <p:cNvPr id="6" name="Picture 5" descr="A group of people in front of a house&#10;&#10;Description automatically generated">
            <a:extLst>
              <a:ext uri="{FF2B5EF4-FFF2-40B4-BE49-F238E27FC236}">
                <a16:creationId xmlns:a16="http://schemas.microsoft.com/office/drawing/2014/main" id="{4188F433-B3F6-9841-B263-F641DE823AA2}"/>
              </a:ext>
            </a:extLst>
          </p:cNvPr>
          <p:cNvPicPr>
            <a:picLocks noChangeAspect="1"/>
          </p:cNvPicPr>
          <p:nvPr/>
        </p:nvPicPr>
        <p:blipFill>
          <a:blip r:embed="rId2"/>
          <a:stretch>
            <a:fillRect/>
          </a:stretch>
        </p:blipFill>
        <p:spPr>
          <a:xfrm>
            <a:off x="0" y="0"/>
            <a:ext cx="5260211" cy="6858000"/>
          </a:xfrm>
          <a:prstGeom prst="rect">
            <a:avLst/>
          </a:prstGeom>
        </p:spPr>
      </p:pic>
      <p:pic>
        <p:nvPicPr>
          <p:cNvPr id="7" name="Picture 6" descr="A group of people in front of a house&#10;&#10;Description automatically generated">
            <a:extLst>
              <a:ext uri="{FF2B5EF4-FFF2-40B4-BE49-F238E27FC236}">
                <a16:creationId xmlns:a16="http://schemas.microsoft.com/office/drawing/2014/main" id="{8F9CE9DC-74B0-F344-BC4F-DDCB7FA8D39D}"/>
              </a:ext>
            </a:extLst>
          </p:cNvPr>
          <p:cNvPicPr>
            <a:picLocks noChangeAspect="1"/>
          </p:cNvPicPr>
          <p:nvPr/>
        </p:nvPicPr>
        <p:blipFill rotWithShape="1">
          <a:blip r:embed="rId2"/>
          <a:srcRect l="14757" t="59861" r="24401" b="5139"/>
          <a:stretch/>
        </p:blipFill>
        <p:spPr>
          <a:xfrm>
            <a:off x="6357938" y="2482453"/>
            <a:ext cx="5834062" cy="4375547"/>
          </a:xfrm>
          <a:prstGeom prst="rect">
            <a:avLst/>
          </a:prstGeom>
        </p:spPr>
      </p:pic>
    </p:spTree>
    <p:extLst>
      <p:ext uri="{BB962C8B-B14F-4D97-AF65-F5344CB8AC3E}">
        <p14:creationId xmlns:p14="http://schemas.microsoft.com/office/powerpoint/2010/main" val="149248869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indoor, sitting, vase, table&#10;&#10;Description automatically generated">
            <a:extLst>
              <a:ext uri="{FF2B5EF4-FFF2-40B4-BE49-F238E27FC236}">
                <a16:creationId xmlns:a16="http://schemas.microsoft.com/office/drawing/2014/main" id="{88C3E8A4-495D-B842-B8DE-064492C3C5BF}"/>
              </a:ext>
            </a:extLst>
          </p:cNvPr>
          <p:cNvPicPr>
            <a:picLocks noChangeAspect="1"/>
          </p:cNvPicPr>
          <p:nvPr/>
        </p:nvPicPr>
        <p:blipFill>
          <a:blip r:embed="rId2"/>
          <a:stretch>
            <a:fillRect/>
          </a:stretch>
        </p:blipFill>
        <p:spPr>
          <a:xfrm>
            <a:off x="-542926" y="-2707919"/>
            <a:ext cx="8029575" cy="9565919"/>
          </a:xfrm>
          <a:prstGeom prst="rect">
            <a:avLst/>
          </a:prstGeom>
        </p:spPr>
      </p:pic>
      <p:sp>
        <p:nvSpPr>
          <p:cNvPr id="6" name="TextBox 5">
            <a:extLst>
              <a:ext uri="{FF2B5EF4-FFF2-40B4-BE49-F238E27FC236}">
                <a16:creationId xmlns:a16="http://schemas.microsoft.com/office/drawing/2014/main" id="{9F39E292-8B8E-1644-84C3-A258A774B871}"/>
              </a:ext>
            </a:extLst>
          </p:cNvPr>
          <p:cNvSpPr txBox="1"/>
          <p:nvPr/>
        </p:nvSpPr>
        <p:spPr>
          <a:xfrm>
            <a:off x="7486649" y="2761836"/>
            <a:ext cx="4779479" cy="2585323"/>
          </a:xfrm>
          <a:prstGeom prst="rect">
            <a:avLst/>
          </a:prstGeom>
          <a:noFill/>
        </p:spPr>
        <p:txBody>
          <a:bodyPr wrap="square" rtlCol="0">
            <a:spAutoFit/>
          </a:bodyPr>
          <a:lstStyle/>
          <a:p>
            <a:r>
              <a:rPr lang="en-US" dirty="0"/>
              <a:t>Willem </a:t>
            </a:r>
            <a:r>
              <a:rPr lang="en-US" dirty="0" err="1"/>
              <a:t>Kalf</a:t>
            </a:r>
            <a:r>
              <a:rPr lang="en-US" dirty="0"/>
              <a:t> (Rotterdam)</a:t>
            </a:r>
          </a:p>
          <a:p>
            <a:r>
              <a:rPr lang="en-US" i="1" dirty="0"/>
              <a:t>Still Life with a Chinese Bowl, Nautilus Cup and Other Objects (detail)</a:t>
            </a:r>
          </a:p>
          <a:p>
            <a:r>
              <a:rPr lang="en-US" dirty="0"/>
              <a:t>1662</a:t>
            </a:r>
          </a:p>
          <a:p>
            <a:endParaRPr lang="en-US" dirty="0"/>
          </a:p>
          <a:p>
            <a:r>
              <a:rPr lang="en-US" dirty="0"/>
              <a:t>Oil on canvas. 79.4 x 67.3 cm</a:t>
            </a:r>
          </a:p>
          <a:p>
            <a:br>
              <a:rPr lang="en-US" dirty="0"/>
            </a:br>
            <a:r>
              <a:rPr lang="en-US" dirty="0"/>
              <a:t>Museo Nacional Thyssen-</a:t>
            </a:r>
            <a:r>
              <a:rPr lang="en-US" dirty="0" err="1"/>
              <a:t>Bornemisza</a:t>
            </a:r>
            <a:r>
              <a:rPr lang="en-US" dirty="0"/>
              <a:t>, Madrid</a:t>
            </a:r>
          </a:p>
          <a:p>
            <a:endParaRPr lang="en-US" dirty="0"/>
          </a:p>
        </p:txBody>
      </p:sp>
    </p:spTree>
    <p:extLst>
      <p:ext uri="{BB962C8B-B14F-4D97-AF65-F5344CB8AC3E}">
        <p14:creationId xmlns:p14="http://schemas.microsoft.com/office/powerpoint/2010/main" val="192236199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9AC86CF-1ABB-6B45-84E5-B8E2C71F817C}"/>
              </a:ext>
            </a:extLst>
          </p:cNvPr>
          <p:cNvSpPr txBox="1"/>
          <p:nvPr/>
        </p:nvSpPr>
        <p:spPr>
          <a:xfrm>
            <a:off x="9424987" y="2282276"/>
            <a:ext cx="4064000" cy="2308324"/>
          </a:xfrm>
          <a:prstGeom prst="rect">
            <a:avLst/>
          </a:prstGeom>
          <a:noFill/>
        </p:spPr>
        <p:txBody>
          <a:bodyPr wrap="square" rtlCol="0">
            <a:spAutoFit/>
          </a:bodyPr>
          <a:lstStyle/>
          <a:p>
            <a:r>
              <a:rPr lang="en-US" dirty="0"/>
              <a:t>Pieter </a:t>
            </a:r>
            <a:r>
              <a:rPr lang="en-US" dirty="0" err="1"/>
              <a:t>Claesz</a:t>
            </a:r>
            <a:r>
              <a:rPr lang="en-US" dirty="0"/>
              <a:t> (Antwerp)</a:t>
            </a:r>
          </a:p>
          <a:p>
            <a:r>
              <a:rPr lang="en-US" i="1" dirty="0"/>
              <a:t>Still Life with Lemons</a:t>
            </a:r>
          </a:p>
          <a:p>
            <a:r>
              <a:rPr lang="en-US" dirty="0"/>
              <a:t>1629</a:t>
            </a:r>
          </a:p>
          <a:p>
            <a:endParaRPr lang="en-US" dirty="0"/>
          </a:p>
          <a:p>
            <a:r>
              <a:rPr lang="en-US" dirty="0"/>
              <a:t>Oil on panel</a:t>
            </a:r>
          </a:p>
          <a:p>
            <a:r>
              <a:rPr lang="en-US" dirty="0"/>
              <a:t>44.5 x 61 cm</a:t>
            </a:r>
          </a:p>
          <a:p>
            <a:endParaRPr lang="en-US" dirty="0"/>
          </a:p>
          <a:p>
            <a:r>
              <a:rPr lang="en-US" dirty="0"/>
              <a:t>Private Collection</a:t>
            </a:r>
          </a:p>
        </p:txBody>
      </p:sp>
      <p:pic>
        <p:nvPicPr>
          <p:cNvPr id="5" name="Picture 4">
            <a:extLst>
              <a:ext uri="{FF2B5EF4-FFF2-40B4-BE49-F238E27FC236}">
                <a16:creationId xmlns:a16="http://schemas.microsoft.com/office/drawing/2014/main" id="{D739EF0A-758A-714D-B645-4B25D4091582}"/>
              </a:ext>
            </a:extLst>
          </p:cNvPr>
          <p:cNvPicPr>
            <a:picLocks noChangeAspect="1"/>
          </p:cNvPicPr>
          <p:nvPr/>
        </p:nvPicPr>
        <p:blipFill>
          <a:blip r:embed="rId2"/>
          <a:stretch>
            <a:fillRect/>
          </a:stretch>
        </p:blipFill>
        <p:spPr>
          <a:xfrm>
            <a:off x="-100013" y="0"/>
            <a:ext cx="9525000" cy="6858000"/>
          </a:xfrm>
          <a:prstGeom prst="rect">
            <a:avLst/>
          </a:prstGeom>
        </p:spPr>
      </p:pic>
      <p:sp>
        <p:nvSpPr>
          <p:cNvPr id="2" name="TextBox 1">
            <a:extLst>
              <a:ext uri="{FF2B5EF4-FFF2-40B4-BE49-F238E27FC236}">
                <a16:creationId xmlns:a16="http://schemas.microsoft.com/office/drawing/2014/main" id="{A6F6F3E3-8A24-8144-BED7-6A510013A449}"/>
              </a:ext>
            </a:extLst>
          </p:cNvPr>
          <p:cNvSpPr txBox="1"/>
          <p:nvPr/>
        </p:nvSpPr>
        <p:spPr>
          <a:xfrm>
            <a:off x="9424987" y="4985636"/>
            <a:ext cx="2767013" cy="1477328"/>
          </a:xfrm>
          <a:prstGeom prst="rect">
            <a:avLst/>
          </a:prstGeom>
          <a:noFill/>
        </p:spPr>
        <p:txBody>
          <a:bodyPr wrap="square" rtlCol="0">
            <a:spAutoFit/>
          </a:bodyPr>
          <a:lstStyle/>
          <a:p>
            <a:r>
              <a:rPr lang="en-US" dirty="0"/>
              <a:t>13. </a:t>
            </a:r>
            <a:r>
              <a:rPr lang="en-US" dirty="0" err="1"/>
              <a:t>Mariët</a:t>
            </a:r>
            <a:r>
              <a:rPr lang="en-US" dirty="0"/>
              <a:t> Westermann, </a:t>
            </a:r>
            <a:r>
              <a:rPr lang="en-US" i="1" dirty="0"/>
              <a:t>A Worldly Art: The Dutch Republic 1585-1718</a:t>
            </a:r>
            <a:r>
              <a:rPr lang="en-US" dirty="0"/>
              <a:t>. (New York: Harry N. Abrams, Incorporated, 1996), 15. </a:t>
            </a:r>
          </a:p>
        </p:txBody>
      </p:sp>
    </p:spTree>
    <p:extLst>
      <p:ext uri="{BB962C8B-B14F-4D97-AF65-F5344CB8AC3E}">
        <p14:creationId xmlns:p14="http://schemas.microsoft.com/office/powerpoint/2010/main" val="80613828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in a room&#10;&#10;Description automatically generated">
            <a:extLst>
              <a:ext uri="{FF2B5EF4-FFF2-40B4-BE49-F238E27FC236}">
                <a16:creationId xmlns:a16="http://schemas.microsoft.com/office/drawing/2014/main" id="{213C1440-AFC1-7D43-913A-806C85997F62}"/>
              </a:ext>
            </a:extLst>
          </p:cNvPr>
          <p:cNvPicPr>
            <a:picLocks noChangeAspect="1"/>
          </p:cNvPicPr>
          <p:nvPr/>
        </p:nvPicPr>
        <p:blipFill>
          <a:blip r:embed="rId2"/>
          <a:stretch>
            <a:fillRect/>
          </a:stretch>
        </p:blipFill>
        <p:spPr>
          <a:xfrm>
            <a:off x="0" y="0"/>
            <a:ext cx="8225004" cy="5915025"/>
          </a:xfrm>
          <a:prstGeom prst="rect">
            <a:avLst/>
          </a:prstGeom>
        </p:spPr>
      </p:pic>
      <p:sp>
        <p:nvSpPr>
          <p:cNvPr id="4" name="TextBox 3">
            <a:extLst>
              <a:ext uri="{FF2B5EF4-FFF2-40B4-BE49-F238E27FC236}">
                <a16:creationId xmlns:a16="http://schemas.microsoft.com/office/drawing/2014/main" id="{CE5F99F7-66F8-684E-9D66-1D049BFE6B5D}"/>
              </a:ext>
            </a:extLst>
          </p:cNvPr>
          <p:cNvSpPr txBox="1"/>
          <p:nvPr/>
        </p:nvSpPr>
        <p:spPr>
          <a:xfrm>
            <a:off x="8225004" y="1689052"/>
            <a:ext cx="3966996" cy="2308324"/>
          </a:xfrm>
          <a:prstGeom prst="rect">
            <a:avLst/>
          </a:prstGeom>
          <a:noFill/>
        </p:spPr>
        <p:txBody>
          <a:bodyPr wrap="square" rtlCol="0">
            <a:spAutoFit/>
          </a:bodyPr>
          <a:lstStyle/>
          <a:p>
            <a:r>
              <a:rPr lang="en-US" dirty="0"/>
              <a:t>Jan Steen (Leiden)</a:t>
            </a:r>
          </a:p>
          <a:p>
            <a:r>
              <a:rPr lang="en-US" i="1" dirty="0"/>
              <a:t>Beware of Luxury (In </a:t>
            </a:r>
            <a:r>
              <a:rPr lang="en-US" i="1" dirty="0" err="1"/>
              <a:t>Weelde</a:t>
            </a:r>
            <a:r>
              <a:rPr lang="en-US" i="1" dirty="0"/>
              <a:t> </a:t>
            </a:r>
            <a:r>
              <a:rPr lang="en-US" i="1" dirty="0" err="1"/>
              <a:t>Siet</a:t>
            </a:r>
            <a:r>
              <a:rPr lang="en-US" i="1" dirty="0"/>
              <a:t> Toe)</a:t>
            </a:r>
          </a:p>
          <a:p>
            <a:r>
              <a:rPr lang="en-US" dirty="0"/>
              <a:t>1663</a:t>
            </a:r>
          </a:p>
          <a:p>
            <a:endParaRPr lang="en-US" dirty="0"/>
          </a:p>
          <a:p>
            <a:r>
              <a:rPr lang="en-US" dirty="0"/>
              <a:t>Oil on canvas</a:t>
            </a:r>
          </a:p>
          <a:p>
            <a:r>
              <a:rPr lang="en-US" dirty="0"/>
              <a:t>10.5 x 14.5 cm</a:t>
            </a:r>
          </a:p>
          <a:p>
            <a:endParaRPr lang="en-US" dirty="0"/>
          </a:p>
          <a:p>
            <a:r>
              <a:rPr lang="en-US" dirty="0" err="1"/>
              <a:t>Kunsthistorisches</a:t>
            </a:r>
            <a:r>
              <a:rPr lang="en-US" dirty="0"/>
              <a:t> Museum, Vienna</a:t>
            </a:r>
          </a:p>
        </p:txBody>
      </p:sp>
      <p:pic>
        <p:nvPicPr>
          <p:cNvPr id="5" name="Picture 4" descr="A picture containing sitting, table, building, front&#10;&#10;Description automatically generated">
            <a:extLst>
              <a:ext uri="{FF2B5EF4-FFF2-40B4-BE49-F238E27FC236}">
                <a16:creationId xmlns:a16="http://schemas.microsoft.com/office/drawing/2014/main" id="{DD1DBD62-CB02-3440-BB94-2C2F1340C773}"/>
              </a:ext>
            </a:extLst>
          </p:cNvPr>
          <p:cNvPicPr>
            <a:picLocks noChangeAspect="1"/>
          </p:cNvPicPr>
          <p:nvPr/>
        </p:nvPicPr>
        <p:blipFill>
          <a:blip r:embed="rId3"/>
          <a:stretch>
            <a:fillRect/>
          </a:stretch>
        </p:blipFill>
        <p:spPr>
          <a:xfrm>
            <a:off x="9446441" y="4014786"/>
            <a:ext cx="2745559" cy="2843212"/>
          </a:xfrm>
          <a:prstGeom prst="rect">
            <a:avLst/>
          </a:prstGeom>
        </p:spPr>
      </p:pic>
    </p:spTree>
    <p:extLst>
      <p:ext uri="{BB962C8B-B14F-4D97-AF65-F5344CB8AC3E}">
        <p14:creationId xmlns:p14="http://schemas.microsoft.com/office/powerpoint/2010/main" val="395267383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7FAAF85-C874-564A-80A9-D971A950DC23}"/>
              </a:ext>
            </a:extLst>
          </p:cNvPr>
          <p:cNvPicPr>
            <a:picLocks noChangeAspect="1"/>
          </p:cNvPicPr>
          <p:nvPr/>
        </p:nvPicPr>
        <p:blipFill rotWithShape="1">
          <a:blip r:embed="rId2"/>
          <a:srcRect l="17161" t="19643" r="32533" b="24108"/>
          <a:stretch/>
        </p:blipFill>
        <p:spPr>
          <a:xfrm>
            <a:off x="0" y="364380"/>
            <a:ext cx="7272393" cy="6129239"/>
          </a:xfrm>
          <a:prstGeom prst="rect">
            <a:avLst/>
          </a:prstGeom>
        </p:spPr>
      </p:pic>
      <p:sp>
        <p:nvSpPr>
          <p:cNvPr id="3" name="TextBox 2">
            <a:extLst>
              <a:ext uri="{FF2B5EF4-FFF2-40B4-BE49-F238E27FC236}">
                <a16:creationId xmlns:a16="http://schemas.microsoft.com/office/drawing/2014/main" id="{72F9FBD9-22D8-7141-B41A-070EA3A0E56B}"/>
              </a:ext>
            </a:extLst>
          </p:cNvPr>
          <p:cNvSpPr txBox="1"/>
          <p:nvPr/>
        </p:nvSpPr>
        <p:spPr>
          <a:xfrm>
            <a:off x="7272393" y="2274837"/>
            <a:ext cx="3454400" cy="2308324"/>
          </a:xfrm>
          <a:prstGeom prst="rect">
            <a:avLst/>
          </a:prstGeom>
          <a:noFill/>
        </p:spPr>
        <p:txBody>
          <a:bodyPr wrap="square" rtlCol="0">
            <a:spAutoFit/>
          </a:bodyPr>
          <a:lstStyle/>
          <a:p>
            <a:r>
              <a:rPr lang="en-US" dirty="0" err="1"/>
              <a:t>Adriaen</a:t>
            </a:r>
            <a:r>
              <a:rPr lang="en-US" dirty="0"/>
              <a:t> van Utrecht (Antwerp)</a:t>
            </a:r>
          </a:p>
          <a:p>
            <a:r>
              <a:rPr lang="en-US" i="1" dirty="0"/>
              <a:t>Banquet Still Life (detail)</a:t>
            </a:r>
          </a:p>
          <a:p>
            <a:r>
              <a:rPr lang="en-US" dirty="0"/>
              <a:t>1644</a:t>
            </a:r>
          </a:p>
          <a:p>
            <a:endParaRPr lang="en-US" dirty="0"/>
          </a:p>
          <a:p>
            <a:r>
              <a:rPr lang="en-US" dirty="0"/>
              <a:t>Oil on canvas</a:t>
            </a:r>
          </a:p>
          <a:p>
            <a:r>
              <a:rPr lang="en-US" dirty="0"/>
              <a:t>185 x 242.5cm</a:t>
            </a:r>
          </a:p>
          <a:p>
            <a:endParaRPr lang="en-US" dirty="0"/>
          </a:p>
          <a:p>
            <a:r>
              <a:rPr lang="en-US" dirty="0"/>
              <a:t>Rijksmuseum</a:t>
            </a:r>
          </a:p>
        </p:txBody>
      </p:sp>
      <p:sp>
        <p:nvSpPr>
          <p:cNvPr id="4" name="TextBox 3">
            <a:extLst>
              <a:ext uri="{FF2B5EF4-FFF2-40B4-BE49-F238E27FC236}">
                <a16:creationId xmlns:a16="http://schemas.microsoft.com/office/drawing/2014/main" id="{B6BE2FE6-1FCA-0B48-8395-E4D313AAF34B}"/>
              </a:ext>
            </a:extLst>
          </p:cNvPr>
          <p:cNvSpPr txBox="1"/>
          <p:nvPr/>
        </p:nvSpPr>
        <p:spPr>
          <a:xfrm>
            <a:off x="7272393" y="5293289"/>
            <a:ext cx="4036309" cy="1200329"/>
          </a:xfrm>
          <a:prstGeom prst="rect">
            <a:avLst/>
          </a:prstGeom>
          <a:noFill/>
        </p:spPr>
        <p:txBody>
          <a:bodyPr wrap="square" rtlCol="0">
            <a:spAutoFit/>
          </a:bodyPr>
          <a:lstStyle/>
          <a:p>
            <a:r>
              <a:rPr lang="en-US" dirty="0"/>
              <a:t>14. Simon Schama, </a:t>
            </a:r>
            <a:r>
              <a:rPr lang="en-US" i="1" dirty="0"/>
              <a:t>The Embarrassment of Riches: an Interpretation of Dutch Culture in the Golden Age</a:t>
            </a:r>
            <a:r>
              <a:rPr lang="en-US" dirty="0"/>
              <a:t> (New York: Vintage Books, 2014). </a:t>
            </a:r>
          </a:p>
        </p:txBody>
      </p:sp>
    </p:spTree>
    <p:extLst>
      <p:ext uri="{BB962C8B-B14F-4D97-AF65-F5344CB8AC3E}">
        <p14:creationId xmlns:p14="http://schemas.microsoft.com/office/powerpoint/2010/main" val="181701316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CAD3585-76EC-B241-81FE-957E918C958F}"/>
              </a:ext>
            </a:extLst>
          </p:cNvPr>
          <p:cNvPicPr>
            <a:picLocks noChangeAspect="1"/>
          </p:cNvPicPr>
          <p:nvPr/>
        </p:nvPicPr>
        <p:blipFill>
          <a:blip r:embed="rId2"/>
          <a:stretch>
            <a:fillRect/>
          </a:stretch>
        </p:blipFill>
        <p:spPr>
          <a:xfrm>
            <a:off x="0" y="0"/>
            <a:ext cx="5323823" cy="6858000"/>
          </a:xfrm>
          <a:prstGeom prst="rect">
            <a:avLst/>
          </a:prstGeom>
        </p:spPr>
      </p:pic>
      <p:sp>
        <p:nvSpPr>
          <p:cNvPr id="3" name="TextBox 2">
            <a:extLst>
              <a:ext uri="{FF2B5EF4-FFF2-40B4-BE49-F238E27FC236}">
                <a16:creationId xmlns:a16="http://schemas.microsoft.com/office/drawing/2014/main" id="{B1938D38-9D26-964A-9C76-9C6691F50BE8}"/>
              </a:ext>
            </a:extLst>
          </p:cNvPr>
          <p:cNvSpPr txBox="1"/>
          <p:nvPr/>
        </p:nvSpPr>
        <p:spPr>
          <a:xfrm>
            <a:off x="5336264" y="2274838"/>
            <a:ext cx="5130800" cy="2308324"/>
          </a:xfrm>
          <a:prstGeom prst="rect">
            <a:avLst/>
          </a:prstGeom>
          <a:noFill/>
        </p:spPr>
        <p:txBody>
          <a:bodyPr wrap="square" rtlCol="0">
            <a:spAutoFit/>
          </a:bodyPr>
          <a:lstStyle/>
          <a:p>
            <a:r>
              <a:rPr lang="en-US" dirty="0"/>
              <a:t>Jan Jansz den </a:t>
            </a:r>
            <a:r>
              <a:rPr lang="en-US" dirty="0" err="1"/>
              <a:t>Uyl</a:t>
            </a:r>
            <a:r>
              <a:rPr lang="en-US" dirty="0"/>
              <a:t> (Amsterdam)</a:t>
            </a:r>
          </a:p>
          <a:p>
            <a:r>
              <a:rPr lang="en-US" i="1" dirty="0"/>
              <a:t>Pewter Jug and Silver Tazza on a Table</a:t>
            </a:r>
          </a:p>
          <a:p>
            <a:r>
              <a:rPr lang="en-US" dirty="0"/>
              <a:t>1633</a:t>
            </a:r>
          </a:p>
          <a:p>
            <a:endParaRPr lang="en-US" dirty="0"/>
          </a:p>
          <a:p>
            <a:r>
              <a:rPr lang="en-US" dirty="0"/>
              <a:t>Oil on panel</a:t>
            </a:r>
          </a:p>
          <a:p>
            <a:r>
              <a:rPr lang="en-US" dirty="0"/>
              <a:t>91 x 72cm</a:t>
            </a:r>
          </a:p>
          <a:p>
            <a:endParaRPr lang="en-US" dirty="0"/>
          </a:p>
          <a:p>
            <a:r>
              <a:rPr lang="en-US" dirty="0"/>
              <a:t>Private Collection</a:t>
            </a:r>
          </a:p>
        </p:txBody>
      </p:sp>
      <p:sp>
        <p:nvSpPr>
          <p:cNvPr id="4" name="TextBox 3">
            <a:extLst>
              <a:ext uri="{FF2B5EF4-FFF2-40B4-BE49-F238E27FC236}">
                <a16:creationId xmlns:a16="http://schemas.microsoft.com/office/drawing/2014/main" id="{A872EF14-C157-FB44-BEA9-AE57AE4649EB}"/>
              </a:ext>
            </a:extLst>
          </p:cNvPr>
          <p:cNvSpPr txBox="1"/>
          <p:nvPr/>
        </p:nvSpPr>
        <p:spPr>
          <a:xfrm>
            <a:off x="5336264" y="5206481"/>
            <a:ext cx="5804487" cy="1200329"/>
          </a:xfrm>
          <a:prstGeom prst="rect">
            <a:avLst/>
          </a:prstGeom>
          <a:noFill/>
        </p:spPr>
        <p:txBody>
          <a:bodyPr wrap="square" rtlCol="0">
            <a:spAutoFit/>
          </a:bodyPr>
          <a:lstStyle/>
          <a:p>
            <a:r>
              <a:rPr lang="en-US" dirty="0"/>
              <a:t>15. Alan Chong, “Contained Under the Name of Still Life: The Associations of Still-Life Painting.’” In </a:t>
            </a:r>
            <a:r>
              <a:rPr lang="en-US" i="1" dirty="0"/>
              <a:t>Still-Life Paintings from the Netherlands 1550-1720</a:t>
            </a:r>
            <a:r>
              <a:rPr lang="en-US" dirty="0"/>
              <a:t>, Edited by Alan Chong and </a:t>
            </a:r>
            <a:r>
              <a:rPr lang="en-US" dirty="0" err="1"/>
              <a:t>Wouter</a:t>
            </a:r>
            <a:r>
              <a:rPr lang="en-US" dirty="0"/>
              <a:t> </a:t>
            </a:r>
            <a:r>
              <a:rPr lang="en-US" dirty="0" err="1"/>
              <a:t>Kloek</a:t>
            </a:r>
            <a:r>
              <a:rPr lang="en-US" dirty="0"/>
              <a:t>. (Zwolle: </a:t>
            </a:r>
            <a:r>
              <a:rPr lang="en-US" dirty="0" err="1"/>
              <a:t>Waanders</a:t>
            </a:r>
            <a:r>
              <a:rPr lang="en-US" dirty="0"/>
              <a:t> Publishers, 1999) 29-31. </a:t>
            </a:r>
          </a:p>
        </p:txBody>
      </p:sp>
    </p:spTree>
    <p:extLst>
      <p:ext uri="{BB962C8B-B14F-4D97-AF65-F5344CB8AC3E}">
        <p14:creationId xmlns:p14="http://schemas.microsoft.com/office/powerpoint/2010/main" val="38753545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F7E0606-B7B3-B54A-9DF7-A407D7C390FF}"/>
              </a:ext>
            </a:extLst>
          </p:cNvPr>
          <p:cNvSpPr txBox="1"/>
          <p:nvPr/>
        </p:nvSpPr>
        <p:spPr>
          <a:xfrm>
            <a:off x="4702175" y="2569265"/>
            <a:ext cx="6569205" cy="3693319"/>
          </a:xfrm>
          <a:prstGeom prst="rect">
            <a:avLst/>
          </a:prstGeom>
          <a:noFill/>
        </p:spPr>
        <p:txBody>
          <a:bodyPr wrap="square" rtlCol="0">
            <a:spAutoFit/>
          </a:bodyPr>
          <a:lstStyle/>
          <a:p>
            <a:r>
              <a:rPr lang="en-US" dirty="0"/>
              <a:t>Johann Friedrich </a:t>
            </a:r>
            <a:r>
              <a:rPr lang="en-US" dirty="0" err="1"/>
              <a:t>Greuter</a:t>
            </a:r>
            <a:r>
              <a:rPr lang="en-US" dirty="0"/>
              <a:t> after Giovanni </a:t>
            </a:r>
            <a:r>
              <a:rPr lang="en-US" dirty="0" err="1"/>
              <a:t>Lanfranco</a:t>
            </a:r>
            <a:r>
              <a:rPr lang="en-US" dirty="0"/>
              <a:t> (German, Italian)</a:t>
            </a:r>
          </a:p>
          <a:p>
            <a:r>
              <a:rPr lang="en-US" i="1" dirty="0"/>
              <a:t>The Arrival of the Hesperides at Naples</a:t>
            </a:r>
            <a:br>
              <a:rPr lang="en-US" dirty="0"/>
            </a:br>
            <a:r>
              <a:rPr lang="en-US" dirty="0"/>
              <a:t>c. 1646</a:t>
            </a:r>
          </a:p>
          <a:p>
            <a:br>
              <a:rPr lang="en-US" dirty="0"/>
            </a:br>
            <a:r>
              <a:rPr lang="en-US" dirty="0"/>
              <a:t>Engraving</a:t>
            </a:r>
            <a:br>
              <a:rPr lang="en-US" dirty="0"/>
            </a:br>
            <a:r>
              <a:rPr lang="en-US" dirty="0"/>
              <a:t>Plate: 30.9 x 21 cm, Sheet: 33.7 x 22.5 cm</a:t>
            </a:r>
          </a:p>
          <a:p>
            <a:endParaRPr lang="en-US" dirty="0"/>
          </a:p>
          <a:p>
            <a:r>
              <a:rPr lang="en-US" dirty="0"/>
              <a:t>Copperplate engraving of the Hesperides at Naples, with mermen carrying citrus plants. The Hesperides guarded the “golden apples” belonging to Hera, stolen by Hercules.</a:t>
            </a:r>
          </a:p>
          <a:p>
            <a:endParaRPr lang="en-US" dirty="0"/>
          </a:p>
          <a:p>
            <a:endParaRPr lang="en-US" dirty="0"/>
          </a:p>
          <a:p>
            <a:endParaRPr lang="en-US" dirty="0"/>
          </a:p>
        </p:txBody>
      </p:sp>
      <p:pic>
        <p:nvPicPr>
          <p:cNvPr id="3" name="Picture 2">
            <a:extLst>
              <a:ext uri="{FF2B5EF4-FFF2-40B4-BE49-F238E27FC236}">
                <a16:creationId xmlns:a16="http://schemas.microsoft.com/office/drawing/2014/main" id="{2156A625-BF9D-AD4B-8023-C192289DCE1E}"/>
              </a:ext>
            </a:extLst>
          </p:cNvPr>
          <p:cNvPicPr>
            <a:picLocks noChangeAspect="1"/>
          </p:cNvPicPr>
          <p:nvPr/>
        </p:nvPicPr>
        <p:blipFill>
          <a:blip r:embed="rId2"/>
          <a:stretch>
            <a:fillRect/>
          </a:stretch>
        </p:blipFill>
        <p:spPr>
          <a:xfrm>
            <a:off x="6089650" y="3422650"/>
            <a:ext cx="12700" cy="12700"/>
          </a:xfrm>
          <a:prstGeom prst="rect">
            <a:avLst/>
          </a:prstGeom>
        </p:spPr>
      </p:pic>
      <p:pic>
        <p:nvPicPr>
          <p:cNvPr id="2050" name="Picture 2">
            <a:extLst>
              <a:ext uri="{FF2B5EF4-FFF2-40B4-BE49-F238E27FC236}">
                <a16:creationId xmlns:a16="http://schemas.microsoft.com/office/drawing/2014/main" id="{6793C4AA-98DD-4047-86A6-A561940F17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350"/>
            <a:ext cx="470217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087460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food, sitting, table, bread&#10;&#10;Description automatically generated">
            <a:extLst>
              <a:ext uri="{FF2B5EF4-FFF2-40B4-BE49-F238E27FC236}">
                <a16:creationId xmlns:a16="http://schemas.microsoft.com/office/drawing/2014/main" id="{89379435-CEB2-1F43-B2FE-99391E024D9A}"/>
              </a:ext>
            </a:extLst>
          </p:cNvPr>
          <p:cNvPicPr>
            <a:picLocks noChangeAspect="1"/>
          </p:cNvPicPr>
          <p:nvPr/>
        </p:nvPicPr>
        <p:blipFill>
          <a:blip r:embed="rId2"/>
          <a:stretch>
            <a:fillRect/>
          </a:stretch>
        </p:blipFill>
        <p:spPr>
          <a:xfrm>
            <a:off x="0" y="0"/>
            <a:ext cx="4963525" cy="6858000"/>
          </a:xfrm>
          <a:prstGeom prst="rect">
            <a:avLst/>
          </a:prstGeom>
        </p:spPr>
      </p:pic>
      <p:sp>
        <p:nvSpPr>
          <p:cNvPr id="4" name="TextBox 3">
            <a:extLst>
              <a:ext uri="{FF2B5EF4-FFF2-40B4-BE49-F238E27FC236}">
                <a16:creationId xmlns:a16="http://schemas.microsoft.com/office/drawing/2014/main" id="{D7A02123-D9E1-6D4E-BAD6-88C288256996}"/>
              </a:ext>
            </a:extLst>
          </p:cNvPr>
          <p:cNvSpPr txBox="1"/>
          <p:nvPr/>
        </p:nvSpPr>
        <p:spPr>
          <a:xfrm>
            <a:off x="4963525" y="2639417"/>
            <a:ext cx="5227983" cy="2308324"/>
          </a:xfrm>
          <a:prstGeom prst="rect">
            <a:avLst/>
          </a:prstGeom>
          <a:noFill/>
        </p:spPr>
        <p:txBody>
          <a:bodyPr wrap="square" rtlCol="0">
            <a:spAutoFit/>
          </a:bodyPr>
          <a:lstStyle/>
          <a:p>
            <a:pPr fontAlgn="base"/>
            <a:r>
              <a:rPr lang="en-US" dirty="0"/>
              <a:t>Jan </a:t>
            </a:r>
            <a:r>
              <a:rPr lang="en-US" dirty="0" err="1"/>
              <a:t>Davidsz</a:t>
            </a:r>
            <a:r>
              <a:rPr lang="en-US" dirty="0"/>
              <a:t> de </a:t>
            </a:r>
            <a:r>
              <a:rPr lang="en-US" dirty="0" err="1"/>
              <a:t>Heem</a:t>
            </a:r>
            <a:r>
              <a:rPr lang="en-US" dirty="0"/>
              <a:t> (Antwerp)</a:t>
            </a:r>
          </a:p>
          <a:p>
            <a:pPr fontAlgn="base"/>
            <a:r>
              <a:rPr lang="en-US" i="1" dirty="0"/>
              <a:t>Still Life with a Glass and Oysters</a:t>
            </a:r>
            <a:br>
              <a:rPr lang="en-US" dirty="0"/>
            </a:br>
            <a:r>
              <a:rPr lang="en-US" dirty="0"/>
              <a:t>ca. 1640</a:t>
            </a:r>
          </a:p>
          <a:p>
            <a:pPr fontAlgn="base"/>
            <a:endParaRPr lang="en-US" dirty="0"/>
          </a:p>
          <a:p>
            <a:pPr fontAlgn="base"/>
            <a:r>
              <a:rPr lang="en-US" dirty="0"/>
              <a:t>Oil on wood</a:t>
            </a:r>
          </a:p>
          <a:p>
            <a:pPr fontAlgn="base"/>
            <a:r>
              <a:rPr lang="en-US" dirty="0"/>
              <a:t>25.1 x 19.1 cm</a:t>
            </a:r>
          </a:p>
          <a:p>
            <a:endParaRPr lang="en-US" dirty="0"/>
          </a:p>
          <a:p>
            <a:r>
              <a:rPr lang="en-US" dirty="0"/>
              <a:t>Met Museum</a:t>
            </a:r>
          </a:p>
        </p:txBody>
      </p:sp>
      <p:sp>
        <p:nvSpPr>
          <p:cNvPr id="2" name="TextBox 1">
            <a:extLst>
              <a:ext uri="{FF2B5EF4-FFF2-40B4-BE49-F238E27FC236}">
                <a16:creationId xmlns:a16="http://schemas.microsoft.com/office/drawing/2014/main" id="{89158B09-BFA6-3649-966E-1F848D82D68D}"/>
              </a:ext>
            </a:extLst>
          </p:cNvPr>
          <p:cNvSpPr txBox="1"/>
          <p:nvPr/>
        </p:nvSpPr>
        <p:spPr>
          <a:xfrm>
            <a:off x="4963525" y="5728995"/>
            <a:ext cx="6419822" cy="646331"/>
          </a:xfrm>
          <a:prstGeom prst="rect">
            <a:avLst/>
          </a:prstGeom>
          <a:noFill/>
        </p:spPr>
        <p:txBody>
          <a:bodyPr wrap="square" rtlCol="0">
            <a:spAutoFit/>
          </a:bodyPr>
          <a:lstStyle/>
          <a:p>
            <a:r>
              <a:rPr lang="en-US" dirty="0"/>
              <a:t>16. Svetlana Alpers, </a:t>
            </a:r>
            <a:r>
              <a:rPr lang="en-US" i="1" dirty="0"/>
              <a:t>The Art of Describing </a:t>
            </a:r>
            <a:r>
              <a:rPr lang="en-US" dirty="0"/>
              <a:t>(Chicago: University of Chicago Press, 1983), 90-91. </a:t>
            </a:r>
          </a:p>
        </p:txBody>
      </p:sp>
    </p:spTree>
    <p:extLst>
      <p:ext uri="{BB962C8B-B14F-4D97-AF65-F5344CB8AC3E}">
        <p14:creationId xmlns:p14="http://schemas.microsoft.com/office/powerpoint/2010/main" val="31591140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3BD2660-03D7-374B-B2E1-C5C7C81B0EC1}"/>
              </a:ext>
            </a:extLst>
          </p:cNvPr>
          <p:cNvSpPr txBox="1"/>
          <p:nvPr/>
        </p:nvSpPr>
        <p:spPr>
          <a:xfrm>
            <a:off x="4937036" y="1382443"/>
            <a:ext cx="4990735" cy="3416320"/>
          </a:xfrm>
          <a:prstGeom prst="rect">
            <a:avLst/>
          </a:prstGeom>
          <a:noFill/>
        </p:spPr>
        <p:txBody>
          <a:bodyPr wrap="square" rtlCol="0">
            <a:spAutoFit/>
          </a:bodyPr>
          <a:lstStyle/>
          <a:p>
            <a:r>
              <a:rPr lang="en-US" dirty="0"/>
              <a:t>Giovanni Battista Ferrari (editor)</a:t>
            </a:r>
          </a:p>
          <a:p>
            <a:r>
              <a:rPr lang="en-US" dirty="0"/>
              <a:t>Likely engraved by Cornelis </a:t>
            </a:r>
            <a:r>
              <a:rPr lang="en-US" dirty="0" err="1"/>
              <a:t>Bloemaert</a:t>
            </a:r>
            <a:r>
              <a:rPr lang="en-US" dirty="0"/>
              <a:t> (Utrecht)</a:t>
            </a:r>
          </a:p>
          <a:p>
            <a:r>
              <a:rPr lang="en-US" i="1" dirty="0"/>
              <a:t>Aurantium Flore </a:t>
            </a:r>
            <a:r>
              <a:rPr lang="en-US" i="1" dirty="0" err="1"/>
              <a:t>Dublici</a:t>
            </a:r>
            <a:r>
              <a:rPr lang="en-US" i="1" dirty="0"/>
              <a:t> (Double-flowered Orange Blossom), pl 391</a:t>
            </a:r>
          </a:p>
          <a:p>
            <a:r>
              <a:rPr lang="en-US" dirty="0"/>
              <a:t>1646</a:t>
            </a:r>
          </a:p>
          <a:p>
            <a:endParaRPr lang="en-US" dirty="0"/>
          </a:p>
          <a:p>
            <a:r>
              <a:rPr lang="en-US" dirty="0"/>
              <a:t>Engraving with hand-coloring, in </a:t>
            </a:r>
            <a:r>
              <a:rPr lang="en-US" i="1" dirty="0"/>
              <a:t>Hesperides </a:t>
            </a:r>
            <a:r>
              <a:rPr lang="en-US" i="1" dirty="0" err="1"/>
              <a:t>siue</a:t>
            </a:r>
            <a:r>
              <a:rPr lang="en-US" i="1" dirty="0"/>
              <a:t> de </a:t>
            </a:r>
            <a:r>
              <a:rPr lang="en-US" i="1" dirty="0" err="1"/>
              <a:t>malorum</a:t>
            </a:r>
            <a:r>
              <a:rPr lang="en-US" i="1" dirty="0"/>
              <a:t> </a:t>
            </a:r>
            <a:r>
              <a:rPr lang="en-US" i="1" dirty="0" err="1"/>
              <a:t>aureorum</a:t>
            </a:r>
            <a:r>
              <a:rPr lang="en-US" i="1" dirty="0"/>
              <a:t> </a:t>
            </a:r>
            <a:r>
              <a:rPr lang="en-US" i="1" dirty="0" err="1"/>
              <a:t>cultura</a:t>
            </a:r>
            <a:r>
              <a:rPr lang="en-US" i="1" dirty="0"/>
              <a:t> et </a:t>
            </a:r>
            <a:r>
              <a:rPr lang="en-US" i="1" dirty="0" err="1"/>
              <a:t>vsu</a:t>
            </a:r>
            <a:r>
              <a:rPr lang="en-US" i="1" dirty="0"/>
              <a:t> Libri </a:t>
            </a:r>
            <a:r>
              <a:rPr lang="en-US" i="1" dirty="0" err="1"/>
              <a:t>quator</a:t>
            </a:r>
            <a:r>
              <a:rPr lang="en-US" i="1" dirty="0"/>
              <a:t> Io. </a:t>
            </a:r>
            <a:r>
              <a:rPr lang="en-US" i="1" dirty="0" err="1"/>
              <a:t>Baptistae</a:t>
            </a:r>
            <a:r>
              <a:rPr lang="en-US" i="1" dirty="0"/>
              <a:t> </a:t>
            </a:r>
            <a:r>
              <a:rPr lang="en-US" i="1" dirty="0" err="1"/>
              <a:t>Ferrarii</a:t>
            </a:r>
            <a:r>
              <a:rPr lang="en-US" i="1" dirty="0"/>
              <a:t> </a:t>
            </a:r>
            <a:r>
              <a:rPr lang="en-US" i="1" dirty="0" err="1"/>
              <a:t>Senensis</a:t>
            </a:r>
            <a:r>
              <a:rPr lang="en-US" i="1" dirty="0"/>
              <a:t> e </a:t>
            </a:r>
            <a:r>
              <a:rPr lang="en-US" i="1" dirty="0" err="1"/>
              <a:t>Societate</a:t>
            </a:r>
            <a:r>
              <a:rPr lang="en-US" i="1" dirty="0"/>
              <a:t> </a:t>
            </a:r>
            <a:r>
              <a:rPr lang="en-US" i="1" dirty="0" err="1"/>
              <a:t>Iesu</a:t>
            </a:r>
            <a:r>
              <a:rPr lang="en-US" dirty="0"/>
              <a:t>, </a:t>
            </a:r>
            <a:r>
              <a:rPr lang="en-US" dirty="0" err="1"/>
              <a:t>Romae</a:t>
            </a:r>
            <a:r>
              <a:rPr lang="en-US" dirty="0"/>
              <a:t>: </a:t>
            </a:r>
            <a:r>
              <a:rPr lang="en-US" dirty="0" err="1"/>
              <a:t>Sumptibus</a:t>
            </a:r>
            <a:r>
              <a:rPr lang="en-US" dirty="0"/>
              <a:t> </a:t>
            </a:r>
            <a:r>
              <a:rPr lang="en-US" dirty="0" err="1"/>
              <a:t>Hermanni</a:t>
            </a:r>
            <a:r>
              <a:rPr lang="en-US" dirty="0"/>
              <a:t> Scheus</a:t>
            </a:r>
          </a:p>
          <a:p>
            <a:r>
              <a:rPr lang="en-US" dirty="0"/>
              <a:t>35 x 24.2 x 5 cm</a:t>
            </a:r>
          </a:p>
          <a:p>
            <a:endParaRPr lang="en-US" dirty="0"/>
          </a:p>
        </p:txBody>
      </p:sp>
      <p:pic>
        <p:nvPicPr>
          <p:cNvPr id="3" name="Picture 2" descr="A picture containing table, apple, fruit, board&#10;&#10;Description automatically generated">
            <a:extLst>
              <a:ext uri="{FF2B5EF4-FFF2-40B4-BE49-F238E27FC236}">
                <a16:creationId xmlns:a16="http://schemas.microsoft.com/office/drawing/2014/main" id="{BE64C2FD-79BE-9148-AE7A-20D2BC6BF428}"/>
              </a:ext>
            </a:extLst>
          </p:cNvPr>
          <p:cNvPicPr>
            <a:picLocks noChangeAspect="1"/>
          </p:cNvPicPr>
          <p:nvPr/>
        </p:nvPicPr>
        <p:blipFill>
          <a:blip r:embed="rId2"/>
          <a:stretch>
            <a:fillRect/>
          </a:stretch>
        </p:blipFill>
        <p:spPr>
          <a:xfrm>
            <a:off x="0" y="0"/>
            <a:ext cx="4639437" cy="6858000"/>
          </a:xfrm>
          <a:prstGeom prst="rect">
            <a:avLst/>
          </a:prstGeom>
        </p:spPr>
      </p:pic>
    </p:spTree>
    <p:extLst>
      <p:ext uri="{BB962C8B-B14F-4D97-AF65-F5344CB8AC3E}">
        <p14:creationId xmlns:p14="http://schemas.microsoft.com/office/powerpoint/2010/main" val="34696769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animal, indoor, table, sitting&#10;&#10;Description automatically generated">
            <a:extLst>
              <a:ext uri="{FF2B5EF4-FFF2-40B4-BE49-F238E27FC236}">
                <a16:creationId xmlns:a16="http://schemas.microsoft.com/office/drawing/2014/main" id="{F3F6F6CE-CF98-D04C-8F80-01B04FE49EED}"/>
              </a:ext>
            </a:extLst>
          </p:cNvPr>
          <p:cNvPicPr>
            <a:picLocks noChangeAspect="1"/>
          </p:cNvPicPr>
          <p:nvPr/>
        </p:nvPicPr>
        <p:blipFill>
          <a:blip r:embed="rId2"/>
          <a:stretch>
            <a:fillRect/>
          </a:stretch>
        </p:blipFill>
        <p:spPr>
          <a:xfrm>
            <a:off x="0" y="0"/>
            <a:ext cx="5912427" cy="6858000"/>
          </a:xfrm>
          <a:prstGeom prst="rect">
            <a:avLst/>
          </a:prstGeom>
        </p:spPr>
      </p:pic>
      <p:sp>
        <p:nvSpPr>
          <p:cNvPr id="4" name="TextBox 3">
            <a:extLst>
              <a:ext uri="{FF2B5EF4-FFF2-40B4-BE49-F238E27FC236}">
                <a16:creationId xmlns:a16="http://schemas.microsoft.com/office/drawing/2014/main" id="{BD08CF0E-741B-E246-A9AF-89000E544F6E}"/>
              </a:ext>
            </a:extLst>
          </p:cNvPr>
          <p:cNvSpPr txBox="1"/>
          <p:nvPr/>
        </p:nvSpPr>
        <p:spPr>
          <a:xfrm>
            <a:off x="5912427" y="2799159"/>
            <a:ext cx="4452731" cy="2585323"/>
          </a:xfrm>
          <a:prstGeom prst="rect">
            <a:avLst/>
          </a:prstGeom>
          <a:noFill/>
        </p:spPr>
        <p:txBody>
          <a:bodyPr wrap="square" rtlCol="0">
            <a:spAutoFit/>
          </a:bodyPr>
          <a:lstStyle/>
          <a:p>
            <a:r>
              <a:rPr lang="en-US" dirty="0"/>
              <a:t>Willem </a:t>
            </a:r>
            <a:r>
              <a:rPr lang="en-US" dirty="0" err="1"/>
              <a:t>Kalf</a:t>
            </a:r>
            <a:r>
              <a:rPr lang="en-US" dirty="0"/>
              <a:t> (Rotterdam)</a:t>
            </a:r>
          </a:p>
          <a:p>
            <a:r>
              <a:rPr lang="en-US" i="1" dirty="0"/>
              <a:t>Still Life with porcelain Bowl and Nautilus Cup</a:t>
            </a:r>
          </a:p>
          <a:p>
            <a:r>
              <a:rPr lang="en-US" dirty="0"/>
              <a:t>1660</a:t>
            </a:r>
          </a:p>
          <a:p>
            <a:endParaRPr lang="en-US" dirty="0"/>
          </a:p>
          <a:p>
            <a:r>
              <a:rPr lang="en-US" dirty="0"/>
              <a:t>Oil on canvas </a:t>
            </a:r>
          </a:p>
          <a:p>
            <a:r>
              <a:rPr lang="en-US" dirty="0"/>
              <a:t>64.1 x 55.9 cm</a:t>
            </a:r>
          </a:p>
          <a:p>
            <a:br>
              <a:rPr lang="en-US" dirty="0"/>
            </a:br>
            <a:r>
              <a:rPr lang="en-US" dirty="0"/>
              <a:t>Museo Nacional Thyssen-</a:t>
            </a:r>
            <a:r>
              <a:rPr lang="en-US" dirty="0" err="1"/>
              <a:t>Bornemisza</a:t>
            </a:r>
            <a:r>
              <a:rPr lang="en-US" dirty="0"/>
              <a:t>, Madrid</a:t>
            </a:r>
          </a:p>
          <a:p>
            <a:endParaRPr lang="en-US" dirty="0"/>
          </a:p>
        </p:txBody>
      </p:sp>
    </p:spTree>
    <p:extLst>
      <p:ext uri="{BB962C8B-B14F-4D97-AF65-F5344CB8AC3E}">
        <p14:creationId xmlns:p14="http://schemas.microsoft.com/office/powerpoint/2010/main" val="17975047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indoor, sitting, vase, table&#10;&#10;Description automatically generated">
            <a:extLst>
              <a:ext uri="{FF2B5EF4-FFF2-40B4-BE49-F238E27FC236}">
                <a16:creationId xmlns:a16="http://schemas.microsoft.com/office/drawing/2014/main" id="{88C3E8A4-495D-B842-B8DE-064492C3C5BF}"/>
              </a:ext>
            </a:extLst>
          </p:cNvPr>
          <p:cNvPicPr>
            <a:picLocks noChangeAspect="1"/>
          </p:cNvPicPr>
          <p:nvPr/>
        </p:nvPicPr>
        <p:blipFill>
          <a:blip r:embed="rId2"/>
          <a:stretch>
            <a:fillRect/>
          </a:stretch>
        </p:blipFill>
        <p:spPr>
          <a:xfrm>
            <a:off x="0" y="0"/>
            <a:ext cx="5756564" cy="6858000"/>
          </a:xfrm>
          <a:prstGeom prst="rect">
            <a:avLst/>
          </a:prstGeom>
        </p:spPr>
      </p:pic>
      <p:sp>
        <p:nvSpPr>
          <p:cNvPr id="6" name="TextBox 5">
            <a:extLst>
              <a:ext uri="{FF2B5EF4-FFF2-40B4-BE49-F238E27FC236}">
                <a16:creationId xmlns:a16="http://schemas.microsoft.com/office/drawing/2014/main" id="{9F39E292-8B8E-1644-84C3-A258A774B871}"/>
              </a:ext>
            </a:extLst>
          </p:cNvPr>
          <p:cNvSpPr txBox="1"/>
          <p:nvPr/>
        </p:nvSpPr>
        <p:spPr>
          <a:xfrm>
            <a:off x="5756564" y="1859339"/>
            <a:ext cx="4393095" cy="3139321"/>
          </a:xfrm>
          <a:prstGeom prst="rect">
            <a:avLst/>
          </a:prstGeom>
          <a:noFill/>
        </p:spPr>
        <p:txBody>
          <a:bodyPr wrap="square" rtlCol="0">
            <a:spAutoFit/>
          </a:bodyPr>
          <a:lstStyle/>
          <a:p>
            <a:r>
              <a:rPr lang="en-US" dirty="0"/>
              <a:t>Willem </a:t>
            </a:r>
            <a:r>
              <a:rPr lang="en-US" dirty="0" err="1"/>
              <a:t>Kalf</a:t>
            </a:r>
            <a:r>
              <a:rPr lang="en-US" dirty="0"/>
              <a:t> (Rotterdam)</a:t>
            </a:r>
          </a:p>
          <a:p>
            <a:r>
              <a:rPr lang="en-US" i="1" dirty="0"/>
              <a:t>Still Life with a Chinese Bowl, Nautilus Cup and Other Objects</a:t>
            </a:r>
          </a:p>
          <a:p>
            <a:r>
              <a:rPr lang="en-US" dirty="0"/>
              <a:t>1662</a:t>
            </a:r>
          </a:p>
          <a:p>
            <a:endParaRPr lang="en-US" dirty="0"/>
          </a:p>
          <a:p>
            <a:r>
              <a:rPr lang="en-US" dirty="0"/>
              <a:t>Oil on canvas</a:t>
            </a:r>
          </a:p>
          <a:p>
            <a:r>
              <a:rPr lang="en-US" dirty="0"/>
              <a:t>79.4 x 67.3 cm</a:t>
            </a:r>
          </a:p>
          <a:p>
            <a:br>
              <a:rPr lang="en-US" dirty="0"/>
            </a:br>
            <a:r>
              <a:rPr lang="en-US" dirty="0"/>
              <a:t>Museo Nacional Thyssen-</a:t>
            </a:r>
            <a:r>
              <a:rPr lang="en-US" dirty="0" err="1"/>
              <a:t>Bornemisza</a:t>
            </a:r>
            <a:r>
              <a:rPr lang="en-US" dirty="0"/>
              <a:t>, Madrid</a:t>
            </a:r>
          </a:p>
          <a:p>
            <a:endParaRPr lang="en-US" dirty="0"/>
          </a:p>
        </p:txBody>
      </p:sp>
      <p:sp>
        <p:nvSpPr>
          <p:cNvPr id="2" name="TextBox 1">
            <a:extLst>
              <a:ext uri="{FF2B5EF4-FFF2-40B4-BE49-F238E27FC236}">
                <a16:creationId xmlns:a16="http://schemas.microsoft.com/office/drawing/2014/main" id="{F5DF6734-2C65-794E-817E-911EE94FA7CC}"/>
              </a:ext>
            </a:extLst>
          </p:cNvPr>
          <p:cNvSpPr txBox="1"/>
          <p:nvPr/>
        </p:nvSpPr>
        <p:spPr>
          <a:xfrm>
            <a:off x="5756564" y="5243804"/>
            <a:ext cx="5589460" cy="1200329"/>
          </a:xfrm>
          <a:prstGeom prst="rect">
            <a:avLst/>
          </a:prstGeom>
          <a:noFill/>
        </p:spPr>
        <p:txBody>
          <a:bodyPr wrap="square" rtlCol="0">
            <a:spAutoFit/>
          </a:bodyPr>
          <a:lstStyle/>
          <a:p>
            <a:r>
              <a:rPr lang="en-US" dirty="0"/>
              <a:t>17. Jan </a:t>
            </a:r>
            <a:r>
              <a:rPr lang="en-US" dirty="0" err="1"/>
              <a:t>Bedaux</a:t>
            </a:r>
            <a:r>
              <a:rPr lang="en-US" dirty="0"/>
              <a:t>. “Fruit and Fertility: Fruit Symbolism in Netherlandish Portraiture of the Sixteenth and Seventeenth Centuries.” </a:t>
            </a:r>
            <a:r>
              <a:rPr lang="en-US" i="1" dirty="0" err="1"/>
              <a:t>Simiolus</a:t>
            </a:r>
            <a:r>
              <a:rPr lang="en-US" i="1" dirty="0"/>
              <a:t>: Netherlands Quarterly for the History of Art </a:t>
            </a:r>
            <a:r>
              <a:rPr lang="en-US" dirty="0"/>
              <a:t>17, No. 2/3 (1987): 155 </a:t>
            </a:r>
          </a:p>
        </p:txBody>
      </p:sp>
    </p:spTree>
    <p:extLst>
      <p:ext uri="{BB962C8B-B14F-4D97-AF65-F5344CB8AC3E}">
        <p14:creationId xmlns:p14="http://schemas.microsoft.com/office/powerpoint/2010/main" val="123890819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food, sitting, table, bread&#10;&#10;Description automatically generated">
            <a:extLst>
              <a:ext uri="{FF2B5EF4-FFF2-40B4-BE49-F238E27FC236}">
                <a16:creationId xmlns:a16="http://schemas.microsoft.com/office/drawing/2014/main" id="{89379435-CEB2-1F43-B2FE-99391E024D9A}"/>
              </a:ext>
            </a:extLst>
          </p:cNvPr>
          <p:cNvPicPr>
            <a:picLocks noChangeAspect="1"/>
          </p:cNvPicPr>
          <p:nvPr/>
        </p:nvPicPr>
        <p:blipFill>
          <a:blip r:embed="rId2"/>
          <a:stretch>
            <a:fillRect/>
          </a:stretch>
        </p:blipFill>
        <p:spPr>
          <a:xfrm>
            <a:off x="0" y="0"/>
            <a:ext cx="4963525" cy="6858000"/>
          </a:xfrm>
          <a:prstGeom prst="rect">
            <a:avLst/>
          </a:prstGeom>
        </p:spPr>
      </p:pic>
      <p:sp>
        <p:nvSpPr>
          <p:cNvPr id="4" name="TextBox 3">
            <a:extLst>
              <a:ext uri="{FF2B5EF4-FFF2-40B4-BE49-F238E27FC236}">
                <a16:creationId xmlns:a16="http://schemas.microsoft.com/office/drawing/2014/main" id="{D7A02123-D9E1-6D4E-BAD6-88C288256996}"/>
              </a:ext>
            </a:extLst>
          </p:cNvPr>
          <p:cNvSpPr txBox="1"/>
          <p:nvPr/>
        </p:nvSpPr>
        <p:spPr>
          <a:xfrm>
            <a:off x="4963525" y="2611507"/>
            <a:ext cx="5227983" cy="2308324"/>
          </a:xfrm>
          <a:prstGeom prst="rect">
            <a:avLst/>
          </a:prstGeom>
          <a:noFill/>
        </p:spPr>
        <p:txBody>
          <a:bodyPr wrap="square" rtlCol="0">
            <a:spAutoFit/>
          </a:bodyPr>
          <a:lstStyle/>
          <a:p>
            <a:pPr fontAlgn="base"/>
            <a:r>
              <a:rPr lang="en-US" dirty="0"/>
              <a:t>Jan </a:t>
            </a:r>
            <a:r>
              <a:rPr lang="en-US" dirty="0" err="1"/>
              <a:t>Davidsz</a:t>
            </a:r>
            <a:r>
              <a:rPr lang="en-US" dirty="0"/>
              <a:t> de </a:t>
            </a:r>
            <a:r>
              <a:rPr lang="en-US" dirty="0" err="1"/>
              <a:t>Heem</a:t>
            </a:r>
            <a:r>
              <a:rPr lang="en-US" dirty="0"/>
              <a:t> </a:t>
            </a:r>
            <a:r>
              <a:rPr lang="en-US"/>
              <a:t>(Utrecht/Antwerp</a:t>
            </a:r>
            <a:r>
              <a:rPr lang="en-US" dirty="0"/>
              <a:t>)</a:t>
            </a:r>
          </a:p>
          <a:p>
            <a:pPr fontAlgn="base"/>
            <a:r>
              <a:rPr lang="en-US" i="1" dirty="0"/>
              <a:t>Still Life with a Glass and Oysters</a:t>
            </a:r>
            <a:br>
              <a:rPr lang="en-US" dirty="0"/>
            </a:br>
            <a:r>
              <a:rPr lang="en-US" dirty="0"/>
              <a:t>ca. 1640</a:t>
            </a:r>
          </a:p>
          <a:p>
            <a:pPr fontAlgn="base"/>
            <a:endParaRPr lang="en-US" dirty="0"/>
          </a:p>
          <a:p>
            <a:pPr fontAlgn="base"/>
            <a:r>
              <a:rPr lang="en-US" dirty="0"/>
              <a:t>Oil on wood</a:t>
            </a:r>
          </a:p>
          <a:p>
            <a:pPr fontAlgn="base"/>
            <a:r>
              <a:rPr lang="en-US" dirty="0"/>
              <a:t>25.1 x 19.1 cm</a:t>
            </a:r>
          </a:p>
          <a:p>
            <a:endParaRPr lang="en-US" dirty="0"/>
          </a:p>
          <a:p>
            <a:r>
              <a:rPr lang="en-US" dirty="0"/>
              <a:t>Met museum</a:t>
            </a:r>
          </a:p>
        </p:txBody>
      </p:sp>
    </p:spTree>
    <p:extLst>
      <p:ext uri="{BB962C8B-B14F-4D97-AF65-F5344CB8AC3E}">
        <p14:creationId xmlns:p14="http://schemas.microsoft.com/office/powerpoint/2010/main" val="240515910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F53EDE6-D82D-A34D-A8B7-9382310DCABA}"/>
              </a:ext>
            </a:extLst>
          </p:cNvPr>
          <p:cNvSpPr txBox="1"/>
          <p:nvPr/>
        </p:nvSpPr>
        <p:spPr>
          <a:xfrm>
            <a:off x="5200650" y="3680052"/>
            <a:ext cx="4781548" cy="2308324"/>
          </a:xfrm>
          <a:prstGeom prst="rect">
            <a:avLst/>
          </a:prstGeom>
          <a:noFill/>
        </p:spPr>
        <p:txBody>
          <a:bodyPr wrap="square" rtlCol="0">
            <a:spAutoFit/>
          </a:bodyPr>
          <a:lstStyle/>
          <a:p>
            <a:r>
              <a:rPr lang="en-US" dirty="0"/>
              <a:t>Cornelis </a:t>
            </a:r>
            <a:r>
              <a:rPr lang="en-US" dirty="0" err="1"/>
              <a:t>Norbertus</a:t>
            </a:r>
            <a:r>
              <a:rPr lang="en-US" dirty="0"/>
              <a:t> </a:t>
            </a:r>
            <a:r>
              <a:rPr lang="en-US" dirty="0" err="1"/>
              <a:t>Gysbrechts</a:t>
            </a:r>
            <a:r>
              <a:rPr lang="en-US" dirty="0"/>
              <a:t> </a:t>
            </a:r>
          </a:p>
          <a:p>
            <a:r>
              <a:rPr lang="en-US" i="1" dirty="0"/>
              <a:t>Silverware in an Open Cabinet</a:t>
            </a:r>
            <a:endParaRPr lang="en-US" dirty="0"/>
          </a:p>
          <a:p>
            <a:r>
              <a:rPr lang="en-US" dirty="0"/>
              <a:t>ca. 1670</a:t>
            </a:r>
          </a:p>
          <a:p>
            <a:endParaRPr lang="en-US" dirty="0"/>
          </a:p>
          <a:p>
            <a:r>
              <a:rPr lang="en-US" dirty="0"/>
              <a:t>Oil on canvas</a:t>
            </a:r>
          </a:p>
          <a:p>
            <a:r>
              <a:rPr lang="en-US" dirty="0"/>
              <a:t>62 x 47 cm</a:t>
            </a:r>
          </a:p>
          <a:p>
            <a:endParaRPr lang="en-US" dirty="0"/>
          </a:p>
          <a:p>
            <a:r>
              <a:rPr lang="en-US" dirty="0"/>
              <a:t>Museum of Fine Arts, Ghent</a:t>
            </a:r>
          </a:p>
        </p:txBody>
      </p:sp>
      <p:pic>
        <p:nvPicPr>
          <p:cNvPr id="3" name="Picture 2" descr="A picture containing building, table, sitting, door&#10;&#10;Description automatically generated">
            <a:extLst>
              <a:ext uri="{FF2B5EF4-FFF2-40B4-BE49-F238E27FC236}">
                <a16:creationId xmlns:a16="http://schemas.microsoft.com/office/drawing/2014/main" id="{AC730630-BBEF-7043-BDF1-D0FB6B9C5344}"/>
              </a:ext>
            </a:extLst>
          </p:cNvPr>
          <p:cNvPicPr>
            <a:picLocks noChangeAspect="1"/>
          </p:cNvPicPr>
          <p:nvPr/>
        </p:nvPicPr>
        <p:blipFill>
          <a:blip r:embed="rId2"/>
          <a:stretch>
            <a:fillRect/>
          </a:stretch>
        </p:blipFill>
        <p:spPr>
          <a:xfrm>
            <a:off x="0" y="0"/>
            <a:ext cx="5200650" cy="6858000"/>
          </a:xfrm>
          <a:prstGeom prst="rect">
            <a:avLst/>
          </a:prstGeom>
        </p:spPr>
      </p:pic>
    </p:spTree>
    <p:extLst>
      <p:ext uri="{BB962C8B-B14F-4D97-AF65-F5344CB8AC3E}">
        <p14:creationId xmlns:p14="http://schemas.microsoft.com/office/powerpoint/2010/main" val="128039632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room filled with furniture and vase of flowers on a table&#10;&#10;Description automatically generated">
            <a:extLst>
              <a:ext uri="{FF2B5EF4-FFF2-40B4-BE49-F238E27FC236}">
                <a16:creationId xmlns:a16="http://schemas.microsoft.com/office/drawing/2014/main" id="{91299597-5EEA-9343-B3B1-C6298DDCDEF6}"/>
              </a:ext>
            </a:extLst>
          </p:cNvPr>
          <p:cNvPicPr>
            <a:picLocks noChangeAspect="1"/>
          </p:cNvPicPr>
          <p:nvPr/>
        </p:nvPicPr>
        <p:blipFill>
          <a:blip r:embed="rId2"/>
          <a:stretch>
            <a:fillRect/>
          </a:stretch>
        </p:blipFill>
        <p:spPr>
          <a:xfrm>
            <a:off x="0" y="0"/>
            <a:ext cx="9144000" cy="6858000"/>
          </a:xfrm>
          <a:prstGeom prst="rect">
            <a:avLst/>
          </a:prstGeom>
        </p:spPr>
      </p:pic>
      <p:sp>
        <p:nvSpPr>
          <p:cNvPr id="6" name="TextBox 5">
            <a:extLst>
              <a:ext uri="{FF2B5EF4-FFF2-40B4-BE49-F238E27FC236}">
                <a16:creationId xmlns:a16="http://schemas.microsoft.com/office/drawing/2014/main" id="{FF53EDE6-D82D-A34D-A8B7-9382310DCABA}"/>
              </a:ext>
            </a:extLst>
          </p:cNvPr>
          <p:cNvSpPr txBox="1"/>
          <p:nvPr/>
        </p:nvSpPr>
        <p:spPr>
          <a:xfrm>
            <a:off x="9144000" y="3157538"/>
            <a:ext cx="2628900" cy="1754326"/>
          </a:xfrm>
          <a:prstGeom prst="rect">
            <a:avLst/>
          </a:prstGeom>
          <a:noFill/>
        </p:spPr>
        <p:txBody>
          <a:bodyPr wrap="square" rtlCol="0">
            <a:spAutoFit/>
          </a:bodyPr>
          <a:lstStyle/>
          <a:p>
            <a:r>
              <a:rPr lang="en-US" dirty="0"/>
              <a:t>Ada Palmer</a:t>
            </a:r>
          </a:p>
          <a:p>
            <a:r>
              <a:rPr lang="en-US" i="1" dirty="0" err="1"/>
              <a:t>Limonaia</a:t>
            </a:r>
            <a:r>
              <a:rPr lang="en-US" i="1" dirty="0"/>
              <a:t>, or Orangery</a:t>
            </a:r>
            <a:endParaRPr lang="en-US" dirty="0"/>
          </a:p>
          <a:p>
            <a:r>
              <a:rPr lang="en-US" dirty="0"/>
              <a:t>2016</a:t>
            </a:r>
          </a:p>
          <a:p>
            <a:endParaRPr lang="en-US" dirty="0"/>
          </a:p>
          <a:p>
            <a:r>
              <a:rPr lang="en-US" dirty="0"/>
              <a:t>Photograph, digital</a:t>
            </a:r>
          </a:p>
          <a:p>
            <a:r>
              <a:rPr lang="en-US" dirty="0"/>
              <a:t>Florence</a:t>
            </a:r>
          </a:p>
        </p:txBody>
      </p:sp>
    </p:spTree>
    <p:extLst>
      <p:ext uri="{BB962C8B-B14F-4D97-AF65-F5344CB8AC3E}">
        <p14:creationId xmlns:p14="http://schemas.microsoft.com/office/powerpoint/2010/main" val="426242000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3BD2660-03D7-374B-B2E1-C5C7C81B0EC1}"/>
              </a:ext>
            </a:extLst>
          </p:cNvPr>
          <p:cNvSpPr txBox="1"/>
          <p:nvPr/>
        </p:nvSpPr>
        <p:spPr>
          <a:xfrm>
            <a:off x="4742207" y="2161761"/>
            <a:ext cx="4641205" cy="3139321"/>
          </a:xfrm>
          <a:prstGeom prst="rect">
            <a:avLst/>
          </a:prstGeom>
          <a:noFill/>
        </p:spPr>
        <p:txBody>
          <a:bodyPr wrap="square" rtlCol="0">
            <a:spAutoFit/>
          </a:bodyPr>
          <a:lstStyle/>
          <a:p>
            <a:r>
              <a:rPr lang="en-US" dirty="0"/>
              <a:t>Giovanni Battista Ferrari (editor)</a:t>
            </a:r>
          </a:p>
          <a:p>
            <a:r>
              <a:rPr lang="en-US" dirty="0"/>
              <a:t>Likely engraved by Cornelis </a:t>
            </a:r>
            <a:r>
              <a:rPr lang="en-US" dirty="0" err="1"/>
              <a:t>Bloemaert</a:t>
            </a:r>
            <a:r>
              <a:rPr lang="en-US" dirty="0"/>
              <a:t> (Utrecht)</a:t>
            </a:r>
          </a:p>
          <a:p>
            <a:r>
              <a:rPr lang="en-US" i="1" dirty="0"/>
              <a:t>Lemon Vulgaris, pl 193</a:t>
            </a:r>
          </a:p>
          <a:p>
            <a:endParaRPr lang="en-US" i="1" dirty="0"/>
          </a:p>
          <a:p>
            <a:r>
              <a:rPr lang="en-US" dirty="0"/>
              <a:t>1646</a:t>
            </a:r>
          </a:p>
          <a:p>
            <a:r>
              <a:rPr lang="en-US" dirty="0"/>
              <a:t>Engraving with hand-coloring, in </a:t>
            </a:r>
            <a:r>
              <a:rPr lang="en-US" i="1" dirty="0"/>
              <a:t>Hesperides </a:t>
            </a:r>
            <a:r>
              <a:rPr lang="en-US" i="1" dirty="0" err="1"/>
              <a:t>siue</a:t>
            </a:r>
            <a:r>
              <a:rPr lang="en-US" i="1" dirty="0"/>
              <a:t> de </a:t>
            </a:r>
            <a:r>
              <a:rPr lang="en-US" i="1" dirty="0" err="1"/>
              <a:t>malorum</a:t>
            </a:r>
            <a:r>
              <a:rPr lang="en-US" i="1" dirty="0"/>
              <a:t> </a:t>
            </a:r>
            <a:r>
              <a:rPr lang="en-US" i="1" dirty="0" err="1"/>
              <a:t>aureorum</a:t>
            </a:r>
            <a:r>
              <a:rPr lang="en-US" i="1" dirty="0"/>
              <a:t> </a:t>
            </a:r>
            <a:r>
              <a:rPr lang="en-US" i="1" dirty="0" err="1"/>
              <a:t>cultura</a:t>
            </a:r>
            <a:r>
              <a:rPr lang="en-US" i="1" dirty="0"/>
              <a:t> et </a:t>
            </a:r>
            <a:r>
              <a:rPr lang="en-US" i="1" dirty="0" err="1"/>
              <a:t>vsu</a:t>
            </a:r>
            <a:r>
              <a:rPr lang="en-US" i="1" dirty="0"/>
              <a:t> Libri </a:t>
            </a:r>
            <a:r>
              <a:rPr lang="en-US" i="1" dirty="0" err="1"/>
              <a:t>quator</a:t>
            </a:r>
            <a:r>
              <a:rPr lang="en-US" i="1" dirty="0"/>
              <a:t> Io. </a:t>
            </a:r>
            <a:r>
              <a:rPr lang="en-US" i="1" dirty="0" err="1"/>
              <a:t>Baptistae</a:t>
            </a:r>
            <a:r>
              <a:rPr lang="en-US" i="1" dirty="0"/>
              <a:t> </a:t>
            </a:r>
            <a:r>
              <a:rPr lang="en-US" i="1" dirty="0" err="1"/>
              <a:t>Ferrarii</a:t>
            </a:r>
            <a:r>
              <a:rPr lang="en-US" i="1" dirty="0"/>
              <a:t> </a:t>
            </a:r>
            <a:r>
              <a:rPr lang="en-US" i="1" dirty="0" err="1"/>
              <a:t>Senensis</a:t>
            </a:r>
            <a:r>
              <a:rPr lang="en-US" i="1" dirty="0"/>
              <a:t> e </a:t>
            </a:r>
            <a:r>
              <a:rPr lang="en-US" i="1" dirty="0" err="1"/>
              <a:t>Societate</a:t>
            </a:r>
            <a:r>
              <a:rPr lang="en-US" i="1" dirty="0"/>
              <a:t> </a:t>
            </a:r>
            <a:r>
              <a:rPr lang="en-US" i="1" dirty="0" err="1"/>
              <a:t>Iesu</a:t>
            </a:r>
            <a:r>
              <a:rPr lang="en-US" dirty="0"/>
              <a:t>, </a:t>
            </a:r>
            <a:r>
              <a:rPr lang="en-US" dirty="0" err="1"/>
              <a:t>Romae</a:t>
            </a:r>
            <a:r>
              <a:rPr lang="en-US" dirty="0"/>
              <a:t>: </a:t>
            </a:r>
            <a:r>
              <a:rPr lang="en-US" dirty="0" err="1"/>
              <a:t>Sumptibus</a:t>
            </a:r>
            <a:r>
              <a:rPr lang="en-US" dirty="0"/>
              <a:t> </a:t>
            </a:r>
            <a:r>
              <a:rPr lang="en-US" dirty="0" err="1"/>
              <a:t>Hermanni</a:t>
            </a:r>
            <a:r>
              <a:rPr lang="en-US" dirty="0"/>
              <a:t> Scheus</a:t>
            </a:r>
          </a:p>
          <a:p>
            <a:r>
              <a:rPr lang="en-US" dirty="0"/>
              <a:t>35 x 24.2 x 5 cm</a:t>
            </a:r>
          </a:p>
          <a:p>
            <a:endParaRPr lang="en-US" dirty="0"/>
          </a:p>
        </p:txBody>
      </p:sp>
      <p:pic>
        <p:nvPicPr>
          <p:cNvPr id="6" name="Picture 5" descr="A picture containing fabric, stone&#10;&#10;Description automatically generated">
            <a:extLst>
              <a:ext uri="{FF2B5EF4-FFF2-40B4-BE49-F238E27FC236}">
                <a16:creationId xmlns:a16="http://schemas.microsoft.com/office/drawing/2014/main" id="{4E16BB0F-C5FB-6148-B788-A11AB7BCB7AE}"/>
              </a:ext>
            </a:extLst>
          </p:cNvPr>
          <p:cNvPicPr>
            <a:picLocks noChangeAspect="1"/>
          </p:cNvPicPr>
          <p:nvPr/>
        </p:nvPicPr>
        <p:blipFill>
          <a:blip r:embed="rId2"/>
          <a:stretch>
            <a:fillRect/>
          </a:stretch>
        </p:blipFill>
        <p:spPr>
          <a:xfrm>
            <a:off x="0" y="0"/>
            <a:ext cx="4641205" cy="6858000"/>
          </a:xfrm>
          <a:prstGeom prst="rect">
            <a:avLst/>
          </a:prstGeom>
        </p:spPr>
      </p:pic>
    </p:spTree>
    <p:extLst>
      <p:ext uri="{BB962C8B-B14F-4D97-AF65-F5344CB8AC3E}">
        <p14:creationId xmlns:p14="http://schemas.microsoft.com/office/powerpoint/2010/main" val="4121211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AEFD869-6F5A-0C49-A211-3D89AA7AB488}"/>
              </a:ext>
            </a:extLst>
          </p:cNvPr>
          <p:cNvSpPr>
            <a:spLocks noGrp="1"/>
          </p:cNvSpPr>
          <p:nvPr>
            <p:ph idx="1"/>
          </p:nvPr>
        </p:nvSpPr>
        <p:spPr>
          <a:xfrm>
            <a:off x="5219700" y="1642187"/>
            <a:ext cx="6134099" cy="4534775"/>
          </a:xfrm>
        </p:spPr>
        <p:txBody>
          <a:bodyPr>
            <a:normAutofit/>
          </a:bodyPr>
          <a:lstStyle/>
          <a:p>
            <a:pPr marL="0" indent="0">
              <a:buNone/>
            </a:pPr>
            <a:r>
              <a:rPr lang="en-US" sz="1800" dirty="0"/>
              <a:t>Recipe: Lemon Heart</a:t>
            </a:r>
          </a:p>
          <a:p>
            <a:pPr marL="0" indent="0">
              <a:buNone/>
            </a:pPr>
            <a:endParaRPr lang="en-US" sz="1800" dirty="0"/>
          </a:p>
          <a:p>
            <a:pPr marL="0" indent="0">
              <a:buNone/>
            </a:pPr>
            <a:r>
              <a:rPr lang="en-US" sz="1800" dirty="0"/>
              <a:t>A heart shaped large meatball- “take minced veal just like for meatballs, add it to nutmeg, pepper and salt as well as peels of a fresh lemon cut into small pieces, for each pound of meat an egg yolk, a crushed rusk and mix it all together, shape it in the form of a large meatball or a heart, stew it with little water citron. When done take off the fat, add verjuice, butter, and peels of a salted lemon, which has been boiled in water first. Let it come to a boil together, then dish up; a sauce is poured over made from verjuice beaten with egg yolks.” </a:t>
            </a:r>
            <a:br>
              <a:rPr lang="en-US" sz="1800" dirty="0"/>
            </a:br>
            <a:r>
              <a:rPr lang="en-US" sz="1800" i="1" dirty="0"/>
              <a:t>-De </a:t>
            </a:r>
            <a:r>
              <a:rPr lang="en-US" sz="1800" i="1" dirty="0" err="1"/>
              <a:t>Verstandige</a:t>
            </a:r>
            <a:r>
              <a:rPr lang="en-US" sz="1800" i="1" dirty="0"/>
              <a:t> Kock</a:t>
            </a:r>
            <a:r>
              <a:rPr lang="en-US" sz="1800" dirty="0"/>
              <a:t> </a:t>
            </a:r>
          </a:p>
        </p:txBody>
      </p:sp>
      <p:pic>
        <p:nvPicPr>
          <p:cNvPr id="4" name="Picture 3">
            <a:extLst>
              <a:ext uri="{FF2B5EF4-FFF2-40B4-BE49-F238E27FC236}">
                <a16:creationId xmlns:a16="http://schemas.microsoft.com/office/drawing/2014/main" id="{60AD2815-3758-8C49-981A-C938487A51B0}"/>
              </a:ext>
            </a:extLst>
          </p:cNvPr>
          <p:cNvPicPr>
            <a:picLocks noChangeAspect="1"/>
          </p:cNvPicPr>
          <p:nvPr/>
        </p:nvPicPr>
        <p:blipFill>
          <a:blip r:embed="rId2"/>
          <a:stretch>
            <a:fillRect/>
          </a:stretch>
        </p:blipFill>
        <p:spPr>
          <a:xfrm>
            <a:off x="0" y="0"/>
            <a:ext cx="5219700" cy="5969000"/>
          </a:xfrm>
          <a:prstGeom prst="rect">
            <a:avLst/>
          </a:prstGeom>
        </p:spPr>
      </p:pic>
      <p:sp>
        <p:nvSpPr>
          <p:cNvPr id="5" name="TextBox 4">
            <a:extLst>
              <a:ext uri="{FF2B5EF4-FFF2-40B4-BE49-F238E27FC236}">
                <a16:creationId xmlns:a16="http://schemas.microsoft.com/office/drawing/2014/main" id="{0012A630-871A-174B-9E1A-13DACFCA5267}"/>
              </a:ext>
            </a:extLst>
          </p:cNvPr>
          <p:cNvSpPr txBox="1"/>
          <p:nvPr/>
        </p:nvSpPr>
        <p:spPr>
          <a:xfrm>
            <a:off x="228600" y="5969000"/>
            <a:ext cx="6115050" cy="646331"/>
          </a:xfrm>
          <a:prstGeom prst="rect">
            <a:avLst/>
          </a:prstGeom>
          <a:noFill/>
        </p:spPr>
        <p:txBody>
          <a:bodyPr wrap="square" rtlCol="0">
            <a:spAutoFit/>
          </a:bodyPr>
          <a:lstStyle/>
          <a:p>
            <a:r>
              <a:rPr lang="en-US" dirty="0"/>
              <a:t>Picking green grapes for making verjuice. </a:t>
            </a:r>
            <a:r>
              <a:rPr lang="en-US" i="1" dirty="0" err="1"/>
              <a:t>Tacuinum</a:t>
            </a:r>
            <a:r>
              <a:rPr lang="en-US" i="1" dirty="0"/>
              <a:t> </a:t>
            </a:r>
            <a:r>
              <a:rPr lang="en-US" i="1" dirty="0" err="1"/>
              <a:t>Sanitatis</a:t>
            </a:r>
            <a:r>
              <a:rPr lang="en-US" i="1" dirty="0"/>
              <a:t> </a:t>
            </a:r>
            <a:r>
              <a:rPr lang="en-US" dirty="0"/>
              <a:t>(1474). Paris </a:t>
            </a:r>
            <a:r>
              <a:rPr lang="en-US" dirty="0" err="1"/>
              <a:t>Bibliothèque</a:t>
            </a:r>
            <a:r>
              <a:rPr lang="en-US" dirty="0"/>
              <a:t> </a:t>
            </a:r>
            <a:r>
              <a:rPr lang="en-US" dirty="0" err="1"/>
              <a:t>nationale</a:t>
            </a:r>
            <a:r>
              <a:rPr lang="en-US" dirty="0"/>
              <a:t>.</a:t>
            </a:r>
          </a:p>
        </p:txBody>
      </p:sp>
    </p:spTree>
    <p:extLst>
      <p:ext uri="{BB962C8B-B14F-4D97-AF65-F5344CB8AC3E}">
        <p14:creationId xmlns:p14="http://schemas.microsoft.com/office/powerpoint/2010/main" val="385550798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AE129F8-6021-454A-9E2C-86945242F028}"/>
              </a:ext>
            </a:extLst>
          </p:cNvPr>
          <p:cNvPicPr>
            <a:picLocks noChangeAspect="1"/>
          </p:cNvPicPr>
          <p:nvPr/>
        </p:nvPicPr>
        <p:blipFill>
          <a:blip r:embed="rId2"/>
          <a:stretch>
            <a:fillRect/>
          </a:stretch>
        </p:blipFill>
        <p:spPr>
          <a:xfrm>
            <a:off x="0" y="0"/>
            <a:ext cx="8876597" cy="5157788"/>
          </a:xfrm>
          <a:prstGeom prst="rect">
            <a:avLst/>
          </a:prstGeom>
        </p:spPr>
      </p:pic>
      <p:sp>
        <p:nvSpPr>
          <p:cNvPr id="5" name="TextBox 4">
            <a:extLst>
              <a:ext uri="{FF2B5EF4-FFF2-40B4-BE49-F238E27FC236}">
                <a16:creationId xmlns:a16="http://schemas.microsoft.com/office/drawing/2014/main" id="{F7377B4B-74EE-4142-A08F-5DBFA3B80C35}"/>
              </a:ext>
            </a:extLst>
          </p:cNvPr>
          <p:cNvSpPr txBox="1"/>
          <p:nvPr/>
        </p:nvSpPr>
        <p:spPr>
          <a:xfrm>
            <a:off x="8876597" y="2578894"/>
            <a:ext cx="4452731" cy="1754326"/>
          </a:xfrm>
          <a:prstGeom prst="rect">
            <a:avLst/>
          </a:prstGeom>
          <a:noFill/>
        </p:spPr>
        <p:txBody>
          <a:bodyPr wrap="square" rtlCol="0">
            <a:spAutoFit/>
          </a:bodyPr>
          <a:lstStyle/>
          <a:p>
            <a:r>
              <a:rPr lang="en-US" dirty="0"/>
              <a:t>Frans </a:t>
            </a:r>
            <a:r>
              <a:rPr lang="en-US" dirty="0" err="1"/>
              <a:t>Snyders</a:t>
            </a:r>
            <a:r>
              <a:rPr lang="en-US" dirty="0"/>
              <a:t> (Antwerp)</a:t>
            </a:r>
          </a:p>
          <a:p>
            <a:r>
              <a:rPr lang="en-US" i="1" dirty="0"/>
              <a:t>Market Scene on a quay</a:t>
            </a:r>
          </a:p>
          <a:p>
            <a:r>
              <a:rPr lang="en-US" dirty="0"/>
              <a:t>ca 1635-1640</a:t>
            </a:r>
          </a:p>
          <a:p>
            <a:endParaRPr lang="en-US" dirty="0"/>
          </a:p>
          <a:p>
            <a:r>
              <a:rPr lang="en-US" dirty="0"/>
              <a:t>Oil on canvas</a:t>
            </a:r>
          </a:p>
          <a:p>
            <a:r>
              <a:rPr lang="en-US" dirty="0"/>
              <a:t>201.5 x 342.9 cm</a:t>
            </a:r>
          </a:p>
        </p:txBody>
      </p:sp>
    </p:spTree>
    <p:extLst>
      <p:ext uri="{BB962C8B-B14F-4D97-AF65-F5344CB8AC3E}">
        <p14:creationId xmlns:p14="http://schemas.microsoft.com/office/powerpoint/2010/main" val="251430987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0E6CD7-4789-6141-8D7B-8882B05E4701}"/>
              </a:ext>
            </a:extLst>
          </p:cNvPr>
          <p:cNvPicPr>
            <a:picLocks noChangeAspect="1"/>
          </p:cNvPicPr>
          <p:nvPr/>
        </p:nvPicPr>
        <p:blipFill>
          <a:blip r:embed="rId2"/>
          <a:stretch>
            <a:fillRect/>
          </a:stretch>
        </p:blipFill>
        <p:spPr>
          <a:xfrm>
            <a:off x="6030624" y="2212975"/>
            <a:ext cx="6161376" cy="4645025"/>
          </a:xfrm>
          <a:prstGeom prst="rect">
            <a:avLst/>
          </a:prstGeom>
        </p:spPr>
      </p:pic>
      <p:pic>
        <p:nvPicPr>
          <p:cNvPr id="6" name="Picture 5">
            <a:extLst>
              <a:ext uri="{FF2B5EF4-FFF2-40B4-BE49-F238E27FC236}">
                <a16:creationId xmlns:a16="http://schemas.microsoft.com/office/drawing/2014/main" id="{2FABC941-F2A2-1942-A815-C4C4D52AD8FE}"/>
              </a:ext>
            </a:extLst>
          </p:cNvPr>
          <p:cNvPicPr>
            <a:picLocks noChangeAspect="1"/>
          </p:cNvPicPr>
          <p:nvPr/>
        </p:nvPicPr>
        <p:blipFill>
          <a:blip r:embed="rId3"/>
          <a:stretch>
            <a:fillRect/>
          </a:stretch>
        </p:blipFill>
        <p:spPr>
          <a:xfrm>
            <a:off x="0" y="-34926"/>
            <a:ext cx="6030624" cy="5516385"/>
          </a:xfrm>
          <a:prstGeom prst="rect">
            <a:avLst/>
          </a:prstGeom>
        </p:spPr>
      </p:pic>
      <p:sp>
        <p:nvSpPr>
          <p:cNvPr id="7" name="TextBox 6">
            <a:extLst>
              <a:ext uri="{FF2B5EF4-FFF2-40B4-BE49-F238E27FC236}">
                <a16:creationId xmlns:a16="http://schemas.microsoft.com/office/drawing/2014/main" id="{C4589284-6F4E-C540-AA08-D8411D861343}"/>
              </a:ext>
            </a:extLst>
          </p:cNvPr>
          <p:cNvSpPr txBox="1"/>
          <p:nvPr/>
        </p:nvSpPr>
        <p:spPr>
          <a:xfrm>
            <a:off x="185738" y="5543550"/>
            <a:ext cx="5386387" cy="923330"/>
          </a:xfrm>
          <a:prstGeom prst="rect">
            <a:avLst/>
          </a:prstGeom>
          <a:noFill/>
        </p:spPr>
        <p:txBody>
          <a:bodyPr wrap="square" rtlCol="0">
            <a:spAutoFit/>
          </a:bodyPr>
          <a:lstStyle/>
          <a:p>
            <a:r>
              <a:rPr lang="en-US" dirty="0"/>
              <a:t>Pieter </a:t>
            </a:r>
            <a:r>
              <a:rPr lang="en-US" dirty="0" err="1"/>
              <a:t>Aertsen</a:t>
            </a:r>
            <a:r>
              <a:rPr lang="en-US" dirty="0"/>
              <a:t> (Antwerp), </a:t>
            </a:r>
            <a:r>
              <a:rPr lang="en-US" i="1" dirty="0"/>
              <a:t>The Vegetable Seller, </a:t>
            </a:r>
            <a:r>
              <a:rPr lang="en-US" dirty="0"/>
              <a:t>1567</a:t>
            </a:r>
          </a:p>
          <a:p>
            <a:r>
              <a:rPr lang="en-US" dirty="0"/>
              <a:t>Oil on panel, 111.2 x 111.6cm</a:t>
            </a:r>
          </a:p>
          <a:p>
            <a:r>
              <a:rPr lang="en-US" dirty="0" err="1"/>
              <a:t>Gemäldegalerie</a:t>
            </a:r>
            <a:endParaRPr lang="en-US" dirty="0"/>
          </a:p>
        </p:txBody>
      </p:sp>
      <p:sp>
        <p:nvSpPr>
          <p:cNvPr id="8" name="TextBox 7">
            <a:extLst>
              <a:ext uri="{FF2B5EF4-FFF2-40B4-BE49-F238E27FC236}">
                <a16:creationId xmlns:a16="http://schemas.microsoft.com/office/drawing/2014/main" id="{840915A7-ABEC-074E-9800-1151CD7C8161}"/>
              </a:ext>
            </a:extLst>
          </p:cNvPr>
          <p:cNvSpPr txBox="1"/>
          <p:nvPr/>
        </p:nvSpPr>
        <p:spPr>
          <a:xfrm>
            <a:off x="6630699" y="1012646"/>
            <a:ext cx="5242213" cy="1200329"/>
          </a:xfrm>
          <a:prstGeom prst="rect">
            <a:avLst/>
          </a:prstGeom>
          <a:noFill/>
        </p:spPr>
        <p:txBody>
          <a:bodyPr wrap="square" rtlCol="0">
            <a:spAutoFit/>
          </a:bodyPr>
          <a:lstStyle/>
          <a:p>
            <a:r>
              <a:rPr lang="en-US" dirty="0"/>
              <a:t>Joachim </a:t>
            </a:r>
            <a:r>
              <a:rPr lang="en-US" dirty="0" err="1"/>
              <a:t>Beuckelaer</a:t>
            </a:r>
            <a:r>
              <a:rPr lang="en-US" dirty="0"/>
              <a:t> (Antwerp), </a:t>
            </a:r>
            <a:r>
              <a:rPr lang="en-US" i="1" dirty="0"/>
              <a:t>Kitchen Scene with Christ at Emmaus</a:t>
            </a:r>
            <a:r>
              <a:rPr lang="en-US" dirty="0"/>
              <a:t>, ca. 1560-1565 (student of </a:t>
            </a:r>
            <a:r>
              <a:rPr lang="en-US" dirty="0" err="1"/>
              <a:t>Aertson</a:t>
            </a:r>
            <a:r>
              <a:rPr lang="en-US" dirty="0"/>
              <a:t>)</a:t>
            </a:r>
          </a:p>
          <a:p>
            <a:r>
              <a:rPr lang="en-US" dirty="0"/>
              <a:t>Oil on panel, 109.5 x 169cm</a:t>
            </a:r>
          </a:p>
          <a:p>
            <a:r>
              <a:rPr lang="en-US" dirty="0" err="1"/>
              <a:t>Maurishuis</a:t>
            </a:r>
            <a:endParaRPr lang="en-US" dirty="0"/>
          </a:p>
        </p:txBody>
      </p:sp>
    </p:spTree>
    <p:extLst>
      <p:ext uri="{BB962C8B-B14F-4D97-AF65-F5344CB8AC3E}">
        <p14:creationId xmlns:p14="http://schemas.microsoft.com/office/powerpoint/2010/main" val="108840468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F6748C0-08CD-9B45-9DCB-C1E825F3EEE9}"/>
              </a:ext>
            </a:extLst>
          </p:cNvPr>
          <p:cNvPicPr>
            <a:picLocks noChangeAspect="1"/>
          </p:cNvPicPr>
          <p:nvPr/>
        </p:nvPicPr>
        <p:blipFill>
          <a:blip r:embed="rId2"/>
          <a:stretch>
            <a:fillRect/>
          </a:stretch>
        </p:blipFill>
        <p:spPr>
          <a:xfrm>
            <a:off x="0" y="0"/>
            <a:ext cx="8942832" cy="5961888"/>
          </a:xfrm>
          <a:prstGeom prst="rect">
            <a:avLst/>
          </a:prstGeom>
        </p:spPr>
      </p:pic>
      <p:sp>
        <p:nvSpPr>
          <p:cNvPr id="5" name="TextBox 4">
            <a:extLst>
              <a:ext uri="{FF2B5EF4-FFF2-40B4-BE49-F238E27FC236}">
                <a16:creationId xmlns:a16="http://schemas.microsoft.com/office/drawing/2014/main" id="{766778D3-9B09-5248-8B6B-EB579D2447DA}"/>
              </a:ext>
            </a:extLst>
          </p:cNvPr>
          <p:cNvSpPr txBox="1"/>
          <p:nvPr/>
        </p:nvSpPr>
        <p:spPr>
          <a:xfrm>
            <a:off x="8942832" y="1672771"/>
            <a:ext cx="3145971" cy="3693319"/>
          </a:xfrm>
          <a:prstGeom prst="rect">
            <a:avLst/>
          </a:prstGeom>
          <a:noFill/>
        </p:spPr>
        <p:txBody>
          <a:bodyPr wrap="square" rtlCol="0">
            <a:spAutoFit/>
          </a:bodyPr>
          <a:lstStyle/>
          <a:p>
            <a:r>
              <a:rPr lang="en-US" dirty="0"/>
              <a:t>V. </a:t>
            </a:r>
            <a:r>
              <a:rPr lang="en-US" dirty="0" err="1"/>
              <a:t>Foulquier</a:t>
            </a:r>
            <a:br>
              <a:rPr lang="en-US" dirty="0"/>
            </a:br>
            <a:r>
              <a:rPr lang="en-US" i="1" dirty="0"/>
              <a:t>Corpses of Dutch scurvy victims</a:t>
            </a:r>
          </a:p>
          <a:p>
            <a:r>
              <a:rPr lang="en-US" dirty="0"/>
              <a:t>1636</a:t>
            </a:r>
          </a:p>
          <a:p>
            <a:endParaRPr lang="en-US" dirty="0"/>
          </a:p>
          <a:p>
            <a:r>
              <a:rPr lang="en-US" dirty="0"/>
              <a:t>Etching</a:t>
            </a:r>
          </a:p>
          <a:p>
            <a:endParaRPr lang="en-US" dirty="0"/>
          </a:p>
          <a:p>
            <a:r>
              <a:rPr lang="en-US" dirty="0"/>
              <a:t>Spitsbergen, Norway, from </a:t>
            </a:r>
            <a:r>
              <a:rPr lang="en-US" i="1" dirty="0"/>
              <a:t>Il Giro del mondo</a:t>
            </a:r>
            <a:r>
              <a:rPr lang="en-US" dirty="0"/>
              <a:t>, </a:t>
            </a:r>
            <a:r>
              <a:rPr lang="en-US" i="1" dirty="0"/>
              <a:t>Journal of geography, travel and costumes, </a:t>
            </a:r>
            <a:r>
              <a:rPr lang="en-US" dirty="0"/>
              <a:t>Volume IV, Issue 8, August 24, 1865.</a:t>
            </a:r>
          </a:p>
          <a:p>
            <a:endParaRPr lang="en-US" i="1" dirty="0"/>
          </a:p>
          <a:p>
            <a:r>
              <a:rPr lang="en-US" dirty="0"/>
              <a:t>Getty Images</a:t>
            </a:r>
          </a:p>
        </p:txBody>
      </p:sp>
    </p:spTree>
    <p:extLst>
      <p:ext uri="{BB962C8B-B14F-4D97-AF65-F5344CB8AC3E}">
        <p14:creationId xmlns:p14="http://schemas.microsoft.com/office/powerpoint/2010/main" val="39565133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screenshot of a cell phone&#10;&#10;Description automatically generated">
            <a:extLst>
              <a:ext uri="{FF2B5EF4-FFF2-40B4-BE49-F238E27FC236}">
                <a16:creationId xmlns:a16="http://schemas.microsoft.com/office/drawing/2014/main" id="{8331E210-3B99-4149-B00F-7239F65CCF19}"/>
              </a:ext>
            </a:extLst>
          </p:cNvPr>
          <p:cNvPicPr>
            <a:picLocks noGrp="1" noChangeAspect="1"/>
          </p:cNvPicPr>
          <p:nvPr>
            <p:ph idx="1"/>
          </p:nvPr>
        </p:nvPicPr>
        <p:blipFill>
          <a:blip r:embed="rId2"/>
          <a:stretch>
            <a:fillRect/>
          </a:stretch>
        </p:blipFill>
        <p:spPr>
          <a:xfrm>
            <a:off x="0" y="0"/>
            <a:ext cx="4714384" cy="7020610"/>
          </a:xfrm>
        </p:spPr>
      </p:pic>
      <p:sp>
        <p:nvSpPr>
          <p:cNvPr id="3" name="TextBox 2">
            <a:extLst>
              <a:ext uri="{FF2B5EF4-FFF2-40B4-BE49-F238E27FC236}">
                <a16:creationId xmlns:a16="http://schemas.microsoft.com/office/drawing/2014/main" id="{A147F3A1-9086-E043-8937-F79612A82897}"/>
              </a:ext>
            </a:extLst>
          </p:cNvPr>
          <p:cNvSpPr txBox="1"/>
          <p:nvPr/>
        </p:nvSpPr>
        <p:spPr>
          <a:xfrm>
            <a:off x="5047141" y="2129523"/>
            <a:ext cx="4452731" cy="1200329"/>
          </a:xfrm>
          <a:prstGeom prst="rect">
            <a:avLst/>
          </a:prstGeom>
          <a:noFill/>
        </p:spPr>
        <p:txBody>
          <a:bodyPr wrap="square" rtlCol="0">
            <a:spAutoFit/>
          </a:bodyPr>
          <a:lstStyle/>
          <a:p>
            <a:r>
              <a:rPr lang="en-US" dirty="0"/>
              <a:t>Screenshot, unknown (Kristen…)</a:t>
            </a:r>
          </a:p>
          <a:p>
            <a:r>
              <a:rPr lang="en-US" dirty="0"/>
              <a:t>Text message</a:t>
            </a:r>
          </a:p>
          <a:p>
            <a:r>
              <a:rPr lang="en-US" dirty="0"/>
              <a:t>2013</a:t>
            </a:r>
          </a:p>
          <a:p>
            <a:endParaRPr lang="en-US" dirty="0"/>
          </a:p>
        </p:txBody>
      </p:sp>
    </p:spTree>
    <p:extLst>
      <p:ext uri="{BB962C8B-B14F-4D97-AF65-F5344CB8AC3E}">
        <p14:creationId xmlns:p14="http://schemas.microsoft.com/office/powerpoint/2010/main" val="318903730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52ABCE0-37CE-C541-890B-A5262B44A03D}"/>
              </a:ext>
            </a:extLst>
          </p:cNvPr>
          <p:cNvSpPr>
            <a:spLocks noGrp="1"/>
          </p:cNvSpPr>
          <p:nvPr>
            <p:ph idx="1"/>
          </p:nvPr>
        </p:nvSpPr>
        <p:spPr>
          <a:xfrm>
            <a:off x="838200" y="591184"/>
            <a:ext cx="10515600" cy="5649595"/>
          </a:xfrm>
        </p:spPr>
        <p:txBody>
          <a:bodyPr>
            <a:normAutofit fontScale="92500" lnSpcReduction="10000"/>
          </a:bodyPr>
          <a:lstStyle/>
          <a:p>
            <a:pPr marL="0" indent="0">
              <a:buNone/>
            </a:pPr>
            <a:r>
              <a:rPr lang="en-US" dirty="0"/>
              <a:t>“Prior to the Dutch maritime expansion of the 17th and 18th centuries, scurvy was known in the Low Countries as an endemic disease. From the end of the 16th century the disease started to draw much more attention due to increasing long sea journeys of sailors. Already in the Dutch medical literature of the 16th century, a strong relation was expressed between the prolonged taking of foodstuffs of poor quality and the risk of contracting scurvy. Although from that time, many Dutch physicians recommended oranges, scurvy grass and brook‐lime, it took 200 years before inadequate therapy on the fleet was replaced by systematic prevention. Why did the old time effective recommendations for the therapy of scurvy stay inadequate for mariners? To understand, maritime and medical history were unfolded and evaluated with respect to </a:t>
            </a:r>
            <a:r>
              <a:rPr lang="en-US" dirty="0" err="1"/>
              <a:t>palaeopathological</a:t>
            </a:r>
            <a:r>
              <a:rPr lang="en-US" dirty="0"/>
              <a:t> findings reported for 39 cases of active scurvy and one case of healed scurvy.”</a:t>
            </a:r>
          </a:p>
          <a:p>
            <a:pPr marL="0" indent="0">
              <a:buNone/>
            </a:pPr>
            <a:r>
              <a:rPr lang="en-US" dirty="0"/>
              <a:t>		-G.R. Maat. “Scurvy in adults and youngsters: the Dutch 			experience. A review of the history and pathology of a 				disregarded disease.” </a:t>
            </a:r>
            <a:r>
              <a:rPr lang="en-US" i="1" dirty="0"/>
              <a:t>International Journal of 					</a:t>
            </a:r>
            <a:r>
              <a:rPr lang="en-US" i="1" dirty="0" err="1"/>
              <a:t>Osteoarchaeology</a:t>
            </a:r>
            <a:r>
              <a:rPr lang="en-US" i="1" dirty="0"/>
              <a:t>, </a:t>
            </a:r>
            <a:r>
              <a:rPr lang="en-US" dirty="0"/>
              <a:t>Vol 14 no 2. March 2004.</a:t>
            </a:r>
          </a:p>
          <a:p>
            <a:pPr marL="0" indent="0">
              <a:buNone/>
            </a:pPr>
            <a:endParaRPr lang="en-US" dirty="0"/>
          </a:p>
        </p:txBody>
      </p:sp>
    </p:spTree>
    <p:extLst>
      <p:ext uri="{BB962C8B-B14F-4D97-AF65-F5344CB8AC3E}">
        <p14:creationId xmlns:p14="http://schemas.microsoft.com/office/powerpoint/2010/main" val="31646774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indoor, sitting, vase, table&#10;&#10;Description automatically generated">
            <a:extLst>
              <a:ext uri="{FF2B5EF4-FFF2-40B4-BE49-F238E27FC236}">
                <a16:creationId xmlns:a16="http://schemas.microsoft.com/office/drawing/2014/main" id="{88C3E8A4-495D-B842-B8DE-064492C3C5BF}"/>
              </a:ext>
            </a:extLst>
          </p:cNvPr>
          <p:cNvPicPr>
            <a:picLocks noChangeAspect="1"/>
          </p:cNvPicPr>
          <p:nvPr/>
        </p:nvPicPr>
        <p:blipFill>
          <a:blip r:embed="rId2"/>
          <a:stretch>
            <a:fillRect/>
          </a:stretch>
        </p:blipFill>
        <p:spPr>
          <a:xfrm>
            <a:off x="0" y="0"/>
            <a:ext cx="5756564" cy="6858000"/>
          </a:xfrm>
          <a:prstGeom prst="rect">
            <a:avLst/>
          </a:prstGeom>
        </p:spPr>
      </p:pic>
      <p:sp>
        <p:nvSpPr>
          <p:cNvPr id="6" name="TextBox 5">
            <a:extLst>
              <a:ext uri="{FF2B5EF4-FFF2-40B4-BE49-F238E27FC236}">
                <a16:creationId xmlns:a16="http://schemas.microsoft.com/office/drawing/2014/main" id="{9F39E292-8B8E-1644-84C3-A258A774B871}"/>
              </a:ext>
            </a:extLst>
          </p:cNvPr>
          <p:cNvSpPr txBox="1"/>
          <p:nvPr/>
        </p:nvSpPr>
        <p:spPr>
          <a:xfrm>
            <a:off x="5756564" y="2443652"/>
            <a:ext cx="4852504" cy="3970318"/>
          </a:xfrm>
          <a:prstGeom prst="rect">
            <a:avLst/>
          </a:prstGeom>
          <a:noFill/>
        </p:spPr>
        <p:txBody>
          <a:bodyPr wrap="square" rtlCol="0">
            <a:spAutoFit/>
          </a:bodyPr>
          <a:lstStyle/>
          <a:p>
            <a:r>
              <a:rPr lang="en-US" dirty="0"/>
              <a:t>Willem </a:t>
            </a:r>
            <a:r>
              <a:rPr lang="en-US" dirty="0" err="1"/>
              <a:t>Kalf</a:t>
            </a:r>
            <a:r>
              <a:rPr lang="en-US" dirty="0"/>
              <a:t> (Rotterdam)</a:t>
            </a:r>
          </a:p>
          <a:p>
            <a:r>
              <a:rPr lang="en-US" i="1" dirty="0"/>
              <a:t>Still Life with a Chinese Bowl, Nautilus Cup and Other Objects</a:t>
            </a:r>
          </a:p>
          <a:p>
            <a:r>
              <a:rPr lang="en-US" dirty="0"/>
              <a:t>1662</a:t>
            </a:r>
          </a:p>
          <a:p>
            <a:endParaRPr lang="en-US" dirty="0"/>
          </a:p>
          <a:p>
            <a:r>
              <a:rPr lang="en-US" dirty="0"/>
              <a:t>Oil on canvas</a:t>
            </a:r>
          </a:p>
          <a:p>
            <a:r>
              <a:rPr lang="en-US" dirty="0"/>
              <a:t>79.4 x 67.3 cm</a:t>
            </a:r>
          </a:p>
          <a:p>
            <a:br>
              <a:rPr lang="en-US" dirty="0"/>
            </a:br>
            <a:r>
              <a:rPr lang="en-US" dirty="0"/>
              <a:t>Museo Nacional Thyssen-</a:t>
            </a:r>
            <a:r>
              <a:rPr lang="en-US" dirty="0" err="1"/>
              <a:t>Bornemisza</a:t>
            </a:r>
            <a:r>
              <a:rPr lang="en-US" dirty="0"/>
              <a:t>, Madrid</a:t>
            </a:r>
          </a:p>
          <a:p>
            <a:endParaRPr lang="en-US" dirty="0"/>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32209110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CAD3585-76EC-B241-81FE-957E918C958F}"/>
              </a:ext>
            </a:extLst>
          </p:cNvPr>
          <p:cNvPicPr>
            <a:picLocks noChangeAspect="1"/>
          </p:cNvPicPr>
          <p:nvPr/>
        </p:nvPicPr>
        <p:blipFill>
          <a:blip r:embed="rId2"/>
          <a:stretch>
            <a:fillRect/>
          </a:stretch>
        </p:blipFill>
        <p:spPr>
          <a:xfrm>
            <a:off x="0" y="0"/>
            <a:ext cx="5323823" cy="6858000"/>
          </a:xfrm>
          <a:prstGeom prst="rect">
            <a:avLst/>
          </a:prstGeom>
        </p:spPr>
      </p:pic>
      <p:sp>
        <p:nvSpPr>
          <p:cNvPr id="3" name="TextBox 2">
            <a:extLst>
              <a:ext uri="{FF2B5EF4-FFF2-40B4-BE49-F238E27FC236}">
                <a16:creationId xmlns:a16="http://schemas.microsoft.com/office/drawing/2014/main" id="{B1938D38-9D26-964A-9C76-9C6691F50BE8}"/>
              </a:ext>
            </a:extLst>
          </p:cNvPr>
          <p:cNvSpPr txBox="1"/>
          <p:nvPr/>
        </p:nvSpPr>
        <p:spPr>
          <a:xfrm>
            <a:off x="5323823" y="1500553"/>
            <a:ext cx="5130800" cy="5078313"/>
          </a:xfrm>
          <a:prstGeom prst="rect">
            <a:avLst/>
          </a:prstGeom>
          <a:noFill/>
        </p:spPr>
        <p:txBody>
          <a:bodyPr wrap="square" rtlCol="0">
            <a:spAutoFit/>
          </a:bodyPr>
          <a:lstStyle/>
          <a:p>
            <a:r>
              <a:rPr lang="en-US" dirty="0"/>
              <a:t>Jan Jansz den </a:t>
            </a:r>
            <a:r>
              <a:rPr lang="en-US" dirty="0" err="1"/>
              <a:t>Uyl</a:t>
            </a:r>
            <a:r>
              <a:rPr lang="en-US" dirty="0"/>
              <a:t> (Amsterdam)</a:t>
            </a:r>
          </a:p>
          <a:p>
            <a:r>
              <a:rPr lang="en-US" i="1" dirty="0"/>
              <a:t>Pewter Jug and Silver Tazza on a Table</a:t>
            </a:r>
          </a:p>
          <a:p>
            <a:r>
              <a:rPr lang="en-US" dirty="0"/>
              <a:t>1633</a:t>
            </a:r>
          </a:p>
          <a:p>
            <a:endParaRPr lang="en-US" dirty="0"/>
          </a:p>
          <a:p>
            <a:r>
              <a:rPr lang="en-US" dirty="0"/>
              <a:t>Oil on panel</a:t>
            </a:r>
          </a:p>
          <a:p>
            <a:r>
              <a:rPr lang="en-US" dirty="0"/>
              <a:t>91 x 72cm</a:t>
            </a:r>
          </a:p>
          <a:p>
            <a:endParaRPr lang="en-US" dirty="0"/>
          </a:p>
          <a:p>
            <a:r>
              <a:rPr lang="en-US" dirty="0"/>
              <a:t>Private collection</a:t>
            </a:r>
          </a:p>
          <a:p>
            <a:endParaRPr lang="en-US" dirty="0"/>
          </a:p>
          <a:p>
            <a:endParaRPr lang="en-US" dirty="0"/>
          </a:p>
          <a:p>
            <a:endParaRPr lang="en-US" dirty="0"/>
          </a:p>
          <a:p>
            <a:endParaRPr lang="en-US" dirty="0"/>
          </a:p>
          <a:p>
            <a:endParaRPr lang="en-US" dirty="0"/>
          </a:p>
          <a:p>
            <a:r>
              <a:rPr lang="en-US" dirty="0"/>
              <a:t>1. Brian </a:t>
            </a:r>
            <a:r>
              <a:rPr lang="en-US" dirty="0" err="1"/>
              <a:t>Wansink</a:t>
            </a:r>
            <a:r>
              <a:rPr lang="en-US" dirty="0"/>
              <a:t>, Anupama Mukund, and Andrew </a:t>
            </a:r>
            <a:r>
              <a:rPr lang="en-US" dirty="0" err="1"/>
              <a:t>Weislogel</a:t>
            </a:r>
            <a:r>
              <a:rPr lang="en-US" dirty="0"/>
              <a:t>, “Food Art Does Not Reflect Reality: A Quantitative Content Analysis of Meals in Popular Paintings,” </a:t>
            </a:r>
            <a:r>
              <a:rPr lang="en-US" i="1" dirty="0"/>
              <a:t>SAGE Open</a:t>
            </a:r>
            <a:r>
              <a:rPr lang="en-US" dirty="0"/>
              <a:t>, (2016): 1-10. </a:t>
            </a:r>
          </a:p>
          <a:p>
            <a:endParaRPr lang="en-US" dirty="0"/>
          </a:p>
        </p:txBody>
      </p:sp>
    </p:spTree>
    <p:extLst>
      <p:ext uri="{BB962C8B-B14F-4D97-AF65-F5344CB8AC3E}">
        <p14:creationId xmlns:p14="http://schemas.microsoft.com/office/powerpoint/2010/main" val="30658261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 up of a building&#10;&#10;Description automatically generated">
            <a:extLst>
              <a:ext uri="{FF2B5EF4-FFF2-40B4-BE49-F238E27FC236}">
                <a16:creationId xmlns:a16="http://schemas.microsoft.com/office/drawing/2014/main" id="{EAB6C70F-4991-2B4D-8F1C-BB3CFD78043B}"/>
              </a:ext>
            </a:extLst>
          </p:cNvPr>
          <p:cNvPicPr>
            <a:picLocks noChangeAspect="1"/>
          </p:cNvPicPr>
          <p:nvPr/>
        </p:nvPicPr>
        <p:blipFill>
          <a:blip r:embed="rId2"/>
          <a:stretch>
            <a:fillRect/>
          </a:stretch>
        </p:blipFill>
        <p:spPr>
          <a:xfrm>
            <a:off x="0" y="955354"/>
            <a:ext cx="5503862" cy="4947292"/>
          </a:xfrm>
          <a:prstGeom prst="rect">
            <a:avLst/>
          </a:prstGeom>
        </p:spPr>
      </p:pic>
      <p:sp>
        <p:nvSpPr>
          <p:cNvPr id="6" name="TextBox 5">
            <a:extLst>
              <a:ext uri="{FF2B5EF4-FFF2-40B4-BE49-F238E27FC236}">
                <a16:creationId xmlns:a16="http://schemas.microsoft.com/office/drawing/2014/main" id="{3DE99962-3FAB-F14C-904C-CC2E3AE9C98A}"/>
              </a:ext>
            </a:extLst>
          </p:cNvPr>
          <p:cNvSpPr txBox="1"/>
          <p:nvPr/>
        </p:nvSpPr>
        <p:spPr>
          <a:xfrm>
            <a:off x="5503862" y="3852407"/>
            <a:ext cx="6288157" cy="1200329"/>
          </a:xfrm>
          <a:prstGeom prst="rect">
            <a:avLst/>
          </a:prstGeom>
          <a:noFill/>
        </p:spPr>
        <p:txBody>
          <a:bodyPr wrap="square" rtlCol="0">
            <a:spAutoFit/>
          </a:bodyPr>
          <a:lstStyle/>
          <a:p>
            <a:r>
              <a:rPr lang="en-US" i="1" dirty="0"/>
              <a:t>An Orangery Interior </a:t>
            </a:r>
          </a:p>
          <a:p>
            <a:r>
              <a:rPr lang="en-US" dirty="0"/>
              <a:t>c1700</a:t>
            </a:r>
          </a:p>
          <a:p>
            <a:endParaRPr lang="en-US" dirty="0"/>
          </a:p>
          <a:p>
            <a:r>
              <a:rPr lang="en-US" dirty="0"/>
              <a:t>unknown engraving</a:t>
            </a:r>
          </a:p>
        </p:txBody>
      </p:sp>
    </p:spTree>
    <p:extLst>
      <p:ext uri="{BB962C8B-B14F-4D97-AF65-F5344CB8AC3E}">
        <p14:creationId xmlns:p14="http://schemas.microsoft.com/office/powerpoint/2010/main" val="36735458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indoor, table, food, sitting&#10;&#10;Description automatically generated">
            <a:extLst>
              <a:ext uri="{FF2B5EF4-FFF2-40B4-BE49-F238E27FC236}">
                <a16:creationId xmlns:a16="http://schemas.microsoft.com/office/drawing/2014/main" id="{C1D662E4-08E8-9E48-B1CF-83E7291628E9}"/>
              </a:ext>
            </a:extLst>
          </p:cNvPr>
          <p:cNvPicPr>
            <a:picLocks noChangeAspect="1"/>
          </p:cNvPicPr>
          <p:nvPr/>
        </p:nvPicPr>
        <p:blipFill>
          <a:blip r:embed="rId2"/>
          <a:stretch>
            <a:fillRect/>
          </a:stretch>
        </p:blipFill>
        <p:spPr>
          <a:xfrm>
            <a:off x="0" y="0"/>
            <a:ext cx="5226844" cy="6858000"/>
          </a:xfrm>
          <a:prstGeom prst="rect">
            <a:avLst/>
          </a:prstGeom>
        </p:spPr>
      </p:pic>
      <p:sp>
        <p:nvSpPr>
          <p:cNvPr id="4" name="TextBox 3">
            <a:extLst>
              <a:ext uri="{FF2B5EF4-FFF2-40B4-BE49-F238E27FC236}">
                <a16:creationId xmlns:a16="http://schemas.microsoft.com/office/drawing/2014/main" id="{4AC26EBA-D573-4942-8196-ED09390B9D2E}"/>
              </a:ext>
            </a:extLst>
          </p:cNvPr>
          <p:cNvSpPr txBox="1"/>
          <p:nvPr/>
        </p:nvSpPr>
        <p:spPr>
          <a:xfrm>
            <a:off x="5226844" y="1665798"/>
            <a:ext cx="5214730" cy="4524315"/>
          </a:xfrm>
          <a:prstGeom prst="rect">
            <a:avLst/>
          </a:prstGeom>
          <a:noFill/>
        </p:spPr>
        <p:txBody>
          <a:bodyPr wrap="square" rtlCol="0">
            <a:spAutoFit/>
          </a:bodyPr>
          <a:lstStyle/>
          <a:p>
            <a:pPr fontAlgn="base"/>
            <a:r>
              <a:rPr lang="en-US" dirty="0"/>
              <a:t>Jan </a:t>
            </a:r>
            <a:r>
              <a:rPr lang="en-US" dirty="0" err="1"/>
              <a:t>Davidsz</a:t>
            </a:r>
            <a:r>
              <a:rPr lang="en-US" dirty="0"/>
              <a:t> de </a:t>
            </a:r>
            <a:r>
              <a:rPr lang="en-US" dirty="0" err="1"/>
              <a:t>Heem</a:t>
            </a:r>
            <a:r>
              <a:rPr lang="en-US" dirty="0"/>
              <a:t> (Antwerp)</a:t>
            </a:r>
          </a:p>
          <a:p>
            <a:pPr fontAlgn="base"/>
            <a:r>
              <a:rPr lang="en-US" i="1" dirty="0"/>
              <a:t>Still Life with a Glass and Oysters</a:t>
            </a:r>
            <a:br>
              <a:rPr lang="en-US" dirty="0"/>
            </a:br>
            <a:r>
              <a:rPr lang="en-US" dirty="0"/>
              <a:t>ca. 1640</a:t>
            </a:r>
          </a:p>
          <a:p>
            <a:pPr fontAlgn="base"/>
            <a:endParaRPr lang="en-US" dirty="0"/>
          </a:p>
          <a:p>
            <a:pPr fontAlgn="base"/>
            <a:r>
              <a:rPr lang="en-US" dirty="0"/>
              <a:t>Oil on wood</a:t>
            </a:r>
          </a:p>
          <a:p>
            <a:pPr fontAlgn="base"/>
            <a:r>
              <a:rPr lang="en-US" dirty="0"/>
              <a:t>25.1 x 19.1 cm</a:t>
            </a:r>
          </a:p>
          <a:p>
            <a:endParaRPr lang="en-US" dirty="0"/>
          </a:p>
          <a:p>
            <a:r>
              <a:rPr lang="en-US" dirty="0"/>
              <a:t>Met Museum</a:t>
            </a:r>
          </a:p>
          <a:p>
            <a:endParaRPr lang="en-US" dirty="0"/>
          </a:p>
          <a:p>
            <a:endParaRPr lang="en-US" dirty="0"/>
          </a:p>
          <a:p>
            <a:endParaRPr lang="en-US" dirty="0"/>
          </a:p>
          <a:p>
            <a:endParaRPr lang="en-US" dirty="0"/>
          </a:p>
          <a:p>
            <a:endParaRPr lang="en-US" dirty="0"/>
          </a:p>
          <a:p>
            <a:r>
              <a:rPr lang="en-US" dirty="0"/>
              <a:t>2. Eddy de </a:t>
            </a:r>
            <a:r>
              <a:rPr lang="en-US" dirty="0" err="1"/>
              <a:t>Jongh</a:t>
            </a:r>
            <a:r>
              <a:rPr lang="en-US" dirty="0"/>
              <a:t>, </a:t>
            </a:r>
            <a:r>
              <a:rPr lang="en-US" i="1" dirty="0"/>
              <a:t>Questions of meaning: Theme and motif in Dutch seventeenth-century painting</a:t>
            </a:r>
            <a:r>
              <a:rPr lang="en-US" dirty="0"/>
              <a:t>, trans. Michael Hoyle (Leiden: Primavera Pers, 2000), 16-18.</a:t>
            </a:r>
          </a:p>
        </p:txBody>
      </p:sp>
    </p:spTree>
    <p:extLst>
      <p:ext uri="{BB962C8B-B14F-4D97-AF65-F5344CB8AC3E}">
        <p14:creationId xmlns:p14="http://schemas.microsoft.com/office/powerpoint/2010/main" val="21639190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3BD2660-03D7-374B-B2E1-C5C7C81B0EC1}"/>
              </a:ext>
            </a:extLst>
          </p:cNvPr>
          <p:cNvSpPr txBox="1"/>
          <p:nvPr/>
        </p:nvSpPr>
        <p:spPr>
          <a:xfrm>
            <a:off x="4641205" y="2469492"/>
            <a:ext cx="4452731" cy="3416320"/>
          </a:xfrm>
          <a:prstGeom prst="rect">
            <a:avLst/>
          </a:prstGeom>
          <a:noFill/>
        </p:spPr>
        <p:txBody>
          <a:bodyPr wrap="square" rtlCol="0">
            <a:spAutoFit/>
          </a:bodyPr>
          <a:lstStyle/>
          <a:p>
            <a:r>
              <a:rPr lang="en-US" dirty="0"/>
              <a:t>Giovanni Battista Ferrari (editor)</a:t>
            </a:r>
          </a:p>
          <a:p>
            <a:r>
              <a:rPr lang="en-US" dirty="0"/>
              <a:t>Likely engraved by Cornelis </a:t>
            </a:r>
            <a:r>
              <a:rPr lang="en-US" dirty="0" err="1"/>
              <a:t>Bloemaert</a:t>
            </a:r>
            <a:endParaRPr lang="en-US" dirty="0"/>
          </a:p>
          <a:p>
            <a:r>
              <a:rPr lang="en-US" i="1" dirty="0"/>
              <a:t>Lemon Vulgaris, pl 193</a:t>
            </a:r>
          </a:p>
          <a:p>
            <a:r>
              <a:rPr lang="en-US" dirty="0"/>
              <a:t>1646</a:t>
            </a:r>
          </a:p>
          <a:p>
            <a:endParaRPr lang="en-US" dirty="0"/>
          </a:p>
          <a:p>
            <a:r>
              <a:rPr lang="en-US" dirty="0"/>
              <a:t>Engraving with hand-coloring, in </a:t>
            </a:r>
            <a:r>
              <a:rPr lang="en-US" i="1" dirty="0"/>
              <a:t>Hesperides </a:t>
            </a:r>
            <a:r>
              <a:rPr lang="en-US" i="1" dirty="0" err="1"/>
              <a:t>siue</a:t>
            </a:r>
            <a:r>
              <a:rPr lang="en-US" i="1" dirty="0"/>
              <a:t> de </a:t>
            </a:r>
            <a:r>
              <a:rPr lang="en-US" i="1" dirty="0" err="1"/>
              <a:t>malorum</a:t>
            </a:r>
            <a:r>
              <a:rPr lang="en-US" i="1" dirty="0"/>
              <a:t> </a:t>
            </a:r>
            <a:r>
              <a:rPr lang="en-US" i="1" dirty="0" err="1"/>
              <a:t>aureorum</a:t>
            </a:r>
            <a:r>
              <a:rPr lang="en-US" i="1" dirty="0"/>
              <a:t> </a:t>
            </a:r>
            <a:r>
              <a:rPr lang="en-US" i="1" dirty="0" err="1"/>
              <a:t>cultura</a:t>
            </a:r>
            <a:r>
              <a:rPr lang="en-US" i="1" dirty="0"/>
              <a:t> et </a:t>
            </a:r>
            <a:r>
              <a:rPr lang="en-US" i="1" dirty="0" err="1"/>
              <a:t>vsu</a:t>
            </a:r>
            <a:r>
              <a:rPr lang="en-US" i="1" dirty="0"/>
              <a:t> Libri </a:t>
            </a:r>
            <a:r>
              <a:rPr lang="en-US" i="1" dirty="0" err="1"/>
              <a:t>quator</a:t>
            </a:r>
            <a:r>
              <a:rPr lang="en-US" i="1" dirty="0"/>
              <a:t> Io. </a:t>
            </a:r>
            <a:r>
              <a:rPr lang="en-US" i="1" dirty="0" err="1"/>
              <a:t>Baptistae</a:t>
            </a:r>
            <a:r>
              <a:rPr lang="en-US" i="1" dirty="0"/>
              <a:t> </a:t>
            </a:r>
            <a:r>
              <a:rPr lang="en-US" i="1" dirty="0" err="1"/>
              <a:t>Ferrarii</a:t>
            </a:r>
            <a:r>
              <a:rPr lang="en-US" i="1" dirty="0"/>
              <a:t> </a:t>
            </a:r>
            <a:r>
              <a:rPr lang="en-US" i="1" dirty="0" err="1"/>
              <a:t>Senensis</a:t>
            </a:r>
            <a:r>
              <a:rPr lang="en-US" i="1" dirty="0"/>
              <a:t> e </a:t>
            </a:r>
            <a:r>
              <a:rPr lang="en-US" i="1" dirty="0" err="1"/>
              <a:t>Societate</a:t>
            </a:r>
            <a:r>
              <a:rPr lang="en-US" i="1" dirty="0"/>
              <a:t> </a:t>
            </a:r>
            <a:r>
              <a:rPr lang="en-US" i="1" dirty="0" err="1"/>
              <a:t>Iesu</a:t>
            </a:r>
            <a:r>
              <a:rPr lang="en-US" dirty="0"/>
              <a:t>, </a:t>
            </a:r>
            <a:r>
              <a:rPr lang="en-US" dirty="0" err="1"/>
              <a:t>Romae</a:t>
            </a:r>
            <a:r>
              <a:rPr lang="en-US" dirty="0"/>
              <a:t>: </a:t>
            </a:r>
            <a:r>
              <a:rPr lang="en-US" dirty="0" err="1"/>
              <a:t>Sumptibus</a:t>
            </a:r>
            <a:r>
              <a:rPr lang="en-US" dirty="0"/>
              <a:t> </a:t>
            </a:r>
            <a:r>
              <a:rPr lang="en-US" dirty="0" err="1"/>
              <a:t>Hermanni</a:t>
            </a:r>
            <a:r>
              <a:rPr lang="en-US" dirty="0"/>
              <a:t> Scheus</a:t>
            </a:r>
          </a:p>
          <a:p>
            <a:r>
              <a:rPr lang="en-US" dirty="0"/>
              <a:t>35 x 24.2 x 5 cm</a:t>
            </a:r>
          </a:p>
          <a:p>
            <a:endParaRPr lang="en-US" dirty="0"/>
          </a:p>
        </p:txBody>
      </p:sp>
      <p:pic>
        <p:nvPicPr>
          <p:cNvPr id="6" name="Picture 5" descr="A picture containing fabric, stone&#10;&#10;Description automatically generated">
            <a:extLst>
              <a:ext uri="{FF2B5EF4-FFF2-40B4-BE49-F238E27FC236}">
                <a16:creationId xmlns:a16="http://schemas.microsoft.com/office/drawing/2014/main" id="{4E16BB0F-C5FB-6148-B788-A11AB7BCB7AE}"/>
              </a:ext>
            </a:extLst>
          </p:cNvPr>
          <p:cNvPicPr>
            <a:picLocks noChangeAspect="1"/>
          </p:cNvPicPr>
          <p:nvPr/>
        </p:nvPicPr>
        <p:blipFill>
          <a:blip r:embed="rId2"/>
          <a:stretch>
            <a:fillRect/>
          </a:stretch>
        </p:blipFill>
        <p:spPr>
          <a:xfrm>
            <a:off x="0" y="0"/>
            <a:ext cx="4641205" cy="6858000"/>
          </a:xfrm>
          <a:prstGeom prst="rect">
            <a:avLst/>
          </a:prstGeom>
        </p:spPr>
      </p:pic>
    </p:spTree>
    <p:extLst>
      <p:ext uri="{BB962C8B-B14F-4D97-AF65-F5344CB8AC3E}">
        <p14:creationId xmlns:p14="http://schemas.microsoft.com/office/powerpoint/2010/main" val="262435462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1906</TotalTime>
  <Words>2269</Words>
  <Application>Microsoft Macintosh PowerPoint</Application>
  <PresentationFormat>Widescreen</PresentationFormat>
  <Paragraphs>320</Paragraphs>
  <Slides>40</Slides>
  <Notes>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40</vt:i4>
      </vt:variant>
    </vt:vector>
  </HeadingPairs>
  <TitlesOfParts>
    <vt:vector size="44" baseType="lpstr">
      <vt:lpstr>Arial</vt:lpstr>
      <vt:lpstr>Calibri</vt:lpstr>
      <vt:lpstr>Calibri Light</vt:lpstr>
      <vt:lpstr>Office Theme</vt:lpstr>
      <vt:lpstr>Layered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Layered</dc:title>
  <dc:creator>Barr, Amanda M</dc:creator>
  <cp:lastModifiedBy>Barr, Amanda</cp:lastModifiedBy>
  <cp:revision>41</cp:revision>
  <dcterms:created xsi:type="dcterms:W3CDTF">2020-04-13T23:01:56Z</dcterms:created>
  <dcterms:modified xsi:type="dcterms:W3CDTF">2020-10-07T17:55:46Z</dcterms:modified>
</cp:coreProperties>
</file>