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Raleway"/>
      <p:regular r:id="rId28"/>
      <p:bold r:id="rId29"/>
      <p:italic r:id="rId30"/>
      <p:boldItalic r:id="rId31"/>
    </p:embeddedFont>
    <p:embeddedFont>
      <p:font typeface="Proxima Nova"/>
      <p:regular r:id="rId32"/>
      <p:bold r:id="rId33"/>
      <p:italic r:id="rId34"/>
      <p:boldItalic r:id="rId35"/>
    </p:embeddedFont>
    <p:embeddedFont>
      <p:font typeface="Roboto"/>
      <p:regular r:id="rId36"/>
      <p:bold r:id="rId37"/>
      <p:italic r:id="rId38"/>
      <p:boldItalic r:id="rId39"/>
    </p:embeddedFont>
    <p:embeddedFont>
      <p:font typeface="La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22A26CC-5706-4A99-B212-3C9CFDD6D690}">
  <a:tblStyle styleId="{222A26CC-5706-4A99-B212-3C9CFDD6D69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20" Type="http://schemas.openxmlformats.org/officeDocument/2006/relationships/slide" Target="slides/slide14.xml"/><Relationship Id="rId42" Type="http://schemas.openxmlformats.org/officeDocument/2006/relationships/font" Target="fonts/Lato-italic.fntdata"/><Relationship Id="rId41" Type="http://schemas.openxmlformats.org/officeDocument/2006/relationships/font" Target="fonts/Lato-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Lato-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aleway-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aleway-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boldItalic.fntdata"/><Relationship Id="rId30" Type="http://schemas.openxmlformats.org/officeDocument/2006/relationships/font" Target="fonts/Raleway-italic.fntdata"/><Relationship Id="rId11" Type="http://schemas.openxmlformats.org/officeDocument/2006/relationships/slide" Target="slides/slide5.xml"/><Relationship Id="rId33" Type="http://schemas.openxmlformats.org/officeDocument/2006/relationships/font" Target="fonts/ProximaNova-bold.fntdata"/><Relationship Id="rId10" Type="http://schemas.openxmlformats.org/officeDocument/2006/relationships/slide" Target="slides/slide4.xml"/><Relationship Id="rId32" Type="http://schemas.openxmlformats.org/officeDocument/2006/relationships/font" Target="fonts/ProximaNova-regular.fntdata"/><Relationship Id="rId13" Type="http://schemas.openxmlformats.org/officeDocument/2006/relationships/slide" Target="slides/slide7.xml"/><Relationship Id="rId35" Type="http://schemas.openxmlformats.org/officeDocument/2006/relationships/font" Target="fonts/ProximaNova-boldItalic.fntdata"/><Relationship Id="rId12" Type="http://schemas.openxmlformats.org/officeDocument/2006/relationships/slide" Target="slides/slide6.xml"/><Relationship Id="rId34" Type="http://schemas.openxmlformats.org/officeDocument/2006/relationships/font" Target="fonts/ProximaNova-italic.fntdata"/><Relationship Id="rId15" Type="http://schemas.openxmlformats.org/officeDocument/2006/relationships/slide" Target="slides/slide9.xml"/><Relationship Id="rId37" Type="http://schemas.openxmlformats.org/officeDocument/2006/relationships/font" Target="fonts/Roboto-bold.fntdata"/><Relationship Id="rId14" Type="http://schemas.openxmlformats.org/officeDocument/2006/relationships/slide" Target="slides/slide8.xml"/><Relationship Id="rId36" Type="http://schemas.openxmlformats.org/officeDocument/2006/relationships/font" Target="fonts/Roboto-regular.fntdata"/><Relationship Id="rId17" Type="http://schemas.openxmlformats.org/officeDocument/2006/relationships/slide" Target="slides/slide11.xml"/><Relationship Id="rId39" Type="http://schemas.openxmlformats.org/officeDocument/2006/relationships/font" Target="fonts/Roboto-boldItalic.fntdata"/><Relationship Id="rId16" Type="http://schemas.openxmlformats.org/officeDocument/2006/relationships/slide" Target="slides/slide10.xml"/><Relationship Id="rId38" Type="http://schemas.openxmlformats.org/officeDocument/2006/relationships/font" Target="fonts/Robo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965474a9_3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965474a9_3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e965474a9_3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e965474a9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cb9a0b074_1_1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cb9a0b074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23630543_5_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23630543_5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e965474a9_3_3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e965474a9_3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cb9a0b074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cb9a0b074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cb9a0b074_1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cb9a0b074_1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e965474a9_3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e965474a9_3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bd5fc4631d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bd5fc4631d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bd5fc4631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bd5fc4631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bd5fc463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bd5fc463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bd5fc4631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bd5fc4631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bd5fc4631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bd5fc4631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bd5fc4631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bd5fc4631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bd5fc4631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bd5fc4631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d251bb473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d251bb473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d251bb473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d251bb473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b9a0b074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b9a0b074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rgbClr val="0000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www.theguardian.com/world/commentisfree/2021/feb/01/loose-rule-breaking-culture-covid-deaths-societies-pandemic" TargetMode="External"/><Relationship Id="rId4" Type="http://schemas.openxmlformats.org/officeDocument/2006/relationships/hyperlink" Target="https://www.thelancet.com/journals/lanplh/article/PIIS2542-5196(20)30301-6/fulltext#seccestitle1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s://freedomhouse.org/report/freedom-worl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ctr">
              <a:lnSpc>
                <a:spcPct val="200000"/>
              </a:lnSpc>
              <a:spcBef>
                <a:spcPts val="0"/>
              </a:spcBef>
              <a:spcAft>
                <a:spcPts val="0"/>
              </a:spcAft>
              <a:buNone/>
            </a:pPr>
            <a:r>
              <a:rPr lang="en" sz="3000">
                <a:solidFill>
                  <a:srgbClr val="FFFFFF"/>
                </a:solidFill>
                <a:latin typeface="Times New Roman"/>
                <a:ea typeface="Times New Roman"/>
                <a:cs typeface="Times New Roman"/>
                <a:sym typeface="Times New Roman"/>
              </a:rPr>
              <a:t>Will Freedom be our Demise?</a:t>
            </a:r>
            <a:endParaRPr sz="3000">
              <a:solidFill>
                <a:srgbClr val="FFFFFF"/>
              </a:solidFill>
              <a:latin typeface="Times New Roman"/>
              <a:ea typeface="Times New Roman"/>
              <a:cs typeface="Times New Roman"/>
              <a:sym typeface="Times New Roman"/>
            </a:endParaRPr>
          </a:p>
          <a:p>
            <a:pPr indent="0" lvl="0" marL="0" rtl="0" algn="ctr">
              <a:lnSpc>
                <a:spcPct val="200000"/>
              </a:lnSpc>
              <a:spcBef>
                <a:spcPts val="0"/>
              </a:spcBef>
              <a:spcAft>
                <a:spcPts val="0"/>
              </a:spcAft>
              <a:buNone/>
            </a:pPr>
            <a:r>
              <a:rPr lang="en" sz="2500">
                <a:solidFill>
                  <a:srgbClr val="FFFFFF"/>
                </a:solidFill>
                <a:latin typeface="Times New Roman"/>
                <a:ea typeface="Times New Roman"/>
                <a:cs typeface="Times New Roman"/>
                <a:sym typeface="Times New Roman"/>
              </a:rPr>
              <a:t>Marxism and Constructivism on Covid-19</a:t>
            </a:r>
            <a:endParaRPr sz="25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rgbClr val="FFFFFF"/>
              </a:solidFill>
            </a:endParaRPr>
          </a:p>
        </p:txBody>
      </p:sp>
      <p:sp>
        <p:nvSpPr>
          <p:cNvPr id="60" name="Google Shape;60;p13"/>
          <p:cNvSpPr txBox="1"/>
          <p:nvPr>
            <p:ph idx="1" type="subTitle"/>
          </p:nvPr>
        </p:nvSpPr>
        <p:spPr>
          <a:xfrm>
            <a:off x="222050" y="231561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Times New Roman"/>
                <a:ea typeface="Times New Roman"/>
                <a:cs typeface="Times New Roman"/>
                <a:sym typeface="Times New Roman"/>
              </a:rPr>
              <a:t>Annie Berget</a:t>
            </a:r>
            <a:endParaRPr sz="20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sz="2000">
                <a:solidFill>
                  <a:srgbClr val="FFFFFF"/>
                </a:solidFill>
                <a:latin typeface="Times New Roman"/>
                <a:ea typeface="Times New Roman"/>
                <a:cs typeface="Times New Roman"/>
                <a:sym typeface="Times New Roman"/>
              </a:rPr>
              <a:t>November 28,2020</a:t>
            </a:r>
            <a:endParaRPr sz="2000">
              <a:solidFill>
                <a:srgbClr val="FFFFFF"/>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t/>
            </a:r>
            <a:endParaRPr sz="2000">
              <a:solidFill>
                <a:srgbClr val="FFFFFF"/>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nvSpPr>
        <p:spPr>
          <a:xfrm>
            <a:off x="3223500" y="-41400"/>
            <a:ext cx="3768900" cy="726000"/>
          </a:xfrm>
          <a:prstGeom prst="rect">
            <a:avLst/>
          </a:prstGeom>
          <a:noFill/>
          <a:ln>
            <a:noFill/>
          </a:ln>
        </p:spPr>
        <p:txBody>
          <a:bodyPr anchorCtr="0" anchor="t" bIns="91425" lIns="91425" spcFirstLastPara="1" rIns="91425" wrap="square" tIns="91425">
            <a:noAutofit/>
          </a:bodyPr>
          <a:lstStyle/>
          <a:p>
            <a:pPr indent="0" lvl="0" marL="0" rtl="0" algn="ctr">
              <a:lnSpc>
                <a:spcPct val="200000"/>
              </a:lnSpc>
              <a:spcBef>
                <a:spcPts val="0"/>
              </a:spcBef>
              <a:spcAft>
                <a:spcPts val="0"/>
              </a:spcAft>
              <a:buNone/>
            </a:pPr>
            <a:r>
              <a:rPr lang="en" sz="3000" u="sng">
                <a:solidFill>
                  <a:srgbClr val="FFFFFF"/>
                </a:solidFill>
                <a:latin typeface="Proxima Nova"/>
                <a:ea typeface="Proxima Nova"/>
                <a:cs typeface="Proxima Nova"/>
                <a:sym typeface="Proxima Nova"/>
              </a:rPr>
              <a:t>Marxism Test #2</a:t>
            </a:r>
            <a:endParaRPr sz="3000" u="sng">
              <a:solidFill>
                <a:srgbClr val="FFFFFF"/>
              </a:solidFill>
              <a:latin typeface="Proxima Nova"/>
              <a:ea typeface="Proxima Nova"/>
              <a:cs typeface="Proxima Nova"/>
              <a:sym typeface="Proxima Nova"/>
            </a:endParaRPr>
          </a:p>
        </p:txBody>
      </p:sp>
      <p:sp>
        <p:nvSpPr>
          <p:cNvPr id="120" name="Google Shape;120;p22"/>
          <p:cNvSpPr txBox="1"/>
          <p:nvPr/>
        </p:nvSpPr>
        <p:spPr>
          <a:xfrm>
            <a:off x="289625" y="613825"/>
            <a:ext cx="2934000" cy="420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FFFFFF"/>
                </a:solidFill>
                <a:latin typeface="Proxima Nova"/>
                <a:ea typeface="Proxima Nova"/>
                <a:cs typeface="Proxima Nova"/>
                <a:sym typeface="Proxima Nova"/>
              </a:rPr>
              <a:t>I</a:t>
            </a:r>
            <a:r>
              <a:rPr lang="en" sz="1200">
                <a:solidFill>
                  <a:srgbClr val="FFFFFF"/>
                </a:solidFill>
                <a:latin typeface="Proxima Nova"/>
                <a:ea typeface="Proxima Nova"/>
                <a:cs typeface="Proxima Nova"/>
                <a:sym typeface="Proxima Nova"/>
              </a:rPr>
              <a:t>n this top scatter plot we see Covid-19 fatalities including Yemen, and the bottom graph is excluding Yemen.</a:t>
            </a:r>
            <a:endParaRPr sz="1200">
              <a:solidFill>
                <a:srgbClr val="FFFFFF"/>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200">
              <a:solidFill>
                <a:srgbClr val="FFFFFF"/>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 sz="1200">
                <a:solidFill>
                  <a:srgbClr val="FFFFFF"/>
                </a:solidFill>
                <a:latin typeface="Proxima Nova"/>
                <a:ea typeface="Proxima Nova"/>
                <a:cs typeface="Proxima Nova"/>
                <a:sym typeface="Proxima Nova"/>
              </a:rPr>
              <a:t>Yemen has been internationally recognized for being an outlier with an almost 30% fatality rate</a:t>
            </a:r>
            <a:endParaRPr sz="1200">
              <a:solidFill>
                <a:srgbClr val="FFFFFF"/>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200">
              <a:solidFill>
                <a:srgbClr val="FFFFFF"/>
              </a:solidFill>
              <a:latin typeface="Proxima Nova"/>
              <a:ea typeface="Proxima Nova"/>
              <a:cs typeface="Proxima Nova"/>
              <a:sym typeface="Proxima Nova"/>
            </a:endParaRPr>
          </a:p>
          <a:p>
            <a:pPr indent="0" lvl="0" marL="0" rtl="0" algn="l">
              <a:lnSpc>
                <a:spcPct val="100000"/>
              </a:lnSpc>
              <a:spcBef>
                <a:spcPts val="1200"/>
              </a:spcBef>
              <a:spcAft>
                <a:spcPts val="0"/>
              </a:spcAft>
              <a:buNone/>
            </a:pPr>
            <a:r>
              <a:rPr lang="en" sz="1200">
                <a:solidFill>
                  <a:srgbClr val="FFFFFF"/>
                </a:solidFill>
                <a:latin typeface="Proxima Nova"/>
                <a:ea typeface="Proxima Nova"/>
                <a:cs typeface="Proxima Nova"/>
                <a:sym typeface="Proxima Nova"/>
              </a:rPr>
              <a:t>This graph shows the relationship between economic freedom and covid fatalities per case as of 4 November 2020.</a:t>
            </a:r>
            <a:endParaRPr sz="1200">
              <a:solidFill>
                <a:srgbClr val="FFFFFF"/>
              </a:solidFill>
              <a:latin typeface="Proxima Nova"/>
              <a:ea typeface="Proxima Nova"/>
              <a:cs typeface="Proxima Nova"/>
              <a:sym typeface="Proxima Nova"/>
            </a:endParaRPr>
          </a:p>
          <a:p>
            <a:pPr indent="0" lvl="0" marL="0" rtl="0" algn="l">
              <a:lnSpc>
                <a:spcPct val="100000"/>
              </a:lnSpc>
              <a:spcBef>
                <a:spcPts val="1200"/>
              </a:spcBef>
              <a:spcAft>
                <a:spcPts val="0"/>
              </a:spcAft>
              <a:buNone/>
            </a:pPr>
            <a:r>
              <a:rPr lang="en" sz="1200">
                <a:solidFill>
                  <a:srgbClr val="FFFFFF"/>
                </a:solidFill>
                <a:latin typeface="Proxima Nova"/>
                <a:ea typeface="Proxima Nova"/>
                <a:cs typeface="Proxima Nova"/>
                <a:sym typeface="Proxima Nova"/>
              </a:rPr>
              <a:t>b. The red line shows the relationship Marxism predicts (more economic freedom -- &gt; more covid fatalities)</a:t>
            </a:r>
            <a:endParaRPr sz="1200">
              <a:solidFill>
                <a:srgbClr val="FFFFFF"/>
              </a:solidFill>
              <a:latin typeface="Proxima Nova"/>
              <a:ea typeface="Proxima Nova"/>
              <a:cs typeface="Proxima Nova"/>
              <a:sym typeface="Proxima Nova"/>
            </a:endParaRPr>
          </a:p>
          <a:p>
            <a:pPr indent="0" lvl="0" marL="0" rtl="0" algn="l">
              <a:lnSpc>
                <a:spcPct val="100000"/>
              </a:lnSpc>
              <a:spcBef>
                <a:spcPts val="1200"/>
              </a:spcBef>
              <a:spcAft>
                <a:spcPts val="0"/>
              </a:spcAft>
              <a:buNone/>
            </a:pPr>
            <a:r>
              <a:rPr lang="en" sz="1200">
                <a:solidFill>
                  <a:srgbClr val="FFFFFF"/>
                </a:solidFill>
                <a:latin typeface="Proxima Nova"/>
                <a:ea typeface="Proxima Nova"/>
                <a:cs typeface="Proxima Nova"/>
                <a:sym typeface="Proxima Nova"/>
              </a:rPr>
              <a:t>c. The correlation coefficient for this data is -0.1585 and it is significant at the .05 level</a:t>
            </a:r>
            <a:endParaRPr sz="1200">
              <a:solidFill>
                <a:srgbClr val="FFFFFF"/>
              </a:solidFill>
              <a:latin typeface="Proxima Nova"/>
              <a:ea typeface="Proxima Nova"/>
              <a:cs typeface="Proxima Nova"/>
              <a:sym typeface="Proxima Nova"/>
            </a:endParaRPr>
          </a:p>
          <a:p>
            <a:pPr indent="0" lvl="0" marL="0" rtl="0" algn="l">
              <a:lnSpc>
                <a:spcPct val="100000"/>
              </a:lnSpc>
              <a:spcBef>
                <a:spcPts val="1200"/>
              </a:spcBef>
              <a:spcAft>
                <a:spcPts val="0"/>
              </a:spcAft>
              <a:buNone/>
            </a:pPr>
            <a:r>
              <a:t/>
            </a:r>
            <a:endParaRPr sz="1200">
              <a:solidFill>
                <a:srgbClr val="FFFFFF"/>
              </a:solidFill>
              <a:latin typeface="Proxima Nova"/>
              <a:ea typeface="Proxima Nova"/>
              <a:cs typeface="Proxima Nova"/>
              <a:sym typeface="Proxima Nova"/>
            </a:endParaRPr>
          </a:p>
        </p:txBody>
      </p:sp>
      <p:pic>
        <p:nvPicPr>
          <p:cNvPr id="121" name="Google Shape;121;p22"/>
          <p:cNvPicPr preferRelativeResize="0"/>
          <p:nvPr/>
        </p:nvPicPr>
        <p:blipFill>
          <a:blip r:embed="rId3">
            <a:alphaModFix/>
          </a:blip>
          <a:stretch>
            <a:fillRect/>
          </a:stretch>
        </p:blipFill>
        <p:spPr>
          <a:xfrm>
            <a:off x="3293413" y="544400"/>
            <a:ext cx="3629074" cy="2223375"/>
          </a:xfrm>
          <a:prstGeom prst="rect">
            <a:avLst/>
          </a:prstGeom>
          <a:noFill/>
          <a:ln>
            <a:noFill/>
          </a:ln>
        </p:spPr>
      </p:pic>
      <p:pic>
        <p:nvPicPr>
          <p:cNvPr id="122" name="Google Shape;122;p22"/>
          <p:cNvPicPr preferRelativeResize="0"/>
          <p:nvPr/>
        </p:nvPicPr>
        <p:blipFill>
          <a:blip r:embed="rId4">
            <a:alphaModFix/>
          </a:blip>
          <a:stretch>
            <a:fillRect/>
          </a:stretch>
        </p:blipFill>
        <p:spPr>
          <a:xfrm>
            <a:off x="3293425" y="2767775"/>
            <a:ext cx="3629050" cy="2335742"/>
          </a:xfrm>
          <a:prstGeom prst="rect">
            <a:avLst/>
          </a:prstGeom>
          <a:noFill/>
          <a:ln>
            <a:noFill/>
          </a:ln>
        </p:spPr>
      </p:pic>
      <p:cxnSp>
        <p:nvCxnSpPr>
          <p:cNvPr id="123" name="Google Shape;123;p22"/>
          <p:cNvCxnSpPr/>
          <p:nvPr/>
        </p:nvCxnSpPr>
        <p:spPr>
          <a:xfrm>
            <a:off x="3507825" y="798125"/>
            <a:ext cx="3291000" cy="1675200"/>
          </a:xfrm>
          <a:prstGeom prst="straightConnector1">
            <a:avLst/>
          </a:prstGeom>
          <a:noFill/>
          <a:ln cap="flat" cmpd="sng" w="9525">
            <a:solidFill>
              <a:srgbClr val="FF0000"/>
            </a:solidFill>
            <a:prstDash val="solid"/>
            <a:round/>
            <a:headEnd len="med" w="med" type="none"/>
            <a:tailEnd len="med" w="med" type="none"/>
          </a:ln>
        </p:spPr>
      </p:cxnSp>
      <p:cxnSp>
        <p:nvCxnSpPr>
          <p:cNvPr id="124" name="Google Shape;124;p22"/>
          <p:cNvCxnSpPr/>
          <p:nvPr/>
        </p:nvCxnSpPr>
        <p:spPr>
          <a:xfrm>
            <a:off x="3576800" y="3005300"/>
            <a:ext cx="3202500" cy="18129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3"/>
          <p:cNvPicPr preferRelativeResize="0"/>
          <p:nvPr/>
        </p:nvPicPr>
        <p:blipFill>
          <a:blip r:embed="rId3">
            <a:alphaModFix/>
          </a:blip>
          <a:stretch>
            <a:fillRect/>
          </a:stretch>
        </p:blipFill>
        <p:spPr>
          <a:xfrm>
            <a:off x="4571997" y="1214563"/>
            <a:ext cx="4478275" cy="2714375"/>
          </a:xfrm>
          <a:prstGeom prst="rect">
            <a:avLst/>
          </a:prstGeom>
          <a:noFill/>
          <a:ln>
            <a:noFill/>
          </a:ln>
        </p:spPr>
      </p:pic>
      <p:sp>
        <p:nvSpPr>
          <p:cNvPr id="130" name="Google Shape;130;p23"/>
          <p:cNvSpPr txBox="1"/>
          <p:nvPr/>
        </p:nvSpPr>
        <p:spPr>
          <a:xfrm>
            <a:off x="216775" y="-24100"/>
            <a:ext cx="8833500" cy="1107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000" u="sng">
                <a:solidFill>
                  <a:srgbClr val="FFFFFF"/>
                </a:solidFill>
                <a:latin typeface="Proxima Nova"/>
                <a:ea typeface="Proxima Nova"/>
                <a:cs typeface="Proxima Nova"/>
                <a:sym typeface="Proxima Nova"/>
              </a:rPr>
              <a:t>Marxism Test #3: Covid Fatalities by Population (number per 100,000</a:t>
            </a:r>
            <a:endParaRPr sz="3000" u="sng">
              <a:solidFill>
                <a:srgbClr val="FFFFFF"/>
              </a:solidFill>
              <a:latin typeface="Proxima Nova"/>
              <a:ea typeface="Proxima Nova"/>
              <a:cs typeface="Proxima Nova"/>
              <a:sym typeface="Proxima Nova"/>
            </a:endParaRPr>
          </a:p>
        </p:txBody>
      </p:sp>
      <p:sp>
        <p:nvSpPr>
          <p:cNvPr id="131" name="Google Shape;131;p23"/>
          <p:cNvSpPr txBox="1"/>
          <p:nvPr/>
        </p:nvSpPr>
        <p:spPr>
          <a:xfrm>
            <a:off x="579175" y="1214575"/>
            <a:ext cx="3174900" cy="36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rgbClr val="FFFFFF"/>
                </a:solidFill>
                <a:latin typeface="Proxima Nova"/>
                <a:ea typeface="Proxima Nova"/>
                <a:cs typeface="Proxima Nova"/>
                <a:sym typeface="Proxima Nova"/>
              </a:rPr>
              <a:t>This graph shows the relationship between economic freedom and covid fatalities per population as of 4 November 2020.</a:t>
            </a:r>
            <a:endParaRPr sz="1200">
              <a:solidFill>
                <a:srgbClr val="FFFFFF"/>
              </a:solidFill>
              <a:latin typeface="Proxima Nova"/>
              <a:ea typeface="Proxima Nova"/>
              <a:cs typeface="Proxima Nova"/>
              <a:sym typeface="Proxima Nova"/>
            </a:endParaRPr>
          </a:p>
          <a:p>
            <a:pPr indent="0" lvl="0" marL="0" rtl="0" algn="l">
              <a:lnSpc>
                <a:spcPct val="115000"/>
              </a:lnSpc>
              <a:spcBef>
                <a:spcPts val="1200"/>
              </a:spcBef>
              <a:spcAft>
                <a:spcPts val="0"/>
              </a:spcAft>
              <a:buNone/>
            </a:pPr>
            <a:r>
              <a:rPr lang="en" sz="1200">
                <a:solidFill>
                  <a:srgbClr val="FFFFFF"/>
                </a:solidFill>
                <a:latin typeface="Proxima Nova"/>
                <a:ea typeface="Proxima Nova"/>
                <a:cs typeface="Proxima Nova"/>
                <a:sym typeface="Proxima Nova"/>
              </a:rPr>
              <a:t>b. The red line shows the relationship Marxism predicts (more economic freedom -- &gt; more covid fatalities)</a:t>
            </a:r>
            <a:endParaRPr sz="1200">
              <a:solidFill>
                <a:srgbClr val="FFFFFF"/>
              </a:solidFill>
              <a:latin typeface="Proxima Nova"/>
              <a:ea typeface="Proxima Nova"/>
              <a:cs typeface="Proxima Nova"/>
              <a:sym typeface="Proxima Nova"/>
            </a:endParaRPr>
          </a:p>
          <a:p>
            <a:pPr indent="0" lvl="0" marL="0" rtl="0" algn="l">
              <a:lnSpc>
                <a:spcPct val="115000"/>
              </a:lnSpc>
              <a:spcBef>
                <a:spcPts val="1200"/>
              </a:spcBef>
              <a:spcAft>
                <a:spcPts val="1200"/>
              </a:spcAft>
              <a:buNone/>
            </a:pPr>
            <a:r>
              <a:rPr lang="en" sz="1200">
                <a:solidFill>
                  <a:srgbClr val="FFFFFF"/>
                </a:solidFill>
                <a:latin typeface="Proxima Nova"/>
                <a:ea typeface="Proxima Nova"/>
                <a:cs typeface="Proxima Nova"/>
                <a:sym typeface="Proxima Nova"/>
              </a:rPr>
              <a:t>c. The correlation coefficient for this data is + 0.2133 and it is significant at the .05 level </a:t>
            </a:r>
            <a:endParaRPr>
              <a:solidFill>
                <a:srgbClr val="FFFFFF"/>
              </a:solidFill>
              <a:latin typeface="Proxima Nova"/>
              <a:ea typeface="Proxima Nova"/>
              <a:cs typeface="Proxima Nova"/>
              <a:sym typeface="Proxima Nova"/>
            </a:endParaRPr>
          </a:p>
        </p:txBody>
      </p:sp>
      <p:cxnSp>
        <p:nvCxnSpPr>
          <p:cNvPr id="132" name="Google Shape;132;p23"/>
          <p:cNvCxnSpPr/>
          <p:nvPr/>
        </p:nvCxnSpPr>
        <p:spPr>
          <a:xfrm>
            <a:off x="4887300" y="1497725"/>
            <a:ext cx="3980700" cy="20691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nvSpPr>
        <p:spPr>
          <a:xfrm>
            <a:off x="1103600" y="59125"/>
            <a:ext cx="7183200" cy="131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u="sng">
                <a:solidFill>
                  <a:schemeClr val="lt1"/>
                </a:solidFill>
                <a:latin typeface="Proxima Nova"/>
                <a:ea typeface="Proxima Nova"/>
                <a:cs typeface="Proxima Nova"/>
                <a:sym typeface="Proxima Nova"/>
              </a:rPr>
              <a:t>Summary of Marxism Tests:</a:t>
            </a:r>
            <a:endParaRPr sz="3000" u="sng">
              <a:solidFill>
                <a:schemeClr val="lt1"/>
              </a:solidFill>
              <a:latin typeface="Proxima Nova"/>
              <a:ea typeface="Proxima Nova"/>
              <a:cs typeface="Proxima Nova"/>
              <a:sym typeface="Proxima Nova"/>
            </a:endParaRPr>
          </a:p>
          <a:p>
            <a:pPr indent="0" lvl="0" marL="0" rtl="0" algn="ctr">
              <a:spcBef>
                <a:spcPts val="0"/>
              </a:spcBef>
              <a:spcAft>
                <a:spcPts val="0"/>
              </a:spcAft>
              <a:buNone/>
            </a:pPr>
            <a:r>
              <a:rPr lang="en" sz="2000" u="sng">
                <a:solidFill>
                  <a:schemeClr val="lt1"/>
                </a:solidFill>
                <a:latin typeface="Proxima Nova"/>
                <a:ea typeface="Proxima Nova"/>
                <a:cs typeface="Proxima Nova"/>
                <a:sym typeface="Proxima Nova"/>
              </a:rPr>
              <a:t>Average Covid Cases and Fatalities by Economic Freedom Category</a:t>
            </a:r>
            <a:endParaRPr sz="2000" u="sng">
              <a:solidFill>
                <a:schemeClr val="lt1"/>
              </a:solidFill>
              <a:latin typeface="Proxima Nova"/>
              <a:ea typeface="Proxima Nova"/>
              <a:cs typeface="Proxima Nova"/>
              <a:sym typeface="Proxima Nova"/>
            </a:endParaRPr>
          </a:p>
        </p:txBody>
      </p:sp>
      <p:graphicFrame>
        <p:nvGraphicFramePr>
          <p:cNvPr id="138" name="Google Shape;138;p24"/>
          <p:cNvGraphicFramePr/>
          <p:nvPr/>
        </p:nvGraphicFramePr>
        <p:xfrm>
          <a:off x="597800" y="1586400"/>
          <a:ext cx="3000000" cy="3000000"/>
        </p:xfrm>
        <a:graphic>
          <a:graphicData uri="http://schemas.openxmlformats.org/drawingml/2006/table">
            <a:tbl>
              <a:tblPr>
                <a:noFill/>
                <a:tableStyleId>{222A26CC-5706-4A99-B212-3C9CFDD6D690}</a:tableStyleId>
              </a:tblPr>
              <a:tblGrid>
                <a:gridCol w="1809750"/>
                <a:gridCol w="1809750"/>
                <a:gridCol w="1809750"/>
                <a:gridCol w="1809750"/>
              </a:tblGrid>
              <a:tr h="381000">
                <a:tc>
                  <a:txBody>
                    <a:bodyPr/>
                    <a:lstStyle/>
                    <a:p>
                      <a:pPr indent="0" lvl="0" marL="0" rtl="0" algn="l">
                        <a:spcBef>
                          <a:spcPts val="0"/>
                        </a:spcBef>
                        <a:spcAft>
                          <a:spcPts val="0"/>
                        </a:spcAft>
                        <a:buNone/>
                      </a:pPr>
                      <a:r>
                        <a:rPr lang="en">
                          <a:solidFill>
                            <a:srgbClr val="FFFFFF"/>
                          </a:solidFill>
                        </a:rPr>
                        <a:t>Freedom</a:t>
                      </a:r>
                      <a:endParaRPr>
                        <a:solidFill>
                          <a:srgbClr val="FFFFFF"/>
                        </a:solidFill>
                      </a:endParaRPr>
                    </a:p>
                  </a:txBody>
                  <a:tcPr marT="91425" marB="91425" marR="91425" marL="91425"/>
                </a:tc>
                <a:tc>
                  <a:txBody>
                    <a:bodyPr/>
                    <a:lstStyle/>
                    <a:p>
                      <a:pPr indent="0" lvl="0" marL="0" rtl="0" algn="l">
                        <a:spcBef>
                          <a:spcPts val="0"/>
                        </a:spcBef>
                        <a:spcAft>
                          <a:spcPts val="0"/>
                        </a:spcAft>
                        <a:buNone/>
                      </a:pPr>
                      <a:r>
                        <a:rPr b="1" lang="en" sz="1100">
                          <a:solidFill>
                            <a:srgbClr val="FFFFFF"/>
                          </a:solidFill>
                          <a:latin typeface="Calibri"/>
                          <a:ea typeface="Calibri"/>
                          <a:cs typeface="Calibri"/>
                          <a:sym typeface="Calibri"/>
                        </a:rPr>
                        <a:t>Average Covid Fatalities per cases as of 11/04/20 HFEFS</a:t>
                      </a:r>
                      <a:endParaRPr>
                        <a:solidFill>
                          <a:srgbClr val="FFFFFF"/>
                        </a:solidFill>
                      </a:endParaRPr>
                    </a:p>
                  </a:txBody>
                  <a:tcPr marT="91425" marB="91425" marR="91425" marL="91425"/>
                </a:tc>
                <a:tc>
                  <a:txBody>
                    <a:bodyPr/>
                    <a:lstStyle/>
                    <a:p>
                      <a:pPr indent="0" lvl="0" marL="0" rtl="0" algn="l">
                        <a:spcBef>
                          <a:spcPts val="0"/>
                        </a:spcBef>
                        <a:spcAft>
                          <a:spcPts val="0"/>
                        </a:spcAft>
                        <a:buNone/>
                      </a:pPr>
                      <a:r>
                        <a:rPr b="1" lang="en" sz="1100">
                          <a:solidFill>
                            <a:srgbClr val="FFFFFF"/>
                          </a:solidFill>
                          <a:latin typeface="Calibri"/>
                          <a:ea typeface="Calibri"/>
                          <a:cs typeface="Calibri"/>
                          <a:sym typeface="Calibri"/>
                        </a:rPr>
                        <a:t>Average of Covid Fatalities per population</a:t>
                      </a:r>
                      <a:endParaRPr>
                        <a:solidFill>
                          <a:srgbClr val="FFFFFF"/>
                        </a:solidFill>
                      </a:endParaRPr>
                    </a:p>
                  </a:txBody>
                  <a:tcPr marT="91425" marB="91425" marR="91425" marL="91425"/>
                </a:tc>
                <a:tc>
                  <a:txBody>
                    <a:bodyPr/>
                    <a:lstStyle/>
                    <a:p>
                      <a:pPr indent="0" lvl="0" marL="0" rtl="0" algn="l">
                        <a:spcBef>
                          <a:spcPts val="0"/>
                        </a:spcBef>
                        <a:spcAft>
                          <a:spcPts val="0"/>
                        </a:spcAft>
                        <a:buNone/>
                      </a:pPr>
                      <a:r>
                        <a:rPr b="1" lang="en" sz="1100">
                          <a:solidFill>
                            <a:srgbClr val="FFFFFF"/>
                          </a:solidFill>
                          <a:latin typeface="Calibri"/>
                          <a:ea typeface="Calibri"/>
                          <a:cs typeface="Calibri"/>
                          <a:sym typeface="Calibri"/>
                        </a:rPr>
                        <a:t>Average Covid Cases % pop</a:t>
                      </a:r>
                      <a:endParaRPr b="1" sz="1100">
                        <a:solidFill>
                          <a:srgbClr val="FFFFFF"/>
                        </a:solidFill>
                        <a:latin typeface="Calibri"/>
                        <a:ea typeface="Calibri"/>
                        <a:cs typeface="Calibri"/>
                        <a:sym typeface="Calibri"/>
                      </a:endParaRPr>
                    </a:p>
                  </a:txBody>
                  <a:tcPr marT="9525" marB="91425" marR="9525" marL="9525" anchor="b"/>
                </a:tc>
              </a:tr>
              <a:tr h="381000">
                <a:tc>
                  <a:txBody>
                    <a:bodyPr/>
                    <a:lstStyle/>
                    <a:p>
                      <a:pPr indent="0" lvl="0" marL="0" rtl="0" algn="l">
                        <a:spcBef>
                          <a:spcPts val="0"/>
                        </a:spcBef>
                        <a:spcAft>
                          <a:spcPts val="0"/>
                        </a:spcAft>
                        <a:buNone/>
                      </a:pPr>
                      <a:r>
                        <a:rPr lang="en">
                          <a:solidFill>
                            <a:srgbClr val="FFFFFF"/>
                          </a:solidFill>
                        </a:rPr>
                        <a:t>Free</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1.31%</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0.01%</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0.90%</a:t>
                      </a:r>
                      <a:endParaRPr>
                        <a:solidFill>
                          <a:srgbClr val="FFFFFF"/>
                        </a:solidFill>
                      </a:endParaRPr>
                    </a:p>
                  </a:txBody>
                  <a:tcPr marT="91425" marB="91425" marR="91425" marL="91425"/>
                </a:tc>
              </a:tr>
              <a:tr h="381000">
                <a:tc>
                  <a:txBody>
                    <a:bodyPr/>
                    <a:lstStyle/>
                    <a:p>
                      <a:pPr indent="0" lvl="0" marL="0" rtl="0" algn="l">
                        <a:spcBef>
                          <a:spcPts val="0"/>
                        </a:spcBef>
                        <a:spcAft>
                          <a:spcPts val="0"/>
                        </a:spcAft>
                        <a:buNone/>
                      </a:pPr>
                      <a:r>
                        <a:rPr lang="en">
                          <a:solidFill>
                            <a:srgbClr val="FFFFFF"/>
                          </a:solidFill>
                        </a:rPr>
                        <a:t>Mostly Free</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1.67%</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0.02%</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1.30%</a:t>
                      </a:r>
                      <a:endParaRPr>
                        <a:solidFill>
                          <a:srgbClr val="FFFFFF"/>
                        </a:solidFill>
                      </a:endParaRPr>
                    </a:p>
                  </a:txBody>
                  <a:tcPr marT="91425" marB="91425" marR="91425" marL="91425"/>
                </a:tc>
              </a:tr>
              <a:tr h="381000">
                <a:tc>
                  <a:txBody>
                    <a:bodyPr/>
                    <a:lstStyle/>
                    <a:p>
                      <a:pPr indent="0" lvl="0" marL="0" rtl="0" algn="l">
                        <a:spcBef>
                          <a:spcPts val="0"/>
                        </a:spcBef>
                        <a:spcAft>
                          <a:spcPts val="0"/>
                        </a:spcAft>
                        <a:buNone/>
                      </a:pPr>
                      <a:r>
                        <a:rPr lang="en">
                          <a:solidFill>
                            <a:srgbClr val="FFFFFF"/>
                          </a:solidFill>
                        </a:rPr>
                        <a:t>Moderately Free</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2.02%</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0.02%</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1.19%</a:t>
                      </a:r>
                      <a:endParaRPr>
                        <a:solidFill>
                          <a:srgbClr val="FFFFFF"/>
                        </a:solidFill>
                      </a:endParaRPr>
                    </a:p>
                  </a:txBody>
                  <a:tcPr marT="91425" marB="91425" marR="91425" marL="91425"/>
                </a:tc>
              </a:tr>
              <a:tr h="381000">
                <a:tc>
                  <a:txBody>
                    <a:bodyPr/>
                    <a:lstStyle/>
                    <a:p>
                      <a:pPr indent="0" lvl="0" marL="0" rtl="0" algn="l">
                        <a:spcBef>
                          <a:spcPts val="0"/>
                        </a:spcBef>
                        <a:spcAft>
                          <a:spcPts val="0"/>
                        </a:spcAft>
                        <a:buNone/>
                      </a:pPr>
                      <a:r>
                        <a:rPr lang="en">
                          <a:solidFill>
                            <a:srgbClr val="FFFFFF"/>
                          </a:solidFill>
                        </a:rPr>
                        <a:t>Mostly Unfree</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2.10%</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0.01%</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0.36%</a:t>
                      </a:r>
                      <a:endParaRPr>
                        <a:solidFill>
                          <a:srgbClr val="FFFFFF"/>
                        </a:solidFill>
                      </a:endParaRPr>
                    </a:p>
                  </a:txBody>
                  <a:tcPr marT="91425" marB="91425" marR="91425" marL="91425"/>
                </a:tc>
              </a:tr>
              <a:tr h="381000">
                <a:tc>
                  <a:txBody>
                    <a:bodyPr/>
                    <a:lstStyle/>
                    <a:p>
                      <a:pPr indent="0" lvl="0" marL="0" rtl="0" algn="l">
                        <a:spcBef>
                          <a:spcPts val="0"/>
                        </a:spcBef>
                        <a:spcAft>
                          <a:spcPts val="0"/>
                        </a:spcAft>
                        <a:buNone/>
                      </a:pPr>
                      <a:r>
                        <a:rPr lang="en">
                          <a:solidFill>
                            <a:srgbClr val="FFFFFF"/>
                          </a:solidFill>
                        </a:rPr>
                        <a:t>Unfree</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2.81%</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0.01%</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0.27%</a:t>
                      </a:r>
                      <a:endParaRPr>
                        <a:solidFill>
                          <a:srgbClr val="FFFFFF"/>
                        </a:solidFill>
                      </a:endParaRPr>
                    </a:p>
                  </a:txBody>
                  <a:tcPr marT="91425" marB="91425" marR="91425" marL="91425"/>
                </a:tc>
              </a:tr>
              <a:tr h="381000">
                <a:tc>
                  <a:txBody>
                    <a:bodyPr/>
                    <a:lstStyle/>
                    <a:p>
                      <a:pPr indent="0" lvl="0" marL="0" rtl="0" algn="l">
                        <a:spcBef>
                          <a:spcPts val="0"/>
                        </a:spcBef>
                        <a:spcAft>
                          <a:spcPts val="0"/>
                        </a:spcAft>
                        <a:buNone/>
                      </a:pPr>
                      <a:r>
                        <a:rPr lang="en">
                          <a:solidFill>
                            <a:srgbClr val="FFFFFF"/>
                          </a:solidFill>
                        </a:rPr>
                        <a:t>Hypothesis</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Contradict Hypothesis</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Neutral</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Support Hypothesis</a:t>
                      </a:r>
                      <a:endParaRPr>
                        <a:solidFill>
                          <a:srgbClr val="FFFFFF"/>
                        </a:solidFill>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nvSpPr>
        <p:spPr>
          <a:xfrm>
            <a:off x="1410150" y="192575"/>
            <a:ext cx="6965400" cy="94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u="sng">
                <a:solidFill>
                  <a:schemeClr val="lt1"/>
                </a:solidFill>
                <a:latin typeface="Proxima Nova"/>
                <a:ea typeface="Proxima Nova"/>
                <a:cs typeface="Proxima Nova"/>
                <a:sym typeface="Proxima Nova"/>
              </a:rPr>
              <a:t>Constructivism Test #1: Covid Cases by Population (number per 100,000</a:t>
            </a:r>
            <a:endParaRPr sz="3000" u="sng">
              <a:solidFill>
                <a:schemeClr val="lt1"/>
              </a:solidFill>
              <a:latin typeface="Proxima Nova"/>
              <a:ea typeface="Proxima Nova"/>
              <a:cs typeface="Proxima Nova"/>
              <a:sym typeface="Proxima Nova"/>
            </a:endParaRPr>
          </a:p>
          <a:p>
            <a:pPr indent="0" lvl="0" marL="0" rtl="0" algn="ctr">
              <a:lnSpc>
                <a:spcPct val="200000"/>
              </a:lnSpc>
              <a:spcBef>
                <a:spcPts val="0"/>
              </a:spcBef>
              <a:spcAft>
                <a:spcPts val="0"/>
              </a:spcAft>
              <a:buNone/>
            </a:pPr>
            <a:r>
              <a:t/>
            </a:r>
            <a:endParaRPr sz="3000" u="sng">
              <a:solidFill>
                <a:srgbClr val="FFFFFF"/>
              </a:solidFill>
              <a:latin typeface="Proxima Nova"/>
              <a:ea typeface="Proxima Nova"/>
              <a:cs typeface="Proxima Nova"/>
              <a:sym typeface="Proxima Nova"/>
            </a:endParaRPr>
          </a:p>
        </p:txBody>
      </p:sp>
      <p:sp>
        <p:nvSpPr>
          <p:cNvPr id="144" name="Google Shape;144;p25"/>
          <p:cNvSpPr txBox="1"/>
          <p:nvPr/>
        </p:nvSpPr>
        <p:spPr>
          <a:xfrm>
            <a:off x="190175" y="1141075"/>
            <a:ext cx="2844000" cy="38547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lang="en" sz="1200">
                <a:solidFill>
                  <a:schemeClr val="lt1"/>
                </a:solidFill>
                <a:latin typeface="Proxima Nova"/>
                <a:ea typeface="Proxima Nova"/>
                <a:cs typeface="Proxima Nova"/>
                <a:sym typeface="Proxima Nova"/>
              </a:rPr>
              <a:t>Each blue dot represents one country, showing the relationship between its political freedom (my ranking based on Freedom House data) and its cumulative covid cases per population as of 4 November 2020.</a:t>
            </a:r>
            <a:endParaRPr sz="1200">
              <a:solidFill>
                <a:schemeClr val="lt1"/>
              </a:solidFill>
              <a:latin typeface="Proxima Nova"/>
              <a:ea typeface="Proxima Nova"/>
              <a:cs typeface="Proxima Nova"/>
              <a:sym typeface="Proxima Nova"/>
            </a:endParaRPr>
          </a:p>
          <a:p>
            <a:pPr indent="0" lvl="0" marL="0" rtl="0" algn="l">
              <a:spcBef>
                <a:spcPts val="1200"/>
              </a:spcBef>
              <a:spcAft>
                <a:spcPts val="0"/>
              </a:spcAft>
              <a:buNone/>
            </a:pPr>
            <a:r>
              <a:rPr lang="en" sz="1200">
                <a:solidFill>
                  <a:schemeClr val="lt1"/>
                </a:solidFill>
                <a:latin typeface="Proxima Nova"/>
                <a:ea typeface="Proxima Nova"/>
                <a:cs typeface="Proxima Nova"/>
                <a:sym typeface="Proxima Nova"/>
              </a:rPr>
              <a:t>b. The red line shows the relationship my constructivist hypothesis predicts (more political freedom -- &gt; more covid cases)</a:t>
            </a:r>
            <a:endParaRPr sz="1200">
              <a:solidFill>
                <a:schemeClr val="lt1"/>
              </a:solidFill>
              <a:latin typeface="Proxima Nova"/>
              <a:ea typeface="Proxima Nova"/>
              <a:cs typeface="Proxima Nova"/>
              <a:sym typeface="Proxima Nova"/>
            </a:endParaRPr>
          </a:p>
          <a:p>
            <a:pPr indent="0" lvl="0" marL="0" rtl="0" algn="l">
              <a:spcBef>
                <a:spcPts val="1200"/>
              </a:spcBef>
              <a:spcAft>
                <a:spcPts val="1200"/>
              </a:spcAft>
              <a:buNone/>
            </a:pPr>
            <a:r>
              <a:rPr lang="en" sz="1200">
                <a:solidFill>
                  <a:schemeClr val="lt1"/>
                </a:solidFill>
                <a:latin typeface="Proxima Nova"/>
                <a:ea typeface="Proxima Nova"/>
                <a:cs typeface="Proxima Nova"/>
                <a:sym typeface="Proxima Nova"/>
              </a:rPr>
              <a:t>c. The correlation coefficient for this data is .2664 and it is significant at the .05 level </a:t>
            </a:r>
            <a:endParaRPr>
              <a:solidFill>
                <a:srgbClr val="FFFFFF"/>
              </a:solidFill>
              <a:latin typeface="Proxima Nova"/>
              <a:ea typeface="Proxima Nova"/>
              <a:cs typeface="Proxima Nova"/>
              <a:sym typeface="Proxima Nova"/>
            </a:endParaRPr>
          </a:p>
        </p:txBody>
      </p:sp>
      <p:pic>
        <p:nvPicPr>
          <p:cNvPr id="145" name="Google Shape;145;p25"/>
          <p:cNvPicPr preferRelativeResize="0"/>
          <p:nvPr/>
        </p:nvPicPr>
        <p:blipFill>
          <a:blip r:embed="rId3">
            <a:alphaModFix/>
          </a:blip>
          <a:stretch>
            <a:fillRect/>
          </a:stretch>
        </p:blipFill>
        <p:spPr>
          <a:xfrm>
            <a:off x="3186575" y="1672050"/>
            <a:ext cx="5805025" cy="3125783"/>
          </a:xfrm>
          <a:prstGeom prst="rect">
            <a:avLst/>
          </a:prstGeom>
          <a:noFill/>
          <a:ln>
            <a:noFill/>
          </a:ln>
        </p:spPr>
      </p:pic>
      <p:cxnSp>
        <p:nvCxnSpPr>
          <p:cNvPr id="146" name="Google Shape;146;p25"/>
          <p:cNvCxnSpPr/>
          <p:nvPr/>
        </p:nvCxnSpPr>
        <p:spPr>
          <a:xfrm>
            <a:off x="4236975" y="1970700"/>
            <a:ext cx="4572000" cy="23943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nvSpPr>
        <p:spPr>
          <a:xfrm>
            <a:off x="1300650" y="-41400"/>
            <a:ext cx="5823300" cy="108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000" u="sng">
                <a:solidFill>
                  <a:srgbClr val="FFFFFF"/>
                </a:solidFill>
                <a:latin typeface="Proxima Nova"/>
                <a:ea typeface="Proxima Nova"/>
                <a:cs typeface="Proxima Nova"/>
                <a:sym typeface="Proxima Nova"/>
              </a:rPr>
              <a:t>Constructivism Test </a:t>
            </a:r>
            <a:r>
              <a:rPr lang="en" sz="3000" u="sng">
                <a:solidFill>
                  <a:srgbClr val="FFFFFF"/>
                </a:solidFill>
                <a:latin typeface="Proxima Nova"/>
                <a:ea typeface="Proxima Nova"/>
                <a:cs typeface="Proxima Nova"/>
                <a:sym typeface="Proxima Nova"/>
              </a:rPr>
              <a:t>#2: Covid Fatalities per case</a:t>
            </a:r>
            <a:endParaRPr sz="3000" u="sng">
              <a:solidFill>
                <a:srgbClr val="FFFFFF"/>
              </a:solidFill>
              <a:latin typeface="Proxima Nova"/>
              <a:ea typeface="Proxima Nova"/>
              <a:cs typeface="Proxima Nova"/>
              <a:sym typeface="Proxima Nova"/>
            </a:endParaRPr>
          </a:p>
        </p:txBody>
      </p:sp>
      <p:sp>
        <p:nvSpPr>
          <p:cNvPr id="152" name="Google Shape;152;p26"/>
          <p:cNvSpPr txBox="1"/>
          <p:nvPr/>
        </p:nvSpPr>
        <p:spPr>
          <a:xfrm>
            <a:off x="535950" y="1106500"/>
            <a:ext cx="2883300" cy="339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rgbClr val="FFFFFF"/>
                </a:solidFill>
                <a:latin typeface="Proxima Nova"/>
                <a:ea typeface="Proxima Nova"/>
                <a:cs typeface="Proxima Nova"/>
                <a:sym typeface="Proxima Nova"/>
              </a:rPr>
              <a:t>a. This graph shows the relationship between political freedom and covid fatalities per case as of 4 November 2020.</a:t>
            </a:r>
            <a:endParaRPr sz="1200">
              <a:solidFill>
                <a:srgbClr val="FFFFFF"/>
              </a:solidFill>
              <a:latin typeface="Proxima Nova"/>
              <a:ea typeface="Proxima Nova"/>
              <a:cs typeface="Proxima Nova"/>
              <a:sym typeface="Proxima Nova"/>
            </a:endParaRPr>
          </a:p>
          <a:p>
            <a:pPr indent="0" lvl="0" marL="0" rtl="0" algn="l">
              <a:lnSpc>
                <a:spcPct val="115000"/>
              </a:lnSpc>
              <a:spcBef>
                <a:spcPts val="1200"/>
              </a:spcBef>
              <a:spcAft>
                <a:spcPts val="0"/>
              </a:spcAft>
              <a:buNone/>
            </a:pPr>
            <a:r>
              <a:rPr lang="en" sz="1200">
                <a:solidFill>
                  <a:srgbClr val="FFFFFF"/>
                </a:solidFill>
                <a:latin typeface="Proxima Nova"/>
                <a:ea typeface="Proxima Nova"/>
                <a:cs typeface="Proxima Nova"/>
                <a:sym typeface="Proxima Nova"/>
              </a:rPr>
              <a:t>b. The red line shows the relationship my constructivist hypothesis predicts (more political freedom -- &gt; more covid fatalities)</a:t>
            </a:r>
            <a:endParaRPr sz="1200">
              <a:solidFill>
                <a:srgbClr val="FFFFFF"/>
              </a:solidFill>
              <a:latin typeface="Proxima Nova"/>
              <a:ea typeface="Proxima Nova"/>
              <a:cs typeface="Proxima Nova"/>
              <a:sym typeface="Proxima Nova"/>
            </a:endParaRPr>
          </a:p>
          <a:p>
            <a:pPr indent="0" lvl="0" marL="0" rtl="0" algn="l">
              <a:lnSpc>
                <a:spcPct val="115000"/>
              </a:lnSpc>
              <a:spcBef>
                <a:spcPts val="1200"/>
              </a:spcBef>
              <a:spcAft>
                <a:spcPts val="1200"/>
              </a:spcAft>
              <a:buNone/>
            </a:pPr>
            <a:r>
              <a:rPr lang="en" sz="1200">
                <a:solidFill>
                  <a:srgbClr val="FFFFFF"/>
                </a:solidFill>
                <a:latin typeface="Proxima Nova"/>
                <a:ea typeface="Proxima Nova"/>
                <a:cs typeface="Proxima Nova"/>
                <a:sym typeface="Proxima Nova"/>
              </a:rPr>
              <a:t>C. The correlation coefficient for this data is -0.1405 and it is not significant at the .05 level </a:t>
            </a:r>
            <a:endParaRPr>
              <a:solidFill>
                <a:srgbClr val="FFFFFF"/>
              </a:solidFill>
              <a:latin typeface="Proxima Nova"/>
              <a:ea typeface="Proxima Nova"/>
              <a:cs typeface="Proxima Nova"/>
              <a:sym typeface="Proxima Nova"/>
            </a:endParaRPr>
          </a:p>
        </p:txBody>
      </p:sp>
      <p:pic>
        <p:nvPicPr>
          <p:cNvPr id="153" name="Google Shape;153;p26"/>
          <p:cNvPicPr preferRelativeResize="0"/>
          <p:nvPr/>
        </p:nvPicPr>
        <p:blipFill>
          <a:blip r:embed="rId3">
            <a:alphaModFix/>
          </a:blip>
          <a:stretch>
            <a:fillRect/>
          </a:stretch>
        </p:blipFill>
        <p:spPr>
          <a:xfrm>
            <a:off x="3492950" y="2015700"/>
            <a:ext cx="5459251" cy="2487406"/>
          </a:xfrm>
          <a:prstGeom prst="rect">
            <a:avLst/>
          </a:prstGeom>
          <a:noFill/>
          <a:ln>
            <a:noFill/>
          </a:ln>
        </p:spPr>
      </p:pic>
      <p:cxnSp>
        <p:nvCxnSpPr>
          <p:cNvPr id="154" name="Google Shape;154;p26"/>
          <p:cNvCxnSpPr/>
          <p:nvPr/>
        </p:nvCxnSpPr>
        <p:spPr>
          <a:xfrm>
            <a:off x="4453750" y="2286000"/>
            <a:ext cx="4335600" cy="18033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nvSpPr>
        <p:spPr>
          <a:xfrm>
            <a:off x="886800" y="-24100"/>
            <a:ext cx="6877800" cy="1167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000" u="sng">
                <a:solidFill>
                  <a:srgbClr val="FFFFFF"/>
                </a:solidFill>
                <a:latin typeface="Proxima Nova"/>
                <a:ea typeface="Proxima Nova"/>
                <a:cs typeface="Proxima Nova"/>
                <a:sym typeface="Proxima Nova"/>
              </a:rPr>
              <a:t>Constructivism Test #3: Covid Fatalities by Population (number per 100,000</a:t>
            </a:r>
            <a:endParaRPr sz="3000" u="sng">
              <a:solidFill>
                <a:srgbClr val="FFFFFF"/>
              </a:solidFill>
              <a:latin typeface="Proxima Nova"/>
              <a:ea typeface="Proxima Nova"/>
              <a:cs typeface="Proxima Nova"/>
              <a:sym typeface="Proxima Nova"/>
            </a:endParaRPr>
          </a:p>
        </p:txBody>
      </p:sp>
      <p:sp>
        <p:nvSpPr>
          <p:cNvPr id="160" name="Google Shape;160;p27"/>
          <p:cNvSpPr txBox="1"/>
          <p:nvPr/>
        </p:nvSpPr>
        <p:spPr>
          <a:xfrm>
            <a:off x="569325" y="1204725"/>
            <a:ext cx="2997600" cy="369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rgbClr val="FFFFFF"/>
                </a:solidFill>
                <a:latin typeface="Proxima Nova"/>
                <a:ea typeface="Proxima Nova"/>
                <a:cs typeface="Proxima Nova"/>
                <a:sym typeface="Proxima Nova"/>
              </a:rPr>
              <a:t>a. This graph shows the relationship between political freedom and covid fatalities per population as of 4 November 2020.</a:t>
            </a:r>
            <a:endParaRPr sz="1200">
              <a:solidFill>
                <a:srgbClr val="FFFFFF"/>
              </a:solidFill>
              <a:latin typeface="Proxima Nova"/>
              <a:ea typeface="Proxima Nova"/>
              <a:cs typeface="Proxima Nova"/>
              <a:sym typeface="Proxima Nova"/>
            </a:endParaRPr>
          </a:p>
          <a:p>
            <a:pPr indent="0" lvl="0" marL="0" rtl="0" algn="l">
              <a:lnSpc>
                <a:spcPct val="115000"/>
              </a:lnSpc>
              <a:spcBef>
                <a:spcPts val="1200"/>
              </a:spcBef>
              <a:spcAft>
                <a:spcPts val="0"/>
              </a:spcAft>
              <a:buNone/>
            </a:pPr>
            <a:r>
              <a:rPr lang="en" sz="1200">
                <a:solidFill>
                  <a:srgbClr val="FFFFFF"/>
                </a:solidFill>
                <a:latin typeface="Proxima Nova"/>
                <a:ea typeface="Proxima Nova"/>
                <a:cs typeface="Proxima Nova"/>
                <a:sym typeface="Proxima Nova"/>
              </a:rPr>
              <a:t>b. The red line shows the relationship my constructivist hypothesis predicts (more political freedom -- &gt; more covid fatalities)</a:t>
            </a:r>
            <a:endParaRPr sz="1200">
              <a:solidFill>
                <a:srgbClr val="FFFFFF"/>
              </a:solidFill>
              <a:latin typeface="Proxima Nova"/>
              <a:ea typeface="Proxima Nova"/>
              <a:cs typeface="Proxima Nova"/>
              <a:sym typeface="Proxima Nova"/>
            </a:endParaRPr>
          </a:p>
          <a:p>
            <a:pPr indent="0" lvl="0" marL="0" rtl="0" algn="l">
              <a:lnSpc>
                <a:spcPct val="115000"/>
              </a:lnSpc>
              <a:spcBef>
                <a:spcPts val="1200"/>
              </a:spcBef>
              <a:spcAft>
                <a:spcPts val="0"/>
              </a:spcAft>
              <a:buNone/>
            </a:pPr>
            <a:r>
              <a:rPr lang="en" sz="1200">
                <a:solidFill>
                  <a:srgbClr val="FFFFFF"/>
                </a:solidFill>
                <a:latin typeface="Proxima Nova"/>
                <a:ea typeface="Proxima Nova"/>
                <a:cs typeface="Proxima Nova"/>
                <a:sym typeface="Proxima Nova"/>
              </a:rPr>
              <a:t>c. The correlation coefficient for this data is .3079 and it is significant at the .05 level.</a:t>
            </a:r>
            <a:endParaRPr sz="1200">
              <a:solidFill>
                <a:srgbClr val="FFFFFF"/>
              </a:solidFill>
              <a:latin typeface="Proxima Nova"/>
              <a:ea typeface="Proxima Nova"/>
              <a:cs typeface="Proxima Nova"/>
              <a:sym typeface="Proxima Nova"/>
            </a:endParaRPr>
          </a:p>
          <a:p>
            <a:pPr indent="0" lvl="0" marL="0" rtl="0" algn="l">
              <a:lnSpc>
                <a:spcPct val="100000"/>
              </a:lnSpc>
              <a:spcBef>
                <a:spcPts val="1200"/>
              </a:spcBef>
              <a:spcAft>
                <a:spcPts val="0"/>
              </a:spcAft>
              <a:buNone/>
            </a:pPr>
            <a:r>
              <a:t/>
            </a:r>
            <a:endParaRPr sz="1200">
              <a:solidFill>
                <a:srgbClr val="FFFFFF"/>
              </a:solidFill>
              <a:latin typeface="Proxima Nova"/>
              <a:ea typeface="Proxima Nova"/>
              <a:cs typeface="Proxima Nova"/>
              <a:sym typeface="Proxima Nova"/>
            </a:endParaRPr>
          </a:p>
        </p:txBody>
      </p:sp>
      <p:pic>
        <p:nvPicPr>
          <p:cNvPr id="161" name="Google Shape;161;p27"/>
          <p:cNvPicPr preferRelativeResize="0"/>
          <p:nvPr/>
        </p:nvPicPr>
        <p:blipFill>
          <a:blip r:embed="rId3">
            <a:alphaModFix/>
          </a:blip>
          <a:stretch>
            <a:fillRect/>
          </a:stretch>
        </p:blipFill>
        <p:spPr>
          <a:xfrm>
            <a:off x="3890900" y="1622875"/>
            <a:ext cx="5048250" cy="2924175"/>
          </a:xfrm>
          <a:prstGeom prst="rect">
            <a:avLst/>
          </a:prstGeom>
          <a:noFill/>
          <a:ln>
            <a:noFill/>
          </a:ln>
        </p:spPr>
      </p:pic>
      <p:cxnSp>
        <p:nvCxnSpPr>
          <p:cNvPr id="162" name="Google Shape;162;p27"/>
          <p:cNvCxnSpPr/>
          <p:nvPr/>
        </p:nvCxnSpPr>
        <p:spPr>
          <a:xfrm>
            <a:off x="4434075" y="2039650"/>
            <a:ext cx="4276500" cy="19017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nvSpPr>
        <p:spPr>
          <a:xfrm>
            <a:off x="522225" y="147800"/>
            <a:ext cx="8296800" cy="122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Proxima Nova"/>
                <a:ea typeface="Proxima Nova"/>
                <a:cs typeface="Proxima Nova"/>
                <a:sym typeface="Proxima Nova"/>
              </a:rPr>
              <a:t>Summary of Constructivism Tests</a:t>
            </a:r>
            <a:endParaRPr sz="3000">
              <a:solidFill>
                <a:srgbClr val="FFFFFF"/>
              </a:solidFill>
              <a:latin typeface="Proxima Nova"/>
              <a:ea typeface="Proxima Nova"/>
              <a:cs typeface="Proxima Nova"/>
              <a:sym typeface="Proxima Nova"/>
            </a:endParaRPr>
          </a:p>
          <a:p>
            <a:pPr indent="0" lvl="0" marL="0" rtl="0" algn="ctr">
              <a:spcBef>
                <a:spcPts val="0"/>
              </a:spcBef>
              <a:spcAft>
                <a:spcPts val="0"/>
              </a:spcAft>
              <a:buNone/>
            </a:pPr>
            <a:r>
              <a:rPr lang="en" sz="2000">
                <a:solidFill>
                  <a:srgbClr val="FFFFFF"/>
                </a:solidFill>
                <a:latin typeface="Proxima Nova"/>
                <a:ea typeface="Proxima Nova"/>
                <a:cs typeface="Proxima Nova"/>
                <a:sym typeface="Proxima Nova"/>
              </a:rPr>
              <a:t>Average Covid Cases and Fatalities by Political Freedom Category</a:t>
            </a:r>
            <a:endParaRPr sz="2000">
              <a:solidFill>
                <a:srgbClr val="FFFFFF"/>
              </a:solidFill>
              <a:latin typeface="Proxima Nova"/>
              <a:ea typeface="Proxima Nova"/>
              <a:cs typeface="Proxima Nova"/>
              <a:sym typeface="Proxima Nova"/>
            </a:endParaRPr>
          </a:p>
        </p:txBody>
      </p:sp>
      <p:graphicFrame>
        <p:nvGraphicFramePr>
          <p:cNvPr id="168" name="Google Shape;168;p28"/>
          <p:cNvGraphicFramePr/>
          <p:nvPr/>
        </p:nvGraphicFramePr>
        <p:xfrm>
          <a:off x="571475" y="1103600"/>
          <a:ext cx="3000000" cy="3000000"/>
        </p:xfrm>
        <a:graphic>
          <a:graphicData uri="http://schemas.openxmlformats.org/drawingml/2006/table">
            <a:tbl>
              <a:tblPr>
                <a:noFill/>
                <a:tableStyleId>{222A26CC-5706-4A99-B212-3C9CFDD6D690}</a:tableStyleId>
              </a:tblPr>
              <a:tblGrid>
                <a:gridCol w="1809750"/>
                <a:gridCol w="1809750"/>
                <a:gridCol w="1809750"/>
                <a:gridCol w="1809750"/>
              </a:tblGrid>
              <a:tr h="381000">
                <a:tc>
                  <a:txBody>
                    <a:bodyPr/>
                    <a:lstStyle/>
                    <a:p>
                      <a:pPr indent="0" lvl="0" marL="0" rtl="0" algn="l">
                        <a:spcBef>
                          <a:spcPts val="0"/>
                        </a:spcBef>
                        <a:spcAft>
                          <a:spcPts val="0"/>
                        </a:spcAft>
                        <a:buNone/>
                      </a:pPr>
                      <a:r>
                        <a:rPr lang="en">
                          <a:solidFill>
                            <a:srgbClr val="FFFFFF"/>
                          </a:solidFill>
                        </a:rPr>
                        <a:t>Freedom</a:t>
                      </a:r>
                      <a:endParaRPr>
                        <a:solidFill>
                          <a:srgbClr val="FFFFFF"/>
                        </a:solidFill>
                      </a:endParaRPr>
                    </a:p>
                  </a:txBody>
                  <a:tcPr marT="91425" marB="91425" marR="91425" marL="91425"/>
                </a:tc>
                <a:tc>
                  <a:txBody>
                    <a:bodyPr/>
                    <a:lstStyle/>
                    <a:p>
                      <a:pPr indent="0" lvl="0" marL="0" rtl="0" algn="l">
                        <a:spcBef>
                          <a:spcPts val="0"/>
                        </a:spcBef>
                        <a:spcAft>
                          <a:spcPts val="0"/>
                        </a:spcAft>
                        <a:buNone/>
                      </a:pPr>
                      <a:r>
                        <a:rPr b="1" lang="en" sz="1100">
                          <a:solidFill>
                            <a:srgbClr val="FFFFFF"/>
                          </a:solidFill>
                          <a:latin typeface="Calibri"/>
                          <a:ea typeface="Calibri"/>
                          <a:cs typeface="Calibri"/>
                          <a:sym typeface="Calibri"/>
                        </a:rPr>
                        <a:t>Average of Covid Fatalities per cases as of 11/04/20 HFEFS</a:t>
                      </a:r>
                      <a:endParaRPr b="1" sz="1100">
                        <a:solidFill>
                          <a:srgbClr val="FFFFFF"/>
                        </a:solidFill>
                        <a:latin typeface="Calibri"/>
                        <a:ea typeface="Calibri"/>
                        <a:cs typeface="Calibri"/>
                        <a:sym typeface="Calibri"/>
                      </a:endParaRPr>
                    </a:p>
                  </a:txBody>
                  <a:tcPr marT="9525" marB="91425" marR="9525" marL="9525" anchor="b">
                    <a:solidFill>
                      <a:srgbClr val="4472C4"/>
                    </a:solidFill>
                  </a:tcPr>
                </a:tc>
                <a:tc>
                  <a:txBody>
                    <a:bodyPr/>
                    <a:lstStyle/>
                    <a:p>
                      <a:pPr indent="0" lvl="0" marL="0" rtl="0" algn="l">
                        <a:spcBef>
                          <a:spcPts val="0"/>
                        </a:spcBef>
                        <a:spcAft>
                          <a:spcPts val="0"/>
                        </a:spcAft>
                        <a:buNone/>
                      </a:pPr>
                      <a:r>
                        <a:rPr b="1" lang="en" sz="1100">
                          <a:solidFill>
                            <a:srgbClr val="FFFFFF"/>
                          </a:solidFill>
                          <a:latin typeface="Calibri"/>
                          <a:ea typeface="Calibri"/>
                          <a:cs typeface="Calibri"/>
                          <a:sym typeface="Calibri"/>
                        </a:rPr>
                        <a:t>Average of Covid Fatalities per population</a:t>
                      </a:r>
                      <a:endParaRPr b="1" sz="1100">
                        <a:solidFill>
                          <a:srgbClr val="FFFFFF"/>
                        </a:solidFill>
                        <a:latin typeface="Calibri"/>
                        <a:ea typeface="Calibri"/>
                        <a:cs typeface="Calibri"/>
                        <a:sym typeface="Calibri"/>
                      </a:endParaRPr>
                    </a:p>
                  </a:txBody>
                  <a:tcPr marT="9525" marB="91425" marR="9525" marL="9525" anchor="b">
                    <a:solidFill>
                      <a:srgbClr val="4472C4"/>
                    </a:solidFill>
                  </a:tcPr>
                </a:tc>
                <a:tc>
                  <a:txBody>
                    <a:bodyPr/>
                    <a:lstStyle/>
                    <a:p>
                      <a:pPr indent="0" lvl="0" marL="0" rtl="0" algn="l">
                        <a:spcBef>
                          <a:spcPts val="0"/>
                        </a:spcBef>
                        <a:spcAft>
                          <a:spcPts val="0"/>
                        </a:spcAft>
                        <a:buNone/>
                      </a:pPr>
                      <a:r>
                        <a:rPr b="1" lang="en" sz="1100">
                          <a:solidFill>
                            <a:srgbClr val="FFFFFF"/>
                          </a:solidFill>
                          <a:latin typeface="Calibri"/>
                          <a:ea typeface="Calibri"/>
                          <a:cs typeface="Calibri"/>
                          <a:sym typeface="Calibri"/>
                        </a:rPr>
                        <a:t>Average of Covid Cases % pop</a:t>
                      </a:r>
                      <a:endParaRPr b="1" sz="1100">
                        <a:solidFill>
                          <a:srgbClr val="FFFFFF"/>
                        </a:solidFill>
                        <a:latin typeface="Calibri"/>
                        <a:ea typeface="Calibri"/>
                        <a:cs typeface="Calibri"/>
                        <a:sym typeface="Calibri"/>
                      </a:endParaRPr>
                    </a:p>
                  </a:txBody>
                  <a:tcPr marT="9525" marB="91425" marR="9525" marL="9525" anchor="b">
                    <a:solidFill>
                      <a:srgbClr val="4472C4"/>
                    </a:solidFill>
                  </a:tcPr>
                </a:tc>
              </a:tr>
              <a:tr h="381000">
                <a:tc>
                  <a:txBody>
                    <a:bodyPr/>
                    <a:lstStyle/>
                    <a:p>
                      <a:pPr indent="0" lvl="0" marL="0" rtl="0" algn="l">
                        <a:spcBef>
                          <a:spcPts val="0"/>
                        </a:spcBef>
                        <a:spcAft>
                          <a:spcPts val="0"/>
                        </a:spcAft>
                        <a:buNone/>
                      </a:pPr>
                      <a:r>
                        <a:rPr lang="en">
                          <a:solidFill>
                            <a:srgbClr val="FFFFFF"/>
                          </a:solidFill>
                        </a:rPr>
                        <a:t>Free &gt; 72</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1.72%</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0.02%</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1.24%</a:t>
                      </a:r>
                      <a:endParaRPr>
                        <a:solidFill>
                          <a:srgbClr val="FFFFFF"/>
                        </a:solidFill>
                      </a:endParaRPr>
                    </a:p>
                  </a:txBody>
                  <a:tcPr marT="91425" marB="91425" marR="91425" marL="91425"/>
                </a:tc>
              </a:tr>
              <a:tr h="381000">
                <a:tc>
                  <a:txBody>
                    <a:bodyPr/>
                    <a:lstStyle/>
                    <a:p>
                      <a:pPr indent="0" lvl="0" marL="0" rtl="0" algn="l">
                        <a:spcBef>
                          <a:spcPts val="0"/>
                        </a:spcBef>
                        <a:spcAft>
                          <a:spcPts val="0"/>
                        </a:spcAft>
                        <a:buNone/>
                      </a:pPr>
                      <a:r>
                        <a:rPr lang="en">
                          <a:solidFill>
                            <a:srgbClr val="FFFFFF"/>
                          </a:solidFill>
                        </a:rPr>
                        <a:t>Partly Free 36 - 72</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2.25%</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0.01%</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0.67%</a:t>
                      </a:r>
                      <a:endParaRPr>
                        <a:solidFill>
                          <a:srgbClr val="FFFFFF"/>
                        </a:solidFill>
                      </a:endParaRPr>
                    </a:p>
                  </a:txBody>
                  <a:tcPr marT="91425" marB="91425" marR="91425" marL="91425"/>
                </a:tc>
              </a:tr>
              <a:tr h="381000">
                <a:tc>
                  <a:txBody>
                    <a:bodyPr/>
                    <a:lstStyle/>
                    <a:p>
                      <a:pPr indent="0" lvl="0" marL="0" rtl="0" algn="l">
                        <a:spcBef>
                          <a:spcPts val="0"/>
                        </a:spcBef>
                        <a:spcAft>
                          <a:spcPts val="0"/>
                        </a:spcAft>
                        <a:buNone/>
                      </a:pPr>
                      <a:r>
                        <a:rPr lang="en">
                          <a:solidFill>
                            <a:srgbClr val="FFFFFF"/>
                          </a:solidFill>
                        </a:rPr>
                        <a:t>Not Free &lt; 35</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2.71%</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0.01%</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0.54%</a:t>
                      </a:r>
                      <a:endParaRPr>
                        <a:solidFill>
                          <a:srgbClr val="FFFFFF"/>
                        </a:solidFill>
                      </a:endParaRPr>
                    </a:p>
                  </a:txBody>
                  <a:tcPr marT="91425" marB="91425" marR="91425" marL="91425"/>
                </a:tc>
              </a:tr>
              <a:tr h="381000">
                <a:tc>
                  <a:txBody>
                    <a:bodyPr/>
                    <a:lstStyle/>
                    <a:p>
                      <a:pPr indent="0" lvl="0" marL="0" rtl="0" algn="l">
                        <a:spcBef>
                          <a:spcPts val="0"/>
                        </a:spcBef>
                        <a:spcAft>
                          <a:spcPts val="0"/>
                        </a:spcAft>
                        <a:buNone/>
                      </a:pPr>
                      <a:r>
                        <a:rPr lang="en">
                          <a:solidFill>
                            <a:srgbClr val="FFFFFF"/>
                          </a:solidFill>
                        </a:rPr>
                        <a:t>Hypothesis</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Contradicts Hypothesis</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Matches Hypothesis</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Matches Hypothesis</a:t>
                      </a:r>
                      <a:endParaRPr>
                        <a:solidFill>
                          <a:srgbClr val="FFFFFF"/>
                        </a:solidFill>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nvSpPr>
        <p:spPr>
          <a:xfrm>
            <a:off x="475450" y="293925"/>
            <a:ext cx="8195100" cy="458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Lato"/>
                <a:ea typeface="Lato"/>
                <a:cs typeface="Lato"/>
                <a:sym typeface="Lato"/>
              </a:rPr>
              <a:t>Comparing Marxism and Constructivism Result</a:t>
            </a:r>
            <a:endParaRPr b="1" sz="3000">
              <a:solidFill>
                <a:srgbClr val="FFFFFF"/>
              </a:solidFill>
              <a:latin typeface="Lato"/>
              <a:ea typeface="Lato"/>
              <a:cs typeface="Lato"/>
              <a:sym typeface="Lato"/>
            </a:endParaRPr>
          </a:p>
          <a:p>
            <a:pPr indent="0" lvl="0" marL="0" rtl="0" algn="l">
              <a:spcBef>
                <a:spcPts val="0"/>
              </a:spcBef>
              <a:spcAft>
                <a:spcPts val="0"/>
              </a:spcAft>
              <a:buNone/>
            </a:pPr>
            <a:r>
              <a:t/>
            </a:r>
            <a:endParaRPr b="1" sz="2000">
              <a:solidFill>
                <a:srgbClr val="FFFFFF"/>
              </a:solidFill>
              <a:latin typeface="Lato"/>
              <a:ea typeface="Lato"/>
              <a:cs typeface="Lato"/>
              <a:sym typeface="Lato"/>
            </a:endParaRPr>
          </a:p>
          <a:p>
            <a:pPr indent="-355600" lvl="0" marL="914400" rtl="0" algn="l">
              <a:spcBef>
                <a:spcPts val="0"/>
              </a:spcBef>
              <a:spcAft>
                <a:spcPts val="0"/>
              </a:spcAft>
              <a:buClr>
                <a:srgbClr val="FFFFFF"/>
              </a:buClr>
              <a:buSzPts val="2000"/>
              <a:buFont typeface="Proxima Nova"/>
              <a:buChar char="●"/>
            </a:pPr>
            <a:r>
              <a:rPr lang="en" sz="2000">
                <a:solidFill>
                  <a:srgbClr val="FFFFFF"/>
                </a:solidFill>
                <a:latin typeface="Proxima Nova"/>
                <a:ea typeface="Proxima Nova"/>
                <a:cs typeface="Proxima Nova"/>
                <a:sym typeface="Proxima Nova"/>
              </a:rPr>
              <a:t>Why are some countries being more adversely affected by this pandemic than others?</a:t>
            </a:r>
            <a:endParaRPr sz="2000">
              <a:solidFill>
                <a:schemeClr val="lt1"/>
              </a:solidFill>
              <a:latin typeface="Proxima Nova"/>
              <a:ea typeface="Proxima Nova"/>
              <a:cs typeface="Proxima Nova"/>
              <a:sym typeface="Proxima Nova"/>
            </a:endParaRPr>
          </a:p>
          <a:p>
            <a:pPr indent="-355600" lvl="0" marL="914400" rtl="0" algn="l">
              <a:spcBef>
                <a:spcPts val="0"/>
              </a:spcBef>
              <a:spcAft>
                <a:spcPts val="0"/>
              </a:spcAft>
              <a:buClr>
                <a:schemeClr val="lt1"/>
              </a:buClr>
              <a:buSzPts val="2000"/>
              <a:buFont typeface="Proxima Nova"/>
              <a:buChar char="●"/>
            </a:pPr>
            <a:r>
              <a:rPr lang="en" sz="2000">
                <a:solidFill>
                  <a:schemeClr val="lt1"/>
                </a:solidFill>
                <a:latin typeface="Proxima Nova"/>
                <a:ea typeface="Proxima Nova"/>
                <a:cs typeface="Proxima Nova"/>
                <a:sym typeface="Proxima Nova"/>
              </a:rPr>
              <a:t>Neither test is more valuable than the other. On the contrary, it is imperative we have both tests to understand our results. Given that both Fatalities per Cases did not match our hypothesis it is evident that there are unaccounted variables in this test, such as health care capabilities between Free countries and Unfree countries.</a:t>
            </a:r>
            <a:endParaRPr sz="2000">
              <a:solidFill>
                <a:schemeClr val="lt1"/>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0"/>
          <p:cNvSpPr txBox="1"/>
          <p:nvPr>
            <p:ph type="title"/>
          </p:nvPr>
        </p:nvSpPr>
        <p:spPr>
          <a:xfrm>
            <a:off x="311700" y="445025"/>
            <a:ext cx="8520600" cy="102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lt1"/>
                </a:solidFill>
                <a:latin typeface="Lato"/>
                <a:ea typeface="Lato"/>
                <a:cs typeface="Lato"/>
                <a:sym typeface="Lato"/>
              </a:rPr>
              <a:t>Comparing Marxism and Constructivism Result Continued</a:t>
            </a:r>
            <a:endParaRPr/>
          </a:p>
        </p:txBody>
      </p:sp>
      <p:sp>
        <p:nvSpPr>
          <p:cNvPr id="179" name="Google Shape;179;p30"/>
          <p:cNvSpPr txBox="1"/>
          <p:nvPr/>
        </p:nvSpPr>
        <p:spPr>
          <a:xfrm>
            <a:off x="348000" y="1468325"/>
            <a:ext cx="8448000" cy="3369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FFFFFF"/>
              </a:buClr>
              <a:buSzPts val="2000"/>
              <a:buFont typeface="Proxima Nova"/>
              <a:buChar char="●"/>
            </a:pPr>
            <a:r>
              <a:rPr lang="en" sz="2000">
                <a:solidFill>
                  <a:srgbClr val="FFFFFF"/>
                </a:solidFill>
                <a:latin typeface="Proxima Nova"/>
                <a:ea typeface="Proxima Nova"/>
                <a:cs typeface="Proxima Nova"/>
                <a:sym typeface="Proxima Nova"/>
              </a:rPr>
              <a:t>To expand the study I could examine all excess deaths 2020 to reduce missing data issue. </a:t>
            </a:r>
            <a:endParaRPr sz="2000">
              <a:solidFill>
                <a:srgbClr val="FFFFFF"/>
              </a:solidFill>
              <a:latin typeface="Proxima Nova"/>
              <a:ea typeface="Proxima Nova"/>
              <a:cs typeface="Proxima Nova"/>
              <a:sym typeface="Proxima Nova"/>
            </a:endParaRPr>
          </a:p>
          <a:p>
            <a:pPr indent="-355600" lvl="0" marL="457200" rtl="0" algn="l">
              <a:spcBef>
                <a:spcPts val="0"/>
              </a:spcBef>
              <a:spcAft>
                <a:spcPts val="0"/>
              </a:spcAft>
              <a:buClr>
                <a:srgbClr val="FFFFFF"/>
              </a:buClr>
              <a:buSzPts val="2000"/>
              <a:buFont typeface="Proxima Nova"/>
              <a:buChar char="●"/>
            </a:pPr>
            <a:r>
              <a:rPr lang="en" sz="2000">
                <a:solidFill>
                  <a:srgbClr val="FFFFFF"/>
                </a:solidFill>
                <a:latin typeface="Proxima Nova"/>
                <a:ea typeface="Proxima Nova"/>
                <a:cs typeface="Proxima Nova"/>
                <a:sym typeface="Proxima Nova"/>
              </a:rPr>
              <a:t>Other variables to include in future research:</a:t>
            </a:r>
            <a:endParaRPr sz="2000">
              <a:solidFill>
                <a:srgbClr val="FFFFFF"/>
              </a:solidFill>
              <a:latin typeface="Proxima Nova"/>
              <a:ea typeface="Proxima Nova"/>
              <a:cs typeface="Proxima Nova"/>
              <a:sym typeface="Proxima Nova"/>
            </a:endParaRPr>
          </a:p>
          <a:p>
            <a:pPr indent="-355600" lvl="1" marL="914400" rtl="0" algn="l">
              <a:lnSpc>
                <a:spcPct val="115000"/>
              </a:lnSpc>
              <a:spcBef>
                <a:spcPts val="0"/>
              </a:spcBef>
              <a:spcAft>
                <a:spcPts val="0"/>
              </a:spcAft>
              <a:buClr>
                <a:srgbClr val="FFFFFF"/>
              </a:buClr>
              <a:buSzPts val="2000"/>
              <a:buFont typeface="Proxima Nova"/>
              <a:buChar char="○"/>
            </a:pPr>
            <a:r>
              <a:rPr lang="en" sz="2000">
                <a:solidFill>
                  <a:srgbClr val="FFFFFF"/>
                </a:solidFill>
                <a:latin typeface="Proxima Nova"/>
                <a:ea typeface="Proxima Nova"/>
                <a:cs typeface="Proxima Nova"/>
                <a:sym typeface="Proxima Nova"/>
              </a:rPr>
              <a:t>When each state got its first case</a:t>
            </a:r>
            <a:endParaRPr sz="2000">
              <a:solidFill>
                <a:srgbClr val="FFFFFF"/>
              </a:solidFill>
              <a:latin typeface="Proxima Nova"/>
              <a:ea typeface="Proxima Nova"/>
              <a:cs typeface="Proxima Nova"/>
              <a:sym typeface="Proxima Nova"/>
            </a:endParaRPr>
          </a:p>
          <a:p>
            <a:pPr indent="-355600" lvl="1" marL="914400" rtl="0" algn="l">
              <a:lnSpc>
                <a:spcPct val="115000"/>
              </a:lnSpc>
              <a:spcBef>
                <a:spcPts val="0"/>
              </a:spcBef>
              <a:spcAft>
                <a:spcPts val="0"/>
              </a:spcAft>
              <a:buClr>
                <a:srgbClr val="FFFFFF"/>
              </a:buClr>
              <a:buSzPts val="2000"/>
              <a:buFont typeface="Proxima Nova"/>
              <a:buChar char="○"/>
            </a:pPr>
            <a:r>
              <a:rPr lang="en" sz="2000">
                <a:solidFill>
                  <a:srgbClr val="FFFFFF"/>
                </a:solidFill>
                <a:latin typeface="Proxima Nova"/>
                <a:ea typeface="Proxima Nova"/>
                <a:cs typeface="Proxima Nova"/>
                <a:sym typeface="Proxima Nova"/>
              </a:rPr>
              <a:t>Median age of population</a:t>
            </a:r>
            <a:endParaRPr sz="2000">
              <a:solidFill>
                <a:srgbClr val="FFFFFF"/>
              </a:solidFill>
              <a:latin typeface="Proxima Nova"/>
              <a:ea typeface="Proxima Nova"/>
              <a:cs typeface="Proxima Nova"/>
              <a:sym typeface="Proxima Nova"/>
            </a:endParaRPr>
          </a:p>
          <a:p>
            <a:pPr indent="-355600" lvl="1" marL="914400" rtl="0" algn="l">
              <a:lnSpc>
                <a:spcPct val="115000"/>
              </a:lnSpc>
              <a:spcBef>
                <a:spcPts val="0"/>
              </a:spcBef>
              <a:spcAft>
                <a:spcPts val="0"/>
              </a:spcAft>
              <a:buClr>
                <a:srgbClr val="FFFFFF"/>
              </a:buClr>
              <a:buSzPts val="2000"/>
              <a:buFont typeface="Proxima Nova"/>
              <a:buChar char="○"/>
            </a:pPr>
            <a:r>
              <a:rPr lang="en" sz="2000">
                <a:solidFill>
                  <a:srgbClr val="FFFFFF"/>
                </a:solidFill>
                <a:latin typeface="Proxima Nova"/>
                <a:ea typeface="Proxima Nova"/>
                <a:cs typeface="Proxima Nova"/>
                <a:sym typeface="Proxima Nova"/>
              </a:rPr>
              <a:t>National healthcare capabilities</a:t>
            </a:r>
            <a:endParaRPr sz="2000">
              <a:solidFill>
                <a:srgbClr val="FFFFFF"/>
              </a:solidFill>
              <a:latin typeface="Proxima Nova"/>
              <a:ea typeface="Proxima Nova"/>
              <a:cs typeface="Proxima Nova"/>
              <a:sym typeface="Proxima Nova"/>
            </a:endParaRPr>
          </a:p>
          <a:p>
            <a:pPr indent="-355600" lvl="1" marL="914400" rtl="0" algn="l">
              <a:lnSpc>
                <a:spcPct val="115000"/>
              </a:lnSpc>
              <a:spcBef>
                <a:spcPts val="0"/>
              </a:spcBef>
              <a:spcAft>
                <a:spcPts val="0"/>
              </a:spcAft>
              <a:buClr>
                <a:srgbClr val="FFFFFF"/>
              </a:buClr>
              <a:buSzPts val="2000"/>
              <a:buFont typeface="Proxima Nova"/>
              <a:buChar char="○"/>
            </a:pPr>
            <a:r>
              <a:rPr lang="en" sz="2000">
                <a:solidFill>
                  <a:srgbClr val="FFFFFF"/>
                </a:solidFill>
                <a:latin typeface="Proxima Nova"/>
                <a:ea typeface="Proxima Nova"/>
                <a:cs typeface="Proxima Nova"/>
                <a:sym typeface="Proxima Nova"/>
              </a:rPr>
              <a:t>Reporting accuracy</a:t>
            </a:r>
            <a:endParaRPr sz="2000">
              <a:solidFill>
                <a:srgbClr val="FFFFFF"/>
              </a:solidFill>
              <a:latin typeface="Proxima Nova"/>
              <a:ea typeface="Proxima Nova"/>
              <a:cs typeface="Proxima Nova"/>
              <a:sym typeface="Proxima Nova"/>
            </a:endParaRPr>
          </a:p>
          <a:p>
            <a:pPr indent="0" lvl="0" marL="914400" rtl="0" algn="l">
              <a:spcBef>
                <a:spcPts val="1200"/>
              </a:spcBef>
              <a:spcAft>
                <a:spcPts val="0"/>
              </a:spcAft>
              <a:buNone/>
            </a:pPr>
            <a:r>
              <a:t/>
            </a:r>
            <a:endParaRPr sz="2000">
              <a:solidFill>
                <a:srgbClr val="FFFFFF"/>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Research by other Scholars</a:t>
            </a:r>
            <a:endParaRPr>
              <a:solidFill>
                <a:srgbClr val="FFFFFF"/>
              </a:solidFill>
            </a:endParaRPr>
          </a:p>
        </p:txBody>
      </p:sp>
      <p:sp>
        <p:nvSpPr>
          <p:cNvPr id="185" name="Google Shape;185;p31"/>
          <p:cNvSpPr txBox="1"/>
          <p:nvPr/>
        </p:nvSpPr>
        <p:spPr>
          <a:xfrm>
            <a:off x="463100" y="1271100"/>
            <a:ext cx="7754700" cy="31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Proxima Nova"/>
                <a:ea typeface="Proxima Nova"/>
                <a:cs typeface="Proxima Nova"/>
                <a:sym typeface="Proxima Nova"/>
              </a:rPr>
              <a:t>Some scholars have tested a hypo similar to this constructivist theory and have found that “cultural </a:t>
            </a:r>
            <a:r>
              <a:rPr lang="en">
                <a:solidFill>
                  <a:srgbClr val="FFFFFF"/>
                </a:solidFill>
                <a:latin typeface="Proxima Nova"/>
                <a:ea typeface="Proxima Nova"/>
                <a:cs typeface="Proxima Nova"/>
                <a:sym typeface="Proxima Nova"/>
              </a:rPr>
              <a:t>differences in our willingness to follow rules” is strongly associated with covid fatalities. This </a:t>
            </a:r>
            <a:r>
              <a:rPr lang="en">
                <a:solidFill>
                  <a:srgbClr val="FFFFFF"/>
                </a:solidFill>
                <a:latin typeface="Proxima Nova"/>
                <a:ea typeface="Proxima Nova"/>
                <a:cs typeface="Proxima Nova"/>
                <a:sym typeface="Proxima Nova"/>
              </a:rPr>
              <a:t>February 1st </a:t>
            </a:r>
            <a:r>
              <a:rPr lang="en">
                <a:solidFill>
                  <a:srgbClr val="FFFFFF"/>
                </a:solidFill>
                <a:latin typeface="Proxima Nova"/>
                <a:ea typeface="Proxima Nova"/>
                <a:cs typeface="Proxima Nova"/>
                <a:sym typeface="Proxima Nova"/>
              </a:rPr>
              <a:t>news article about the study, which analyzed data through October 2020, about the same time period as this study found similar results. </a:t>
            </a:r>
            <a:endParaRPr>
              <a:solidFill>
                <a:srgbClr val="FFFFFF"/>
              </a:solidFill>
              <a:latin typeface="Proxima Nova"/>
              <a:ea typeface="Proxima Nova"/>
              <a:cs typeface="Proxima Nova"/>
              <a:sym typeface="Proxima Nova"/>
            </a:endParaRPr>
          </a:p>
          <a:p>
            <a:pPr indent="0" lvl="0" marL="0" rtl="0" algn="l">
              <a:spcBef>
                <a:spcPts val="0"/>
              </a:spcBef>
              <a:spcAft>
                <a:spcPts val="0"/>
              </a:spcAft>
              <a:buNone/>
            </a:pPr>
            <a:r>
              <a:rPr lang="en" u="sng">
                <a:solidFill>
                  <a:schemeClr val="hlink"/>
                </a:solidFill>
                <a:latin typeface="Proxima Nova"/>
                <a:ea typeface="Proxima Nova"/>
                <a:cs typeface="Proxima Nova"/>
                <a:sym typeface="Proxima Nova"/>
                <a:hlinkClick r:id="rId3"/>
              </a:rPr>
              <a:t>https://www.theguardian.com/world/commentisfree/2021/feb/01/loose-rule-breaking-culture-covid-deaths-societies-pandemic</a:t>
            </a:r>
            <a:endParaRPr>
              <a:solidFill>
                <a:srgbClr val="FFFFFF"/>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FFFFFF"/>
              </a:solidFill>
              <a:latin typeface="Proxima Nova"/>
              <a:ea typeface="Proxima Nova"/>
              <a:cs typeface="Proxima Nova"/>
              <a:sym typeface="Proxima Nova"/>
            </a:endParaRPr>
          </a:p>
          <a:p>
            <a:pPr indent="0" lvl="0" marL="0" rtl="0" algn="l">
              <a:spcBef>
                <a:spcPts val="0"/>
              </a:spcBef>
              <a:spcAft>
                <a:spcPts val="0"/>
              </a:spcAft>
              <a:buNone/>
            </a:pPr>
            <a:r>
              <a:rPr lang="en">
                <a:solidFill>
                  <a:srgbClr val="FFFFFF"/>
                </a:solidFill>
                <a:latin typeface="Proxima Nova"/>
                <a:ea typeface="Proxima Nova"/>
                <a:cs typeface="Proxima Nova"/>
                <a:sym typeface="Proxima Nova"/>
              </a:rPr>
              <a:t>A study done by the Lancet found that cultural looseness and cultural tightness showed that a society that did not have cultural norms that were strictly followed and enforced witnessed a higher number of Covid-19 Cases.</a:t>
            </a:r>
            <a:endParaRPr>
              <a:solidFill>
                <a:srgbClr val="FFFFFF"/>
              </a:solidFill>
              <a:latin typeface="Proxima Nova"/>
              <a:ea typeface="Proxima Nova"/>
              <a:cs typeface="Proxima Nova"/>
              <a:sym typeface="Proxima Nova"/>
            </a:endParaRPr>
          </a:p>
          <a:p>
            <a:pPr indent="0" lvl="0" marL="0" rtl="0" algn="l">
              <a:spcBef>
                <a:spcPts val="0"/>
              </a:spcBef>
              <a:spcAft>
                <a:spcPts val="0"/>
              </a:spcAft>
              <a:buNone/>
            </a:pPr>
            <a:r>
              <a:rPr lang="en" u="sng">
                <a:solidFill>
                  <a:schemeClr val="hlink"/>
                </a:solidFill>
                <a:latin typeface="Proxima Nova"/>
                <a:ea typeface="Proxima Nova"/>
                <a:cs typeface="Proxima Nova"/>
                <a:sym typeface="Proxima Nova"/>
                <a:hlinkClick r:id="rId4"/>
              </a:rPr>
              <a:t>https://www.thelancet.com/journals/lanplh/article/PIIS2542-5196(20)30301-6/fulltext#seccestitle140</a:t>
            </a:r>
            <a:endParaRPr>
              <a:solidFill>
                <a:srgbClr val="FFFFFF"/>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FFFFFF"/>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ctrTitle"/>
          </p:nvPr>
        </p:nvSpPr>
        <p:spPr>
          <a:xfrm>
            <a:off x="510450" y="236475"/>
            <a:ext cx="7786200" cy="131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Question &amp; Importance</a:t>
            </a:r>
            <a:endParaRPr/>
          </a:p>
        </p:txBody>
      </p:sp>
      <p:sp>
        <p:nvSpPr>
          <p:cNvPr id="66" name="Google Shape;66;p14"/>
          <p:cNvSpPr txBox="1"/>
          <p:nvPr>
            <p:ph idx="1" type="subTitle"/>
          </p:nvPr>
        </p:nvSpPr>
        <p:spPr>
          <a:xfrm>
            <a:off x="342000" y="1793625"/>
            <a:ext cx="8123100" cy="322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a:t>
            </a:r>
            <a:r>
              <a:rPr lang="en" sz="1200">
                <a:solidFill>
                  <a:srgbClr val="201F1E"/>
                </a:solidFill>
                <a:latin typeface="Times New Roman"/>
                <a:ea typeface="Times New Roman"/>
                <a:cs typeface="Times New Roman"/>
                <a:sym typeface="Times New Roman"/>
              </a:rPr>
              <a:t>“</a:t>
            </a:r>
            <a:r>
              <a:rPr lang="en">
                <a:solidFill>
                  <a:srgbClr val="FFFFFF"/>
                </a:solidFill>
              </a:rPr>
              <a:t>Why are some countries being more adversely affected by this pandemic than others?</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t>I: This question will help us understand what might be causing this </a:t>
            </a:r>
            <a:r>
              <a:rPr lang="en"/>
              <a:t>disproportionate number of cases in different states. To understand this it is imperative we look at how Economic Freedom and Democratic Freedom have an impact on the number of Covid-19 Cases and Fatalities.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Policy Implications</a:t>
            </a:r>
            <a:endParaRPr>
              <a:solidFill>
                <a:srgbClr val="FFFFFF"/>
              </a:solidFill>
            </a:endParaRPr>
          </a:p>
        </p:txBody>
      </p:sp>
      <p:sp>
        <p:nvSpPr>
          <p:cNvPr id="191" name="Google Shape;191;p32"/>
          <p:cNvSpPr txBox="1"/>
          <p:nvPr/>
        </p:nvSpPr>
        <p:spPr>
          <a:xfrm>
            <a:off x="472975" y="1290800"/>
            <a:ext cx="7449300" cy="3084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solidFill>
                  <a:srgbClr val="FFFFFF"/>
                </a:solidFill>
                <a:latin typeface="Proxima Nova"/>
                <a:ea typeface="Proxima Nova"/>
                <a:cs typeface="Proxima Nova"/>
                <a:sym typeface="Proxima Nova"/>
              </a:rPr>
              <a:t>My advice for policy makers, and citizens alike is to follow and listen to your local health department’s guidelines. “Freedom” is not always free. There are millions of people who have lost their lives, lost a loved one, and or are stuck on a </a:t>
            </a:r>
            <a:r>
              <a:rPr lang="en">
                <a:solidFill>
                  <a:srgbClr val="FFFFFF"/>
                </a:solidFill>
                <a:latin typeface="Proxima Nova"/>
                <a:ea typeface="Proxima Nova"/>
                <a:cs typeface="Proxima Nova"/>
                <a:sym typeface="Proxima Nova"/>
              </a:rPr>
              <a:t>ventilator</a:t>
            </a:r>
            <a:r>
              <a:rPr lang="en">
                <a:solidFill>
                  <a:srgbClr val="FFFFFF"/>
                </a:solidFill>
                <a:latin typeface="Proxima Nova"/>
                <a:ea typeface="Proxima Nova"/>
                <a:cs typeface="Proxima Nova"/>
                <a:sym typeface="Proxima Nova"/>
              </a:rPr>
              <a:t> fighting for their life, all because another individual chose to exercise personal “freedom”.. This is not </a:t>
            </a:r>
            <a:r>
              <a:rPr lang="en">
                <a:solidFill>
                  <a:srgbClr val="FFFFFF"/>
                </a:solidFill>
                <a:latin typeface="Proxima Nova"/>
                <a:ea typeface="Proxima Nova"/>
                <a:cs typeface="Proxima Nova"/>
                <a:sym typeface="Proxima Nova"/>
              </a:rPr>
              <a:t>groundbreaking</a:t>
            </a:r>
            <a:r>
              <a:rPr lang="en">
                <a:solidFill>
                  <a:srgbClr val="FFFFFF"/>
                </a:solidFill>
                <a:latin typeface="Proxima Nova"/>
                <a:ea typeface="Proxima Nova"/>
                <a:cs typeface="Proxima Nova"/>
                <a:sym typeface="Proxima Nova"/>
              </a:rPr>
              <a:t> advice. Numerous studies, including the studies on the previous slide offer the same advice.</a:t>
            </a:r>
            <a:endParaRPr>
              <a:solidFill>
                <a:srgbClr val="FFFFFF"/>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Bibliography</a:t>
            </a:r>
            <a:endParaRPr>
              <a:solidFill>
                <a:srgbClr val="FFFFFF"/>
              </a:solidFill>
            </a:endParaRPr>
          </a:p>
        </p:txBody>
      </p:sp>
      <p:sp>
        <p:nvSpPr>
          <p:cNvPr id="197" name="Google Shape;197;p33"/>
          <p:cNvSpPr txBox="1"/>
          <p:nvPr/>
        </p:nvSpPr>
        <p:spPr>
          <a:xfrm>
            <a:off x="374425" y="1330225"/>
            <a:ext cx="8457900" cy="3498000"/>
          </a:xfrm>
          <a:prstGeom prst="rect">
            <a:avLst/>
          </a:prstGeom>
          <a:noFill/>
          <a:ln>
            <a:noFill/>
          </a:ln>
        </p:spPr>
        <p:txBody>
          <a:bodyPr anchorCtr="0" anchor="t" bIns="91425" lIns="91425" spcFirstLastPara="1" rIns="91425" wrap="square" tIns="91425">
            <a:noAutofit/>
          </a:bodyPr>
          <a:lstStyle/>
          <a:p>
            <a:pPr indent="0" lvl="0" marL="457200" rtl="0" algn="l">
              <a:lnSpc>
                <a:spcPct val="171428"/>
              </a:lnSpc>
              <a:spcBef>
                <a:spcPts val="1200"/>
              </a:spcBef>
              <a:spcAft>
                <a:spcPts val="0"/>
              </a:spcAft>
              <a:buNone/>
            </a:pPr>
            <a:r>
              <a:rPr lang="en" sz="1100">
                <a:solidFill>
                  <a:srgbClr val="FFFFFF"/>
                </a:solidFill>
              </a:rPr>
              <a:t>“About The Index.” 2020 Index of Economic Freedom | The Heritage Foundation. Accessed November 28, 2020. https://www.heritage.org/index/about.</a:t>
            </a:r>
            <a:endParaRPr sz="1100">
              <a:solidFill>
                <a:srgbClr val="FFFFFF"/>
              </a:solidFill>
            </a:endParaRPr>
          </a:p>
          <a:p>
            <a:pPr indent="457200" lvl="0" marL="0" rtl="0" algn="l">
              <a:lnSpc>
                <a:spcPct val="171428"/>
              </a:lnSpc>
              <a:spcBef>
                <a:spcPts val="1200"/>
              </a:spcBef>
              <a:spcAft>
                <a:spcPts val="0"/>
              </a:spcAft>
              <a:buNone/>
            </a:pPr>
            <a:r>
              <a:rPr lang="en" sz="1100">
                <a:solidFill>
                  <a:srgbClr val="FFFFFF"/>
                </a:solidFill>
              </a:rPr>
              <a:t>“Freedom in the World.” Freedom House. Accessed November 28, 2020. </a:t>
            </a:r>
            <a:r>
              <a:rPr lang="en" sz="1100" u="sng">
                <a:solidFill>
                  <a:srgbClr val="FFFFFF"/>
                </a:solidFill>
                <a:hlinkClick r:id="rId3">
                  <a:extLst>
                    <a:ext uri="{A12FA001-AC4F-418D-AE19-62706E023703}">
                      <ahyp:hlinkClr val="tx"/>
                    </a:ext>
                  </a:extLst>
                </a:hlinkClick>
              </a:rPr>
              <a:t>https://freedomhouse.org/report/freedom-world</a:t>
            </a:r>
            <a:r>
              <a:rPr lang="en" sz="1100">
                <a:solidFill>
                  <a:srgbClr val="FFFFFF"/>
                </a:solidFill>
              </a:rPr>
              <a:t>.</a:t>
            </a:r>
            <a:endParaRPr sz="1100">
              <a:solidFill>
                <a:srgbClr val="FFFFFF"/>
              </a:solidFill>
            </a:endParaRPr>
          </a:p>
          <a:p>
            <a:pPr indent="0" lvl="0" marL="355600" rtl="0" algn="l">
              <a:lnSpc>
                <a:spcPct val="115000"/>
              </a:lnSpc>
              <a:spcBef>
                <a:spcPts val="1200"/>
              </a:spcBef>
              <a:spcAft>
                <a:spcPts val="0"/>
              </a:spcAft>
              <a:buNone/>
            </a:pPr>
            <a:r>
              <a:rPr lang="en" sz="1100">
                <a:solidFill>
                  <a:srgbClr val="FFFFFF"/>
                </a:solidFill>
              </a:rPr>
              <a:t>Gelfand, Michele. “Why Countries with 'Loose', Rule-Breaking Cultures Have Been Hit Harder by Covid | Michele Gelfand.” </a:t>
            </a:r>
            <a:r>
              <a:rPr i="1" lang="en" sz="1100">
                <a:solidFill>
                  <a:srgbClr val="FFFFFF"/>
                </a:solidFill>
              </a:rPr>
              <a:t>The Guardian</a:t>
            </a:r>
            <a:r>
              <a:rPr lang="en" sz="1100">
                <a:solidFill>
                  <a:srgbClr val="FFFFFF"/>
                </a:solidFill>
              </a:rPr>
              <a:t>, Guardian News and Media, 1 Feb. 2021, www.theguardian.com/world/commentisfree/2021/feb/01/loose-rule-breaking-culture-covid-deaths-societies-pandemic. </a:t>
            </a:r>
            <a:endParaRPr sz="1100">
              <a:solidFill>
                <a:srgbClr val="FFFFFF"/>
              </a:solidFill>
            </a:endParaRPr>
          </a:p>
          <a:p>
            <a:pPr indent="0" lvl="0" marL="355600" rtl="0" algn="l">
              <a:lnSpc>
                <a:spcPct val="115000"/>
              </a:lnSpc>
              <a:spcBef>
                <a:spcPts val="1200"/>
              </a:spcBef>
              <a:spcAft>
                <a:spcPts val="0"/>
              </a:spcAft>
              <a:buNone/>
            </a:pPr>
            <a:r>
              <a:rPr lang="en" sz="1100">
                <a:solidFill>
                  <a:srgbClr val="FFFFFF"/>
                </a:solidFill>
              </a:rPr>
              <a:t>Gelfand, Michele. “Why Countries with 'Loose', Rule-Breaking Cultures Have Been Hit Harder by Covid | Michele Gelfand.” </a:t>
            </a:r>
            <a:r>
              <a:rPr i="1" lang="en" sz="1100">
                <a:solidFill>
                  <a:srgbClr val="FFFFFF"/>
                </a:solidFill>
              </a:rPr>
              <a:t>The Guardian</a:t>
            </a:r>
            <a:r>
              <a:rPr lang="en" sz="1100">
                <a:solidFill>
                  <a:srgbClr val="FFFFFF"/>
                </a:solidFill>
              </a:rPr>
              <a:t>, Guardian News and Media, 1 Feb. 2021, www.theguardian.com/world/commentisfree/2021/feb/01/loose-rule-breaking-culture-covid-deaths-societies-pandemic. </a:t>
            </a:r>
            <a:endParaRPr sz="1100">
              <a:solidFill>
                <a:srgbClr val="FFFFFF"/>
              </a:solidFill>
            </a:endParaRPr>
          </a:p>
          <a:p>
            <a:pPr indent="0" lvl="0" marL="457200" rtl="0" algn="l">
              <a:lnSpc>
                <a:spcPct val="171428"/>
              </a:lnSpc>
              <a:spcBef>
                <a:spcPts val="1200"/>
              </a:spcBef>
              <a:spcAft>
                <a:spcPts val="1200"/>
              </a:spcAft>
              <a:buNone/>
            </a:pPr>
            <a:r>
              <a:rPr lang="en" sz="1100">
                <a:solidFill>
                  <a:srgbClr val="FFFFFF"/>
                </a:solidFill>
              </a:rPr>
              <a:t>Wendt, Alexander. “Why a World State Is Inevitable.” </a:t>
            </a:r>
            <a:r>
              <a:rPr i="1" lang="en" sz="1100">
                <a:solidFill>
                  <a:srgbClr val="FFFFFF"/>
                </a:solidFill>
              </a:rPr>
              <a:t>European Journal of International Relations</a:t>
            </a:r>
            <a:r>
              <a:rPr lang="en" sz="1100">
                <a:solidFill>
                  <a:srgbClr val="FFFFFF"/>
                </a:solidFill>
              </a:rPr>
              <a:t>9, no. 4 (2003): 491–542. https://doi.org/10.1177/135406610394001. </a:t>
            </a:r>
            <a:endParaRPr sz="11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idx="4294967295" type="title"/>
          </p:nvPr>
        </p:nvSpPr>
        <p:spPr>
          <a:xfrm>
            <a:off x="535775" y="712150"/>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FFFFFF"/>
                </a:solidFill>
              </a:rPr>
              <a:t>Marxism</a:t>
            </a:r>
            <a:endParaRPr sz="2400">
              <a:solidFill>
                <a:srgbClr val="FFFFFF"/>
              </a:solidFill>
            </a:endParaRPr>
          </a:p>
        </p:txBody>
      </p:sp>
      <p:sp>
        <p:nvSpPr>
          <p:cNvPr id="72" name="Google Shape;72;p15"/>
          <p:cNvSpPr txBox="1"/>
          <p:nvPr>
            <p:ph idx="4294967295" type="title"/>
          </p:nvPr>
        </p:nvSpPr>
        <p:spPr>
          <a:xfrm>
            <a:off x="535775" y="1480150"/>
            <a:ext cx="8125500" cy="3067500"/>
          </a:xfrm>
          <a:prstGeom prst="rect">
            <a:avLst/>
          </a:prstGeom>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200">
                <a:solidFill>
                  <a:srgbClr val="FFFFFF"/>
                </a:solidFill>
                <a:latin typeface="Times New Roman"/>
                <a:ea typeface="Times New Roman"/>
                <a:cs typeface="Times New Roman"/>
                <a:sym typeface="Times New Roman"/>
              </a:rPr>
              <a:t>Karl Marx and Freidrich Engels created the work </a:t>
            </a:r>
            <a:r>
              <a:rPr i="1" lang="en" sz="1200">
                <a:solidFill>
                  <a:srgbClr val="FFFFFF"/>
                </a:solidFill>
                <a:latin typeface="Times New Roman"/>
                <a:ea typeface="Times New Roman"/>
                <a:cs typeface="Times New Roman"/>
                <a:sym typeface="Times New Roman"/>
              </a:rPr>
              <a:t>Manifesto of the Communist Party</a:t>
            </a:r>
            <a:r>
              <a:rPr lang="en" sz="1200">
                <a:solidFill>
                  <a:srgbClr val="FFFFFF"/>
                </a:solidFill>
                <a:latin typeface="Times New Roman"/>
                <a:ea typeface="Times New Roman"/>
                <a:cs typeface="Times New Roman"/>
                <a:sym typeface="Times New Roman"/>
              </a:rPr>
              <a:t>. In this piece of literature, Marx and Engels describe the animosity between the proletariat, the bourgeoisie, and the Capitalist. The proletariat represent the working class, while the bourgeoisie represent the upper middle class such as </a:t>
            </a:r>
            <a:r>
              <a:rPr lang="en" sz="1200">
                <a:solidFill>
                  <a:srgbClr val="FFFFFF"/>
                </a:solidFill>
                <a:latin typeface="Times New Roman"/>
                <a:ea typeface="Times New Roman"/>
                <a:cs typeface="Times New Roman"/>
                <a:sym typeface="Times New Roman"/>
              </a:rPr>
              <a:t>shop owners</a:t>
            </a:r>
            <a:r>
              <a:rPr lang="en" sz="1200">
                <a:solidFill>
                  <a:srgbClr val="FFFFFF"/>
                </a:solidFill>
                <a:latin typeface="Times New Roman"/>
                <a:ea typeface="Times New Roman"/>
                <a:cs typeface="Times New Roman"/>
                <a:sym typeface="Times New Roman"/>
              </a:rPr>
              <a:t>, and the Capitalists . The Capitalist, the bourgeoisie and the proletariat engage in economic class battle with the working class being at the mercy of both the </a:t>
            </a:r>
            <a:r>
              <a:rPr lang="en" sz="1200">
                <a:solidFill>
                  <a:srgbClr val="FFFFFF"/>
                </a:solidFill>
                <a:latin typeface="Times New Roman"/>
                <a:ea typeface="Times New Roman"/>
                <a:cs typeface="Times New Roman"/>
                <a:sym typeface="Times New Roman"/>
              </a:rPr>
              <a:t>bourgeoisie  and the Capitalist</a:t>
            </a:r>
            <a:r>
              <a:rPr lang="en" sz="1200">
                <a:solidFill>
                  <a:srgbClr val="FFFFFF"/>
                </a:solidFill>
                <a:latin typeface="Times New Roman"/>
                <a:ea typeface="Times New Roman"/>
                <a:cs typeface="Times New Roman"/>
                <a:sym typeface="Times New Roman"/>
              </a:rPr>
              <a:t> . The problem with the separation of classes is the strain it has on interpersonal relations. The rise of capitalism increases the gap between the working and upper middle class. Exploitation of the working class to increase revenue is what Marx and Engels contribute to the divide between classes. </a:t>
            </a:r>
            <a:endParaRPr sz="1200">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FFFFFF"/>
                </a:solidFill>
                <a:latin typeface="Times New Roman"/>
                <a:ea typeface="Times New Roman"/>
                <a:cs typeface="Times New Roman"/>
                <a:sym typeface="Times New Roman"/>
              </a:rPr>
              <a:t>The economic strife between classes is what I believe has led to an increase in Covid-19 cases. Covid-19 has created an international scare that has not been witnessed for decades. States are shutting down in efforts to mitigate the spread of this deadly disease. As Covid-19 cases continue to rise it is critical to view why some countries are experiencing a seemingly never ending increase in cases and fatalities, while other countries have faced little to no increase in terms of cases and fatalities. With state closures being lifted as the number of cases and fatalities continue to rise. This I believe can be directly attributed to a States focus on economic success, rather than human life.</a:t>
            </a:r>
            <a:endParaRPr sz="1200">
              <a:solidFill>
                <a:srgbClr val="FFFFF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nvSpPr>
        <p:spPr>
          <a:xfrm>
            <a:off x="684750" y="384275"/>
            <a:ext cx="7774500" cy="89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chemeClr val="lt1"/>
                </a:solidFill>
                <a:latin typeface="Proxima Nova"/>
                <a:ea typeface="Proxima Nova"/>
                <a:cs typeface="Proxima Nova"/>
                <a:sym typeface="Proxima Nova"/>
              </a:rPr>
              <a:t>Marxism Continued</a:t>
            </a:r>
            <a:endParaRPr/>
          </a:p>
        </p:txBody>
      </p:sp>
      <p:sp>
        <p:nvSpPr>
          <p:cNvPr id="78" name="Google Shape;78;p16"/>
          <p:cNvSpPr txBox="1"/>
          <p:nvPr/>
        </p:nvSpPr>
        <p:spPr>
          <a:xfrm>
            <a:off x="246325" y="1507575"/>
            <a:ext cx="8198100" cy="285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Times New Roman"/>
                <a:ea typeface="Times New Roman"/>
                <a:cs typeface="Times New Roman"/>
                <a:sym typeface="Times New Roman"/>
              </a:rPr>
              <a:t>To begin my research, I shall lay out what I have acquired as far as data. Using the Heritage Foundation (HF) Economic Freedom Score, I used the ranking of countries by their economic freedom. Now, not all states were ranked; Iraq, Libya, Liechtenstein, Somalia, Syria, and Yemen were not ranked by HF. Then using the World Health Organization (WHO), I found all of the accumulated cases and fatalities witnessed by each country as of 11/04/20. I was going to do the cases as of October 31st, however came across the issue of being able to easily access formerly written results in WHO. It was easier to use a single day's results and input the results as of that day. Using the Worldometer 2020, I imputed each state's population. After doing this I divided the number of fatalities by the population, then I had divided the number of cases by the population. This method has been criticized by many for failing to fairly assess the fatality rate of the virus. The research I am doing is not questioning how deadly this disease is but rather what could be contributing to its rate of spread. I will include in my data the fatality rate by country just to analyze if economic freedom has an affect on covid fatalities.</a:t>
            </a:r>
            <a:endParaRPr sz="1800">
              <a:solidFill>
                <a:srgbClr val="FFFFF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nvSpPr>
        <p:spPr>
          <a:xfrm>
            <a:off x="2821938" y="166647"/>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rgbClr val="FFFFFF"/>
                </a:solidFill>
                <a:latin typeface="Raleway"/>
                <a:ea typeface="Raleway"/>
                <a:cs typeface="Raleway"/>
                <a:sym typeface="Raleway"/>
              </a:rPr>
              <a:t>Constructivism</a:t>
            </a:r>
            <a:endParaRPr b="1" sz="3000">
              <a:solidFill>
                <a:srgbClr val="FFFFFF"/>
              </a:solidFill>
              <a:latin typeface="Raleway"/>
              <a:ea typeface="Raleway"/>
              <a:cs typeface="Raleway"/>
              <a:sym typeface="Raleway"/>
            </a:endParaRPr>
          </a:p>
        </p:txBody>
      </p:sp>
      <p:sp>
        <p:nvSpPr>
          <p:cNvPr id="84" name="Google Shape;84;p17"/>
          <p:cNvSpPr txBox="1"/>
          <p:nvPr>
            <p:ph idx="4294967295" type="body"/>
          </p:nvPr>
        </p:nvSpPr>
        <p:spPr>
          <a:xfrm>
            <a:off x="502525" y="1034600"/>
            <a:ext cx="8099400" cy="3659400"/>
          </a:xfrm>
          <a:prstGeom prst="rect">
            <a:avLst/>
          </a:prstGeom>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200">
                <a:solidFill>
                  <a:srgbClr val="FFFFFF"/>
                </a:solidFill>
                <a:latin typeface="Times New Roman"/>
                <a:ea typeface="Times New Roman"/>
                <a:cs typeface="Times New Roman"/>
                <a:sym typeface="Times New Roman"/>
              </a:rPr>
              <a:t>In </a:t>
            </a:r>
            <a:r>
              <a:rPr i="1" lang="en" sz="1200">
                <a:solidFill>
                  <a:srgbClr val="FFFFFF"/>
                </a:solidFill>
                <a:latin typeface="Times New Roman"/>
                <a:ea typeface="Times New Roman"/>
                <a:cs typeface="Times New Roman"/>
                <a:sym typeface="Times New Roman"/>
              </a:rPr>
              <a:t>Why a World State is Inevitable</a:t>
            </a:r>
            <a:r>
              <a:rPr lang="en" sz="1200">
                <a:solidFill>
                  <a:srgbClr val="FFFFFF"/>
                </a:solidFill>
                <a:latin typeface="Times New Roman"/>
                <a:ea typeface="Times New Roman"/>
                <a:cs typeface="Times New Roman"/>
                <a:sym typeface="Times New Roman"/>
              </a:rPr>
              <a:t>, Alexander Wendt discusses the likelihood of the international community transitioning into a World State and even argues that it is not only likely but inevitable as his title suggests. “Logic of anarchy” discusses our characteristic need for moving forward and coming together to be ruled. According to Wendt it is not a matter of if a World State is formed but rather when. It could be easily said that we are not only in a time of unipolation, but that we indeed are on track to see a World State formed. The United States goal of spreading democracy is by no means a revelation. In the wake of World War II and the efforts issued by the United States to increase ties with other nations: even those that were recent adversaries, alludes to the United States understanding how to secure its own power and position. The United Nations itself could be considered a democratic ploy to include and persuade non democratic states towards a democratic mindset. This spread of democracy could in turn lead to a World State governed in pursuit of an international democratic society. The question that is not often asked however, is whether or not this spread of democracy is adversely affecting those it comes in contact with. One would not often think that a state that is anticipated to adhere to the needs and wants of its citizens could be simultaneously putting them at risk.</a:t>
            </a:r>
            <a:endParaRPr sz="1200">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800">
              <a:solidFill>
                <a:srgbClr val="FFFFFF"/>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nvSpPr>
        <p:spPr>
          <a:xfrm>
            <a:off x="906550" y="443400"/>
            <a:ext cx="7173300" cy="85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Raleway"/>
                <a:ea typeface="Raleway"/>
                <a:cs typeface="Raleway"/>
                <a:sym typeface="Raleway"/>
              </a:rPr>
              <a:t>Constructivism Continued</a:t>
            </a:r>
            <a:endParaRPr>
              <a:latin typeface="Proxima Nova"/>
              <a:ea typeface="Proxima Nova"/>
              <a:cs typeface="Proxima Nova"/>
              <a:sym typeface="Proxima Nova"/>
            </a:endParaRPr>
          </a:p>
        </p:txBody>
      </p:sp>
      <p:sp>
        <p:nvSpPr>
          <p:cNvPr id="90" name="Google Shape;90;p18"/>
          <p:cNvSpPr txBox="1"/>
          <p:nvPr/>
        </p:nvSpPr>
        <p:spPr>
          <a:xfrm>
            <a:off x="512375" y="1143000"/>
            <a:ext cx="8139000" cy="35769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200">
                <a:solidFill>
                  <a:srgbClr val="FFFFFF"/>
                </a:solidFill>
                <a:latin typeface="Times New Roman"/>
                <a:ea typeface="Times New Roman"/>
                <a:cs typeface="Times New Roman"/>
                <a:sym typeface="Times New Roman"/>
              </a:rPr>
              <a:t>My second theory will be that states with more democratic freedom will witness an increase in Covid-19 cases. In my research for democracy’s effects on the pandemic I used Freedom House’s scoring of democratic freedom. Freedom house is a non-profit non-government affiliated organization that is dependent upon ranking and analyzing the freedom of countries around the world. To determine Freedom in the World, Freedom House analyzes a total of 210 countries and territories through research and statistics from a variety of sources, as well consultations and interviews with local contacts. Freedom in the world analyzes these topics to base their rankings off of; electoral process, political pluralism and participation, the functioning of the government, freedom of expression and of belief, associational and organizational rights, the rule of law, and personal autonomy and individual rights</a:t>
            </a:r>
            <a:r>
              <a:rPr b="1" lang="en" sz="1200">
                <a:solidFill>
                  <a:srgbClr val="FFFFFF"/>
                </a:solidFill>
                <a:latin typeface="Times New Roman"/>
                <a:ea typeface="Times New Roman"/>
                <a:cs typeface="Times New Roman"/>
                <a:sym typeface="Times New Roman"/>
              </a:rPr>
              <a:t>.</a:t>
            </a:r>
            <a:r>
              <a:rPr lang="en" sz="1200">
                <a:solidFill>
                  <a:srgbClr val="FFFFFF"/>
                </a:solidFill>
                <a:latin typeface="Times New Roman"/>
                <a:ea typeface="Times New Roman"/>
                <a:cs typeface="Times New Roman"/>
                <a:sym typeface="Times New Roman"/>
              </a:rPr>
              <a:t> Their research dates back all the way to 1972. It is important to emphasize that this organization is not affiliated with any government or particular organization.</a:t>
            </a:r>
            <a:endParaRPr>
              <a:solidFill>
                <a:srgbClr val="FFFFFF"/>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260850" y="723350"/>
            <a:ext cx="8457300" cy="991200"/>
          </a:xfrm>
          <a:prstGeom prst="rect">
            <a:avLst/>
          </a:prstGeom>
        </p:spPr>
        <p:txBody>
          <a:bodyPr anchorCtr="0" anchor="t" bIns="91425" lIns="91425" spcFirstLastPara="1" rIns="91425" wrap="square" tIns="91425">
            <a:noAutofit/>
          </a:bodyPr>
          <a:lstStyle/>
          <a:p>
            <a:pPr indent="0" lvl="0" marL="0" rtl="0" algn="ctr">
              <a:spcBef>
                <a:spcPts val="0"/>
              </a:spcBef>
              <a:spcAft>
                <a:spcPts val="1000"/>
              </a:spcAft>
              <a:buNone/>
            </a:pPr>
            <a:r>
              <a:rPr lang="en">
                <a:solidFill>
                  <a:srgbClr val="FFFFFF"/>
                </a:solidFill>
              </a:rPr>
              <a:t>Data Sources</a:t>
            </a:r>
            <a:endParaRPr b="0" sz="2400">
              <a:solidFill>
                <a:srgbClr val="FFFFFF"/>
              </a:solidFill>
            </a:endParaRPr>
          </a:p>
        </p:txBody>
      </p:sp>
      <p:sp>
        <p:nvSpPr>
          <p:cNvPr id="96" name="Google Shape;96;p19"/>
          <p:cNvSpPr txBox="1"/>
          <p:nvPr/>
        </p:nvSpPr>
        <p:spPr>
          <a:xfrm>
            <a:off x="171200" y="2001600"/>
            <a:ext cx="2697600" cy="2734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Lato"/>
                <a:ea typeface="Lato"/>
                <a:cs typeface="Lato"/>
                <a:sym typeface="Lato"/>
              </a:rPr>
              <a:t>World Health Organization</a:t>
            </a:r>
            <a:endParaRPr b="1" sz="1200">
              <a:solidFill>
                <a:srgbClr val="FFFFFF"/>
              </a:solidFill>
              <a:latin typeface="Lato"/>
              <a:ea typeface="Lato"/>
              <a:cs typeface="Lato"/>
              <a:sym typeface="Lato"/>
            </a:endParaRPr>
          </a:p>
          <a:p>
            <a:pPr indent="0" lvl="0" marL="0" rtl="0" algn="ctr">
              <a:spcBef>
                <a:spcPts val="0"/>
              </a:spcBef>
              <a:spcAft>
                <a:spcPts val="0"/>
              </a:spcAft>
              <a:buNone/>
            </a:pPr>
            <a:r>
              <a:t/>
            </a:r>
            <a:endParaRPr b="1" sz="1200">
              <a:solidFill>
                <a:srgbClr val="FFFFFF"/>
              </a:solidFill>
              <a:latin typeface="Lato"/>
              <a:ea typeface="Lato"/>
              <a:cs typeface="Lato"/>
              <a:sym typeface="Lato"/>
            </a:endParaRPr>
          </a:p>
          <a:p>
            <a:pPr indent="-304800" lvl="0" marL="457200" rtl="0" algn="l">
              <a:spcBef>
                <a:spcPts val="0"/>
              </a:spcBef>
              <a:spcAft>
                <a:spcPts val="0"/>
              </a:spcAft>
              <a:buClr>
                <a:srgbClr val="FFFFFF"/>
              </a:buClr>
              <a:buSzPts val="1200"/>
              <a:buFont typeface="Lato"/>
              <a:buChar char="●"/>
            </a:pPr>
            <a:r>
              <a:rPr lang="en" sz="1200">
                <a:solidFill>
                  <a:srgbClr val="FFFFFF"/>
                </a:solidFill>
                <a:latin typeface="Lato"/>
                <a:ea typeface="Lato"/>
                <a:cs typeface="Lato"/>
                <a:sym typeface="Lato"/>
              </a:rPr>
              <a:t>Cumulative number of covid cases in 186 states as of 11/4/2020</a:t>
            </a:r>
            <a:endParaRPr sz="1200">
              <a:solidFill>
                <a:srgbClr val="FFFFFF"/>
              </a:solidFill>
              <a:latin typeface="Lato"/>
              <a:ea typeface="Lato"/>
              <a:cs typeface="Lato"/>
              <a:sym typeface="Lato"/>
            </a:endParaRPr>
          </a:p>
          <a:p>
            <a:pPr indent="0" lvl="0" marL="0" rtl="0" algn="l">
              <a:spcBef>
                <a:spcPts val="0"/>
              </a:spcBef>
              <a:spcAft>
                <a:spcPts val="0"/>
              </a:spcAft>
              <a:buNone/>
            </a:pPr>
            <a:r>
              <a:t/>
            </a:r>
            <a:endParaRPr sz="1200">
              <a:solidFill>
                <a:srgbClr val="FFFFFF"/>
              </a:solidFill>
              <a:latin typeface="Lato"/>
              <a:ea typeface="Lato"/>
              <a:cs typeface="Lato"/>
              <a:sym typeface="Lato"/>
            </a:endParaRPr>
          </a:p>
          <a:p>
            <a:pPr indent="-304800" lvl="0" marL="457200" rtl="0" algn="l">
              <a:spcBef>
                <a:spcPts val="0"/>
              </a:spcBef>
              <a:spcAft>
                <a:spcPts val="0"/>
              </a:spcAft>
              <a:buClr>
                <a:srgbClr val="FFFFFF"/>
              </a:buClr>
              <a:buSzPts val="1200"/>
              <a:buFont typeface="Lato"/>
              <a:buChar char="●"/>
            </a:pPr>
            <a:r>
              <a:rPr lang="en" sz="1200">
                <a:solidFill>
                  <a:srgbClr val="FFFFFF"/>
                </a:solidFill>
                <a:latin typeface="Lato"/>
                <a:ea typeface="Lato"/>
                <a:cs typeface="Lato"/>
                <a:sym typeface="Lato"/>
              </a:rPr>
              <a:t>Cumulative number of covid fatalities in 186 states as of 11/4/2020</a:t>
            </a:r>
            <a:endParaRPr sz="1200">
              <a:solidFill>
                <a:srgbClr val="FFFFFF"/>
              </a:solidFill>
              <a:latin typeface="Lato"/>
              <a:ea typeface="Lato"/>
              <a:cs typeface="Lato"/>
              <a:sym typeface="Lato"/>
            </a:endParaRPr>
          </a:p>
        </p:txBody>
      </p:sp>
      <p:sp>
        <p:nvSpPr>
          <p:cNvPr id="97" name="Google Shape;97;p19"/>
          <p:cNvSpPr txBox="1"/>
          <p:nvPr/>
        </p:nvSpPr>
        <p:spPr>
          <a:xfrm>
            <a:off x="2947150" y="1932625"/>
            <a:ext cx="2790300" cy="2734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Lato"/>
                <a:ea typeface="Lato"/>
                <a:cs typeface="Lato"/>
                <a:sym typeface="Lato"/>
              </a:rPr>
              <a:t>Heritage Foundation</a:t>
            </a:r>
            <a:endParaRPr b="1" sz="1200">
              <a:solidFill>
                <a:srgbClr val="FFFFFF"/>
              </a:solidFill>
              <a:latin typeface="Lato"/>
              <a:ea typeface="Lato"/>
              <a:cs typeface="Lato"/>
              <a:sym typeface="Lato"/>
            </a:endParaRPr>
          </a:p>
          <a:p>
            <a:pPr indent="0" lvl="0" marL="0" rtl="0" algn="ctr">
              <a:spcBef>
                <a:spcPts val="0"/>
              </a:spcBef>
              <a:spcAft>
                <a:spcPts val="0"/>
              </a:spcAft>
              <a:buNone/>
            </a:pPr>
            <a:r>
              <a:t/>
            </a:r>
            <a:endParaRPr b="1" sz="1200">
              <a:solidFill>
                <a:srgbClr val="FFFFFF"/>
              </a:solidFill>
              <a:latin typeface="Lato"/>
              <a:ea typeface="Lato"/>
              <a:cs typeface="Lato"/>
              <a:sym typeface="Lato"/>
            </a:endParaRPr>
          </a:p>
          <a:p>
            <a:pPr indent="-304800" lvl="0" marL="457200" rtl="0" algn="l">
              <a:spcBef>
                <a:spcPts val="0"/>
              </a:spcBef>
              <a:spcAft>
                <a:spcPts val="0"/>
              </a:spcAft>
              <a:buClr>
                <a:srgbClr val="FFFFFF"/>
              </a:buClr>
              <a:buSzPts val="1200"/>
              <a:buFont typeface="Lato"/>
              <a:buChar char="●"/>
            </a:pPr>
            <a:r>
              <a:rPr lang="en" sz="1200">
                <a:solidFill>
                  <a:srgbClr val="FFFFFF"/>
                </a:solidFill>
                <a:latin typeface="Lato"/>
                <a:ea typeface="Lato"/>
                <a:cs typeface="Lato"/>
                <a:sym typeface="Lato"/>
              </a:rPr>
              <a:t>Rates Economic Freedom (of businesses and workers from government regulation) of states worldwide based on several criteria</a:t>
            </a:r>
            <a:endParaRPr sz="1200">
              <a:solidFill>
                <a:srgbClr val="FFFFFF"/>
              </a:solidFill>
              <a:latin typeface="Lato"/>
              <a:ea typeface="Lato"/>
              <a:cs typeface="Lato"/>
              <a:sym typeface="Lato"/>
            </a:endParaRPr>
          </a:p>
          <a:p>
            <a:pPr indent="0" lvl="0" marL="457200" rtl="0" algn="l">
              <a:spcBef>
                <a:spcPts val="0"/>
              </a:spcBef>
              <a:spcAft>
                <a:spcPts val="0"/>
              </a:spcAft>
              <a:buNone/>
            </a:pPr>
            <a:r>
              <a:t/>
            </a:r>
            <a:endParaRPr sz="1200">
              <a:solidFill>
                <a:srgbClr val="FFFFFF"/>
              </a:solidFill>
              <a:latin typeface="Lato"/>
              <a:ea typeface="Lato"/>
              <a:cs typeface="Lato"/>
              <a:sym typeface="Lato"/>
            </a:endParaRPr>
          </a:p>
          <a:p>
            <a:pPr indent="-304800" lvl="0" marL="457200" rtl="0" algn="l">
              <a:spcBef>
                <a:spcPts val="0"/>
              </a:spcBef>
              <a:spcAft>
                <a:spcPts val="0"/>
              </a:spcAft>
              <a:buClr>
                <a:srgbClr val="FFFFFF"/>
              </a:buClr>
              <a:buSzPts val="1200"/>
              <a:buFont typeface="Lato"/>
              <a:buChar char="●"/>
            </a:pPr>
            <a:r>
              <a:rPr lang="en" sz="1200">
                <a:solidFill>
                  <a:srgbClr val="FFFFFF"/>
                </a:solidFill>
                <a:latin typeface="Lato"/>
                <a:ea typeface="Lato"/>
                <a:cs typeface="Lato"/>
                <a:sym typeface="Lato"/>
              </a:rPr>
              <a:t>Based on that, HF ranks states from 1 to 180 (no ties)</a:t>
            </a:r>
            <a:endParaRPr sz="1200">
              <a:solidFill>
                <a:srgbClr val="FFFFFF"/>
              </a:solidFill>
              <a:latin typeface="Lato"/>
              <a:ea typeface="Lato"/>
              <a:cs typeface="Lato"/>
              <a:sym typeface="Lato"/>
            </a:endParaRPr>
          </a:p>
          <a:p>
            <a:pPr indent="-304800" lvl="0" marL="457200" rtl="0" algn="l">
              <a:spcBef>
                <a:spcPts val="0"/>
              </a:spcBef>
              <a:spcAft>
                <a:spcPts val="0"/>
              </a:spcAft>
              <a:buClr>
                <a:srgbClr val="FFFFFF"/>
              </a:buClr>
              <a:buSzPts val="1200"/>
              <a:buFont typeface="Lato"/>
              <a:buChar char="●"/>
            </a:pPr>
            <a:r>
              <a:rPr lang="en" sz="1200">
                <a:solidFill>
                  <a:srgbClr val="FFFFFF"/>
                </a:solidFill>
                <a:latin typeface="Lato"/>
                <a:ea typeface="Lato"/>
                <a:cs typeface="Lato"/>
                <a:sym typeface="Lato"/>
              </a:rPr>
              <a:t>1 = Singapore, highest economic freedom</a:t>
            </a:r>
            <a:endParaRPr sz="1200">
              <a:solidFill>
                <a:srgbClr val="FFFFFF"/>
              </a:solidFill>
              <a:latin typeface="Lato"/>
              <a:ea typeface="Lato"/>
              <a:cs typeface="Lato"/>
              <a:sym typeface="Lato"/>
            </a:endParaRPr>
          </a:p>
          <a:p>
            <a:pPr indent="-304800" lvl="0" marL="457200" rtl="0" algn="l">
              <a:spcBef>
                <a:spcPts val="0"/>
              </a:spcBef>
              <a:spcAft>
                <a:spcPts val="0"/>
              </a:spcAft>
              <a:buClr>
                <a:srgbClr val="FFFFFF"/>
              </a:buClr>
              <a:buSzPts val="1200"/>
              <a:buFont typeface="Lato"/>
              <a:buChar char="●"/>
            </a:pPr>
            <a:r>
              <a:rPr lang="en" sz="1200">
                <a:solidFill>
                  <a:srgbClr val="FFFFFF"/>
                </a:solidFill>
                <a:latin typeface="Lato"/>
                <a:ea typeface="Lato"/>
                <a:cs typeface="Lato"/>
                <a:sym typeface="Lato"/>
              </a:rPr>
              <a:t>180 = North Korea, lowest economic freedom</a:t>
            </a:r>
            <a:endParaRPr sz="1200">
              <a:solidFill>
                <a:srgbClr val="FFFFFF"/>
              </a:solidFill>
              <a:latin typeface="Lato"/>
              <a:ea typeface="Lato"/>
              <a:cs typeface="Lato"/>
              <a:sym typeface="Lato"/>
            </a:endParaRPr>
          </a:p>
        </p:txBody>
      </p:sp>
      <p:sp>
        <p:nvSpPr>
          <p:cNvPr id="98" name="Google Shape;98;p19"/>
          <p:cNvSpPr txBox="1"/>
          <p:nvPr/>
        </p:nvSpPr>
        <p:spPr>
          <a:xfrm>
            <a:off x="5815800" y="1893200"/>
            <a:ext cx="2790300" cy="2734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Freedom House</a:t>
            </a:r>
            <a:endParaRPr b="1" sz="1200">
              <a:solidFill>
                <a:srgbClr val="FFFFFF"/>
              </a:solidFill>
              <a:latin typeface="Roboto"/>
              <a:ea typeface="Roboto"/>
              <a:cs typeface="Roboto"/>
              <a:sym typeface="Roboto"/>
            </a:endParaRPr>
          </a:p>
          <a:p>
            <a:pPr indent="0" lvl="0" marL="0" rtl="0" algn="ctr">
              <a:spcBef>
                <a:spcPts val="0"/>
              </a:spcBef>
              <a:spcAft>
                <a:spcPts val="0"/>
              </a:spcAft>
              <a:buNone/>
            </a:pPr>
            <a:r>
              <a:t/>
            </a:r>
            <a:endParaRPr b="1" sz="1200">
              <a:solidFill>
                <a:srgbClr val="FFFFFF"/>
              </a:solidFill>
              <a:latin typeface="Roboto"/>
              <a:ea typeface="Roboto"/>
              <a:cs typeface="Roboto"/>
              <a:sym typeface="Roboto"/>
            </a:endParaRPr>
          </a:p>
          <a:p>
            <a:pPr indent="-304800" lvl="0" marL="457200" rtl="0" algn="l">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Rates Political Freedom (of people to exercise individual civil and political rights) of states worldwide based on several criteria</a:t>
            </a:r>
            <a:endParaRPr sz="1200">
              <a:solidFill>
                <a:srgbClr val="FFFFFF"/>
              </a:solidFill>
              <a:latin typeface="Roboto"/>
              <a:ea typeface="Roboto"/>
              <a:cs typeface="Roboto"/>
              <a:sym typeface="Roboto"/>
            </a:endParaRPr>
          </a:p>
          <a:p>
            <a:pPr indent="-304800" lvl="0" marL="457200" rtl="0" algn="l">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Based on that, I ranked states from 1 to 210 (ignored ties)</a:t>
            </a:r>
            <a:endParaRPr sz="1200">
              <a:solidFill>
                <a:srgbClr val="FFFFFF"/>
              </a:solidFill>
              <a:latin typeface="Roboto"/>
              <a:ea typeface="Roboto"/>
              <a:cs typeface="Roboto"/>
              <a:sym typeface="Roboto"/>
            </a:endParaRPr>
          </a:p>
          <a:p>
            <a:pPr indent="-304800" lvl="0" marL="457200" rtl="0" algn="l">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1 = Finland, highest political freedom</a:t>
            </a:r>
            <a:endParaRPr sz="1200">
              <a:solidFill>
                <a:srgbClr val="FFFFFF"/>
              </a:solidFill>
              <a:latin typeface="Roboto"/>
              <a:ea typeface="Roboto"/>
              <a:cs typeface="Roboto"/>
              <a:sym typeface="Roboto"/>
            </a:endParaRPr>
          </a:p>
          <a:p>
            <a:pPr indent="-304800" lvl="0" marL="457200" rtl="0" algn="l">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210 = Syria, lowest economic freedom</a:t>
            </a:r>
            <a:endParaRPr sz="120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283100" y="712150"/>
            <a:ext cx="8631600" cy="117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What are we testing?</a:t>
            </a:r>
            <a:endParaRPr>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sz="1800">
              <a:solidFill>
                <a:srgbClr val="FFFFFF"/>
              </a:solidFill>
            </a:endParaRPr>
          </a:p>
        </p:txBody>
      </p:sp>
      <p:sp>
        <p:nvSpPr>
          <p:cNvPr id="104" name="Google Shape;104;p20"/>
          <p:cNvSpPr txBox="1"/>
          <p:nvPr/>
        </p:nvSpPr>
        <p:spPr>
          <a:xfrm>
            <a:off x="347375" y="1882750"/>
            <a:ext cx="2790300" cy="3118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Roboto"/>
                <a:ea typeface="Roboto"/>
                <a:cs typeface="Roboto"/>
                <a:sym typeface="Roboto"/>
              </a:rPr>
              <a:t>Covid Cases Per Population</a:t>
            </a:r>
            <a:endParaRPr b="1" sz="1600">
              <a:solidFill>
                <a:srgbClr val="FFFFFF"/>
              </a:solidFill>
              <a:latin typeface="Roboto"/>
              <a:ea typeface="Roboto"/>
              <a:cs typeface="Roboto"/>
              <a:sym typeface="Roboto"/>
            </a:endParaRPr>
          </a:p>
          <a:p>
            <a:pPr indent="0" lvl="0" marL="0" rtl="0" algn="l">
              <a:spcBef>
                <a:spcPts val="0"/>
              </a:spcBef>
              <a:spcAft>
                <a:spcPts val="0"/>
              </a:spcAft>
              <a:buNone/>
            </a:pPr>
            <a:r>
              <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b="1">
              <a:solidFill>
                <a:srgbClr val="FFFFFF"/>
              </a:solidFill>
              <a:latin typeface="Roboto"/>
              <a:ea typeface="Roboto"/>
              <a:cs typeface="Roboto"/>
              <a:sym typeface="Roboto"/>
            </a:endParaRPr>
          </a:p>
          <a:p>
            <a:pPr indent="0" lvl="0" marL="0" rtl="0" algn="l">
              <a:spcBef>
                <a:spcPts val="0"/>
              </a:spcBef>
              <a:spcAft>
                <a:spcPts val="0"/>
              </a:spcAft>
              <a:buNone/>
            </a:pPr>
            <a:r>
              <a:rPr b="1" lang="en">
                <a:solidFill>
                  <a:srgbClr val="FFFFFF"/>
                </a:solidFill>
                <a:latin typeface="Roboto"/>
                <a:ea typeface="Roboto"/>
                <a:cs typeface="Roboto"/>
                <a:sym typeface="Roboto"/>
              </a:rPr>
              <a:t>What: </a:t>
            </a:r>
            <a:r>
              <a:rPr lang="en">
                <a:solidFill>
                  <a:srgbClr val="FFFFFF"/>
                </a:solidFill>
                <a:latin typeface="Roboto"/>
                <a:ea typeface="Roboto"/>
                <a:cs typeface="Roboto"/>
                <a:sym typeface="Roboto"/>
              </a:rPr>
              <a:t>Will show us the percent of cases per population.</a:t>
            </a:r>
            <a:r>
              <a:rPr b="1" lang="en">
                <a:solidFill>
                  <a:srgbClr val="FFFFFF"/>
                </a:solidFill>
                <a:latin typeface="Roboto"/>
                <a:ea typeface="Roboto"/>
                <a:cs typeface="Roboto"/>
                <a:sym typeface="Roboto"/>
              </a:rPr>
              <a:t> </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b="1">
              <a:solidFill>
                <a:srgbClr val="FFFFFF"/>
              </a:solidFill>
              <a:latin typeface="Roboto"/>
              <a:ea typeface="Roboto"/>
              <a:cs typeface="Roboto"/>
              <a:sym typeface="Roboto"/>
            </a:endParaRPr>
          </a:p>
          <a:p>
            <a:pPr indent="0" lvl="0" marL="0" rtl="0" algn="l">
              <a:spcBef>
                <a:spcPts val="0"/>
              </a:spcBef>
              <a:spcAft>
                <a:spcPts val="0"/>
              </a:spcAft>
              <a:buNone/>
            </a:pPr>
            <a:r>
              <a:rPr b="1" lang="en">
                <a:solidFill>
                  <a:srgbClr val="FFFFFF"/>
                </a:solidFill>
                <a:latin typeface="Roboto"/>
                <a:ea typeface="Roboto"/>
                <a:cs typeface="Roboto"/>
                <a:sym typeface="Roboto"/>
              </a:rPr>
              <a:t>Why:</a:t>
            </a:r>
            <a:r>
              <a:rPr lang="en">
                <a:solidFill>
                  <a:srgbClr val="FFFFFF"/>
                </a:solidFill>
                <a:latin typeface="Roboto"/>
                <a:ea typeface="Roboto"/>
                <a:cs typeface="Roboto"/>
                <a:sym typeface="Roboto"/>
              </a:rPr>
              <a:t> To eliminate bias between population variables</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b="1">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sp>
        <p:nvSpPr>
          <p:cNvPr id="105" name="Google Shape;105;p20"/>
          <p:cNvSpPr txBox="1"/>
          <p:nvPr/>
        </p:nvSpPr>
        <p:spPr>
          <a:xfrm>
            <a:off x="3193675" y="1882525"/>
            <a:ext cx="2790300" cy="3118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Roboto"/>
                <a:ea typeface="Roboto"/>
                <a:cs typeface="Roboto"/>
                <a:sym typeface="Roboto"/>
              </a:rPr>
              <a:t>Fatalities per Covid Cases</a:t>
            </a:r>
            <a:endParaRPr b="1" sz="1600">
              <a:solidFill>
                <a:srgbClr val="FFFFFF"/>
              </a:solidFill>
              <a:latin typeface="Roboto"/>
              <a:ea typeface="Roboto"/>
              <a:cs typeface="Roboto"/>
              <a:sym typeface="Roboto"/>
            </a:endParaRPr>
          </a:p>
          <a:p>
            <a:pPr indent="0" lvl="0" marL="0" rtl="0" algn="l">
              <a:spcBef>
                <a:spcPts val="0"/>
              </a:spcBef>
              <a:spcAft>
                <a:spcPts val="0"/>
              </a:spcAft>
              <a:buNone/>
            </a:pPr>
            <a:r>
              <a:t/>
            </a:r>
            <a:endParaRPr b="1" sz="1600">
              <a:solidFill>
                <a:srgbClr val="FFFFFF"/>
              </a:solidFill>
              <a:latin typeface="Roboto"/>
              <a:ea typeface="Roboto"/>
              <a:cs typeface="Roboto"/>
              <a:sym typeface="Roboto"/>
            </a:endParaRPr>
          </a:p>
          <a:p>
            <a:pPr indent="0" lvl="0" marL="0" rtl="0" algn="l">
              <a:spcBef>
                <a:spcPts val="0"/>
              </a:spcBef>
              <a:spcAft>
                <a:spcPts val="0"/>
              </a:spcAft>
              <a:buNone/>
            </a:pPr>
            <a:r>
              <a:t/>
            </a:r>
            <a:endParaRPr b="1" sz="1600">
              <a:solidFill>
                <a:srgbClr val="FFFFFF"/>
              </a:solidFill>
              <a:latin typeface="Roboto"/>
              <a:ea typeface="Roboto"/>
              <a:cs typeface="Roboto"/>
              <a:sym typeface="Roboto"/>
            </a:endParaRPr>
          </a:p>
          <a:p>
            <a:pPr indent="0" lvl="0" marL="0" rtl="0" algn="l">
              <a:spcBef>
                <a:spcPts val="0"/>
              </a:spcBef>
              <a:spcAft>
                <a:spcPts val="0"/>
              </a:spcAft>
              <a:buNone/>
            </a:pPr>
            <a:r>
              <a:rPr b="1" lang="en">
                <a:solidFill>
                  <a:srgbClr val="FFFFFF"/>
                </a:solidFill>
                <a:latin typeface="Roboto"/>
                <a:ea typeface="Roboto"/>
                <a:cs typeface="Roboto"/>
                <a:sym typeface="Roboto"/>
              </a:rPr>
              <a:t>What: </a:t>
            </a:r>
            <a:r>
              <a:rPr lang="en">
                <a:solidFill>
                  <a:srgbClr val="FFFFFF"/>
                </a:solidFill>
                <a:latin typeface="Roboto"/>
                <a:ea typeface="Roboto"/>
                <a:cs typeface="Roboto"/>
                <a:sym typeface="Roboto"/>
              </a:rPr>
              <a:t>Will show us the percent of Covid Fatalities per Cases</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a:p>
            <a:pPr indent="0" lvl="0" marL="0" rtl="0" algn="l">
              <a:spcBef>
                <a:spcPts val="0"/>
              </a:spcBef>
              <a:spcAft>
                <a:spcPts val="0"/>
              </a:spcAft>
              <a:buNone/>
            </a:pPr>
            <a:r>
              <a:rPr b="1" lang="en">
                <a:solidFill>
                  <a:srgbClr val="FFFFFF"/>
                </a:solidFill>
                <a:latin typeface="Roboto"/>
                <a:ea typeface="Roboto"/>
                <a:cs typeface="Roboto"/>
                <a:sym typeface="Roboto"/>
              </a:rPr>
              <a:t>Why:</a:t>
            </a:r>
            <a:r>
              <a:rPr lang="en">
                <a:solidFill>
                  <a:srgbClr val="FFFFFF"/>
                </a:solidFill>
                <a:latin typeface="Roboto"/>
                <a:ea typeface="Roboto"/>
                <a:cs typeface="Roboto"/>
                <a:sym typeface="Roboto"/>
              </a:rPr>
              <a:t> To measure the fatality rate of the virus</a:t>
            </a:r>
            <a:endParaRPr>
              <a:solidFill>
                <a:srgbClr val="FFFFFF"/>
              </a:solidFill>
              <a:latin typeface="Roboto"/>
              <a:ea typeface="Roboto"/>
              <a:cs typeface="Roboto"/>
              <a:sym typeface="Roboto"/>
            </a:endParaRPr>
          </a:p>
        </p:txBody>
      </p:sp>
      <p:sp>
        <p:nvSpPr>
          <p:cNvPr id="106" name="Google Shape;106;p20"/>
          <p:cNvSpPr txBox="1"/>
          <p:nvPr/>
        </p:nvSpPr>
        <p:spPr>
          <a:xfrm>
            <a:off x="6039975" y="1882525"/>
            <a:ext cx="2706600" cy="3118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Roboto"/>
                <a:ea typeface="Roboto"/>
                <a:cs typeface="Roboto"/>
                <a:sym typeface="Roboto"/>
              </a:rPr>
              <a:t>Fatalities per Population</a:t>
            </a:r>
            <a:endParaRPr b="1" sz="1600">
              <a:solidFill>
                <a:srgbClr val="FFFFFF"/>
              </a:solidFill>
              <a:latin typeface="Roboto"/>
              <a:ea typeface="Roboto"/>
              <a:cs typeface="Roboto"/>
              <a:sym typeface="Roboto"/>
            </a:endParaRPr>
          </a:p>
          <a:p>
            <a:pPr indent="0" lvl="0" marL="0" rtl="0" algn="l">
              <a:spcBef>
                <a:spcPts val="0"/>
              </a:spcBef>
              <a:spcAft>
                <a:spcPts val="0"/>
              </a:spcAft>
              <a:buNone/>
            </a:pPr>
            <a:r>
              <a:t/>
            </a:r>
            <a:endParaRPr b="1" sz="1600">
              <a:solidFill>
                <a:srgbClr val="FFFFFF"/>
              </a:solidFill>
              <a:latin typeface="Roboto"/>
              <a:ea typeface="Roboto"/>
              <a:cs typeface="Roboto"/>
              <a:sym typeface="Roboto"/>
            </a:endParaRPr>
          </a:p>
          <a:p>
            <a:pPr indent="0" lvl="0" marL="0" rtl="0" algn="l">
              <a:spcBef>
                <a:spcPts val="0"/>
              </a:spcBef>
              <a:spcAft>
                <a:spcPts val="0"/>
              </a:spcAft>
              <a:buNone/>
            </a:pPr>
            <a:r>
              <a:t/>
            </a:r>
            <a:endParaRPr b="1" sz="1600">
              <a:solidFill>
                <a:srgbClr val="FFFFFF"/>
              </a:solidFill>
              <a:latin typeface="Roboto"/>
              <a:ea typeface="Roboto"/>
              <a:cs typeface="Roboto"/>
              <a:sym typeface="Roboto"/>
            </a:endParaRPr>
          </a:p>
          <a:p>
            <a:pPr indent="0" lvl="0" marL="0" rtl="0" algn="l">
              <a:spcBef>
                <a:spcPts val="0"/>
              </a:spcBef>
              <a:spcAft>
                <a:spcPts val="0"/>
              </a:spcAft>
              <a:buNone/>
            </a:pPr>
            <a:r>
              <a:rPr b="1" lang="en">
                <a:solidFill>
                  <a:srgbClr val="FFFFFF"/>
                </a:solidFill>
                <a:latin typeface="Roboto"/>
                <a:ea typeface="Roboto"/>
                <a:cs typeface="Roboto"/>
                <a:sym typeface="Roboto"/>
              </a:rPr>
              <a:t>What: </a:t>
            </a:r>
            <a:r>
              <a:rPr lang="en">
                <a:solidFill>
                  <a:srgbClr val="FFFFFF"/>
                </a:solidFill>
                <a:latin typeface="Roboto"/>
                <a:ea typeface="Roboto"/>
                <a:cs typeface="Roboto"/>
                <a:sym typeface="Roboto"/>
              </a:rPr>
              <a:t>Will show us fatality rate of each </a:t>
            </a:r>
            <a:r>
              <a:rPr lang="en">
                <a:solidFill>
                  <a:srgbClr val="FFFFFF"/>
                </a:solidFill>
                <a:latin typeface="Roboto"/>
                <a:ea typeface="Roboto"/>
                <a:cs typeface="Roboto"/>
                <a:sym typeface="Roboto"/>
              </a:rPr>
              <a:t>state's</a:t>
            </a:r>
            <a:r>
              <a:rPr lang="en">
                <a:solidFill>
                  <a:srgbClr val="FFFFFF"/>
                </a:solidFill>
                <a:latin typeface="Roboto"/>
                <a:ea typeface="Roboto"/>
                <a:cs typeface="Roboto"/>
                <a:sym typeface="Roboto"/>
              </a:rPr>
              <a:t> population as a whole</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a:p>
            <a:pPr indent="0" lvl="0" marL="0" rtl="0" algn="l">
              <a:spcBef>
                <a:spcPts val="0"/>
              </a:spcBef>
              <a:spcAft>
                <a:spcPts val="0"/>
              </a:spcAft>
              <a:buNone/>
            </a:pPr>
            <a:r>
              <a:rPr b="1" lang="en">
                <a:solidFill>
                  <a:srgbClr val="FFFFFF"/>
                </a:solidFill>
                <a:latin typeface="Roboto"/>
                <a:ea typeface="Roboto"/>
                <a:cs typeface="Roboto"/>
                <a:sym typeface="Roboto"/>
              </a:rPr>
              <a:t>Why: </a:t>
            </a:r>
            <a:r>
              <a:rPr lang="en">
                <a:solidFill>
                  <a:srgbClr val="FFFFFF"/>
                </a:solidFill>
                <a:latin typeface="Roboto"/>
                <a:ea typeface="Roboto"/>
                <a:cs typeface="Roboto"/>
                <a:sym typeface="Roboto"/>
              </a:rPr>
              <a:t>To measure the security threat of this virus compared to other security threats</a:t>
            </a:r>
            <a:endParaRPr>
              <a:solidFill>
                <a:srgbClr val="FFFFFF"/>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3328150" y="1070713"/>
            <a:ext cx="5815850" cy="3002075"/>
          </a:xfrm>
          <a:prstGeom prst="rect">
            <a:avLst/>
          </a:prstGeom>
          <a:noFill/>
          <a:ln>
            <a:noFill/>
          </a:ln>
        </p:spPr>
      </p:pic>
      <p:sp>
        <p:nvSpPr>
          <p:cNvPr id="112" name="Google Shape;112;p21"/>
          <p:cNvSpPr txBox="1"/>
          <p:nvPr/>
        </p:nvSpPr>
        <p:spPr>
          <a:xfrm>
            <a:off x="2687550" y="172875"/>
            <a:ext cx="3768900" cy="726000"/>
          </a:xfrm>
          <a:prstGeom prst="rect">
            <a:avLst/>
          </a:prstGeom>
          <a:noFill/>
          <a:ln>
            <a:noFill/>
          </a:ln>
        </p:spPr>
        <p:txBody>
          <a:bodyPr anchorCtr="0" anchor="t" bIns="91425" lIns="91425" spcFirstLastPara="1" rIns="91425" wrap="square" tIns="91425">
            <a:noAutofit/>
          </a:bodyPr>
          <a:lstStyle/>
          <a:p>
            <a:pPr indent="0" lvl="0" marL="0" rtl="0" algn="ctr">
              <a:lnSpc>
                <a:spcPct val="200000"/>
              </a:lnSpc>
              <a:spcBef>
                <a:spcPts val="0"/>
              </a:spcBef>
              <a:spcAft>
                <a:spcPts val="0"/>
              </a:spcAft>
              <a:buNone/>
            </a:pPr>
            <a:r>
              <a:rPr lang="en" sz="3000" u="sng">
                <a:solidFill>
                  <a:srgbClr val="FFFFFF"/>
                </a:solidFill>
                <a:latin typeface="Proxima Nova"/>
                <a:ea typeface="Proxima Nova"/>
                <a:cs typeface="Proxima Nova"/>
                <a:sym typeface="Proxima Nova"/>
              </a:rPr>
              <a:t>Marxism Test #1</a:t>
            </a:r>
            <a:endParaRPr sz="3000" u="sng">
              <a:solidFill>
                <a:srgbClr val="FFFFFF"/>
              </a:solidFill>
              <a:latin typeface="Proxima Nova"/>
              <a:ea typeface="Proxima Nova"/>
              <a:cs typeface="Proxima Nova"/>
              <a:sym typeface="Proxima Nova"/>
            </a:endParaRPr>
          </a:p>
        </p:txBody>
      </p:sp>
      <p:sp>
        <p:nvSpPr>
          <p:cNvPr id="113" name="Google Shape;113;p21"/>
          <p:cNvSpPr txBox="1"/>
          <p:nvPr/>
        </p:nvSpPr>
        <p:spPr>
          <a:xfrm>
            <a:off x="62075" y="779400"/>
            <a:ext cx="3199500" cy="278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 sz="1200">
                <a:solidFill>
                  <a:srgbClr val="FFFFFF"/>
                </a:solidFill>
                <a:latin typeface="Proxima Nova"/>
                <a:ea typeface="Proxima Nova"/>
                <a:cs typeface="Proxima Nova"/>
                <a:sym typeface="Proxima Nova"/>
              </a:rPr>
              <a:t>a. Each blue dot represents one country, showing the relationship between its economic freedom (Heritage Foundation rank) and its cumulative covid cases per population as of 4 November 2020.</a:t>
            </a:r>
            <a:endParaRPr sz="1200">
              <a:solidFill>
                <a:srgbClr val="FFFFFF"/>
              </a:solidFill>
              <a:latin typeface="Proxima Nova"/>
              <a:ea typeface="Proxima Nova"/>
              <a:cs typeface="Proxima Nova"/>
              <a:sym typeface="Proxima Nova"/>
            </a:endParaRPr>
          </a:p>
          <a:p>
            <a:pPr indent="0" lvl="0" marL="0" rtl="0" algn="l">
              <a:lnSpc>
                <a:spcPct val="100000"/>
              </a:lnSpc>
              <a:spcBef>
                <a:spcPts val="1200"/>
              </a:spcBef>
              <a:spcAft>
                <a:spcPts val="0"/>
              </a:spcAft>
              <a:buNone/>
            </a:pPr>
            <a:r>
              <a:rPr lang="en" sz="1200">
                <a:solidFill>
                  <a:srgbClr val="FFFFFF"/>
                </a:solidFill>
                <a:latin typeface="Proxima Nova"/>
                <a:ea typeface="Proxima Nova"/>
                <a:cs typeface="Proxima Nova"/>
                <a:sym typeface="Proxima Nova"/>
              </a:rPr>
              <a:t>b. The red line shows the relationship Marxism predicts (more economic freedom -- &gt; more covid cases)</a:t>
            </a:r>
            <a:endParaRPr sz="1200">
              <a:solidFill>
                <a:srgbClr val="FFFFFF"/>
              </a:solidFill>
              <a:latin typeface="Proxima Nova"/>
              <a:ea typeface="Proxima Nova"/>
              <a:cs typeface="Proxima Nova"/>
              <a:sym typeface="Proxima Nova"/>
            </a:endParaRPr>
          </a:p>
          <a:p>
            <a:pPr indent="0" lvl="0" marL="0" rtl="0" algn="l">
              <a:lnSpc>
                <a:spcPct val="100000"/>
              </a:lnSpc>
              <a:spcBef>
                <a:spcPts val="1200"/>
              </a:spcBef>
              <a:spcAft>
                <a:spcPts val="0"/>
              </a:spcAft>
              <a:buNone/>
            </a:pPr>
            <a:r>
              <a:rPr lang="en" sz="1200">
                <a:solidFill>
                  <a:srgbClr val="FFFFFF"/>
                </a:solidFill>
                <a:latin typeface="Proxima Nova"/>
                <a:ea typeface="Proxima Nova"/>
                <a:cs typeface="Proxima Nova"/>
                <a:sym typeface="Proxima Nova"/>
              </a:rPr>
              <a:t>c. The correlation coefficient for this data is </a:t>
            </a:r>
            <a:r>
              <a:rPr lang="en" sz="1200">
                <a:solidFill>
                  <a:schemeClr val="lt1"/>
                </a:solidFill>
                <a:latin typeface="Proxima Nova"/>
                <a:ea typeface="Proxima Nova"/>
                <a:cs typeface="Proxima Nova"/>
                <a:sym typeface="Proxima Nova"/>
              </a:rPr>
              <a:t>0.3587 </a:t>
            </a:r>
            <a:r>
              <a:rPr lang="en" sz="1200">
                <a:solidFill>
                  <a:srgbClr val="FFFFFF"/>
                </a:solidFill>
                <a:latin typeface="Proxima Nova"/>
                <a:ea typeface="Proxima Nova"/>
                <a:cs typeface="Proxima Nova"/>
                <a:sym typeface="Proxima Nova"/>
              </a:rPr>
              <a:t>and it is significant at the 0.05 level </a:t>
            </a:r>
            <a:endParaRPr sz="1200">
              <a:solidFill>
                <a:srgbClr val="FFFFFF"/>
              </a:solidFill>
              <a:latin typeface="Proxima Nova"/>
              <a:ea typeface="Proxima Nova"/>
              <a:cs typeface="Proxima Nova"/>
              <a:sym typeface="Proxima Nova"/>
            </a:endParaRPr>
          </a:p>
          <a:p>
            <a:pPr indent="0" lvl="0" marL="0" rtl="0" algn="l">
              <a:lnSpc>
                <a:spcPct val="100000"/>
              </a:lnSpc>
              <a:spcBef>
                <a:spcPts val="1200"/>
              </a:spcBef>
              <a:spcAft>
                <a:spcPts val="0"/>
              </a:spcAft>
              <a:buNone/>
            </a:pPr>
            <a:r>
              <a:t/>
            </a:r>
            <a:endParaRPr sz="1200">
              <a:solidFill>
                <a:srgbClr val="FFFFFF"/>
              </a:solidFill>
              <a:latin typeface="Proxima Nova"/>
              <a:ea typeface="Proxima Nova"/>
              <a:cs typeface="Proxima Nova"/>
              <a:sym typeface="Proxima Nova"/>
            </a:endParaRPr>
          </a:p>
        </p:txBody>
      </p:sp>
      <p:cxnSp>
        <p:nvCxnSpPr>
          <p:cNvPr id="114" name="Google Shape;114;p21"/>
          <p:cNvCxnSpPr/>
          <p:nvPr/>
        </p:nvCxnSpPr>
        <p:spPr>
          <a:xfrm>
            <a:off x="3724600" y="1448400"/>
            <a:ext cx="5242200" cy="22269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