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74" r:id="rId3"/>
    <p:sldId id="258" r:id="rId4"/>
    <p:sldId id="272" r:id="rId5"/>
    <p:sldId id="276" r:id="rId6"/>
    <p:sldId id="260" r:id="rId7"/>
    <p:sldId id="266" r:id="rId8"/>
    <p:sldId id="270" r:id="rId9"/>
    <p:sldId id="271"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yna.killam@outlook.com" initials="s" lastIdx="1" clrIdx="0">
    <p:extLst>
      <p:ext uri="{19B8F6BF-5375-455C-9EA6-DF929625EA0E}">
        <p15:presenceInfo xmlns:p15="http://schemas.microsoft.com/office/powerpoint/2012/main" userId="8b1a65878454de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2D"/>
    <a:srgbClr val="7A00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56"/>
    <p:restoredTop sz="65921" autoAdjust="0"/>
  </p:normalViewPr>
  <p:slideViewPr>
    <p:cSldViewPr snapToGrid="0" snapToObjects="1">
      <p:cViewPr varScale="1">
        <p:scale>
          <a:sx n="82" d="100"/>
          <a:sy n="82" d="100"/>
        </p:scale>
        <p:origin x="21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96ECD-7CA1-064F-BD56-B4DDE8FFC0DF}" type="doc">
      <dgm:prSet loTypeId="urn:microsoft.com/office/officeart/2005/8/layout/radial4" loCatId="" qsTypeId="urn:microsoft.com/office/officeart/2005/8/quickstyle/simple1" qsCatId="simple" csTypeId="urn:microsoft.com/office/officeart/2005/8/colors/accent0_2" csCatId="mainScheme" phldr="1"/>
      <dgm:spPr/>
      <dgm:t>
        <a:bodyPr/>
        <a:lstStyle/>
        <a:p>
          <a:endParaRPr lang="en-US"/>
        </a:p>
      </dgm:t>
    </dgm:pt>
    <dgm:pt modelId="{00F0E3BA-19E4-7747-AAD8-2187FE3ECC47}">
      <dgm:prSet phldrT="[Text]"/>
      <dgm:spPr>
        <a:ln>
          <a:solidFill>
            <a:schemeClr val="tx1"/>
          </a:solidFill>
        </a:ln>
      </dgm:spPr>
      <dgm:t>
        <a:bodyPr/>
        <a:lstStyle/>
        <a:p>
          <a:r>
            <a:rPr lang="en-US" dirty="0">
              <a:solidFill>
                <a:schemeClr val="tx1"/>
              </a:solidFill>
              <a:latin typeface="Avenir Next" panose="020B0503020202020204" pitchFamily="34" charset="0"/>
            </a:rPr>
            <a:t>Shodair Children’s Hospital</a:t>
          </a:r>
        </a:p>
      </dgm:t>
    </dgm:pt>
    <dgm:pt modelId="{4D4BEBC8-1B75-654C-969C-7DB1D6CCEA80}" type="parTrans" cxnId="{E0F423F8-4319-7540-88FE-BFB8C02E35AD}">
      <dgm:prSet/>
      <dgm:spPr/>
      <dgm:t>
        <a:bodyPr/>
        <a:lstStyle/>
        <a:p>
          <a:endParaRPr lang="en-US">
            <a:latin typeface="Avenir Next" panose="020B0503020202020204" pitchFamily="34" charset="0"/>
          </a:endParaRPr>
        </a:p>
      </dgm:t>
    </dgm:pt>
    <dgm:pt modelId="{03EAE8DA-80DB-9745-A2E7-54364E4FA9E9}" type="sibTrans" cxnId="{E0F423F8-4319-7540-88FE-BFB8C02E35AD}">
      <dgm:prSet/>
      <dgm:spPr/>
      <dgm:t>
        <a:bodyPr/>
        <a:lstStyle/>
        <a:p>
          <a:endParaRPr lang="en-US">
            <a:latin typeface="Avenir Next" panose="020B0503020202020204" pitchFamily="34" charset="0"/>
          </a:endParaRPr>
        </a:p>
      </dgm:t>
    </dgm:pt>
    <dgm:pt modelId="{D696F959-D744-1A43-8A28-BEF860314B68}">
      <dgm:prSet phldrT="[Text]"/>
      <dgm:spPr>
        <a:ln>
          <a:solidFill>
            <a:schemeClr val="tx1"/>
          </a:solidFill>
        </a:ln>
      </dgm:spPr>
      <dgm:t>
        <a:bodyPr/>
        <a:lstStyle/>
        <a:p>
          <a:r>
            <a:rPr lang="en-US" dirty="0">
              <a:solidFill>
                <a:schemeClr val="tx1"/>
              </a:solidFill>
              <a:latin typeface="Avenir Next" panose="020B0503020202020204" pitchFamily="34" charset="0"/>
            </a:rPr>
            <a:t>Acute (Inpatient) Services</a:t>
          </a:r>
        </a:p>
      </dgm:t>
    </dgm:pt>
    <dgm:pt modelId="{4EE7AB1E-450E-AE4C-90A4-73261774FFCC}" type="parTrans" cxnId="{0D9EB89B-2972-1A42-AA8F-A3A03C68F90E}">
      <dgm:prSet/>
      <dgm:spPr>
        <a:solidFill>
          <a:srgbClr val="7A002D"/>
        </a:solidFill>
      </dgm:spPr>
      <dgm:t>
        <a:bodyPr/>
        <a:lstStyle/>
        <a:p>
          <a:endParaRPr lang="en-US">
            <a:latin typeface="Avenir Next" panose="020B0503020202020204" pitchFamily="34" charset="0"/>
          </a:endParaRPr>
        </a:p>
      </dgm:t>
    </dgm:pt>
    <dgm:pt modelId="{74198D2D-3801-6F4B-B466-0A91F3F114C5}" type="sibTrans" cxnId="{0D9EB89B-2972-1A42-AA8F-A3A03C68F90E}">
      <dgm:prSet/>
      <dgm:spPr/>
      <dgm:t>
        <a:bodyPr/>
        <a:lstStyle/>
        <a:p>
          <a:endParaRPr lang="en-US">
            <a:latin typeface="Avenir Next" panose="020B0503020202020204" pitchFamily="34" charset="0"/>
          </a:endParaRPr>
        </a:p>
      </dgm:t>
    </dgm:pt>
    <dgm:pt modelId="{5F707861-9229-AE4F-9D2F-607FE6DA948C}">
      <dgm:prSet phldrT="[Text]"/>
      <dgm:spPr>
        <a:ln>
          <a:solidFill>
            <a:schemeClr val="tx1"/>
          </a:solidFill>
        </a:ln>
      </dgm:spPr>
      <dgm:t>
        <a:bodyPr/>
        <a:lstStyle/>
        <a:p>
          <a:r>
            <a:rPr lang="en-US" dirty="0">
              <a:solidFill>
                <a:schemeClr val="tx1"/>
              </a:solidFill>
              <a:latin typeface="Avenir Next" panose="020B0503020202020204" pitchFamily="34" charset="0"/>
            </a:rPr>
            <a:t>Medical Genetics </a:t>
          </a:r>
        </a:p>
      </dgm:t>
    </dgm:pt>
    <dgm:pt modelId="{EB9C25AF-7558-424B-A83E-594AA991FFEE}" type="parTrans" cxnId="{DF18AC6B-A729-AE4B-9CD4-2DE9A9940AC3}">
      <dgm:prSet/>
      <dgm:spPr>
        <a:solidFill>
          <a:srgbClr val="7A002D"/>
        </a:solidFill>
      </dgm:spPr>
      <dgm:t>
        <a:bodyPr/>
        <a:lstStyle/>
        <a:p>
          <a:endParaRPr lang="en-US">
            <a:latin typeface="Avenir Next" panose="020B0503020202020204" pitchFamily="34" charset="0"/>
          </a:endParaRPr>
        </a:p>
      </dgm:t>
    </dgm:pt>
    <dgm:pt modelId="{543E08D9-7267-EF43-8999-372B57A7EF4E}" type="sibTrans" cxnId="{DF18AC6B-A729-AE4B-9CD4-2DE9A9940AC3}">
      <dgm:prSet/>
      <dgm:spPr/>
      <dgm:t>
        <a:bodyPr/>
        <a:lstStyle/>
        <a:p>
          <a:endParaRPr lang="en-US">
            <a:latin typeface="Avenir Next" panose="020B0503020202020204" pitchFamily="34" charset="0"/>
          </a:endParaRPr>
        </a:p>
      </dgm:t>
    </dgm:pt>
    <dgm:pt modelId="{78D8343B-A067-DF4B-8951-6C70BE5FBA2C}">
      <dgm:prSet phldrT="[Text]"/>
      <dgm:spPr>
        <a:ln>
          <a:solidFill>
            <a:schemeClr val="tx1"/>
          </a:solidFill>
        </a:ln>
      </dgm:spPr>
      <dgm:t>
        <a:bodyPr/>
        <a:lstStyle/>
        <a:p>
          <a:r>
            <a:rPr lang="en-US" dirty="0">
              <a:solidFill>
                <a:schemeClr val="tx1"/>
              </a:solidFill>
              <a:latin typeface="Avenir Next" panose="020B0503020202020204" pitchFamily="34" charset="0"/>
            </a:rPr>
            <a:t>Outpatient Management </a:t>
          </a:r>
        </a:p>
      </dgm:t>
    </dgm:pt>
    <dgm:pt modelId="{10D4D0A2-B3FE-A24C-862E-207EE13D2B59}" type="parTrans" cxnId="{C2F5FDD9-93DC-8740-A9BE-A3B99CFA6725}">
      <dgm:prSet/>
      <dgm:spPr>
        <a:solidFill>
          <a:srgbClr val="7A002D"/>
        </a:solidFill>
      </dgm:spPr>
      <dgm:t>
        <a:bodyPr/>
        <a:lstStyle/>
        <a:p>
          <a:endParaRPr lang="en-US">
            <a:latin typeface="Avenir Next" panose="020B0503020202020204" pitchFamily="34" charset="0"/>
          </a:endParaRPr>
        </a:p>
      </dgm:t>
    </dgm:pt>
    <dgm:pt modelId="{202AD18D-BAFB-DB4B-B95C-E9E8B5F7789E}" type="sibTrans" cxnId="{C2F5FDD9-93DC-8740-A9BE-A3B99CFA6725}">
      <dgm:prSet/>
      <dgm:spPr/>
      <dgm:t>
        <a:bodyPr/>
        <a:lstStyle/>
        <a:p>
          <a:endParaRPr lang="en-US">
            <a:latin typeface="Avenir Next" panose="020B0503020202020204" pitchFamily="34" charset="0"/>
          </a:endParaRPr>
        </a:p>
      </dgm:t>
    </dgm:pt>
    <dgm:pt modelId="{1184178B-8B2D-344C-9A3C-4B48F9A2A2AB}" type="pres">
      <dgm:prSet presAssocID="{0A696ECD-7CA1-064F-BD56-B4DDE8FFC0DF}" presName="cycle" presStyleCnt="0">
        <dgm:presLayoutVars>
          <dgm:chMax val="1"/>
          <dgm:dir/>
          <dgm:animLvl val="ctr"/>
          <dgm:resizeHandles val="exact"/>
        </dgm:presLayoutVars>
      </dgm:prSet>
      <dgm:spPr/>
    </dgm:pt>
    <dgm:pt modelId="{38250D96-5A39-2844-98D4-B250C2154466}" type="pres">
      <dgm:prSet presAssocID="{00F0E3BA-19E4-7747-AAD8-2187FE3ECC47}" presName="centerShape" presStyleLbl="node0" presStyleIdx="0" presStyleCnt="1" custScaleX="134713" custScaleY="115510" custLinFactNeighborX="-1348" custLinFactNeighborY="-38106"/>
      <dgm:spPr/>
    </dgm:pt>
    <dgm:pt modelId="{37B1AE89-038E-F94D-B82A-8CEDD9A69843}" type="pres">
      <dgm:prSet presAssocID="{4EE7AB1E-450E-AE4C-90A4-73261774FFCC}" presName="parTrans" presStyleLbl="bgSibTrans2D1" presStyleIdx="0" presStyleCnt="3"/>
      <dgm:spPr/>
    </dgm:pt>
    <dgm:pt modelId="{41A81B66-214C-234F-9AD1-DFA7DE687AE2}" type="pres">
      <dgm:prSet presAssocID="{D696F959-D744-1A43-8A28-BEF860314B68}" presName="node" presStyleLbl="node1" presStyleIdx="0" presStyleCnt="3" custScaleX="98636" custScaleY="68131" custRadScaleRad="112691" custRadScaleInc="-47479">
        <dgm:presLayoutVars>
          <dgm:bulletEnabled val="1"/>
        </dgm:presLayoutVars>
      </dgm:prSet>
      <dgm:spPr/>
    </dgm:pt>
    <dgm:pt modelId="{0A0F3C07-409D-AA41-A9FA-1A88E89936BA}" type="pres">
      <dgm:prSet presAssocID="{EB9C25AF-7558-424B-A83E-594AA991FFEE}" presName="parTrans" presStyleLbl="bgSibTrans2D1" presStyleIdx="1" presStyleCnt="3"/>
      <dgm:spPr/>
    </dgm:pt>
    <dgm:pt modelId="{A7E088E3-6823-F146-BCE3-AA2B04A38043}" type="pres">
      <dgm:prSet presAssocID="{5F707861-9229-AE4F-9D2F-607FE6DA948C}" presName="node" presStyleLbl="node1" presStyleIdx="1" presStyleCnt="3" custScaleX="91825" custScaleY="66798" custRadScaleRad="23708" custRadScaleInc="-292314">
        <dgm:presLayoutVars>
          <dgm:bulletEnabled val="1"/>
        </dgm:presLayoutVars>
      </dgm:prSet>
      <dgm:spPr/>
    </dgm:pt>
    <dgm:pt modelId="{8B2EA1ED-23CB-D240-9111-72112B3DD7F8}" type="pres">
      <dgm:prSet presAssocID="{10D4D0A2-B3FE-A24C-862E-207EE13D2B59}" presName="parTrans" presStyleLbl="bgSibTrans2D1" presStyleIdx="2" presStyleCnt="3"/>
      <dgm:spPr/>
    </dgm:pt>
    <dgm:pt modelId="{703609C9-0155-7747-AC07-752EEE0B47CD}" type="pres">
      <dgm:prSet presAssocID="{78D8343B-A067-DF4B-8951-6C70BE5FBA2C}" presName="node" presStyleLbl="node1" presStyleIdx="2" presStyleCnt="3" custScaleX="93885" custScaleY="65017" custRadScaleRad="107998" custRadScaleInc="46202">
        <dgm:presLayoutVars>
          <dgm:bulletEnabled val="1"/>
        </dgm:presLayoutVars>
      </dgm:prSet>
      <dgm:spPr/>
    </dgm:pt>
  </dgm:ptLst>
  <dgm:cxnLst>
    <dgm:cxn modelId="{5F4BD91D-65F8-4D5D-A1FC-D7105B6B1D9B}" type="presOf" srcId="{4EE7AB1E-450E-AE4C-90A4-73261774FFCC}" destId="{37B1AE89-038E-F94D-B82A-8CEDD9A69843}" srcOrd="0" destOrd="0" presId="urn:microsoft.com/office/officeart/2005/8/layout/radial4"/>
    <dgm:cxn modelId="{D87D7056-B145-412F-B60C-E2270F1E0A1B}" type="presOf" srcId="{00F0E3BA-19E4-7747-AAD8-2187FE3ECC47}" destId="{38250D96-5A39-2844-98D4-B250C2154466}" srcOrd="0" destOrd="0" presId="urn:microsoft.com/office/officeart/2005/8/layout/radial4"/>
    <dgm:cxn modelId="{DD3B135B-EE1A-4C87-A7E5-815AF39A1435}" type="presOf" srcId="{5F707861-9229-AE4F-9D2F-607FE6DA948C}" destId="{A7E088E3-6823-F146-BCE3-AA2B04A38043}" srcOrd="0" destOrd="0" presId="urn:microsoft.com/office/officeart/2005/8/layout/radial4"/>
    <dgm:cxn modelId="{CD1AD461-8949-4FE9-9AFE-71096C12DA42}" type="presOf" srcId="{10D4D0A2-B3FE-A24C-862E-207EE13D2B59}" destId="{8B2EA1ED-23CB-D240-9111-72112B3DD7F8}" srcOrd="0" destOrd="0" presId="urn:microsoft.com/office/officeart/2005/8/layout/radial4"/>
    <dgm:cxn modelId="{DF18AC6B-A729-AE4B-9CD4-2DE9A9940AC3}" srcId="{00F0E3BA-19E4-7747-AAD8-2187FE3ECC47}" destId="{5F707861-9229-AE4F-9D2F-607FE6DA948C}" srcOrd="1" destOrd="0" parTransId="{EB9C25AF-7558-424B-A83E-594AA991FFEE}" sibTransId="{543E08D9-7267-EF43-8999-372B57A7EF4E}"/>
    <dgm:cxn modelId="{0D9EB89B-2972-1A42-AA8F-A3A03C68F90E}" srcId="{00F0E3BA-19E4-7747-AAD8-2187FE3ECC47}" destId="{D696F959-D744-1A43-8A28-BEF860314B68}" srcOrd="0" destOrd="0" parTransId="{4EE7AB1E-450E-AE4C-90A4-73261774FFCC}" sibTransId="{74198D2D-3801-6F4B-B466-0A91F3F114C5}"/>
    <dgm:cxn modelId="{C51983A4-1007-4283-856A-DCDDF9283488}" type="presOf" srcId="{EB9C25AF-7558-424B-A83E-594AA991FFEE}" destId="{0A0F3C07-409D-AA41-A9FA-1A88E89936BA}" srcOrd="0" destOrd="0" presId="urn:microsoft.com/office/officeart/2005/8/layout/radial4"/>
    <dgm:cxn modelId="{0B4FAAAC-FA5B-456C-9278-A4C05E024289}" type="presOf" srcId="{0A696ECD-7CA1-064F-BD56-B4DDE8FFC0DF}" destId="{1184178B-8B2D-344C-9A3C-4B48F9A2A2AB}" srcOrd="0" destOrd="0" presId="urn:microsoft.com/office/officeart/2005/8/layout/radial4"/>
    <dgm:cxn modelId="{C2F5FDD9-93DC-8740-A9BE-A3B99CFA6725}" srcId="{00F0E3BA-19E4-7747-AAD8-2187FE3ECC47}" destId="{78D8343B-A067-DF4B-8951-6C70BE5FBA2C}" srcOrd="2" destOrd="0" parTransId="{10D4D0A2-B3FE-A24C-862E-207EE13D2B59}" sibTransId="{202AD18D-BAFB-DB4B-B95C-E9E8B5F7789E}"/>
    <dgm:cxn modelId="{807FF2E2-71EA-441E-B188-F74A08C55C1B}" type="presOf" srcId="{D696F959-D744-1A43-8A28-BEF860314B68}" destId="{41A81B66-214C-234F-9AD1-DFA7DE687AE2}" srcOrd="0" destOrd="0" presId="urn:microsoft.com/office/officeart/2005/8/layout/radial4"/>
    <dgm:cxn modelId="{99DBCAEC-42F4-4EE8-9E77-000A6023F847}" type="presOf" srcId="{78D8343B-A067-DF4B-8951-6C70BE5FBA2C}" destId="{703609C9-0155-7747-AC07-752EEE0B47CD}" srcOrd="0" destOrd="0" presId="urn:microsoft.com/office/officeart/2005/8/layout/radial4"/>
    <dgm:cxn modelId="{E0F423F8-4319-7540-88FE-BFB8C02E35AD}" srcId="{0A696ECD-7CA1-064F-BD56-B4DDE8FFC0DF}" destId="{00F0E3BA-19E4-7747-AAD8-2187FE3ECC47}" srcOrd="0" destOrd="0" parTransId="{4D4BEBC8-1B75-654C-969C-7DB1D6CCEA80}" sibTransId="{03EAE8DA-80DB-9745-A2E7-54364E4FA9E9}"/>
    <dgm:cxn modelId="{0AC030F7-B053-4177-B4BA-F82A9C05EBE8}" type="presParOf" srcId="{1184178B-8B2D-344C-9A3C-4B48F9A2A2AB}" destId="{38250D96-5A39-2844-98D4-B250C2154466}" srcOrd="0" destOrd="0" presId="urn:microsoft.com/office/officeart/2005/8/layout/radial4"/>
    <dgm:cxn modelId="{B03FF722-E36B-45BC-8597-1454AB7B3154}" type="presParOf" srcId="{1184178B-8B2D-344C-9A3C-4B48F9A2A2AB}" destId="{37B1AE89-038E-F94D-B82A-8CEDD9A69843}" srcOrd="1" destOrd="0" presId="urn:microsoft.com/office/officeart/2005/8/layout/radial4"/>
    <dgm:cxn modelId="{0E4A8D19-8FEF-4AE7-984C-5FF0F3D12F80}" type="presParOf" srcId="{1184178B-8B2D-344C-9A3C-4B48F9A2A2AB}" destId="{41A81B66-214C-234F-9AD1-DFA7DE687AE2}" srcOrd="2" destOrd="0" presId="urn:microsoft.com/office/officeart/2005/8/layout/radial4"/>
    <dgm:cxn modelId="{C589D7FD-998A-4526-BD7F-A40B81452C4F}" type="presParOf" srcId="{1184178B-8B2D-344C-9A3C-4B48F9A2A2AB}" destId="{0A0F3C07-409D-AA41-A9FA-1A88E89936BA}" srcOrd="3" destOrd="0" presId="urn:microsoft.com/office/officeart/2005/8/layout/radial4"/>
    <dgm:cxn modelId="{EF5881BC-F237-4EC3-B338-06BC7DFF5A1C}" type="presParOf" srcId="{1184178B-8B2D-344C-9A3C-4B48F9A2A2AB}" destId="{A7E088E3-6823-F146-BCE3-AA2B04A38043}" srcOrd="4" destOrd="0" presId="urn:microsoft.com/office/officeart/2005/8/layout/radial4"/>
    <dgm:cxn modelId="{11C1E871-E631-4BA0-BCE8-BBC1EA7952AA}" type="presParOf" srcId="{1184178B-8B2D-344C-9A3C-4B48F9A2A2AB}" destId="{8B2EA1ED-23CB-D240-9111-72112B3DD7F8}" srcOrd="5" destOrd="0" presId="urn:microsoft.com/office/officeart/2005/8/layout/radial4"/>
    <dgm:cxn modelId="{187C46EB-F52F-4F7B-BA41-809184E41C0C}" type="presParOf" srcId="{1184178B-8B2D-344C-9A3C-4B48F9A2A2AB}" destId="{703609C9-0155-7747-AC07-752EEE0B47C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92D8226-35A0-456B-96DE-45465E76CA5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9D0FAD8-0DCB-4880-9DCF-9D25B3AFF5DD}">
      <dgm:prSet/>
      <dgm:spPr>
        <a:solidFill>
          <a:srgbClr val="7A002D"/>
        </a:solidFill>
      </dgm:spPr>
      <dgm:t>
        <a:bodyPr/>
        <a:lstStyle/>
        <a:p>
          <a:r>
            <a:rPr lang="en-US" b="0" dirty="0">
              <a:latin typeface="Avenir Next LT Pro" panose="020B0504020202020204" pitchFamily="34" charset="0"/>
            </a:rPr>
            <a:t>Interview Themes: </a:t>
          </a:r>
        </a:p>
      </dgm:t>
    </dgm:pt>
    <dgm:pt modelId="{2218409B-0846-4FC3-BAEB-F891DD80716B}" type="parTrans" cxnId="{4D604751-5509-4F9A-B475-CB5551ED8214}">
      <dgm:prSet/>
      <dgm:spPr/>
      <dgm:t>
        <a:bodyPr/>
        <a:lstStyle/>
        <a:p>
          <a:endParaRPr lang="en-US"/>
        </a:p>
      </dgm:t>
    </dgm:pt>
    <dgm:pt modelId="{F9FC60A9-4097-4D92-AA4C-210B2DFD9AA3}" type="sibTrans" cxnId="{4D604751-5509-4F9A-B475-CB5551ED8214}">
      <dgm:prSet/>
      <dgm:spPr/>
      <dgm:t>
        <a:bodyPr/>
        <a:lstStyle/>
        <a:p>
          <a:endParaRPr lang="en-US"/>
        </a:p>
      </dgm:t>
    </dgm:pt>
    <dgm:pt modelId="{DC1191C2-2F4D-471D-8AA7-B5F6F97B9A5E}">
      <dgm:prSet/>
      <dgm:spPr>
        <a:solidFill>
          <a:schemeClr val="bg1">
            <a:alpha val="90000"/>
          </a:schemeClr>
        </a:solidFill>
        <a:ln>
          <a:solidFill>
            <a:schemeClr val="tx1">
              <a:lumMod val="50000"/>
              <a:lumOff val="50000"/>
              <a:alpha val="90000"/>
            </a:schemeClr>
          </a:solidFill>
        </a:ln>
      </dgm:spPr>
      <dgm:t>
        <a:bodyPr/>
        <a:lstStyle/>
        <a:p>
          <a:r>
            <a:rPr lang="en-US" dirty="0">
              <a:latin typeface="Avenir Next LT Pro" panose="020B0504020202020204" pitchFamily="34" charset="0"/>
            </a:rPr>
            <a:t>Strong clinical utility among a </a:t>
          </a:r>
          <a:r>
            <a:rPr lang="en-US" b="1" dirty="0">
              <a:latin typeface="Avenir Next LT Pro" panose="020B0504020202020204" pitchFamily="34" charset="0"/>
            </a:rPr>
            <a:t>pediatric, psychiatric patients</a:t>
          </a:r>
          <a:endParaRPr lang="en-US" dirty="0">
            <a:latin typeface="Avenir Next LT Pro" panose="020B0504020202020204" pitchFamily="34" charset="0"/>
          </a:endParaRPr>
        </a:p>
      </dgm:t>
    </dgm:pt>
    <dgm:pt modelId="{BF4DCCF0-43CA-4A6F-A3BE-49212B7982A5}" type="parTrans" cxnId="{1FD52708-BBFB-4E82-9A44-3E09FAED2A0A}">
      <dgm:prSet/>
      <dgm:spPr/>
      <dgm:t>
        <a:bodyPr/>
        <a:lstStyle/>
        <a:p>
          <a:endParaRPr lang="en-US"/>
        </a:p>
      </dgm:t>
    </dgm:pt>
    <dgm:pt modelId="{9794B3D4-4FCB-4CEF-BB5B-B314ABF022C8}" type="sibTrans" cxnId="{1FD52708-BBFB-4E82-9A44-3E09FAED2A0A}">
      <dgm:prSet/>
      <dgm:spPr/>
      <dgm:t>
        <a:bodyPr/>
        <a:lstStyle/>
        <a:p>
          <a:endParaRPr lang="en-US"/>
        </a:p>
      </dgm:t>
    </dgm:pt>
    <dgm:pt modelId="{238F513E-EF96-4979-A96F-E466E1F90A28}">
      <dgm:prSet/>
      <dgm:spPr>
        <a:solidFill>
          <a:schemeClr val="bg1">
            <a:alpha val="90000"/>
          </a:schemeClr>
        </a:solidFill>
        <a:ln>
          <a:solidFill>
            <a:schemeClr val="tx1">
              <a:lumMod val="50000"/>
              <a:lumOff val="50000"/>
              <a:alpha val="90000"/>
            </a:schemeClr>
          </a:solidFill>
        </a:ln>
      </dgm:spPr>
      <dgm:t>
        <a:bodyPr/>
        <a:lstStyle/>
        <a:p>
          <a:r>
            <a:rPr lang="en-US" dirty="0">
              <a:latin typeface="Avenir Next LT Pro" panose="020B0504020202020204" pitchFamily="34" charset="0"/>
            </a:rPr>
            <a:t>Necessary to address </a:t>
          </a:r>
          <a:r>
            <a:rPr lang="en-US" b="1" dirty="0">
              <a:latin typeface="Avenir Next LT Pro" panose="020B0504020202020204" pitchFamily="34" charset="0"/>
            </a:rPr>
            <a:t>historica</a:t>
          </a:r>
          <a:r>
            <a:rPr lang="en-US" dirty="0">
              <a:latin typeface="Avenir Next LT Pro" panose="020B0504020202020204" pitchFamily="34" charset="0"/>
            </a:rPr>
            <a:t>l </a:t>
          </a:r>
          <a:r>
            <a:rPr lang="en-US" b="1" dirty="0">
              <a:latin typeface="Avenir Next LT Pro" panose="020B0504020202020204" pitchFamily="34" charset="0"/>
            </a:rPr>
            <a:t>challenges </a:t>
          </a:r>
          <a:r>
            <a:rPr lang="en-US" b="0" dirty="0">
              <a:latin typeface="Avenir Next LT Pro" panose="020B0504020202020204" pitchFamily="34" charset="0"/>
            </a:rPr>
            <a:t>and</a:t>
          </a:r>
          <a:r>
            <a:rPr lang="en-US" b="1" dirty="0">
              <a:latin typeface="Avenir Next LT Pro" panose="020B0504020202020204" pitchFamily="34" charset="0"/>
            </a:rPr>
            <a:t> anticipated obstacles</a:t>
          </a:r>
          <a:endParaRPr lang="en-US" dirty="0">
            <a:latin typeface="Avenir Next LT Pro" panose="020B0504020202020204" pitchFamily="34" charset="0"/>
          </a:endParaRPr>
        </a:p>
      </dgm:t>
    </dgm:pt>
    <dgm:pt modelId="{2ECCDAA4-05DF-4999-B515-620E31F30118}" type="parTrans" cxnId="{4354EF02-85FD-41FE-B755-D905591D2253}">
      <dgm:prSet/>
      <dgm:spPr/>
      <dgm:t>
        <a:bodyPr/>
        <a:lstStyle/>
        <a:p>
          <a:endParaRPr lang="en-US"/>
        </a:p>
      </dgm:t>
    </dgm:pt>
    <dgm:pt modelId="{66968F1A-4B5C-47C3-A0DC-18903CCA122E}" type="sibTrans" cxnId="{4354EF02-85FD-41FE-B755-D905591D2253}">
      <dgm:prSet/>
      <dgm:spPr/>
      <dgm:t>
        <a:bodyPr/>
        <a:lstStyle/>
        <a:p>
          <a:endParaRPr lang="en-US"/>
        </a:p>
      </dgm:t>
    </dgm:pt>
    <dgm:pt modelId="{FA87CBF1-EF21-4A25-9AEF-E40FEC2D8582}">
      <dgm:prSet/>
      <dgm:spPr>
        <a:solidFill>
          <a:schemeClr val="bg1">
            <a:alpha val="90000"/>
          </a:schemeClr>
        </a:solidFill>
        <a:ln>
          <a:solidFill>
            <a:schemeClr val="tx1">
              <a:lumMod val="50000"/>
              <a:lumOff val="50000"/>
              <a:alpha val="90000"/>
            </a:schemeClr>
          </a:solidFill>
        </a:ln>
      </dgm:spPr>
      <dgm:t>
        <a:bodyPr/>
        <a:lstStyle/>
        <a:p>
          <a:r>
            <a:rPr lang="en-US" dirty="0">
              <a:latin typeface="Avenir Next LT Pro" panose="020B0504020202020204" pitchFamily="34" charset="0"/>
            </a:rPr>
            <a:t>Positive perceptions of a centralized </a:t>
          </a:r>
          <a:r>
            <a:rPr lang="en-US" b="1" dirty="0">
              <a:latin typeface="Avenir Next LT Pro" panose="020B0504020202020204" pitchFamily="34" charset="0"/>
            </a:rPr>
            <a:t>telehealth</a:t>
          </a:r>
          <a:r>
            <a:rPr lang="en-US" dirty="0">
              <a:latin typeface="Avenir Next LT Pro" panose="020B0504020202020204" pitchFamily="34" charset="0"/>
            </a:rPr>
            <a:t> service</a:t>
          </a:r>
        </a:p>
      </dgm:t>
    </dgm:pt>
    <dgm:pt modelId="{215E14A0-C5A2-424A-ABB6-B2C57DAEFCAF}" type="parTrans" cxnId="{149D3E0D-2D5E-4CEC-B362-57617426FC3D}">
      <dgm:prSet/>
      <dgm:spPr/>
      <dgm:t>
        <a:bodyPr/>
        <a:lstStyle/>
        <a:p>
          <a:endParaRPr lang="en-US"/>
        </a:p>
      </dgm:t>
    </dgm:pt>
    <dgm:pt modelId="{A1AE069D-4E5A-4AF0-9D44-7BEEFE0C4202}" type="sibTrans" cxnId="{149D3E0D-2D5E-4CEC-B362-57617426FC3D}">
      <dgm:prSet/>
      <dgm:spPr/>
      <dgm:t>
        <a:bodyPr/>
        <a:lstStyle/>
        <a:p>
          <a:endParaRPr lang="en-US"/>
        </a:p>
      </dgm:t>
    </dgm:pt>
    <dgm:pt modelId="{B7F333D6-4C10-4F2F-94D3-23EF53307733}" type="pres">
      <dgm:prSet presAssocID="{692D8226-35A0-456B-96DE-45465E76CA5D}" presName="Name0" presStyleCnt="0">
        <dgm:presLayoutVars>
          <dgm:chPref val="3"/>
          <dgm:dir/>
          <dgm:animLvl val="lvl"/>
          <dgm:resizeHandles/>
        </dgm:presLayoutVars>
      </dgm:prSet>
      <dgm:spPr/>
    </dgm:pt>
    <dgm:pt modelId="{B07C066C-358E-474E-8C81-465EA6F7B350}" type="pres">
      <dgm:prSet presAssocID="{69D0FAD8-0DCB-4880-9DCF-9D25B3AFF5DD}" presName="horFlow" presStyleCnt="0"/>
      <dgm:spPr/>
    </dgm:pt>
    <dgm:pt modelId="{E7F3132B-99BB-4D58-9752-46BC1960ACAC}" type="pres">
      <dgm:prSet presAssocID="{69D0FAD8-0DCB-4880-9DCF-9D25B3AFF5DD}" presName="bigChev" presStyleLbl="node1" presStyleIdx="0" presStyleCnt="1"/>
      <dgm:spPr/>
    </dgm:pt>
    <dgm:pt modelId="{7FA33A7E-7D2E-4203-B932-7548DBDC7A6F}" type="pres">
      <dgm:prSet presAssocID="{BF4DCCF0-43CA-4A6F-A3BE-49212B7982A5}" presName="parTrans" presStyleCnt="0"/>
      <dgm:spPr/>
    </dgm:pt>
    <dgm:pt modelId="{F46C4ED2-56F6-4350-9D79-72647206241E}" type="pres">
      <dgm:prSet presAssocID="{DC1191C2-2F4D-471D-8AA7-B5F6F97B9A5E}" presName="node" presStyleLbl="alignAccFollowNode1" presStyleIdx="0" presStyleCnt="3">
        <dgm:presLayoutVars>
          <dgm:bulletEnabled val="1"/>
        </dgm:presLayoutVars>
      </dgm:prSet>
      <dgm:spPr/>
    </dgm:pt>
    <dgm:pt modelId="{CF2FCB4E-D030-41EC-8A44-63E470CAAAF7}" type="pres">
      <dgm:prSet presAssocID="{9794B3D4-4FCB-4CEF-BB5B-B314ABF022C8}" presName="sibTrans" presStyleCnt="0"/>
      <dgm:spPr/>
    </dgm:pt>
    <dgm:pt modelId="{87945FAD-89F1-43AD-8E95-64807F1F3B9F}" type="pres">
      <dgm:prSet presAssocID="{238F513E-EF96-4979-A96F-E466E1F90A28}" presName="node" presStyleLbl="alignAccFollowNode1" presStyleIdx="1" presStyleCnt="3">
        <dgm:presLayoutVars>
          <dgm:bulletEnabled val="1"/>
        </dgm:presLayoutVars>
      </dgm:prSet>
      <dgm:spPr/>
    </dgm:pt>
    <dgm:pt modelId="{534AF392-0F18-4ED7-8BD5-41A6075944C2}" type="pres">
      <dgm:prSet presAssocID="{66968F1A-4B5C-47C3-A0DC-18903CCA122E}" presName="sibTrans" presStyleCnt="0"/>
      <dgm:spPr/>
    </dgm:pt>
    <dgm:pt modelId="{456CC111-BD60-46CD-A9BB-B534892B1930}" type="pres">
      <dgm:prSet presAssocID="{FA87CBF1-EF21-4A25-9AEF-E40FEC2D8582}" presName="node" presStyleLbl="alignAccFollowNode1" presStyleIdx="2" presStyleCnt="3">
        <dgm:presLayoutVars>
          <dgm:bulletEnabled val="1"/>
        </dgm:presLayoutVars>
      </dgm:prSet>
      <dgm:spPr/>
    </dgm:pt>
  </dgm:ptLst>
  <dgm:cxnLst>
    <dgm:cxn modelId="{4354EF02-85FD-41FE-B755-D905591D2253}" srcId="{69D0FAD8-0DCB-4880-9DCF-9D25B3AFF5DD}" destId="{238F513E-EF96-4979-A96F-E466E1F90A28}" srcOrd="1" destOrd="0" parTransId="{2ECCDAA4-05DF-4999-B515-620E31F30118}" sibTransId="{66968F1A-4B5C-47C3-A0DC-18903CCA122E}"/>
    <dgm:cxn modelId="{1FD52708-BBFB-4E82-9A44-3E09FAED2A0A}" srcId="{69D0FAD8-0DCB-4880-9DCF-9D25B3AFF5DD}" destId="{DC1191C2-2F4D-471D-8AA7-B5F6F97B9A5E}" srcOrd="0" destOrd="0" parTransId="{BF4DCCF0-43CA-4A6F-A3BE-49212B7982A5}" sibTransId="{9794B3D4-4FCB-4CEF-BB5B-B314ABF022C8}"/>
    <dgm:cxn modelId="{149D3E0D-2D5E-4CEC-B362-57617426FC3D}" srcId="{69D0FAD8-0DCB-4880-9DCF-9D25B3AFF5DD}" destId="{FA87CBF1-EF21-4A25-9AEF-E40FEC2D8582}" srcOrd="2" destOrd="0" parTransId="{215E14A0-C5A2-424A-ABB6-B2C57DAEFCAF}" sibTransId="{A1AE069D-4E5A-4AF0-9D44-7BEEFE0C4202}"/>
    <dgm:cxn modelId="{4D604751-5509-4F9A-B475-CB5551ED8214}" srcId="{692D8226-35A0-456B-96DE-45465E76CA5D}" destId="{69D0FAD8-0DCB-4880-9DCF-9D25B3AFF5DD}" srcOrd="0" destOrd="0" parTransId="{2218409B-0846-4FC3-BAEB-F891DD80716B}" sibTransId="{F9FC60A9-4097-4D92-AA4C-210B2DFD9AA3}"/>
    <dgm:cxn modelId="{5F812363-0FA1-4103-9D6C-B4BE0094B12B}" type="presOf" srcId="{DC1191C2-2F4D-471D-8AA7-B5F6F97B9A5E}" destId="{F46C4ED2-56F6-4350-9D79-72647206241E}" srcOrd="0" destOrd="0" presId="urn:microsoft.com/office/officeart/2005/8/layout/lProcess3"/>
    <dgm:cxn modelId="{655CCD6C-B413-4D21-A611-E7E740C70B8F}" type="presOf" srcId="{692D8226-35A0-456B-96DE-45465E76CA5D}" destId="{B7F333D6-4C10-4F2F-94D3-23EF53307733}" srcOrd="0" destOrd="0" presId="urn:microsoft.com/office/officeart/2005/8/layout/lProcess3"/>
    <dgm:cxn modelId="{ACC69D70-3F2C-4EAC-8C4E-34CA007ADBA0}" type="presOf" srcId="{238F513E-EF96-4979-A96F-E466E1F90A28}" destId="{87945FAD-89F1-43AD-8E95-64807F1F3B9F}" srcOrd="0" destOrd="0" presId="urn:microsoft.com/office/officeart/2005/8/layout/lProcess3"/>
    <dgm:cxn modelId="{318F9C71-886E-4FDD-9D3B-D4973741E016}" type="presOf" srcId="{FA87CBF1-EF21-4A25-9AEF-E40FEC2D8582}" destId="{456CC111-BD60-46CD-A9BB-B534892B1930}" srcOrd="0" destOrd="0" presId="urn:microsoft.com/office/officeart/2005/8/layout/lProcess3"/>
    <dgm:cxn modelId="{1E3FB9DF-2A24-401B-A46F-81074F92B7F8}" type="presOf" srcId="{69D0FAD8-0DCB-4880-9DCF-9D25B3AFF5DD}" destId="{E7F3132B-99BB-4D58-9752-46BC1960ACAC}" srcOrd="0" destOrd="0" presId="urn:microsoft.com/office/officeart/2005/8/layout/lProcess3"/>
    <dgm:cxn modelId="{DEDC42F7-DA5D-402F-BDEB-8AF7C2F4C025}" type="presParOf" srcId="{B7F333D6-4C10-4F2F-94D3-23EF53307733}" destId="{B07C066C-358E-474E-8C81-465EA6F7B350}" srcOrd="0" destOrd="0" presId="urn:microsoft.com/office/officeart/2005/8/layout/lProcess3"/>
    <dgm:cxn modelId="{475BECF6-8230-444F-84DB-74D4F0B2AFC5}" type="presParOf" srcId="{B07C066C-358E-474E-8C81-465EA6F7B350}" destId="{E7F3132B-99BB-4D58-9752-46BC1960ACAC}" srcOrd="0" destOrd="0" presId="urn:microsoft.com/office/officeart/2005/8/layout/lProcess3"/>
    <dgm:cxn modelId="{79466236-C762-4613-BDD1-FBEB09F0AC2D}" type="presParOf" srcId="{B07C066C-358E-474E-8C81-465EA6F7B350}" destId="{7FA33A7E-7D2E-4203-B932-7548DBDC7A6F}" srcOrd="1" destOrd="0" presId="urn:microsoft.com/office/officeart/2005/8/layout/lProcess3"/>
    <dgm:cxn modelId="{439D6664-A5A5-43C8-9DDB-15911153CF88}" type="presParOf" srcId="{B07C066C-358E-474E-8C81-465EA6F7B350}" destId="{F46C4ED2-56F6-4350-9D79-72647206241E}" srcOrd="2" destOrd="0" presId="urn:microsoft.com/office/officeart/2005/8/layout/lProcess3"/>
    <dgm:cxn modelId="{5A784048-7B70-4224-A668-293A3B56F256}" type="presParOf" srcId="{B07C066C-358E-474E-8C81-465EA6F7B350}" destId="{CF2FCB4E-D030-41EC-8A44-63E470CAAAF7}" srcOrd="3" destOrd="0" presId="urn:microsoft.com/office/officeart/2005/8/layout/lProcess3"/>
    <dgm:cxn modelId="{CB0E2C2D-AE44-4A6E-886B-310C4F393BEF}" type="presParOf" srcId="{B07C066C-358E-474E-8C81-465EA6F7B350}" destId="{87945FAD-89F1-43AD-8E95-64807F1F3B9F}" srcOrd="4" destOrd="0" presId="urn:microsoft.com/office/officeart/2005/8/layout/lProcess3"/>
    <dgm:cxn modelId="{44CF530E-CFB9-43F4-9E7B-0ACC28E64C2A}" type="presParOf" srcId="{B07C066C-358E-474E-8C81-465EA6F7B350}" destId="{534AF392-0F18-4ED7-8BD5-41A6075944C2}" srcOrd="5" destOrd="0" presId="urn:microsoft.com/office/officeart/2005/8/layout/lProcess3"/>
    <dgm:cxn modelId="{552F060B-BFA1-47FF-A597-C5B21F035C5B}" type="presParOf" srcId="{B07C066C-358E-474E-8C81-465EA6F7B350}" destId="{456CC111-BD60-46CD-A9BB-B534892B1930}"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50D96-5A39-2844-98D4-B250C2154466}">
      <dsp:nvSpPr>
        <dsp:cNvPr id="0" name=""/>
        <dsp:cNvSpPr/>
      </dsp:nvSpPr>
      <dsp:spPr>
        <a:xfrm>
          <a:off x="3378506" y="37444"/>
          <a:ext cx="3881847" cy="3328500"/>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solidFill>
                <a:schemeClr val="tx1"/>
              </a:solidFill>
              <a:latin typeface="Avenir Next" panose="020B0503020202020204" pitchFamily="34" charset="0"/>
            </a:rPr>
            <a:t>Shodair Children’s Hospital</a:t>
          </a:r>
        </a:p>
      </dsp:txBody>
      <dsp:txXfrm>
        <a:off x="3946989" y="524892"/>
        <a:ext cx="2744881" cy="2353604"/>
      </dsp:txXfrm>
    </dsp:sp>
    <dsp:sp modelId="{37B1AE89-038E-F94D-B82A-8CEDD9A69843}">
      <dsp:nvSpPr>
        <dsp:cNvPr id="0" name=""/>
        <dsp:cNvSpPr/>
      </dsp:nvSpPr>
      <dsp:spPr>
        <a:xfrm rot="8931385">
          <a:off x="1160480" y="3009312"/>
          <a:ext cx="2630959" cy="821247"/>
        </a:xfrm>
        <a:prstGeom prst="leftArrow">
          <a:avLst>
            <a:gd name="adj1" fmla="val 60000"/>
            <a:gd name="adj2" fmla="val 50000"/>
          </a:avLst>
        </a:prstGeom>
        <a:solidFill>
          <a:srgbClr val="7A002D"/>
        </a:solidFill>
        <a:ln>
          <a:noFill/>
        </a:ln>
        <a:effectLst/>
      </dsp:spPr>
      <dsp:style>
        <a:lnRef idx="0">
          <a:scrgbClr r="0" g="0" b="0"/>
        </a:lnRef>
        <a:fillRef idx="1">
          <a:scrgbClr r="0" g="0" b="0"/>
        </a:fillRef>
        <a:effectRef idx="0">
          <a:scrgbClr r="0" g="0" b="0"/>
        </a:effectRef>
        <a:fontRef idx="minor">
          <a:schemeClr val="lt1"/>
        </a:fontRef>
      </dsp:style>
    </dsp:sp>
    <dsp:sp modelId="{41A81B66-214C-234F-9AD1-DFA7DE687AE2}">
      <dsp:nvSpPr>
        <dsp:cNvPr id="0" name=""/>
        <dsp:cNvSpPr/>
      </dsp:nvSpPr>
      <dsp:spPr>
        <a:xfrm>
          <a:off x="0" y="3354250"/>
          <a:ext cx="2700150" cy="1492063"/>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latin typeface="Avenir Next" panose="020B0503020202020204" pitchFamily="34" charset="0"/>
            </a:rPr>
            <a:t>Acute (Inpatient) Services</a:t>
          </a:r>
        </a:p>
      </dsp:txBody>
      <dsp:txXfrm>
        <a:off x="43701" y="3397951"/>
        <a:ext cx="2612748" cy="1404661"/>
      </dsp:txXfrm>
    </dsp:sp>
    <dsp:sp modelId="{0A0F3C07-409D-AA41-A9FA-1A88E89936BA}">
      <dsp:nvSpPr>
        <dsp:cNvPr id="0" name=""/>
        <dsp:cNvSpPr/>
      </dsp:nvSpPr>
      <dsp:spPr>
        <a:xfrm rot="5372805">
          <a:off x="4343781" y="4068998"/>
          <a:ext cx="1995250" cy="821247"/>
        </a:xfrm>
        <a:prstGeom prst="leftArrow">
          <a:avLst>
            <a:gd name="adj1" fmla="val 60000"/>
            <a:gd name="adj2" fmla="val 50000"/>
          </a:avLst>
        </a:prstGeom>
        <a:solidFill>
          <a:srgbClr val="7A002D"/>
        </a:solidFill>
        <a:ln>
          <a:noFill/>
        </a:ln>
        <a:effectLst/>
      </dsp:spPr>
      <dsp:style>
        <a:lnRef idx="0">
          <a:scrgbClr r="0" g="0" b="0"/>
        </a:lnRef>
        <a:fillRef idx="1">
          <a:scrgbClr r="0" g="0" b="0"/>
        </a:fillRef>
        <a:effectRef idx="0">
          <a:scrgbClr r="0" g="0" b="0"/>
        </a:effectRef>
        <a:fontRef idx="minor">
          <a:schemeClr val="lt1"/>
        </a:fontRef>
      </dsp:style>
    </dsp:sp>
    <dsp:sp modelId="{A7E088E3-6823-F146-BCE3-AA2B04A38043}">
      <dsp:nvSpPr>
        <dsp:cNvPr id="0" name=""/>
        <dsp:cNvSpPr/>
      </dsp:nvSpPr>
      <dsp:spPr>
        <a:xfrm>
          <a:off x="4092448" y="4745780"/>
          <a:ext cx="2513700" cy="1462871"/>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latin typeface="Avenir Next" panose="020B0503020202020204" pitchFamily="34" charset="0"/>
            </a:rPr>
            <a:t>Medical Genetics </a:t>
          </a:r>
        </a:p>
      </dsp:txBody>
      <dsp:txXfrm>
        <a:off x="4135294" y="4788626"/>
        <a:ext cx="2428008" cy="1377179"/>
      </dsp:txXfrm>
    </dsp:sp>
    <dsp:sp modelId="{8B2EA1ED-23CB-D240-9111-72112B3DD7F8}">
      <dsp:nvSpPr>
        <dsp:cNvPr id="0" name=""/>
        <dsp:cNvSpPr/>
      </dsp:nvSpPr>
      <dsp:spPr>
        <a:xfrm rot="1779320">
          <a:off x="6895229" y="2973331"/>
          <a:ext cx="2757735" cy="821247"/>
        </a:xfrm>
        <a:prstGeom prst="leftArrow">
          <a:avLst>
            <a:gd name="adj1" fmla="val 60000"/>
            <a:gd name="adj2" fmla="val 50000"/>
          </a:avLst>
        </a:prstGeom>
        <a:solidFill>
          <a:srgbClr val="7A002D"/>
        </a:solidFill>
        <a:ln>
          <a:noFill/>
        </a:ln>
        <a:effectLst/>
      </dsp:spPr>
      <dsp:style>
        <a:lnRef idx="0">
          <a:scrgbClr r="0" g="0" b="0"/>
        </a:lnRef>
        <a:fillRef idx="1">
          <a:scrgbClr r="0" g="0" b="0"/>
        </a:fillRef>
        <a:effectRef idx="0">
          <a:scrgbClr r="0" g="0" b="0"/>
        </a:effectRef>
        <a:fontRef idx="minor">
          <a:schemeClr val="lt1"/>
        </a:fontRef>
      </dsp:style>
    </dsp:sp>
    <dsp:sp modelId="{703609C9-0155-7747-AC07-752EEE0B47CD}">
      <dsp:nvSpPr>
        <dsp:cNvPr id="0" name=""/>
        <dsp:cNvSpPr/>
      </dsp:nvSpPr>
      <dsp:spPr>
        <a:xfrm>
          <a:off x="8187310" y="3354259"/>
          <a:ext cx="2570092" cy="1423867"/>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latin typeface="Avenir Next" panose="020B0503020202020204" pitchFamily="34" charset="0"/>
            </a:rPr>
            <a:t>Outpatient Management </a:t>
          </a:r>
        </a:p>
      </dsp:txBody>
      <dsp:txXfrm>
        <a:off x="8229014" y="3395963"/>
        <a:ext cx="2486684" cy="1340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3132B-99BB-4D58-9752-46BC1960ACAC}">
      <dsp:nvSpPr>
        <dsp:cNvPr id="0" name=""/>
        <dsp:cNvSpPr/>
      </dsp:nvSpPr>
      <dsp:spPr>
        <a:xfrm>
          <a:off x="7251" y="379308"/>
          <a:ext cx="3720381" cy="1488152"/>
        </a:xfrm>
        <a:prstGeom prst="chevron">
          <a:avLst/>
        </a:prstGeom>
        <a:solidFill>
          <a:srgbClr val="7A002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US" sz="4100" b="0" kern="1200" dirty="0">
              <a:latin typeface="Avenir Next LT Pro" panose="020B0504020202020204" pitchFamily="34" charset="0"/>
            </a:rPr>
            <a:t>Interview Themes: </a:t>
          </a:r>
        </a:p>
      </dsp:txBody>
      <dsp:txXfrm>
        <a:off x="751327" y="379308"/>
        <a:ext cx="2232229" cy="1488152"/>
      </dsp:txXfrm>
    </dsp:sp>
    <dsp:sp modelId="{F46C4ED2-56F6-4350-9D79-72647206241E}">
      <dsp:nvSpPr>
        <dsp:cNvPr id="0" name=""/>
        <dsp:cNvSpPr/>
      </dsp:nvSpPr>
      <dsp:spPr>
        <a:xfrm>
          <a:off x="3243983" y="505801"/>
          <a:ext cx="3087916" cy="1235166"/>
        </a:xfrm>
        <a:prstGeom prst="chevron">
          <a:avLst/>
        </a:prstGeom>
        <a:solidFill>
          <a:schemeClr val="bg1">
            <a:alpha val="90000"/>
          </a:schemeClr>
        </a:solidFill>
        <a:ln w="12700" cap="flat" cmpd="sng" algn="ctr">
          <a:solidFill>
            <a:schemeClr val="tx1">
              <a:lumMod val="50000"/>
              <a:lumOff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venir Next LT Pro" panose="020B0504020202020204" pitchFamily="34" charset="0"/>
            </a:rPr>
            <a:t>Strong clinical utility among a </a:t>
          </a:r>
          <a:r>
            <a:rPr lang="en-US" sz="1500" b="1" kern="1200" dirty="0">
              <a:latin typeface="Avenir Next LT Pro" panose="020B0504020202020204" pitchFamily="34" charset="0"/>
            </a:rPr>
            <a:t>pediatric, psychiatric patients</a:t>
          </a:r>
          <a:endParaRPr lang="en-US" sz="1500" kern="1200" dirty="0">
            <a:latin typeface="Avenir Next LT Pro" panose="020B0504020202020204" pitchFamily="34" charset="0"/>
          </a:endParaRPr>
        </a:p>
      </dsp:txBody>
      <dsp:txXfrm>
        <a:off x="3861566" y="505801"/>
        <a:ext cx="1852750" cy="1235166"/>
      </dsp:txXfrm>
    </dsp:sp>
    <dsp:sp modelId="{87945FAD-89F1-43AD-8E95-64807F1F3B9F}">
      <dsp:nvSpPr>
        <dsp:cNvPr id="0" name=""/>
        <dsp:cNvSpPr/>
      </dsp:nvSpPr>
      <dsp:spPr>
        <a:xfrm>
          <a:off x="5899592" y="505801"/>
          <a:ext cx="3087916" cy="1235166"/>
        </a:xfrm>
        <a:prstGeom prst="chevron">
          <a:avLst/>
        </a:prstGeom>
        <a:solidFill>
          <a:schemeClr val="bg1">
            <a:alpha val="90000"/>
          </a:schemeClr>
        </a:solidFill>
        <a:ln w="12700" cap="flat" cmpd="sng" algn="ctr">
          <a:solidFill>
            <a:schemeClr val="tx1">
              <a:lumMod val="50000"/>
              <a:lumOff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venir Next LT Pro" panose="020B0504020202020204" pitchFamily="34" charset="0"/>
            </a:rPr>
            <a:t>Necessary to address </a:t>
          </a:r>
          <a:r>
            <a:rPr lang="en-US" sz="1500" b="1" kern="1200" dirty="0">
              <a:latin typeface="Avenir Next LT Pro" panose="020B0504020202020204" pitchFamily="34" charset="0"/>
            </a:rPr>
            <a:t>historica</a:t>
          </a:r>
          <a:r>
            <a:rPr lang="en-US" sz="1500" kern="1200" dirty="0">
              <a:latin typeface="Avenir Next LT Pro" panose="020B0504020202020204" pitchFamily="34" charset="0"/>
            </a:rPr>
            <a:t>l </a:t>
          </a:r>
          <a:r>
            <a:rPr lang="en-US" sz="1500" b="1" kern="1200" dirty="0">
              <a:latin typeface="Avenir Next LT Pro" panose="020B0504020202020204" pitchFamily="34" charset="0"/>
            </a:rPr>
            <a:t>challenges </a:t>
          </a:r>
          <a:r>
            <a:rPr lang="en-US" sz="1500" b="0" kern="1200" dirty="0">
              <a:latin typeface="Avenir Next LT Pro" panose="020B0504020202020204" pitchFamily="34" charset="0"/>
            </a:rPr>
            <a:t>and</a:t>
          </a:r>
          <a:r>
            <a:rPr lang="en-US" sz="1500" b="1" kern="1200" dirty="0">
              <a:latin typeface="Avenir Next LT Pro" panose="020B0504020202020204" pitchFamily="34" charset="0"/>
            </a:rPr>
            <a:t> anticipated obstacles</a:t>
          </a:r>
          <a:endParaRPr lang="en-US" sz="1500" kern="1200" dirty="0">
            <a:latin typeface="Avenir Next LT Pro" panose="020B0504020202020204" pitchFamily="34" charset="0"/>
          </a:endParaRPr>
        </a:p>
      </dsp:txBody>
      <dsp:txXfrm>
        <a:off x="6517175" y="505801"/>
        <a:ext cx="1852750" cy="1235166"/>
      </dsp:txXfrm>
    </dsp:sp>
    <dsp:sp modelId="{456CC111-BD60-46CD-A9BB-B534892B1930}">
      <dsp:nvSpPr>
        <dsp:cNvPr id="0" name=""/>
        <dsp:cNvSpPr/>
      </dsp:nvSpPr>
      <dsp:spPr>
        <a:xfrm>
          <a:off x="8555200" y="505801"/>
          <a:ext cx="3087916" cy="1235166"/>
        </a:xfrm>
        <a:prstGeom prst="chevron">
          <a:avLst/>
        </a:prstGeom>
        <a:solidFill>
          <a:schemeClr val="bg1">
            <a:alpha val="90000"/>
          </a:schemeClr>
        </a:solidFill>
        <a:ln w="12700" cap="flat" cmpd="sng" algn="ctr">
          <a:solidFill>
            <a:schemeClr val="tx1">
              <a:lumMod val="50000"/>
              <a:lumOff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venir Next LT Pro" panose="020B0504020202020204" pitchFamily="34" charset="0"/>
            </a:rPr>
            <a:t>Positive perceptions of a centralized </a:t>
          </a:r>
          <a:r>
            <a:rPr lang="en-US" sz="1500" b="1" kern="1200" dirty="0">
              <a:latin typeface="Avenir Next LT Pro" panose="020B0504020202020204" pitchFamily="34" charset="0"/>
            </a:rPr>
            <a:t>telehealth</a:t>
          </a:r>
          <a:r>
            <a:rPr lang="en-US" sz="1500" kern="1200" dirty="0">
              <a:latin typeface="Avenir Next LT Pro" panose="020B0504020202020204" pitchFamily="34" charset="0"/>
            </a:rPr>
            <a:t> service</a:t>
          </a:r>
        </a:p>
      </dsp:txBody>
      <dsp:txXfrm>
        <a:off x="9172783" y="505801"/>
        <a:ext cx="1852750" cy="123516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F2DF1-6248-0D41-966B-5D7ADF2A0AFF}" type="datetimeFigureOut">
              <a:rPr lang="en-US" smtClean="0"/>
              <a:t>2/16/21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69C45-F6F1-224F-8DF3-10BE7B08201B}" type="slidenum">
              <a:rPr lang="en-US" smtClean="0"/>
              <a:t>‹#›</a:t>
            </a:fld>
            <a:endParaRPr lang="en-US"/>
          </a:p>
        </p:txBody>
      </p:sp>
    </p:spTree>
    <p:extLst>
      <p:ext uri="{BB962C8B-B14F-4D97-AF65-F5344CB8AC3E}">
        <p14:creationId xmlns:p14="http://schemas.microsoft.com/office/powerpoint/2010/main" val="3698433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State that you’re pharmacy students </a:t>
            </a:r>
          </a:p>
        </p:txBody>
      </p:sp>
      <p:sp>
        <p:nvSpPr>
          <p:cNvPr id="4" name="Slide Number Placeholder 3"/>
          <p:cNvSpPr>
            <a:spLocks noGrp="1"/>
          </p:cNvSpPr>
          <p:nvPr>
            <p:ph type="sldNum" sz="quarter" idx="5"/>
          </p:nvPr>
        </p:nvSpPr>
        <p:spPr/>
        <p:txBody>
          <a:bodyPr/>
          <a:lstStyle/>
          <a:p>
            <a:fld id="{76E69C45-F6F1-224F-8DF3-10BE7B08201B}" type="slidenum">
              <a:rPr lang="en-US" smtClean="0"/>
              <a:t>1</a:t>
            </a:fld>
            <a:endParaRPr lang="en-US"/>
          </a:p>
        </p:txBody>
      </p:sp>
    </p:spTree>
    <p:extLst>
      <p:ext uri="{BB962C8B-B14F-4D97-AF65-F5344CB8AC3E}">
        <p14:creationId xmlns:p14="http://schemas.microsoft.com/office/powerpoint/2010/main" val="277351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acknowledgements </a:t>
            </a:r>
            <a:endParaRPr lang="en-US" dirty="0"/>
          </a:p>
        </p:txBody>
      </p:sp>
      <p:sp>
        <p:nvSpPr>
          <p:cNvPr id="4" name="Slide Number Placeholder 3"/>
          <p:cNvSpPr>
            <a:spLocks noGrp="1"/>
          </p:cNvSpPr>
          <p:nvPr>
            <p:ph type="sldNum" sz="quarter" idx="5"/>
          </p:nvPr>
        </p:nvSpPr>
        <p:spPr/>
        <p:txBody>
          <a:bodyPr/>
          <a:lstStyle/>
          <a:p>
            <a:fld id="{76E69C45-F6F1-224F-8DF3-10BE7B08201B}" type="slidenum">
              <a:rPr lang="en-US" smtClean="0"/>
              <a:t>10</a:t>
            </a:fld>
            <a:endParaRPr lang="en-US"/>
          </a:p>
        </p:txBody>
      </p:sp>
    </p:spTree>
    <p:extLst>
      <p:ext uri="{BB962C8B-B14F-4D97-AF65-F5344CB8AC3E}">
        <p14:creationId xmlns:p14="http://schemas.microsoft.com/office/powerpoint/2010/main" val="27727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explain precision medicine and pharmacogenetics as history/background for our project </a:t>
            </a:r>
          </a:p>
        </p:txBody>
      </p:sp>
      <p:sp>
        <p:nvSpPr>
          <p:cNvPr id="4" name="Slide Number Placeholder 3"/>
          <p:cNvSpPr>
            <a:spLocks noGrp="1"/>
          </p:cNvSpPr>
          <p:nvPr>
            <p:ph type="sldNum" sz="quarter" idx="5"/>
          </p:nvPr>
        </p:nvSpPr>
        <p:spPr/>
        <p:txBody>
          <a:bodyPr/>
          <a:lstStyle/>
          <a:p>
            <a:fld id="{76E69C45-F6F1-224F-8DF3-10BE7B08201B}" type="slidenum">
              <a:rPr lang="en-US" smtClean="0"/>
              <a:t>2</a:t>
            </a:fld>
            <a:endParaRPr lang="en-US"/>
          </a:p>
        </p:txBody>
      </p:sp>
    </p:spTree>
    <p:extLst>
      <p:ext uri="{BB962C8B-B14F-4D97-AF65-F5344CB8AC3E}">
        <p14:creationId xmlns:p14="http://schemas.microsoft.com/office/powerpoint/2010/main" val="167690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pharmacogenetic testing has enabled providers to individualize patient therapies and optimize care outcomes in a variety of clinical settings, implementation has mostly been limited to major academic medical centers. Small, community-based facilities rarely have the opportunity to implement new technologies. More than half of the population in the United States lives outside a major metropolitan community, so medical advancements in pharmacogenomic medicine are often beyond reach. Over 2/3rds of patients living in the state of Montana reside in rural areas, and pharmacogenetic testing services are practically nonexistent in these settings. In a previous study, we found that many clinicians in rural Montana were enthusiastic about the prospect of precision medicine, but the implementation of these services has so far fallen short.</a:t>
            </a:r>
          </a:p>
          <a:p>
            <a:r>
              <a:rPr lang="en-US" sz="1200" kern="1200" dirty="0">
                <a:solidFill>
                  <a:schemeClr val="tx1"/>
                </a:solidFill>
                <a:effectLst/>
                <a:latin typeface="+mn-lt"/>
                <a:ea typeface="+mn-ea"/>
                <a:cs typeface="+mn-cs"/>
              </a:rPr>
              <a:t>Based on this prior research, we established a partnership with Shodair Children’s hospital, who has expressed interested in offering pharmacogenetic testing.</a:t>
            </a:r>
          </a:p>
          <a:p>
            <a:endParaRPr lang="en-US" dirty="0"/>
          </a:p>
        </p:txBody>
      </p:sp>
      <p:sp>
        <p:nvSpPr>
          <p:cNvPr id="4" name="Slide Number Placeholder 3"/>
          <p:cNvSpPr>
            <a:spLocks noGrp="1"/>
          </p:cNvSpPr>
          <p:nvPr>
            <p:ph type="sldNum" sz="quarter" idx="5"/>
          </p:nvPr>
        </p:nvSpPr>
        <p:spPr/>
        <p:txBody>
          <a:bodyPr/>
          <a:lstStyle/>
          <a:p>
            <a:fld id="{76E69C45-F6F1-224F-8DF3-10BE7B08201B}" type="slidenum">
              <a:rPr lang="en-US" smtClean="0"/>
              <a:t>3</a:t>
            </a:fld>
            <a:endParaRPr lang="en-US"/>
          </a:p>
        </p:txBody>
      </p:sp>
    </p:spTree>
    <p:extLst>
      <p:ext uri="{BB962C8B-B14F-4D97-AF65-F5344CB8AC3E}">
        <p14:creationId xmlns:p14="http://schemas.microsoft.com/office/powerpoint/2010/main" val="80715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our goal is to successfully establish a centralized pharmacogenetic testing program at the University of Montana Skaggs School of Pharmacy.  This centralized resource will utilize telehealth consultation services to provide rural patients and their physicians with counseling, recommendations, and result interpretation from trained pharmacogenetic specialists through a telehealth model, a technology that has been rapidly advancing due to the changes driven by the COVID-19 Pandemic. </a:t>
            </a:r>
            <a:r>
              <a:rPr lang="en-US" dirty="0"/>
              <a:t>So far, we have partnered with several sites across the state. Highlighted, is Shodair Children’s Hospital in Helena, as the focus of our discussion today: they have a unique history with pharmacogenetic testing, a specialized patient population, and high probability in overall readiness to begin an implementation effort. </a:t>
            </a:r>
            <a:r>
              <a:rPr lang="en-US" sz="1200" kern="1200" dirty="0">
                <a:solidFill>
                  <a:schemeClr val="tx1"/>
                </a:solidFill>
                <a:effectLst/>
                <a:latin typeface="+mn-lt"/>
                <a:ea typeface="+mn-ea"/>
                <a:cs typeface="+mn-cs"/>
              </a:rPr>
              <a:t>Our hope is that this work could then provide a framework for other rural states or communities to implement similar programs. In order to achieve this, we collaborated with Shodair to run a needs assessment, establishing common barriers and concerns for an implementation effort. Participants included physicians, mid-level providers such as nurse practitioners, information technology professionals, lab technicians, and facility administrators at Shodair. </a:t>
            </a:r>
            <a:endParaRPr lang="en-US" dirty="0"/>
          </a:p>
        </p:txBody>
      </p:sp>
      <p:sp>
        <p:nvSpPr>
          <p:cNvPr id="4" name="Slide Number Placeholder 3"/>
          <p:cNvSpPr>
            <a:spLocks noGrp="1"/>
          </p:cNvSpPr>
          <p:nvPr>
            <p:ph type="sldNum" sz="quarter" idx="5"/>
          </p:nvPr>
        </p:nvSpPr>
        <p:spPr/>
        <p:txBody>
          <a:bodyPr/>
          <a:lstStyle/>
          <a:p>
            <a:fld id="{76E69C45-F6F1-224F-8DF3-10BE7B08201B}" type="slidenum">
              <a:rPr lang="en-US" smtClean="0"/>
              <a:t>4</a:t>
            </a:fld>
            <a:endParaRPr lang="en-US"/>
          </a:p>
        </p:txBody>
      </p:sp>
    </p:spTree>
    <p:extLst>
      <p:ext uri="{BB962C8B-B14F-4D97-AF65-F5344CB8AC3E}">
        <p14:creationId xmlns:p14="http://schemas.microsoft.com/office/powerpoint/2010/main" val="140565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Shodair Children’s Hospital (Shodair) is the only hospital in Montana that provides inpatient and outpatient specialized psychiatric care to children and adolescents in mental health crises, suffering from addiction, and needing long-term mental health services.  Shodair is also home to Montana’s only comprehensive clinical genetics department, which provides genetic testing, clinical care, and expertise on genetic disease and treatment to patients across the state. The knowledge and resources available at Shodair established them as prime location to pilot pharmacogenetic testing services. Pharmacogenomic-guided therapy has been shown to be effective in the treatment of psychiatric disorders. There are guidelines and recommendations for pharmacogenetic testing services in the areas of mental health and psychiatric care, however, the research for pediatric patients has been limited. </a:t>
            </a:r>
            <a:endParaRPr lang="en-US" dirty="0"/>
          </a:p>
        </p:txBody>
      </p:sp>
      <p:sp>
        <p:nvSpPr>
          <p:cNvPr id="4" name="Slide Number Placeholder 3"/>
          <p:cNvSpPr>
            <a:spLocks noGrp="1"/>
          </p:cNvSpPr>
          <p:nvPr>
            <p:ph type="sldNum" sz="quarter" idx="5"/>
          </p:nvPr>
        </p:nvSpPr>
        <p:spPr/>
        <p:txBody>
          <a:bodyPr/>
          <a:lstStyle/>
          <a:p>
            <a:fld id="{76E69C45-F6F1-224F-8DF3-10BE7B08201B}" type="slidenum">
              <a:rPr lang="en-US" smtClean="0"/>
              <a:t>5</a:t>
            </a:fld>
            <a:endParaRPr lang="en-US"/>
          </a:p>
        </p:txBody>
      </p:sp>
    </p:spTree>
    <p:extLst>
      <p:ext uri="{BB962C8B-B14F-4D97-AF65-F5344CB8AC3E}">
        <p14:creationId xmlns:p14="http://schemas.microsoft.com/office/powerpoint/2010/main" val="138714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began with a 10–15-minute survey that gathered demographic information from participants, recorded information on their patient population, and used Likert scale questions to assess their experience and opinions on pharmacogenetic testing services. Upon completion of the survey, participants were then asked to participate in semi-structured interviews using a predetermined interview guide which included questions regarding the facility’s current medication management and prescribing practices, site priorities including the vision and mission of the facility, and outcome measures of interest for pharmacogenetic testing. The second half of the interview gathered participants’ perspectives regarding resources required for future implementation efforts. Preliminary survey results showed the majority of participants</a:t>
            </a:r>
            <a:r>
              <a:rPr lang="en-US" dirty="0"/>
              <a:t> felt there was strong potential for pharmacogenetic testing to have utility, especially within adolescent psychiatry, and many felt pharmacogenetic testing implementation would be valuable to have at the facility. </a:t>
            </a:r>
          </a:p>
          <a:p>
            <a:endParaRPr lang="en-US" dirty="0"/>
          </a:p>
        </p:txBody>
      </p:sp>
      <p:sp>
        <p:nvSpPr>
          <p:cNvPr id="4" name="Slide Number Placeholder 3"/>
          <p:cNvSpPr>
            <a:spLocks noGrp="1"/>
          </p:cNvSpPr>
          <p:nvPr>
            <p:ph type="sldNum" sz="quarter" idx="5"/>
          </p:nvPr>
        </p:nvSpPr>
        <p:spPr/>
        <p:txBody>
          <a:bodyPr/>
          <a:lstStyle/>
          <a:p>
            <a:fld id="{76E69C45-F6F1-224F-8DF3-10BE7B08201B}" type="slidenum">
              <a:rPr lang="en-US" smtClean="0"/>
              <a:t>6</a:t>
            </a:fld>
            <a:endParaRPr lang="en-US"/>
          </a:p>
        </p:txBody>
      </p:sp>
    </p:spTree>
    <p:extLst>
      <p:ext uri="{BB962C8B-B14F-4D97-AF65-F5344CB8AC3E}">
        <p14:creationId xmlns:p14="http://schemas.microsoft.com/office/powerpoint/2010/main" val="230547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themes were the strongest and most prevalent among our interviews: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Participants identified several key challenges in medication therapy management for their pediatric patients. According to participants a significant concern is the high number of psychiatric medications these patients are prescribed. They that expressed reducing the number of medications patients were taking could increase adherence upon discharge and provide an overall benefit to patients.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significant challenge mentioned was balancing prescription medications and potential side effects. The prevention of adverse drug reactions, while maximizing potential benefits of treatment was also a significant concern. Additionally, participants described patients with psychiatric disorders requiring inpatient treatment as ‘treatment resistant’ and cited a patient’s history with medication failures as potential cause for nonadherence following discharge and future readmittance. Ultimately, providers and staff at Shodair described the nature of treating psychiatric patients and the nature of psychiatric medications as a challenge in their everyday practice. One provider described the lack of clear, straightforward clinical guidelines which lead to a variety of trial-and-error prescribing practices, as seen in the first quote. Participants shared the belief that pharmacogenetic testing could allow for providers to strike a balance between maximizing therapeutic impact of patients’ medications and management potential side effects or adverse events in a time-sensitive manner.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Several participants had used pharmacogenetic testing during the initial implementation effort, so it was essential to gather clear expectations of a future attempt, in order to generate site-specific strategies for re-introduction of pharmacogenetic testing services. Common themes included needed education and resources for both providers and patients, set protocols for the ordering and utilization of the testing services, as well as a shift in focus from reactive testing to pre-emptive testing. They also expressed a need to shift testing from inpatient psychiatric care, to their outpatient program, where patients could be followed over a longer period of time. As seen in quote 2, there were also concerns that patients and providers may have higher expectations for the test than what the technology can ideally deliver.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Several practitioners interviewed identified pharmacists as potential “primary champions” for the integration of pharmacogenetic testing into treatment decisions and may also require additional education. Additionally, participants cited access to specialists and pharmacogenetic expertise as a key factor in the effective utilization of testing results in treatment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were optimistic about the utilization of telehealth consultations for pharmacogenetic test results and expressed positive perceptions regarding access to a remote resource through the University of Montana Skaggs School of Pharmacy. Most participants expressed support for receiving telehealth consultations through a remote teleconference platform. Providers felt that the telehealth service would be a valuable service in a rural state like Montana and thought it could benefit providers and patients who would not otherwise have access to pharmacogenetic testing and resources for interpretation. One provider described the potential partnerships available if a telehealth model for consultation is utilized in quote #3.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6E69C45-F6F1-224F-8DF3-10BE7B08201B}" type="slidenum">
              <a:rPr lang="en-US" smtClean="0"/>
              <a:t>7</a:t>
            </a:fld>
            <a:endParaRPr lang="en-US"/>
          </a:p>
        </p:txBody>
      </p:sp>
    </p:spTree>
    <p:extLst>
      <p:ext uri="{BB962C8B-B14F-4D97-AF65-F5344CB8AC3E}">
        <p14:creationId xmlns:p14="http://schemas.microsoft.com/office/powerpoint/2010/main" val="117379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share one quote from a provider at this location that summarized the sentiments of several professionals interviewed. *Read quote* </a:t>
            </a:r>
          </a:p>
        </p:txBody>
      </p:sp>
      <p:sp>
        <p:nvSpPr>
          <p:cNvPr id="4" name="Slide Number Placeholder 3"/>
          <p:cNvSpPr>
            <a:spLocks noGrp="1"/>
          </p:cNvSpPr>
          <p:nvPr>
            <p:ph type="sldNum" sz="quarter" idx="5"/>
          </p:nvPr>
        </p:nvSpPr>
        <p:spPr/>
        <p:txBody>
          <a:bodyPr/>
          <a:lstStyle/>
          <a:p>
            <a:fld id="{76E69C45-F6F1-224F-8DF3-10BE7B08201B}" type="slidenum">
              <a:rPr lang="en-US" smtClean="0"/>
              <a:t>8</a:t>
            </a:fld>
            <a:endParaRPr lang="en-US"/>
          </a:p>
        </p:txBody>
      </p:sp>
    </p:spTree>
    <p:extLst>
      <p:ext uri="{BB962C8B-B14F-4D97-AF65-F5344CB8AC3E}">
        <p14:creationId xmlns:p14="http://schemas.microsoft.com/office/powerpoint/2010/main" val="267946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directions with the project will aim to begin pharmacogenetic testing services at Shodair Children’s Hospital. They are an ideal site to pilot testing services, and their unique patient population offers an open opportunity to make impactful change for the practice of pediatric psychiatry Montana. During the implementation process, we will continue to improve and refine our strategies through experience gained with early adopter sites. Changes driven by the COVID-19 pandemic create a perfect opportunity to begin a service utilizing a telehealth consultation framework. </a:t>
            </a:r>
          </a:p>
        </p:txBody>
      </p:sp>
      <p:sp>
        <p:nvSpPr>
          <p:cNvPr id="4" name="Slide Number Placeholder 3"/>
          <p:cNvSpPr>
            <a:spLocks noGrp="1"/>
          </p:cNvSpPr>
          <p:nvPr>
            <p:ph type="sldNum" sz="quarter" idx="5"/>
          </p:nvPr>
        </p:nvSpPr>
        <p:spPr/>
        <p:txBody>
          <a:bodyPr/>
          <a:lstStyle/>
          <a:p>
            <a:fld id="{76E69C45-F6F1-224F-8DF3-10BE7B08201B}" type="slidenum">
              <a:rPr lang="en-US" smtClean="0"/>
              <a:t>9</a:t>
            </a:fld>
            <a:endParaRPr lang="en-US"/>
          </a:p>
        </p:txBody>
      </p:sp>
    </p:spTree>
    <p:extLst>
      <p:ext uri="{BB962C8B-B14F-4D97-AF65-F5344CB8AC3E}">
        <p14:creationId xmlns:p14="http://schemas.microsoft.com/office/powerpoint/2010/main" val="265788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B966-8EAF-3142-A442-882603CFF4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08886C-02D6-F64A-9794-3290AF6F4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4DFF71-1C79-1645-933C-412C6029AB83}"/>
              </a:ext>
            </a:extLst>
          </p:cNvPr>
          <p:cNvSpPr>
            <a:spLocks noGrp="1"/>
          </p:cNvSpPr>
          <p:nvPr>
            <p:ph type="dt" sz="half" idx="10"/>
          </p:nvPr>
        </p:nvSpPr>
        <p:spPr/>
        <p:txBody>
          <a:bodyPr/>
          <a:lstStyle/>
          <a:p>
            <a:fld id="{FA550375-E60D-4C43-927B-A7B80D23491D}" type="datetimeFigureOut">
              <a:rPr lang="en-US" smtClean="0"/>
              <a:t>2/16/21</a:t>
            </a:fld>
            <a:endParaRPr lang="en-US"/>
          </a:p>
        </p:txBody>
      </p:sp>
      <p:sp>
        <p:nvSpPr>
          <p:cNvPr id="5" name="Footer Placeholder 4">
            <a:extLst>
              <a:ext uri="{FF2B5EF4-FFF2-40B4-BE49-F238E27FC236}">
                <a16:creationId xmlns:a16="http://schemas.microsoft.com/office/drawing/2014/main" id="{3FF8D638-6AA7-5042-968F-9E7977096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04902-2027-4547-AD18-B3679FE3AF8C}"/>
              </a:ext>
            </a:extLst>
          </p:cNvPr>
          <p:cNvSpPr>
            <a:spLocks noGrp="1"/>
          </p:cNvSpPr>
          <p:nvPr>
            <p:ph type="sldNum" sz="quarter" idx="12"/>
          </p:nvPr>
        </p:nvSpPr>
        <p:spPr/>
        <p:txBody>
          <a:bodyPr/>
          <a:lstStyle/>
          <a:p>
            <a:fld id="{8B1149A0-6B75-1F43-BE90-7CE8CAB34699}" type="slidenum">
              <a:rPr lang="en-US" smtClean="0"/>
              <a:t>‹#›</a:t>
            </a:fld>
            <a:endParaRPr lang="en-US"/>
          </a:p>
        </p:txBody>
      </p:sp>
    </p:spTree>
    <p:extLst>
      <p:ext uri="{BB962C8B-B14F-4D97-AF65-F5344CB8AC3E}">
        <p14:creationId xmlns:p14="http://schemas.microsoft.com/office/powerpoint/2010/main" val="2927615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C10F-7B25-534C-AB87-9F6272D656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FA3F97-E6E5-5A44-9DA1-0BA5B4ABB0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9E1DA-A5D7-C643-B60B-4AEEE18B58F1}"/>
              </a:ext>
            </a:extLst>
          </p:cNvPr>
          <p:cNvSpPr>
            <a:spLocks noGrp="1"/>
          </p:cNvSpPr>
          <p:nvPr>
            <p:ph type="dt" sz="half" idx="10"/>
          </p:nvPr>
        </p:nvSpPr>
        <p:spPr/>
        <p:txBody>
          <a:bodyPr/>
          <a:lstStyle/>
          <a:p>
            <a:fld id="{FA550375-E60D-4C43-927B-A7B80D23491D}" type="datetimeFigureOut">
              <a:rPr lang="en-US" smtClean="0"/>
              <a:t>2/16/21</a:t>
            </a:fld>
            <a:endParaRPr lang="en-US"/>
          </a:p>
        </p:txBody>
      </p:sp>
      <p:sp>
        <p:nvSpPr>
          <p:cNvPr id="5" name="Footer Placeholder 4">
            <a:extLst>
              <a:ext uri="{FF2B5EF4-FFF2-40B4-BE49-F238E27FC236}">
                <a16:creationId xmlns:a16="http://schemas.microsoft.com/office/drawing/2014/main" id="{EDA8D741-51CB-A744-863F-781FDFCBAA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517C8-1188-264D-815D-31AC73A90C26}"/>
              </a:ext>
            </a:extLst>
          </p:cNvPr>
          <p:cNvSpPr>
            <a:spLocks noGrp="1"/>
          </p:cNvSpPr>
          <p:nvPr>
            <p:ph type="sldNum" sz="quarter" idx="12"/>
          </p:nvPr>
        </p:nvSpPr>
        <p:spPr/>
        <p:txBody>
          <a:bodyPr/>
          <a:lstStyle/>
          <a:p>
            <a:fld id="{8B1149A0-6B75-1F43-BE90-7CE8CAB34699}" type="slidenum">
              <a:rPr lang="en-US" smtClean="0"/>
              <a:t>‹#›</a:t>
            </a:fld>
            <a:endParaRPr lang="en-US"/>
          </a:p>
        </p:txBody>
      </p:sp>
    </p:spTree>
    <p:extLst>
      <p:ext uri="{BB962C8B-B14F-4D97-AF65-F5344CB8AC3E}">
        <p14:creationId xmlns:p14="http://schemas.microsoft.com/office/powerpoint/2010/main" val="406097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36162D-BE7A-D544-9D0B-DAC92E3250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F61B5D-AC3A-A742-BC07-3478467C90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3C489-594C-914F-9946-8CEB963EA80A}"/>
              </a:ext>
            </a:extLst>
          </p:cNvPr>
          <p:cNvSpPr>
            <a:spLocks noGrp="1"/>
          </p:cNvSpPr>
          <p:nvPr>
            <p:ph type="dt" sz="half" idx="10"/>
          </p:nvPr>
        </p:nvSpPr>
        <p:spPr/>
        <p:txBody>
          <a:bodyPr/>
          <a:lstStyle/>
          <a:p>
            <a:fld id="{FA550375-E60D-4C43-927B-A7B80D23491D}" type="datetimeFigureOut">
              <a:rPr lang="en-US" smtClean="0"/>
              <a:t>2/16/21</a:t>
            </a:fld>
            <a:endParaRPr lang="en-US"/>
          </a:p>
        </p:txBody>
      </p:sp>
      <p:sp>
        <p:nvSpPr>
          <p:cNvPr id="5" name="Footer Placeholder 4">
            <a:extLst>
              <a:ext uri="{FF2B5EF4-FFF2-40B4-BE49-F238E27FC236}">
                <a16:creationId xmlns:a16="http://schemas.microsoft.com/office/drawing/2014/main" id="{D0D4F0B6-A2E2-DF44-AB4D-96DDD54C3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2065A-D6E1-7640-BE81-7D6DBD853D90}"/>
              </a:ext>
            </a:extLst>
          </p:cNvPr>
          <p:cNvSpPr>
            <a:spLocks noGrp="1"/>
          </p:cNvSpPr>
          <p:nvPr>
            <p:ph type="sldNum" sz="quarter" idx="12"/>
          </p:nvPr>
        </p:nvSpPr>
        <p:spPr/>
        <p:txBody>
          <a:bodyPr/>
          <a:lstStyle/>
          <a:p>
            <a:fld id="{8B1149A0-6B75-1F43-BE90-7CE8CAB34699}" type="slidenum">
              <a:rPr lang="en-US" smtClean="0"/>
              <a:t>‹#›</a:t>
            </a:fld>
            <a:endParaRPr lang="en-US"/>
          </a:p>
        </p:txBody>
      </p:sp>
    </p:spTree>
    <p:extLst>
      <p:ext uri="{BB962C8B-B14F-4D97-AF65-F5344CB8AC3E}">
        <p14:creationId xmlns:p14="http://schemas.microsoft.com/office/powerpoint/2010/main" val="61610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88DB-C5E7-DF4F-BDBC-419B5C169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3CCC4-CFE3-9C4C-A0EC-4AF377B68D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F62BE-94EA-B74D-B7FD-2E9AFA6923CE}"/>
              </a:ext>
            </a:extLst>
          </p:cNvPr>
          <p:cNvSpPr>
            <a:spLocks noGrp="1"/>
          </p:cNvSpPr>
          <p:nvPr>
            <p:ph type="dt" sz="half" idx="10"/>
          </p:nvPr>
        </p:nvSpPr>
        <p:spPr/>
        <p:txBody>
          <a:bodyPr/>
          <a:lstStyle/>
          <a:p>
            <a:fld id="{FA550375-E60D-4C43-927B-A7B80D23491D}" type="datetimeFigureOut">
              <a:rPr lang="en-US" smtClean="0"/>
              <a:t>2/16/21</a:t>
            </a:fld>
            <a:endParaRPr lang="en-US"/>
          </a:p>
        </p:txBody>
      </p:sp>
      <p:sp>
        <p:nvSpPr>
          <p:cNvPr id="5" name="Footer Placeholder 4">
            <a:extLst>
              <a:ext uri="{FF2B5EF4-FFF2-40B4-BE49-F238E27FC236}">
                <a16:creationId xmlns:a16="http://schemas.microsoft.com/office/drawing/2014/main" id="{33052168-88A9-D445-AC13-FD628967B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09398-26DC-6147-8576-6A7D051FFB40}"/>
              </a:ext>
            </a:extLst>
          </p:cNvPr>
          <p:cNvSpPr>
            <a:spLocks noGrp="1"/>
          </p:cNvSpPr>
          <p:nvPr>
            <p:ph type="sldNum" sz="quarter" idx="12"/>
          </p:nvPr>
        </p:nvSpPr>
        <p:spPr/>
        <p:txBody>
          <a:bodyPr/>
          <a:lstStyle/>
          <a:p>
            <a:fld id="{8B1149A0-6B75-1F43-BE90-7CE8CAB34699}" type="slidenum">
              <a:rPr lang="en-US" smtClean="0"/>
              <a:t>‹#›</a:t>
            </a:fld>
            <a:endParaRPr lang="en-US"/>
          </a:p>
        </p:txBody>
      </p:sp>
    </p:spTree>
    <p:extLst>
      <p:ext uri="{BB962C8B-B14F-4D97-AF65-F5344CB8AC3E}">
        <p14:creationId xmlns:p14="http://schemas.microsoft.com/office/powerpoint/2010/main" val="142806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D6EB-1C0F-8A4E-A939-142F8E7200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50605E-D480-4148-8F6B-90B34ADBF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EF51CF-339B-1541-A848-682FC7312C19}"/>
              </a:ext>
            </a:extLst>
          </p:cNvPr>
          <p:cNvSpPr>
            <a:spLocks noGrp="1"/>
          </p:cNvSpPr>
          <p:nvPr>
            <p:ph type="dt" sz="half" idx="10"/>
          </p:nvPr>
        </p:nvSpPr>
        <p:spPr/>
        <p:txBody>
          <a:bodyPr/>
          <a:lstStyle/>
          <a:p>
            <a:fld id="{FA550375-E60D-4C43-927B-A7B80D23491D}" type="datetimeFigureOut">
              <a:rPr lang="en-US" smtClean="0"/>
              <a:t>2/16/21</a:t>
            </a:fld>
            <a:endParaRPr lang="en-US"/>
          </a:p>
        </p:txBody>
      </p:sp>
      <p:sp>
        <p:nvSpPr>
          <p:cNvPr id="5" name="Footer Placeholder 4">
            <a:extLst>
              <a:ext uri="{FF2B5EF4-FFF2-40B4-BE49-F238E27FC236}">
                <a16:creationId xmlns:a16="http://schemas.microsoft.com/office/drawing/2014/main" id="{F2FB2583-73FA-3542-9060-703E5E734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CC896-1569-B64F-AF6E-5F3D55839106}"/>
              </a:ext>
            </a:extLst>
          </p:cNvPr>
          <p:cNvSpPr>
            <a:spLocks noGrp="1"/>
          </p:cNvSpPr>
          <p:nvPr>
            <p:ph type="sldNum" sz="quarter" idx="12"/>
          </p:nvPr>
        </p:nvSpPr>
        <p:spPr/>
        <p:txBody>
          <a:bodyPr/>
          <a:lstStyle/>
          <a:p>
            <a:fld id="{8B1149A0-6B75-1F43-BE90-7CE8CAB34699}" type="slidenum">
              <a:rPr lang="en-US" smtClean="0"/>
              <a:t>‹#›</a:t>
            </a:fld>
            <a:endParaRPr lang="en-US"/>
          </a:p>
        </p:txBody>
      </p:sp>
    </p:spTree>
    <p:extLst>
      <p:ext uri="{BB962C8B-B14F-4D97-AF65-F5344CB8AC3E}">
        <p14:creationId xmlns:p14="http://schemas.microsoft.com/office/powerpoint/2010/main" val="318851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B8BA-A61A-964F-950A-3B09BF0CF6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FD300C-1898-5A45-8218-FFF3EED23A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0FB121-E5F8-DA4A-B2D2-443F9802E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C2080E-14AA-8643-AAD5-1DE2DD3A8AB6}"/>
              </a:ext>
            </a:extLst>
          </p:cNvPr>
          <p:cNvSpPr>
            <a:spLocks noGrp="1"/>
          </p:cNvSpPr>
          <p:nvPr>
            <p:ph type="dt" sz="half" idx="10"/>
          </p:nvPr>
        </p:nvSpPr>
        <p:spPr/>
        <p:txBody>
          <a:bodyPr/>
          <a:lstStyle/>
          <a:p>
            <a:fld id="{FA550375-E60D-4C43-927B-A7B80D23491D}" type="datetimeFigureOut">
              <a:rPr lang="en-US" smtClean="0"/>
              <a:t>2/16/21</a:t>
            </a:fld>
            <a:endParaRPr lang="en-US"/>
          </a:p>
        </p:txBody>
      </p:sp>
      <p:sp>
        <p:nvSpPr>
          <p:cNvPr id="6" name="Footer Placeholder 5">
            <a:extLst>
              <a:ext uri="{FF2B5EF4-FFF2-40B4-BE49-F238E27FC236}">
                <a16:creationId xmlns:a16="http://schemas.microsoft.com/office/drawing/2014/main" id="{428D30E0-83C0-4844-B63C-5CF32C528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266686-5B6C-3B4A-A8E5-3954559A7CBA}"/>
              </a:ext>
            </a:extLst>
          </p:cNvPr>
          <p:cNvSpPr>
            <a:spLocks noGrp="1"/>
          </p:cNvSpPr>
          <p:nvPr>
            <p:ph type="sldNum" sz="quarter" idx="12"/>
          </p:nvPr>
        </p:nvSpPr>
        <p:spPr/>
        <p:txBody>
          <a:bodyPr/>
          <a:lstStyle/>
          <a:p>
            <a:fld id="{8B1149A0-6B75-1F43-BE90-7CE8CAB34699}" type="slidenum">
              <a:rPr lang="en-US" smtClean="0"/>
              <a:t>‹#›</a:t>
            </a:fld>
            <a:endParaRPr lang="en-US"/>
          </a:p>
        </p:txBody>
      </p:sp>
    </p:spTree>
    <p:extLst>
      <p:ext uri="{BB962C8B-B14F-4D97-AF65-F5344CB8AC3E}">
        <p14:creationId xmlns:p14="http://schemas.microsoft.com/office/powerpoint/2010/main" val="343285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D89-7202-5745-810B-3DBC19C7D9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E0FF85-A77F-244B-B618-EF257574F3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935B0D-2310-B645-9AA0-CA66FD18C8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5530F5-EEDE-FD4F-8EB3-51D41F0C3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181665-DD67-7449-B59F-305904B700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7D41D8-7082-4F4B-9139-7B2DDDCBDAC4}"/>
              </a:ext>
            </a:extLst>
          </p:cNvPr>
          <p:cNvSpPr>
            <a:spLocks noGrp="1"/>
          </p:cNvSpPr>
          <p:nvPr>
            <p:ph type="dt" sz="half" idx="10"/>
          </p:nvPr>
        </p:nvSpPr>
        <p:spPr/>
        <p:txBody>
          <a:bodyPr/>
          <a:lstStyle/>
          <a:p>
            <a:fld id="{FA550375-E60D-4C43-927B-A7B80D23491D}" type="datetimeFigureOut">
              <a:rPr lang="en-US" smtClean="0"/>
              <a:t>2/16/21</a:t>
            </a:fld>
            <a:endParaRPr lang="en-US"/>
          </a:p>
        </p:txBody>
      </p:sp>
      <p:sp>
        <p:nvSpPr>
          <p:cNvPr id="8" name="Footer Placeholder 7">
            <a:extLst>
              <a:ext uri="{FF2B5EF4-FFF2-40B4-BE49-F238E27FC236}">
                <a16:creationId xmlns:a16="http://schemas.microsoft.com/office/drawing/2014/main" id="{F65C45EE-42FB-844B-83BD-D04E7C614B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CCE022-26C2-8446-938E-0E424CE9EF71}"/>
              </a:ext>
            </a:extLst>
          </p:cNvPr>
          <p:cNvSpPr>
            <a:spLocks noGrp="1"/>
          </p:cNvSpPr>
          <p:nvPr>
            <p:ph type="sldNum" sz="quarter" idx="12"/>
          </p:nvPr>
        </p:nvSpPr>
        <p:spPr/>
        <p:txBody>
          <a:bodyPr/>
          <a:lstStyle/>
          <a:p>
            <a:fld id="{8B1149A0-6B75-1F43-BE90-7CE8CAB34699}" type="slidenum">
              <a:rPr lang="en-US" smtClean="0"/>
              <a:t>‹#›</a:t>
            </a:fld>
            <a:endParaRPr lang="en-US"/>
          </a:p>
        </p:txBody>
      </p:sp>
    </p:spTree>
    <p:extLst>
      <p:ext uri="{BB962C8B-B14F-4D97-AF65-F5344CB8AC3E}">
        <p14:creationId xmlns:p14="http://schemas.microsoft.com/office/powerpoint/2010/main" val="69783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A03E-DBB3-B546-A81D-BEA3346B2B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411863-00B8-2E4F-AAE1-2FAC1E0686F0}"/>
              </a:ext>
            </a:extLst>
          </p:cNvPr>
          <p:cNvSpPr>
            <a:spLocks noGrp="1"/>
          </p:cNvSpPr>
          <p:nvPr>
            <p:ph type="dt" sz="half" idx="10"/>
          </p:nvPr>
        </p:nvSpPr>
        <p:spPr/>
        <p:txBody>
          <a:bodyPr/>
          <a:lstStyle/>
          <a:p>
            <a:fld id="{FA550375-E60D-4C43-927B-A7B80D23491D}" type="datetimeFigureOut">
              <a:rPr lang="en-US" smtClean="0"/>
              <a:t>2/16/21</a:t>
            </a:fld>
            <a:endParaRPr lang="en-US"/>
          </a:p>
        </p:txBody>
      </p:sp>
      <p:sp>
        <p:nvSpPr>
          <p:cNvPr id="4" name="Footer Placeholder 3">
            <a:extLst>
              <a:ext uri="{FF2B5EF4-FFF2-40B4-BE49-F238E27FC236}">
                <a16:creationId xmlns:a16="http://schemas.microsoft.com/office/drawing/2014/main" id="{484BED00-DD13-154D-BC04-0B0C4FCCD5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1B4241-442C-A347-A32F-E707389F34E6}"/>
              </a:ext>
            </a:extLst>
          </p:cNvPr>
          <p:cNvSpPr>
            <a:spLocks noGrp="1"/>
          </p:cNvSpPr>
          <p:nvPr>
            <p:ph type="sldNum" sz="quarter" idx="12"/>
          </p:nvPr>
        </p:nvSpPr>
        <p:spPr/>
        <p:txBody>
          <a:bodyPr/>
          <a:lstStyle/>
          <a:p>
            <a:fld id="{8B1149A0-6B75-1F43-BE90-7CE8CAB34699}" type="slidenum">
              <a:rPr lang="en-US" smtClean="0"/>
              <a:t>‹#›</a:t>
            </a:fld>
            <a:endParaRPr lang="en-US"/>
          </a:p>
        </p:txBody>
      </p:sp>
    </p:spTree>
    <p:extLst>
      <p:ext uri="{BB962C8B-B14F-4D97-AF65-F5344CB8AC3E}">
        <p14:creationId xmlns:p14="http://schemas.microsoft.com/office/powerpoint/2010/main" val="317188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B8971E-7D6C-3542-B044-A2D721161F62}"/>
              </a:ext>
            </a:extLst>
          </p:cNvPr>
          <p:cNvSpPr>
            <a:spLocks noGrp="1"/>
          </p:cNvSpPr>
          <p:nvPr>
            <p:ph type="dt" sz="half" idx="10"/>
          </p:nvPr>
        </p:nvSpPr>
        <p:spPr/>
        <p:txBody>
          <a:bodyPr/>
          <a:lstStyle/>
          <a:p>
            <a:fld id="{FA550375-E60D-4C43-927B-A7B80D23491D}" type="datetimeFigureOut">
              <a:rPr lang="en-US" smtClean="0"/>
              <a:t>2/16/21</a:t>
            </a:fld>
            <a:endParaRPr lang="en-US"/>
          </a:p>
        </p:txBody>
      </p:sp>
      <p:sp>
        <p:nvSpPr>
          <p:cNvPr id="3" name="Footer Placeholder 2">
            <a:extLst>
              <a:ext uri="{FF2B5EF4-FFF2-40B4-BE49-F238E27FC236}">
                <a16:creationId xmlns:a16="http://schemas.microsoft.com/office/drawing/2014/main" id="{E185509D-8930-C142-9AAE-934A990BAA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BFB814-91AE-6847-B944-AB58C8B663A1}"/>
              </a:ext>
            </a:extLst>
          </p:cNvPr>
          <p:cNvSpPr>
            <a:spLocks noGrp="1"/>
          </p:cNvSpPr>
          <p:nvPr>
            <p:ph type="sldNum" sz="quarter" idx="12"/>
          </p:nvPr>
        </p:nvSpPr>
        <p:spPr/>
        <p:txBody>
          <a:bodyPr/>
          <a:lstStyle/>
          <a:p>
            <a:fld id="{8B1149A0-6B75-1F43-BE90-7CE8CAB34699}" type="slidenum">
              <a:rPr lang="en-US" smtClean="0"/>
              <a:t>‹#›</a:t>
            </a:fld>
            <a:endParaRPr lang="en-US"/>
          </a:p>
        </p:txBody>
      </p:sp>
    </p:spTree>
    <p:extLst>
      <p:ext uri="{BB962C8B-B14F-4D97-AF65-F5344CB8AC3E}">
        <p14:creationId xmlns:p14="http://schemas.microsoft.com/office/powerpoint/2010/main" val="294314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8213-EE70-0A4D-8B71-930902C08E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64B817-1932-6A4B-86CE-962E62CA6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CF0921-BD27-5948-B5CC-B656C6693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DA311E-BC5D-ED4E-BCBB-FE6362894AF2}"/>
              </a:ext>
            </a:extLst>
          </p:cNvPr>
          <p:cNvSpPr>
            <a:spLocks noGrp="1"/>
          </p:cNvSpPr>
          <p:nvPr>
            <p:ph type="dt" sz="half" idx="10"/>
          </p:nvPr>
        </p:nvSpPr>
        <p:spPr/>
        <p:txBody>
          <a:bodyPr/>
          <a:lstStyle/>
          <a:p>
            <a:fld id="{FA550375-E60D-4C43-927B-A7B80D23491D}" type="datetimeFigureOut">
              <a:rPr lang="en-US" smtClean="0"/>
              <a:t>2/16/21</a:t>
            </a:fld>
            <a:endParaRPr lang="en-US"/>
          </a:p>
        </p:txBody>
      </p:sp>
      <p:sp>
        <p:nvSpPr>
          <p:cNvPr id="6" name="Footer Placeholder 5">
            <a:extLst>
              <a:ext uri="{FF2B5EF4-FFF2-40B4-BE49-F238E27FC236}">
                <a16:creationId xmlns:a16="http://schemas.microsoft.com/office/drawing/2014/main" id="{29267A20-B99A-3C45-9CCA-E9B79E1BD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C9182-0D56-3A4C-95DB-5D2C3AB25326}"/>
              </a:ext>
            </a:extLst>
          </p:cNvPr>
          <p:cNvSpPr>
            <a:spLocks noGrp="1"/>
          </p:cNvSpPr>
          <p:nvPr>
            <p:ph type="sldNum" sz="quarter" idx="12"/>
          </p:nvPr>
        </p:nvSpPr>
        <p:spPr/>
        <p:txBody>
          <a:bodyPr/>
          <a:lstStyle/>
          <a:p>
            <a:fld id="{8B1149A0-6B75-1F43-BE90-7CE8CAB34699}" type="slidenum">
              <a:rPr lang="en-US" smtClean="0"/>
              <a:t>‹#›</a:t>
            </a:fld>
            <a:endParaRPr lang="en-US"/>
          </a:p>
        </p:txBody>
      </p:sp>
    </p:spTree>
    <p:extLst>
      <p:ext uri="{BB962C8B-B14F-4D97-AF65-F5344CB8AC3E}">
        <p14:creationId xmlns:p14="http://schemas.microsoft.com/office/powerpoint/2010/main" val="408543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96F5-2E98-9444-975F-2BA2B36804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958BC5-4D36-314C-97F7-1E6578766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B70CC8-F0E3-C94B-B721-6FE0AF977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FAF05E-7B40-EC47-BF1D-028BB1E23AB4}"/>
              </a:ext>
            </a:extLst>
          </p:cNvPr>
          <p:cNvSpPr>
            <a:spLocks noGrp="1"/>
          </p:cNvSpPr>
          <p:nvPr>
            <p:ph type="dt" sz="half" idx="10"/>
          </p:nvPr>
        </p:nvSpPr>
        <p:spPr/>
        <p:txBody>
          <a:bodyPr/>
          <a:lstStyle/>
          <a:p>
            <a:fld id="{FA550375-E60D-4C43-927B-A7B80D23491D}" type="datetimeFigureOut">
              <a:rPr lang="en-US" smtClean="0"/>
              <a:t>2/16/21</a:t>
            </a:fld>
            <a:endParaRPr lang="en-US"/>
          </a:p>
        </p:txBody>
      </p:sp>
      <p:sp>
        <p:nvSpPr>
          <p:cNvPr id="6" name="Footer Placeholder 5">
            <a:extLst>
              <a:ext uri="{FF2B5EF4-FFF2-40B4-BE49-F238E27FC236}">
                <a16:creationId xmlns:a16="http://schemas.microsoft.com/office/drawing/2014/main" id="{917808FF-C9D8-6F45-A463-B879C5ED7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480C2-44AD-AB46-98D1-8AB556E88B79}"/>
              </a:ext>
            </a:extLst>
          </p:cNvPr>
          <p:cNvSpPr>
            <a:spLocks noGrp="1"/>
          </p:cNvSpPr>
          <p:nvPr>
            <p:ph type="sldNum" sz="quarter" idx="12"/>
          </p:nvPr>
        </p:nvSpPr>
        <p:spPr/>
        <p:txBody>
          <a:bodyPr/>
          <a:lstStyle/>
          <a:p>
            <a:fld id="{8B1149A0-6B75-1F43-BE90-7CE8CAB34699}" type="slidenum">
              <a:rPr lang="en-US" smtClean="0"/>
              <a:t>‹#›</a:t>
            </a:fld>
            <a:endParaRPr lang="en-US"/>
          </a:p>
        </p:txBody>
      </p:sp>
    </p:spTree>
    <p:extLst>
      <p:ext uri="{BB962C8B-B14F-4D97-AF65-F5344CB8AC3E}">
        <p14:creationId xmlns:p14="http://schemas.microsoft.com/office/powerpoint/2010/main" val="903199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8C91C-F830-6644-9504-B8D05DC7F7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406AEF-D700-DB4E-899A-F0DBF4D4D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B7988-877F-5A46-9AEA-36CB76D59F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50375-E60D-4C43-927B-A7B80D23491D}" type="datetimeFigureOut">
              <a:rPr lang="en-US" smtClean="0"/>
              <a:t>2/16/21</a:t>
            </a:fld>
            <a:endParaRPr lang="en-US"/>
          </a:p>
        </p:txBody>
      </p:sp>
      <p:sp>
        <p:nvSpPr>
          <p:cNvPr id="5" name="Footer Placeholder 4">
            <a:extLst>
              <a:ext uri="{FF2B5EF4-FFF2-40B4-BE49-F238E27FC236}">
                <a16:creationId xmlns:a16="http://schemas.microsoft.com/office/drawing/2014/main" id="{E2E80353-427D-DD47-BD5D-5F7E901CC9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72AC0C-0BCD-FC4F-BD81-652733E45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149A0-6B75-1F43-BE90-7CE8CAB34699}" type="slidenum">
              <a:rPr lang="en-US" smtClean="0"/>
              <a:t>‹#›</a:t>
            </a:fld>
            <a:endParaRPr lang="en-US"/>
          </a:p>
        </p:txBody>
      </p:sp>
    </p:spTree>
    <p:extLst>
      <p:ext uri="{BB962C8B-B14F-4D97-AF65-F5344CB8AC3E}">
        <p14:creationId xmlns:p14="http://schemas.microsoft.com/office/powerpoint/2010/main" val="1240373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8.svg"/><Relationship Id="rId5" Type="http://schemas.openxmlformats.org/officeDocument/2006/relationships/diagramQuickStyle" Target="../diagrams/quickStyle1.xml"/><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svg"/><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664F4-58F9-ED4D-8AA6-DE537EEFC529}"/>
              </a:ext>
            </a:extLst>
          </p:cNvPr>
          <p:cNvSpPr>
            <a:spLocks noGrp="1"/>
          </p:cNvSpPr>
          <p:nvPr>
            <p:ph type="ctrTitle"/>
          </p:nvPr>
        </p:nvSpPr>
        <p:spPr>
          <a:xfrm>
            <a:off x="0" y="3318757"/>
            <a:ext cx="11843657" cy="1815779"/>
          </a:xfrm>
        </p:spPr>
        <p:txBody>
          <a:bodyPr>
            <a:normAutofit fontScale="90000"/>
          </a:bodyPr>
          <a:lstStyle/>
          <a:p>
            <a:r>
              <a:rPr lang="en-US" sz="5300" b="1" dirty="0">
                <a:latin typeface="Avenir Next" panose="020B0503020202020204" pitchFamily="34" charset="0"/>
              </a:rPr>
              <a:t>Pharmacogenetic Implementation in a Montana Children’s Psychiatric Center: </a:t>
            </a:r>
            <a:br>
              <a:rPr lang="en-US" sz="5300" b="1" dirty="0">
                <a:latin typeface="Avenir Next" panose="020B0503020202020204" pitchFamily="34" charset="0"/>
              </a:rPr>
            </a:br>
            <a:r>
              <a:rPr lang="en-US" sz="5300" b="1" dirty="0">
                <a:latin typeface="Avenir Next" panose="020B0503020202020204" pitchFamily="34" charset="0"/>
              </a:rPr>
              <a:t>A Case Study </a:t>
            </a:r>
            <a:br>
              <a:rPr lang="en-US" sz="8000" b="1" dirty="0">
                <a:latin typeface="Avenir Next" panose="020B0503020202020204" pitchFamily="34" charset="0"/>
              </a:rPr>
            </a:br>
            <a:endParaRPr lang="en-US" b="1" dirty="0">
              <a:latin typeface="Avenir Next" panose="020B0503020202020204" pitchFamily="34" charset="0"/>
            </a:endParaRPr>
          </a:p>
        </p:txBody>
      </p:sp>
      <p:sp>
        <p:nvSpPr>
          <p:cNvPr id="3" name="Subtitle 2">
            <a:extLst>
              <a:ext uri="{FF2B5EF4-FFF2-40B4-BE49-F238E27FC236}">
                <a16:creationId xmlns:a16="http://schemas.microsoft.com/office/drawing/2014/main" id="{FCC75401-0E69-7644-A7B6-5C8CC6A85615}"/>
              </a:ext>
            </a:extLst>
          </p:cNvPr>
          <p:cNvSpPr>
            <a:spLocks noGrp="1"/>
          </p:cNvSpPr>
          <p:nvPr>
            <p:ph type="subTitle" idx="1"/>
          </p:nvPr>
        </p:nvSpPr>
        <p:spPr>
          <a:xfrm>
            <a:off x="1450848" y="4391344"/>
            <a:ext cx="9432392" cy="2232705"/>
          </a:xfrm>
        </p:spPr>
        <p:txBody>
          <a:bodyPr>
            <a:normAutofit fontScale="85000" lnSpcReduction="10000"/>
          </a:bodyPr>
          <a:lstStyle/>
          <a:p>
            <a:r>
              <a:rPr lang="en-US" sz="4700" dirty="0">
                <a:solidFill>
                  <a:schemeClr val="tx1">
                    <a:alpha val="90000"/>
                  </a:schemeClr>
                </a:solidFill>
                <a:latin typeface="Avenir Next LT Pro" panose="020B0504020202020204" pitchFamily="34" charset="0"/>
              </a:rPr>
              <a:t>Shayna Killam</a:t>
            </a:r>
            <a:r>
              <a:rPr lang="en-US" sz="4700" baseline="30000" dirty="0">
                <a:solidFill>
                  <a:schemeClr val="tx1">
                    <a:alpha val="90000"/>
                  </a:schemeClr>
                </a:solidFill>
                <a:latin typeface="Avenir Next LT Pro" panose="020B0504020202020204" pitchFamily="34" charset="0"/>
              </a:rPr>
              <a:t>1</a:t>
            </a:r>
            <a:r>
              <a:rPr lang="en-US" sz="4700" dirty="0">
                <a:solidFill>
                  <a:schemeClr val="tx1">
                    <a:alpha val="90000"/>
                  </a:schemeClr>
                </a:solidFill>
                <a:latin typeface="Avenir Next LT Pro" panose="020B0504020202020204" pitchFamily="34" charset="0"/>
              </a:rPr>
              <a:t>, Tianna Leitch</a:t>
            </a:r>
            <a:r>
              <a:rPr lang="en-US" sz="4700" baseline="30000" dirty="0">
                <a:solidFill>
                  <a:schemeClr val="tx1">
                    <a:alpha val="90000"/>
                  </a:schemeClr>
                </a:solidFill>
                <a:latin typeface="Avenir Next LT Pro" panose="020B0504020202020204" pitchFamily="34" charset="0"/>
              </a:rPr>
              <a:t>1</a:t>
            </a:r>
            <a:r>
              <a:rPr lang="en-US" sz="4700" dirty="0">
                <a:solidFill>
                  <a:schemeClr val="tx1">
                    <a:alpha val="90000"/>
                  </a:schemeClr>
                </a:solidFill>
                <a:latin typeface="Avenir Next LT Pro" panose="020B0504020202020204" pitchFamily="34" charset="0"/>
              </a:rPr>
              <a:t>, </a:t>
            </a:r>
          </a:p>
          <a:p>
            <a:r>
              <a:rPr lang="en-US" dirty="0">
                <a:solidFill>
                  <a:schemeClr val="tx1">
                    <a:alpha val="90000"/>
                  </a:schemeClr>
                </a:solidFill>
                <a:latin typeface="Avenir Next LT Pro" panose="020B0504020202020204" pitchFamily="34" charset="0"/>
              </a:rPr>
              <a:t>Kirk Katseanes</a:t>
            </a:r>
            <a:r>
              <a:rPr lang="en-US" baseline="30000" dirty="0">
                <a:solidFill>
                  <a:schemeClr val="tx1">
                    <a:alpha val="90000"/>
                  </a:schemeClr>
                </a:solidFill>
                <a:latin typeface="Avenir Next LT Pro" panose="020B0504020202020204" pitchFamily="34" charset="0"/>
              </a:rPr>
              <a:t>1</a:t>
            </a:r>
            <a:r>
              <a:rPr lang="en-US" dirty="0">
                <a:solidFill>
                  <a:schemeClr val="tx1">
                    <a:alpha val="90000"/>
                  </a:schemeClr>
                </a:solidFill>
                <a:latin typeface="Avenir Next LT Pro" panose="020B0504020202020204" pitchFamily="34" charset="0"/>
              </a:rPr>
              <a:t>, Karen Brown</a:t>
            </a:r>
            <a:r>
              <a:rPr lang="en-US" baseline="30000" dirty="0">
                <a:solidFill>
                  <a:schemeClr val="tx1">
                    <a:alpha val="90000"/>
                  </a:schemeClr>
                </a:solidFill>
                <a:latin typeface="Avenir Next LT Pro" panose="020B0504020202020204" pitchFamily="34" charset="0"/>
              </a:rPr>
              <a:t>1</a:t>
            </a:r>
            <a:r>
              <a:rPr lang="en-US" dirty="0">
                <a:solidFill>
                  <a:schemeClr val="tx1">
                    <a:alpha val="90000"/>
                  </a:schemeClr>
                </a:solidFill>
                <a:latin typeface="Avenir Next LT Pro" panose="020B0504020202020204" pitchFamily="34" charset="0"/>
              </a:rPr>
              <a:t> Susan Trinidad</a:t>
            </a:r>
            <a:r>
              <a:rPr lang="en-US" baseline="30000" dirty="0">
                <a:solidFill>
                  <a:schemeClr val="tx1">
                    <a:alpha val="90000"/>
                  </a:schemeClr>
                </a:solidFill>
                <a:latin typeface="Avenir Next LT Pro" panose="020B0504020202020204" pitchFamily="34" charset="0"/>
              </a:rPr>
              <a:t>2</a:t>
            </a:r>
            <a:r>
              <a:rPr lang="en-US" dirty="0">
                <a:solidFill>
                  <a:schemeClr val="tx1">
                    <a:alpha val="90000"/>
                  </a:schemeClr>
                </a:solidFill>
                <a:latin typeface="Avenir Next LT Pro" panose="020B0504020202020204" pitchFamily="34" charset="0"/>
              </a:rPr>
              <a:t>, Corbin Schwanke</a:t>
            </a:r>
            <a:r>
              <a:rPr lang="en-US" baseline="30000" dirty="0">
                <a:solidFill>
                  <a:schemeClr val="tx1">
                    <a:alpha val="90000"/>
                  </a:schemeClr>
                </a:solidFill>
                <a:latin typeface="Avenir Next LT Pro" panose="020B0504020202020204" pitchFamily="34" charset="0"/>
              </a:rPr>
              <a:t>3</a:t>
            </a:r>
            <a:r>
              <a:rPr lang="en-US" dirty="0">
                <a:solidFill>
                  <a:schemeClr val="tx1">
                    <a:alpha val="90000"/>
                  </a:schemeClr>
                </a:solidFill>
                <a:latin typeface="Avenir Next LT Pro" panose="020B0504020202020204" pitchFamily="34" charset="0"/>
              </a:rPr>
              <a:t>, </a:t>
            </a:r>
          </a:p>
          <a:p>
            <a:r>
              <a:rPr lang="en-US" dirty="0">
                <a:solidFill>
                  <a:schemeClr val="tx1">
                    <a:alpha val="90000"/>
                  </a:schemeClr>
                </a:solidFill>
                <a:latin typeface="Avenir Next LT Pro" panose="020B0504020202020204" pitchFamily="34" charset="0"/>
              </a:rPr>
              <a:t>Abdallah Elias</a:t>
            </a:r>
            <a:r>
              <a:rPr lang="en-US" baseline="30000" dirty="0">
                <a:solidFill>
                  <a:schemeClr val="tx1">
                    <a:alpha val="90000"/>
                  </a:schemeClr>
                </a:solidFill>
                <a:latin typeface="Avenir Next LT Pro" panose="020B0504020202020204" pitchFamily="34" charset="0"/>
              </a:rPr>
              <a:t>3</a:t>
            </a:r>
            <a:r>
              <a:rPr lang="en-US" dirty="0">
                <a:solidFill>
                  <a:schemeClr val="tx1">
                    <a:alpha val="90000"/>
                  </a:schemeClr>
                </a:solidFill>
                <a:latin typeface="Avenir Next LT Pro" panose="020B0504020202020204" pitchFamily="34" charset="0"/>
              </a:rPr>
              <a:t>, and Erica Woodahl</a:t>
            </a:r>
            <a:r>
              <a:rPr lang="en-US" baseline="30000" dirty="0">
                <a:solidFill>
                  <a:schemeClr val="tx1">
                    <a:alpha val="90000"/>
                  </a:schemeClr>
                </a:solidFill>
                <a:latin typeface="Avenir Next LT Pro" panose="020B0504020202020204" pitchFamily="34" charset="0"/>
              </a:rPr>
              <a:t>1</a:t>
            </a:r>
            <a:endParaRPr lang="en-US" dirty="0">
              <a:solidFill>
                <a:schemeClr val="tx1">
                  <a:alpha val="90000"/>
                </a:schemeClr>
              </a:solidFill>
              <a:latin typeface="Avenir Next LT Pro" panose="020B0504020202020204" pitchFamily="34" charset="0"/>
            </a:endParaRPr>
          </a:p>
          <a:p>
            <a:r>
              <a:rPr lang="en-US" baseline="30000" dirty="0">
                <a:solidFill>
                  <a:schemeClr val="tx1">
                    <a:alpha val="90000"/>
                  </a:schemeClr>
                </a:solidFill>
                <a:latin typeface="Avenir Next LT Pro" panose="020B0504020202020204" pitchFamily="34" charset="0"/>
              </a:rPr>
              <a:t>1</a:t>
            </a:r>
            <a:r>
              <a:rPr lang="en-US" i="1" dirty="0">
                <a:solidFill>
                  <a:schemeClr val="tx1">
                    <a:alpha val="90000"/>
                  </a:schemeClr>
                </a:solidFill>
                <a:latin typeface="Avenir Next LT Pro" panose="020B0504020202020204" pitchFamily="34" charset="0"/>
              </a:rPr>
              <a:t>Department of Biomedical and Pharmaceutical Sciences, University of Montana, Missoula, MT; </a:t>
            </a:r>
            <a:r>
              <a:rPr lang="en-US" i="1" baseline="30000" dirty="0">
                <a:solidFill>
                  <a:schemeClr val="tx1">
                    <a:alpha val="90000"/>
                  </a:schemeClr>
                </a:solidFill>
                <a:latin typeface="Avenir Next LT Pro" panose="020B0504020202020204" pitchFamily="34" charset="0"/>
              </a:rPr>
              <a:t>2</a:t>
            </a:r>
            <a:r>
              <a:rPr lang="en-US" i="1" dirty="0">
                <a:solidFill>
                  <a:schemeClr val="tx1">
                    <a:alpha val="90000"/>
                  </a:schemeClr>
                </a:solidFill>
                <a:latin typeface="Avenir Next LT Pro" panose="020B0504020202020204" pitchFamily="34" charset="0"/>
              </a:rPr>
              <a:t>Department of Bioethics and Humanities, University of Washington, Seattle, WA; </a:t>
            </a:r>
            <a:r>
              <a:rPr lang="en-US" i="1" baseline="30000" dirty="0">
                <a:solidFill>
                  <a:schemeClr val="tx1">
                    <a:alpha val="90000"/>
                  </a:schemeClr>
                </a:solidFill>
                <a:latin typeface="Avenir Next LT Pro" panose="020B0504020202020204" pitchFamily="34" charset="0"/>
              </a:rPr>
              <a:t>3</a:t>
            </a:r>
            <a:r>
              <a:rPr lang="en-US" i="1" dirty="0">
                <a:solidFill>
                  <a:schemeClr val="tx1">
                    <a:alpha val="90000"/>
                  </a:schemeClr>
                </a:solidFill>
                <a:latin typeface="Avenir Next LT Pro" panose="020B0504020202020204" pitchFamily="34" charset="0"/>
              </a:rPr>
              <a:t>Shodair Children’s Hospital, Helena, MT</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362395F1-9B18-D04C-B5B0-23F4846EB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00" y="560851"/>
            <a:ext cx="6042307" cy="1199020"/>
          </a:xfrm>
          <a:prstGeom prst="rect">
            <a:avLst/>
          </a:prstGeom>
          <a:ln>
            <a:noFill/>
          </a:ln>
        </p:spPr>
      </p:pic>
      <p:pic>
        <p:nvPicPr>
          <p:cNvPr id="8" name="Picture 7">
            <a:extLst>
              <a:ext uri="{FF2B5EF4-FFF2-40B4-BE49-F238E27FC236}">
                <a16:creationId xmlns:a16="http://schemas.microsoft.com/office/drawing/2014/main" id="{4E3736B8-6928-924D-A813-EB4FA39E3C29}"/>
              </a:ext>
            </a:extLst>
          </p:cNvPr>
          <p:cNvPicPr>
            <a:picLocks noChangeAspect="1"/>
          </p:cNvPicPr>
          <p:nvPr/>
        </p:nvPicPr>
        <p:blipFill rotWithShape="1">
          <a:blip r:embed="rId4"/>
          <a:srcRect t="30404" b="16646"/>
          <a:stretch/>
        </p:blipFill>
        <p:spPr>
          <a:xfrm>
            <a:off x="6557032" y="355814"/>
            <a:ext cx="4995718" cy="1761674"/>
          </a:xfrm>
          <a:prstGeom prst="rect">
            <a:avLst/>
          </a:prstGeom>
        </p:spPr>
      </p:pic>
      <p:sp>
        <p:nvSpPr>
          <p:cNvPr id="9" name="TextBox 8">
            <a:extLst>
              <a:ext uri="{FF2B5EF4-FFF2-40B4-BE49-F238E27FC236}">
                <a16:creationId xmlns:a16="http://schemas.microsoft.com/office/drawing/2014/main" id="{4790F1EC-7436-8142-8425-891FC85F8548}"/>
              </a:ext>
            </a:extLst>
          </p:cNvPr>
          <p:cNvSpPr txBox="1"/>
          <p:nvPr/>
        </p:nvSpPr>
        <p:spPr>
          <a:xfrm>
            <a:off x="6736266" y="1236651"/>
            <a:ext cx="5645359" cy="523220"/>
          </a:xfrm>
          <a:prstGeom prst="rect">
            <a:avLst/>
          </a:prstGeom>
          <a:noFill/>
        </p:spPr>
        <p:txBody>
          <a:bodyPr wrap="square" rtlCol="0">
            <a:spAutoFit/>
          </a:bodyPr>
          <a:lstStyle/>
          <a:p>
            <a:r>
              <a:rPr lang="en-US" sz="2800" b="1" dirty="0">
                <a:solidFill>
                  <a:schemeClr val="bg1"/>
                </a:solidFill>
                <a:latin typeface="Avenir Next" panose="020B0503020202020204" pitchFamily="34" charset="0"/>
              </a:rPr>
              <a:t>Precision Medicine Project </a:t>
            </a:r>
          </a:p>
        </p:txBody>
      </p:sp>
    </p:spTree>
    <p:extLst>
      <p:ext uri="{BB962C8B-B14F-4D97-AF65-F5344CB8AC3E}">
        <p14:creationId xmlns:p14="http://schemas.microsoft.com/office/powerpoint/2010/main" val="287673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4">
            <a:extLst>
              <a:ext uri="{FF2B5EF4-FFF2-40B4-BE49-F238E27FC236}">
                <a16:creationId xmlns:a16="http://schemas.microsoft.com/office/drawing/2014/main" id="{F0BDFAD7-4252-F541-ACD6-87D88CB6F668}"/>
              </a:ext>
            </a:extLst>
          </p:cNvPr>
          <p:cNvSpPr/>
          <p:nvPr/>
        </p:nvSpPr>
        <p:spPr>
          <a:xfrm>
            <a:off x="3408891" y="24260742"/>
            <a:ext cx="5014752" cy="824220"/>
          </a:xfrm>
          <a:prstGeom prst="round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Avenir Next LT Pro" panose="020B0504020202020204" pitchFamily="34" charset="0"/>
                <a:cs typeface="Arial" panose="020B0604020202020204" pitchFamily="34" charset="0"/>
              </a:rPr>
              <a:t>Acknowledgements</a:t>
            </a:r>
            <a:r>
              <a:rPr lang="en-US" sz="3200" dirty="0">
                <a:solidFill>
                  <a:schemeClr val="bg1"/>
                </a:solidFill>
                <a:latin typeface="Avenir Next LT Pro" panose="020B0504020202020204" pitchFamily="34" charset="0"/>
                <a:cs typeface="Arial" panose="020B0604020202020204" pitchFamily="34" charset="0"/>
              </a:rPr>
              <a:t>:</a:t>
            </a:r>
          </a:p>
        </p:txBody>
      </p:sp>
      <p:sp>
        <p:nvSpPr>
          <p:cNvPr id="3" name="Rectangle: Rounded Corners 34">
            <a:extLst>
              <a:ext uri="{FF2B5EF4-FFF2-40B4-BE49-F238E27FC236}">
                <a16:creationId xmlns:a16="http://schemas.microsoft.com/office/drawing/2014/main" id="{A7BEEF91-BB28-F648-A2AC-953CA5F58830}"/>
              </a:ext>
            </a:extLst>
          </p:cNvPr>
          <p:cNvSpPr/>
          <p:nvPr/>
        </p:nvSpPr>
        <p:spPr>
          <a:xfrm>
            <a:off x="541565" y="339774"/>
            <a:ext cx="4845791" cy="824220"/>
          </a:xfrm>
          <a:prstGeom prst="round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Avenir Next LT Pro" panose="020B0504020202020204" pitchFamily="34" charset="0"/>
                <a:cs typeface="Arial" panose="020B0604020202020204" pitchFamily="34" charset="0"/>
              </a:rPr>
              <a:t>Acknowledgements</a:t>
            </a:r>
            <a:endParaRPr lang="en-US" sz="3200" dirty="0">
              <a:solidFill>
                <a:schemeClr val="bg1"/>
              </a:solidFill>
              <a:latin typeface="Avenir Next LT Pro" panose="020B05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89D216E-5C1F-084C-92DB-9476B11441E7}"/>
              </a:ext>
            </a:extLst>
          </p:cNvPr>
          <p:cNvSpPr txBox="1"/>
          <p:nvPr/>
        </p:nvSpPr>
        <p:spPr>
          <a:xfrm>
            <a:off x="825724" y="2370019"/>
            <a:ext cx="10579797" cy="3323987"/>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venir Next LT Pro" panose="020B0504020202020204" pitchFamily="34" charset="0"/>
              </a:rPr>
              <a:t>Shodair Children’s Hospital</a:t>
            </a:r>
          </a:p>
          <a:p>
            <a:pPr marL="285750" indent="-285750">
              <a:buFontTx/>
              <a:buChar char="-"/>
            </a:pPr>
            <a:endParaRPr lang="en-US" sz="3200" dirty="0">
              <a:latin typeface="Avenir Next LT Pro" panose="020B0504020202020204" pitchFamily="34" charset="0"/>
            </a:endParaRPr>
          </a:p>
          <a:p>
            <a:pPr marL="457200" indent="-457200">
              <a:buFont typeface="Arial" panose="020B0604020202020204" pitchFamily="34" charset="0"/>
              <a:buChar char="•"/>
            </a:pPr>
            <a:r>
              <a:rPr lang="en-US" sz="3200" dirty="0">
                <a:latin typeface="Avenir Next LT Pro" panose="020B0504020202020204" pitchFamily="34" charset="0"/>
              </a:rPr>
              <a:t>The providers and professionals who shared their perspectives and time for this project</a:t>
            </a:r>
          </a:p>
          <a:p>
            <a:pPr marL="285750" indent="-285750">
              <a:buFontTx/>
              <a:buChar char="-"/>
            </a:pPr>
            <a:endParaRPr lang="en-US" sz="3200" dirty="0">
              <a:latin typeface="Avenir Next LT Pro" panose="020B0504020202020204" pitchFamily="34" charset="0"/>
            </a:endParaRPr>
          </a:p>
          <a:p>
            <a:pPr marL="457200" indent="-457200">
              <a:buFont typeface="Arial" panose="020B0604020202020204" pitchFamily="34" charset="0"/>
              <a:buChar char="•"/>
            </a:pPr>
            <a:r>
              <a:rPr lang="en-US" sz="3200" dirty="0">
                <a:latin typeface="Avenir Next LT Pro" panose="020B0504020202020204" pitchFamily="34" charset="0"/>
              </a:rPr>
              <a:t>Dr. Erica Woodahl and the Precision Medicine Project </a:t>
            </a:r>
          </a:p>
          <a:p>
            <a:pPr marL="285750" indent="-285750">
              <a:buFontTx/>
              <a:buChar char="-"/>
            </a:pPr>
            <a:endParaRPr lang="en-US" dirty="0">
              <a:latin typeface="Avenir Next LT Pro" panose="020B0504020202020204" pitchFamily="34" charset="0"/>
            </a:endParaRPr>
          </a:p>
        </p:txBody>
      </p:sp>
    </p:spTree>
    <p:extLst>
      <p:ext uri="{BB962C8B-B14F-4D97-AF65-F5344CB8AC3E}">
        <p14:creationId xmlns:p14="http://schemas.microsoft.com/office/powerpoint/2010/main" val="137019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36B93E97-44B0-0E46-A1D0-0C62DBE84076}"/>
              </a:ext>
            </a:extLst>
          </p:cNvPr>
          <p:cNvPicPr/>
          <p:nvPr/>
        </p:nvPicPr>
        <p:blipFill>
          <a:blip r:embed="rId3">
            <a:extLst>
              <a:ext uri="{28A0092B-C50C-407E-A947-70E740481C1C}">
                <a14:useLocalDpi xmlns:a14="http://schemas.microsoft.com/office/drawing/2010/main" val="0"/>
              </a:ext>
            </a:extLst>
          </a:blip>
          <a:stretch>
            <a:fillRect/>
          </a:stretch>
        </p:blipFill>
        <p:spPr>
          <a:xfrm>
            <a:off x="795041" y="2921208"/>
            <a:ext cx="10098641" cy="1625816"/>
          </a:xfrm>
          <a:prstGeom prst="rect">
            <a:avLst/>
          </a:prstGeom>
        </p:spPr>
      </p:pic>
      <p:sp>
        <p:nvSpPr>
          <p:cNvPr id="5" name="Rectangle 4">
            <a:extLst>
              <a:ext uri="{FF2B5EF4-FFF2-40B4-BE49-F238E27FC236}">
                <a16:creationId xmlns:a16="http://schemas.microsoft.com/office/drawing/2014/main" id="{C35E7C4C-C654-964B-853E-0C3E2AB96E50}"/>
              </a:ext>
            </a:extLst>
          </p:cNvPr>
          <p:cNvSpPr/>
          <p:nvPr/>
        </p:nvSpPr>
        <p:spPr>
          <a:xfrm>
            <a:off x="255181" y="4749445"/>
            <a:ext cx="11178363" cy="1938992"/>
          </a:xfrm>
          <a:prstGeom prst="rect">
            <a:avLst/>
          </a:prstGeom>
        </p:spPr>
        <p:txBody>
          <a:bodyPr wrap="square">
            <a:spAutoFit/>
          </a:bodyPr>
          <a:lstStyle/>
          <a:p>
            <a:pPr marL="457200" indent="-457200">
              <a:buFont typeface="Arial" panose="020B0604020202020204" pitchFamily="34" charset="0"/>
              <a:buChar char="•"/>
            </a:pPr>
            <a:r>
              <a:rPr lang="en-US" sz="2400" b="1" dirty="0">
                <a:latin typeface="Avenir Next LT Pro" panose="020B0504020202020204" pitchFamily="34" charset="0"/>
              </a:rPr>
              <a:t>Pharmacogenomics </a:t>
            </a:r>
            <a:r>
              <a:rPr lang="en-US" sz="2400" dirty="0">
                <a:latin typeface="Avenir Next LT Pro" panose="020B0504020202020204" pitchFamily="34" charset="0"/>
              </a:rPr>
              <a:t>is the study of how people respond differently to medications </a:t>
            </a:r>
            <a:r>
              <a:rPr lang="en-US" sz="2400" b="1" dirty="0">
                <a:latin typeface="Avenir Next LT Pro" panose="020B0504020202020204" pitchFamily="34" charset="0"/>
              </a:rPr>
              <a:t>based upon their genes</a:t>
            </a:r>
          </a:p>
          <a:p>
            <a:pPr marL="457200" indent="-457200">
              <a:buFont typeface="Arial" panose="020B0604020202020204" pitchFamily="34" charset="0"/>
              <a:buChar char="•"/>
            </a:pPr>
            <a:r>
              <a:rPr lang="en-US" sz="2400" b="1" dirty="0">
                <a:latin typeface="Avenir Next LT Pro" panose="020B0504020202020204" pitchFamily="34" charset="0"/>
              </a:rPr>
              <a:t>Pharmacogenetic testing </a:t>
            </a:r>
            <a:r>
              <a:rPr lang="en-US" sz="2400" dirty="0">
                <a:latin typeface="Avenir Next LT Pro" panose="020B0504020202020204" pitchFamily="34" charset="0"/>
              </a:rPr>
              <a:t>seeks to determine the </a:t>
            </a:r>
            <a:r>
              <a:rPr lang="en-US" sz="2400" b="1" dirty="0">
                <a:latin typeface="Avenir Next LT Pro" panose="020B0504020202020204" pitchFamily="34" charset="0"/>
              </a:rPr>
              <a:t>correct medication and dose </a:t>
            </a:r>
            <a:r>
              <a:rPr lang="en-US" sz="2400" dirty="0">
                <a:latin typeface="Avenir Next LT Pro" panose="020B0504020202020204" pitchFamily="34" charset="0"/>
              </a:rPr>
              <a:t>that will be right for a given patient, based on their </a:t>
            </a:r>
            <a:r>
              <a:rPr lang="en-US" sz="2400" b="1" dirty="0">
                <a:latin typeface="Avenir Next LT Pro" panose="020B0504020202020204" pitchFamily="34" charset="0"/>
              </a:rPr>
              <a:t>specific genes</a:t>
            </a:r>
          </a:p>
          <a:p>
            <a:pPr marL="457200" indent="-457200">
              <a:buFont typeface="Arial" panose="020B0604020202020204" pitchFamily="34" charset="0"/>
              <a:buChar char="•"/>
            </a:pPr>
            <a:endParaRPr lang="en-US" sz="2400" b="1" dirty="0">
              <a:latin typeface="Avenir Next" panose="020B0503020202020204" pitchFamily="34" charset="0"/>
            </a:endParaRPr>
          </a:p>
        </p:txBody>
      </p:sp>
      <p:sp>
        <p:nvSpPr>
          <p:cNvPr id="7" name="Rectangle 6">
            <a:extLst>
              <a:ext uri="{FF2B5EF4-FFF2-40B4-BE49-F238E27FC236}">
                <a16:creationId xmlns:a16="http://schemas.microsoft.com/office/drawing/2014/main" id="{C5852571-E1BF-4A6B-A654-2497E3465142}"/>
              </a:ext>
            </a:extLst>
          </p:cNvPr>
          <p:cNvSpPr/>
          <p:nvPr/>
        </p:nvSpPr>
        <p:spPr>
          <a:xfrm>
            <a:off x="255181" y="1733047"/>
            <a:ext cx="11279964" cy="830997"/>
          </a:xfrm>
          <a:prstGeom prst="rect">
            <a:avLst/>
          </a:prstGeom>
        </p:spPr>
        <p:txBody>
          <a:bodyPr wrap="square">
            <a:spAutoFit/>
          </a:bodyPr>
          <a:lstStyle/>
          <a:p>
            <a:pPr marL="342900" indent="-342900">
              <a:buFont typeface="Arial" panose="020B0604020202020204" pitchFamily="34" charset="0"/>
              <a:buChar char="•"/>
            </a:pPr>
            <a:r>
              <a:rPr lang="en-US" sz="2400" b="1" dirty="0">
                <a:latin typeface="Avenir Next LT Pro" panose="020B0504020202020204" pitchFamily="34" charset="0"/>
              </a:rPr>
              <a:t>Precision Medicine </a:t>
            </a:r>
            <a:r>
              <a:rPr lang="en-US" sz="2400" dirty="0">
                <a:latin typeface="Avenir Next LT Pro" panose="020B0504020202020204" pitchFamily="34" charset="0"/>
              </a:rPr>
              <a:t>is an emerging approach for disease treatment that accounts for </a:t>
            </a:r>
            <a:r>
              <a:rPr lang="en-US" sz="2400" b="1" dirty="0">
                <a:latin typeface="Avenir Next LT Pro" panose="020B0504020202020204" pitchFamily="34" charset="0"/>
              </a:rPr>
              <a:t>individual variability in genes, environment, and lifestyle</a:t>
            </a:r>
          </a:p>
        </p:txBody>
      </p:sp>
      <p:sp>
        <p:nvSpPr>
          <p:cNvPr id="8" name="Rectangle: Rounded Corners 27">
            <a:extLst>
              <a:ext uri="{FF2B5EF4-FFF2-40B4-BE49-F238E27FC236}">
                <a16:creationId xmlns:a16="http://schemas.microsoft.com/office/drawing/2014/main" id="{87F7728E-3F2E-4894-98FC-0A207B01E42E}"/>
              </a:ext>
            </a:extLst>
          </p:cNvPr>
          <p:cNvSpPr/>
          <p:nvPr/>
        </p:nvSpPr>
        <p:spPr>
          <a:xfrm>
            <a:off x="357312" y="454025"/>
            <a:ext cx="3553506" cy="921858"/>
          </a:xfrm>
          <a:prstGeom prst="round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venir Next LT Pro" panose="020B0504020202020204" pitchFamily="34" charset="0"/>
                <a:cs typeface="Arial" panose="020B0604020202020204" pitchFamily="34" charset="0"/>
              </a:rPr>
              <a:t>Introduction</a:t>
            </a:r>
          </a:p>
        </p:txBody>
      </p:sp>
    </p:spTree>
    <p:extLst>
      <p:ext uri="{BB962C8B-B14F-4D97-AF65-F5344CB8AC3E}">
        <p14:creationId xmlns:p14="http://schemas.microsoft.com/office/powerpoint/2010/main" val="185528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CEA21-F0F1-AB40-A6AE-A1F95BA92686}"/>
              </a:ext>
            </a:extLst>
          </p:cNvPr>
          <p:cNvSpPr>
            <a:spLocks noGrp="1"/>
          </p:cNvSpPr>
          <p:nvPr>
            <p:ph idx="1"/>
          </p:nvPr>
        </p:nvSpPr>
        <p:spPr>
          <a:xfrm>
            <a:off x="357312" y="2251481"/>
            <a:ext cx="11636214" cy="4351338"/>
          </a:xfrm>
        </p:spPr>
        <p:txBody>
          <a:bodyPr>
            <a:normAutofit fontScale="85000" lnSpcReduction="20000"/>
          </a:bodyPr>
          <a:lstStyle/>
          <a:p>
            <a:r>
              <a:rPr lang="en-US" sz="4600" dirty="0">
                <a:latin typeface="Avenir Next" panose="020B0503020202020204" pitchFamily="34" charset="0"/>
              </a:rPr>
              <a:t>So far, implementation strategies for </a:t>
            </a:r>
            <a:r>
              <a:rPr lang="en-US" sz="4600" b="1" dirty="0">
                <a:latin typeface="Avenir Next" panose="020B0503020202020204" pitchFamily="34" charset="0"/>
              </a:rPr>
              <a:t>pharmacogenetic testing have been limited </a:t>
            </a:r>
            <a:r>
              <a:rPr lang="en-US" sz="4600" dirty="0">
                <a:latin typeface="Avenir Next" panose="020B0503020202020204" pitchFamily="34" charset="0"/>
              </a:rPr>
              <a:t>to metropolitan areas and large health systems</a:t>
            </a:r>
          </a:p>
          <a:p>
            <a:endParaRPr lang="en-US" sz="4600" dirty="0">
              <a:latin typeface="Avenir Next" panose="020B0503020202020204" pitchFamily="34" charset="0"/>
            </a:endParaRPr>
          </a:p>
          <a:p>
            <a:r>
              <a:rPr lang="en-US" sz="4600" b="1" dirty="0">
                <a:latin typeface="Avenir Next" panose="020B0503020202020204" pitchFamily="34" charset="0"/>
              </a:rPr>
              <a:t>Rural, community-based </a:t>
            </a:r>
            <a:r>
              <a:rPr lang="en-US" sz="4600" dirty="0">
                <a:latin typeface="Avenir Next" panose="020B0503020202020204" pitchFamily="34" charset="0"/>
              </a:rPr>
              <a:t>health systems, like those in Montana, </a:t>
            </a:r>
            <a:r>
              <a:rPr lang="en-US" sz="4600" b="1" dirty="0">
                <a:latin typeface="Avenir Next" panose="020B0503020202020204" pitchFamily="34" charset="0"/>
              </a:rPr>
              <a:t>are left behind </a:t>
            </a:r>
            <a:r>
              <a:rPr lang="en-US" sz="4600" dirty="0">
                <a:latin typeface="Avenir Next" panose="020B0503020202020204" pitchFamily="34" charset="0"/>
              </a:rPr>
              <a:t>in implementation efforts</a:t>
            </a:r>
            <a:endParaRPr lang="en-US" sz="4600" b="1" dirty="0">
              <a:latin typeface="Avenir Next" panose="020B0503020202020204" pitchFamily="34" charset="0"/>
            </a:endParaRPr>
          </a:p>
          <a:p>
            <a:pPr marL="0" indent="0">
              <a:buNone/>
            </a:pPr>
            <a:br>
              <a:rPr lang="en-US" sz="4400" b="1" dirty="0">
                <a:latin typeface="Avenir Next LT Pro" panose="020B0504020202020204" pitchFamily="34" charset="0"/>
                <a:cs typeface="Times New Roman" panose="02020603050405020304" pitchFamily="18" charset="0"/>
              </a:rPr>
            </a:br>
            <a:endParaRPr lang="en-US" sz="3600" b="1" dirty="0">
              <a:latin typeface="Avenir Next" panose="020B0503020202020204" pitchFamily="34" charset="0"/>
            </a:endParaRPr>
          </a:p>
          <a:p>
            <a:pPr marL="0" indent="0">
              <a:buNone/>
            </a:pPr>
            <a:endParaRPr lang="en-US" dirty="0"/>
          </a:p>
        </p:txBody>
      </p:sp>
      <p:sp>
        <p:nvSpPr>
          <p:cNvPr id="4" name="Rectangle: Rounded Corners 27">
            <a:extLst>
              <a:ext uri="{FF2B5EF4-FFF2-40B4-BE49-F238E27FC236}">
                <a16:creationId xmlns:a16="http://schemas.microsoft.com/office/drawing/2014/main" id="{2A937813-256F-EE4B-9414-302EEAA976D2}"/>
              </a:ext>
            </a:extLst>
          </p:cNvPr>
          <p:cNvSpPr/>
          <p:nvPr/>
        </p:nvSpPr>
        <p:spPr>
          <a:xfrm>
            <a:off x="1364567" y="454025"/>
            <a:ext cx="8707901" cy="1371600"/>
          </a:xfrm>
          <a:prstGeom prst="round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venir Next LT Pro" panose="020B0504020202020204" pitchFamily="34" charset="0"/>
                <a:cs typeface="Arial" panose="020B0604020202020204" pitchFamily="34" charset="0"/>
              </a:rPr>
              <a:t>Pharmacogenetics for Rural Patients</a:t>
            </a:r>
          </a:p>
        </p:txBody>
      </p:sp>
    </p:spTree>
    <p:extLst>
      <p:ext uri="{BB962C8B-B14F-4D97-AF65-F5344CB8AC3E}">
        <p14:creationId xmlns:p14="http://schemas.microsoft.com/office/powerpoint/2010/main" val="361556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E78918-A155-454D-8FC4-48262C2C77EE}"/>
              </a:ext>
            </a:extLst>
          </p:cNvPr>
          <p:cNvPicPr>
            <a:picLocks noChangeAspect="1"/>
          </p:cNvPicPr>
          <p:nvPr/>
        </p:nvPicPr>
        <p:blipFill>
          <a:blip r:embed="rId3"/>
          <a:stretch>
            <a:fillRect/>
          </a:stretch>
        </p:blipFill>
        <p:spPr>
          <a:xfrm>
            <a:off x="4836732" y="801338"/>
            <a:ext cx="7261228" cy="4549712"/>
          </a:xfrm>
          <a:prstGeom prst="rect">
            <a:avLst/>
          </a:prstGeom>
        </p:spPr>
      </p:pic>
      <p:sp>
        <p:nvSpPr>
          <p:cNvPr id="2" name="Rectangle 1">
            <a:extLst>
              <a:ext uri="{FF2B5EF4-FFF2-40B4-BE49-F238E27FC236}">
                <a16:creationId xmlns:a16="http://schemas.microsoft.com/office/drawing/2014/main" id="{B18979F9-F1AD-B842-A376-9F85A5DE8747}"/>
              </a:ext>
            </a:extLst>
          </p:cNvPr>
          <p:cNvSpPr/>
          <p:nvPr/>
        </p:nvSpPr>
        <p:spPr>
          <a:xfrm>
            <a:off x="458733" y="2356851"/>
            <a:ext cx="4096433" cy="2939266"/>
          </a:xfrm>
          <a:prstGeom prst="rect">
            <a:avLst/>
          </a:prstGeom>
        </p:spPr>
        <p:txBody>
          <a:bodyPr wrap="square">
            <a:spAutoFit/>
          </a:bodyPr>
          <a:lstStyle/>
          <a:p>
            <a:pPr marL="457200" lvl="0" algn="ctr" eaLnBrk="0" fontAlgn="base" hangingPunct="0">
              <a:spcBef>
                <a:spcPct val="0"/>
              </a:spcBef>
              <a:spcAft>
                <a:spcPct val="0"/>
              </a:spcAft>
            </a:pPr>
            <a:r>
              <a:rPr lang="en-US" altLang="en-US" sz="2200" dirty="0">
                <a:solidFill>
                  <a:srgbClr val="000000"/>
                </a:solidFill>
                <a:latin typeface="Avenir Next LT Pro" panose="020B0504020202020204" pitchFamily="34" charset="0"/>
                <a:cs typeface="Times New Roman" panose="02020603050405020304" pitchFamily="18" charset="0"/>
              </a:rPr>
              <a:t>Our vision is to be at the </a:t>
            </a:r>
            <a:r>
              <a:rPr lang="en-US" altLang="en-US" sz="2200" b="1" dirty="0">
                <a:solidFill>
                  <a:srgbClr val="000000"/>
                </a:solidFill>
                <a:latin typeface="Avenir Next LT Pro" panose="020B0504020202020204" pitchFamily="34" charset="0"/>
                <a:cs typeface="Times New Roman" panose="02020603050405020304" pitchFamily="18" charset="0"/>
              </a:rPr>
              <a:t>forefront of rural pharmacogenetic testing implementation </a:t>
            </a:r>
            <a:r>
              <a:rPr lang="en-US" altLang="en-US" sz="2200" dirty="0">
                <a:solidFill>
                  <a:srgbClr val="000000"/>
                </a:solidFill>
                <a:latin typeface="Avenir Next LT Pro" panose="020B0504020202020204" pitchFamily="34" charset="0"/>
                <a:cs typeface="Times New Roman" panose="02020603050405020304" pitchFamily="18" charset="0"/>
              </a:rPr>
              <a:t>by using telehealth technology and a </a:t>
            </a:r>
            <a:r>
              <a:rPr lang="en-US" altLang="en-US" sz="2200" b="1" dirty="0">
                <a:solidFill>
                  <a:srgbClr val="000000"/>
                </a:solidFill>
                <a:latin typeface="Avenir Next LT Pro" panose="020B0504020202020204" pitchFamily="34" charset="0"/>
                <a:cs typeface="Times New Roman" panose="02020603050405020304" pitchFamily="18" charset="0"/>
              </a:rPr>
              <a:t>centralized,</a:t>
            </a:r>
            <a:r>
              <a:rPr lang="en-US" altLang="en-US" sz="2200" dirty="0">
                <a:solidFill>
                  <a:srgbClr val="000000"/>
                </a:solidFill>
                <a:latin typeface="Avenir Next LT Pro" panose="020B0504020202020204" pitchFamily="34" charset="0"/>
                <a:cs typeface="Times New Roman" panose="02020603050405020304" pitchFamily="18" charset="0"/>
              </a:rPr>
              <a:t> </a:t>
            </a:r>
            <a:r>
              <a:rPr lang="en-US" altLang="en-US" sz="2200" b="1" dirty="0">
                <a:solidFill>
                  <a:srgbClr val="000000"/>
                </a:solidFill>
                <a:latin typeface="Avenir Next LT Pro" panose="020B0504020202020204" pitchFamily="34" charset="0"/>
                <a:cs typeface="Times New Roman" panose="02020603050405020304" pitchFamily="18" charset="0"/>
              </a:rPr>
              <a:t>statewide resource </a:t>
            </a:r>
            <a:r>
              <a:rPr lang="en-US" altLang="en-US" sz="2200" dirty="0">
                <a:solidFill>
                  <a:srgbClr val="000000"/>
                </a:solidFill>
                <a:latin typeface="Avenir Next LT Pro" panose="020B0504020202020204" pitchFamily="34" charset="0"/>
                <a:cs typeface="Times New Roman" panose="02020603050405020304" pitchFamily="18" charset="0"/>
              </a:rPr>
              <a:t>at the University of Montana. </a:t>
            </a:r>
            <a:br>
              <a:rPr kumimoji="0" lang="en-US" altLang="en-US" sz="1600" b="0" i="0" u="none" strike="noStrike" cap="none" normalizeH="0" baseline="0" dirty="0">
                <a:ln>
                  <a:noFill/>
                </a:ln>
                <a:solidFill>
                  <a:schemeClr val="tx1"/>
                </a:solidFill>
                <a:effectLst/>
                <a:latin typeface="Avenir Next LT Pro" panose="020B0504020202020204" pitchFamily="34" charset="0"/>
              </a:rPr>
            </a:br>
            <a:endParaRPr kumimoji="0" lang="en-US" altLang="en-US" sz="900" b="0" i="0" u="none" strike="noStrike" cap="none" normalizeH="0" baseline="0" dirty="0">
              <a:ln>
                <a:noFill/>
              </a:ln>
              <a:solidFill>
                <a:schemeClr val="tx1"/>
              </a:solidFill>
              <a:effectLst/>
              <a:latin typeface="Avenir Next LT Pro" panose="020B0504020202020204" pitchFamily="34" charset="0"/>
            </a:endParaRPr>
          </a:p>
        </p:txBody>
      </p:sp>
      <p:sp>
        <p:nvSpPr>
          <p:cNvPr id="6" name="5-Point Star 3">
            <a:extLst>
              <a:ext uri="{FF2B5EF4-FFF2-40B4-BE49-F238E27FC236}">
                <a16:creationId xmlns:a16="http://schemas.microsoft.com/office/drawing/2014/main" id="{B2DD645F-406E-48F4-B936-E7C4A92A6E20}"/>
              </a:ext>
            </a:extLst>
          </p:cNvPr>
          <p:cNvSpPr/>
          <p:nvPr/>
        </p:nvSpPr>
        <p:spPr>
          <a:xfrm>
            <a:off x="11440788" y="3254942"/>
            <a:ext cx="375606" cy="34264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52">
            <a:extLst>
              <a:ext uri="{FF2B5EF4-FFF2-40B4-BE49-F238E27FC236}">
                <a16:creationId xmlns:a16="http://schemas.microsoft.com/office/drawing/2014/main" id="{5EEEC0E7-2317-411A-8484-971295171148}"/>
              </a:ext>
            </a:extLst>
          </p:cNvPr>
          <p:cNvSpPr/>
          <p:nvPr/>
        </p:nvSpPr>
        <p:spPr>
          <a:xfrm>
            <a:off x="304799" y="274319"/>
            <a:ext cx="4096433" cy="1526771"/>
          </a:xfrm>
          <a:prstGeom prst="round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venir Next LT Pro" panose="020B0504020202020204" pitchFamily="34" charset="0"/>
                <a:cs typeface="Arial" panose="020B0604020202020204" pitchFamily="34" charset="0"/>
              </a:rPr>
              <a:t>Purpose &amp; Participants</a:t>
            </a:r>
          </a:p>
        </p:txBody>
      </p:sp>
    </p:spTree>
    <p:extLst>
      <p:ext uri="{BB962C8B-B14F-4D97-AF65-F5344CB8AC3E}">
        <p14:creationId xmlns:p14="http://schemas.microsoft.com/office/powerpoint/2010/main" val="193247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F2C5E8B-D34B-AA46-AE09-DF10F111463F}"/>
              </a:ext>
            </a:extLst>
          </p:cNvPr>
          <p:cNvGraphicFramePr/>
          <p:nvPr>
            <p:extLst>
              <p:ext uri="{D42A27DB-BD31-4B8C-83A1-F6EECF244321}">
                <p14:modId xmlns:p14="http://schemas.microsoft.com/office/powerpoint/2010/main" val="2877540078"/>
              </p:ext>
            </p:extLst>
          </p:nvPr>
        </p:nvGraphicFramePr>
        <p:xfrm>
          <a:off x="857504" y="201760"/>
          <a:ext cx="10777728" cy="6318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Hospital">
            <a:extLst>
              <a:ext uri="{FF2B5EF4-FFF2-40B4-BE49-F238E27FC236}">
                <a16:creationId xmlns:a16="http://schemas.microsoft.com/office/drawing/2014/main" id="{CBC27D07-84A5-4768-805B-A0B38A167D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2442" y="2377261"/>
            <a:ext cx="1348389" cy="1348389"/>
          </a:xfrm>
          <a:prstGeom prst="rect">
            <a:avLst/>
          </a:prstGeom>
        </p:spPr>
      </p:pic>
      <p:pic>
        <p:nvPicPr>
          <p:cNvPr id="9" name="Graphic 8" descr="Doctor">
            <a:extLst>
              <a:ext uri="{FF2B5EF4-FFF2-40B4-BE49-F238E27FC236}">
                <a16:creationId xmlns:a16="http://schemas.microsoft.com/office/drawing/2014/main" id="{18F186A6-563D-42F4-A736-248C38DC38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39754" y="2434229"/>
            <a:ext cx="1236003" cy="1236003"/>
          </a:xfrm>
          <a:prstGeom prst="rect">
            <a:avLst/>
          </a:prstGeom>
        </p:spPr>
      </p:pic>
      <p:grpSp>
        <p:nvGrpSpPr>
          <p:cNvPr id="30" name="Group 29">
            <a:extLst>
              <a:ext uri="{FF2B5EF4-FFF2-40B4-BE49-F238E27FC236}">
                <a16:creationId xmlns:a16="http://schemas.microsoft.com/office/drawing/2014/main" id="{CEF0E4FF-F970-4DAE-B6B2-FEBFC117984C}"/>
              </a:ext>
            </a:extLst>
          </p:cNvPr>
          <p:cNvGrpSpPr/>
          <p:nvPr/>
        </p:nvGrpSpPr>
        <p:grpSpPr>
          <a:xfrm>
            <a:off x="7355058" y="5134711"/>
            <a:ext cx="1424354" cy="1424354"/>
            <a:chOff x="7397262" y="5503985"/>
            <a:chExt cx="914400" cy="914400"/>
          </a:xfrm>
        </p:grpSpPr>
        <p:pic>
          <p:nvPicPr>
            <p:cNvPr id="12" name="Graphic 11" descr="Medicine">
              <a:extLst>
                <a:ext uri="{FF2B5EF4-FFF2-40B4-BE49-F238E27FC236}">
                  <a16:creationId xmlns:a16="http://schemas.microsoft.com/office/drawing/2014/main" id="{FE468291-36CD-4EB2-8DFF-D81F14EE992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97262" y="5503985"/>
              <a:ext cx="914400" cy="914400"/>
            </a:xfrm>
            <a:prstGeom prst="rect">
              <a:avLst/>
            </a:prstGeom>
          </p:spPr>
        </p:pic>
        <p:pic>
          <p:nvPicPr>
            <p:cNvPr id="27" name="Graphic 26" descr="DNA">
              <a:extLst>
                <a:ext uri="{FF2B5EF4-FFF2-40B4-BE49-F238E27FC236}">
                  <a16:creationId xmlns:a16="http://schemas.microsoft.com/office/drawing/2014/main" id="{648813E8-BECA-4ED4-9BD1-84649628D01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5400000">
              <a:off x="7664548" y="5795884"/>
              <a:ext cx="337651" cy="337651"/>
            </a:xfrm>
            <a:prstGeom prst="rect">
              <a:avLst/>
            </a:prstGeom>
          </p:spPr>
        </p:pic>
      </p:grpSp>
    </p:spTree>
    <p:extLst>
      <p:ext uri="{BB962C8B-B14F-4D97-AF65-F5344CB8AC3E}">
        <p14:creationId xmlns:p14="http://schemas.microsoft.com/office/powerpoint/2010/main" val="50713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29">
            <a:extLst>
              <a:ext uri="{FF2B5EF4-FFF2-40B4-BE49-F238E27FC236}">
                <a16:creationId xmlns:a16="http://schemas.microsoft.com/office/drawing/2014/main" id="{2D17BA6F-8726-B24A-BE01-C8A6708FEC20}"/>
              </a:ext>
            </a:extLst>
          </p:cNvPr>
          <p:cNvSpPr/>
          <p:nvPr/>
        </p:nvSpPr>
        <p:spPr>
          <a:xfrm>
            <a:off x="1005422" y="372047"/>
            <a:ext cx="2413027" cy="767436"/>
          </a:xfrm>
          <a:prstGeom prst="round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venir Next LT Pro" panose="020B0504020202020204" pitchFamily="34" charset="0"/>
                <a:cs typeface="Arial" panose="020B0604020202020204" pitchFamily="34" charset="0"/>
              </a:rPr>
              <a:t>Methods</a:t>
            </a:r>
          </a:p>
        </p:txBody>
      </p:sp>
      <p:pic>
        <p:nvPicPr>
          <p:cNvPr id="5" name="Picture 4">
            <a:extLst>
              <a:ext uri="{FF2B5EF4-FFF2-40B4-BE49-F238E27FC236}">
                <a16:creationId xmlns:a16="http://schemas.microsoft.com/office/drawing/2014/main" id="{4F2B21C4-75FA-9B44-9F35-CE362F23B2E2}"/>
              </a:ext>
            </a:extLst>
          </p:cNvPr>
          <p:cNvPicPr>
            <a:picLocks noChangeAspect="1"/>
          </p:cNvPicPr>
          <p:nvPr/>
        </p:nvPicPr>
        <p:blipFill>
          <a:blip r:embed="rId3"/>
          <a:stretch>
            <a:fillRect/>
          </a:stretch>
        </p:blipFill>
        <p:spPr>
          <a:xfrm>
            <a:off x="604910" y="1528179"/>
            <a:ext cx="5331655" cy="4802282"/>
          </a:xfrm>
          <a:prstGeom prst="rect">
            <a:avLst/>
          </a:prstGeom>
        </p:spPr>
      </p:pic>
      <p:pic>
        <p:nvPicPr>
          <p:cNvPr id="6" name="Picture 5">
            <a:extLst>
              <a:ext uri="{FF2B5EF4-FFF2-40B4-BE49-F238E27FC236}">
                <a16:creationId xmlns:a16="http://schemas.microsoft.com/office/drawing/2014/main" id="{E04CFAE5-CF0D-4CB3-96B7-650CA1636A7B}"/>
              </a:ext>
            </a:extLst>
          </p:cNvPr>
          <p:cNvPicPr>
            <a:picLocks noChangeAspect="1"/>
          </p:cNvPicPr>
          <p:nvPr/>
        </p:nvPicPr>
        <p:blipFill>
          <a:blip r:embed="rId4"/>
          <a:stretch>
            <a:fillRect/>
          </a:stretch>
        </p:blipFill>
        <p:spPr>
          <a:xfrm>
            <a:off x="6301692" y="1459330"/>
            <a:ext cx="5890308" cy="3496314"/>
          </a:xfrm>
          <a:prstGeom prst="rect">
            <a:avLst/>
          </a:prstGeom>
        </p:spPr>
      </p:pic>
      <p:sp>
        <p:nvSpPr>
          <p:cNvPr id="7" name="Rectangle: Rounded Corners 29">
            <a:extLst>
              <a:ext uri="{FF2B5EF4-FFF2-40B4-BE49-F238E27FC236}">
                <a16:creationId xmlns:a16="http://schemas.microsoft.com/office/drawing/2014/main" id="{DCA56664-DE3F-4881-80C4-6390E84BEA38}"/>
              </a:ext>
            </a:extLst>
          </p:cNvPr>
          <p:cNvSpPr/>
          <p:nvPr/>
        </p:nvSpPr>
        <p:spPr>
          <a:xfrm>
            <a:off x="5936564" y="324471"/>
            <a:ext cx="3488789" cy="767436"/>
          </a:xfrm>
          <a:prstGeom prst="round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venir Next LT Pro" panose="020B0504020202020204" pitchFamily="34" charset="0"/>
                <a:cs typeface="Arial" panose="020B0604020202020204" pitchFamily="34" charset="0"/>
              </a:rPr>
              <a:t>Survey Results</a:t>
            </a:r>
          </a:p>
        </p:txBody>
      </p:sp>
      <p:sp>
        <p:nvSpPr>
          <p:cNvPr id="2" name="TextBox 1">
            <a:extLst>
              <a:ext uri="{FF2B5EF4-FFF2-40B4-BE49-F238E27FC236}">
                <a16:creationId xmlns:a16="http://schemas.microsoft.com/office/drawing/2014/main" id="{BDDB0CB2-87AD-4C59-A6E2-16064E46E246}"/>
              </a:ext>
            </a:extLst>
          </p:cNvPr>
          <p:cNvSpPr txBox="1"/>
          <p:nvPr/>
        </p:nvSpPr>
        <p:spPr>
          <a:xfrm>
            <a:off x="7002932" y="4262511"/>
            <a:ext cx="678026" cy="369332"/>
          </a:xfrm>
          <a:prstGeom prst="rect">
            <a:avLst/>
          </a:prstGeom>
          <a:noFill/>
        </p:spPr>
        <p:txBody>
          <a:bodyPr wrap="square" rtlCol="0">
            <a:spAutoFit/>
          </a:bodyPr>
          <a:lstStyle/>
          <a:p>
            <a:r>
              <a:rPr lang="en-US" dirty="0"/>
              <a:t>N=21</a:t>
            </a:r>
          </a:p>
        </p:txBody>
      </p:sp>
      <p:sp>
        <p:nvSpPr>
          <p:cNvPr id="8" name="TextBox 7">
            <a:extLst>
              <a:ext uri="{FF2B5EF4-FFF2-40B4-BE49-F238E27FC236}">
                <a16:creationId xmlns:a16="http://schemas.microsoft.com/office/drawing/2014/main" id="{CFE34E99-1EAE-4400-A3DF-70E532FBA327}"/>
              </a:ext>
            </a:extLst>
          </p:cNvPr>
          <p:cNvSpPr txBox="1"/>
          <p:nvPr/>
        </p:nvSpPr>
        <p:spPr>
          <a:xfrm>
            <a:off x="6433624" y="5138279"/>
            <a:ext cx="5491090" cy="1384995"/>
          </a:xfrm>
          <a:prstGeom prst="rect">
            <a:avLst/>
          </a:prstGeom>
          <a:noFill/>
        </p:spPr>
        <p:txBody>
          <a:bodyPr wrap="square" rtlCol="0">
            <a:spAutoFit/>
          </a:bodyPr>
          <a:lstStyle/>
          <a:p>
            <a:pPr algn="ctr"/>
            <a:r>
              <a:rPr lang="en-US" sz="2800" dirty="0">
                <a:latin typeface="Avenir Next LT Pro" panose="020B0504020202020204" pitchFamily="34" charset="0"/>
              </a:rPr>
              <a:t>Q: Do you think there is value in implementing pharmacogenetic testing at your facility?</a:t>
            </a:r>
          </a:p>
        </p:txBody>
      </p:sp>
    </p:spTree>
    <p:extLst>
      <p:ext uri="{BB962C8B-B14F-4D97-AF65-F5344CB8AC3E}">
        <p14:creationId xmlns:p14="http://schemas.microsoft.com/office/powerpoint/2010/main" val="36117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9">
            <a:extLst>
              <a:ext uri="{FF2B5EF4-FFF2-40B4-BE49-F238E27FC236}">
                <a16:creationId xmlns:a16="http://schemas.microsoft.com/office/drawing/2014/main" id="{3F2B14D5-A394-4DAC-97FD-9D914C9E722D}"/>
              </a:ext>
            </a:extLst>
          </p:cNvPr>
          <p:cNvSpPr/>
          <p:nvPr/>
        </p:nvSpPr>
        <p:spPr>
          <a:xfrm>
            <a:off x="3601329" y="1826278"/>
            <a:ext cx="8319855" cy="4872287"/>
          </a:xfrm>
          <a:prstGeom prst="wedgeRectCallout">
            <a:avLst>
              <a:gd name="adj1" fmla="val -69007"/>
              <a:gd name="adj2" fmla="val 1624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9EDBCFE0-F8A0-4A32-9D4B-0223AE14818C}"/>
              </a:ext>
            </a:extLst>
          </p:cNvPr>
          <p:cNvGraphicFramePr/>
          <p:nvPr>
            <p:extLst>
              <p:ext uri="{D42A27DB-BD31-4B8C-83A1-F6EECF244321}">
                <p14:modId xmlns:p14="http://schemas.microsoft.com/office/powerpoint/2010/main" val="1360574642"/>
              </p:ext>
            </p:extLst>
          </p:nvPr>
        </p:nvGraphicFramePr>
        <p:xfrm>
          <a:off x="270815" y="-17038"/>
          <a:ext cx="11650369" cy="2246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FE1FA441-0A5C-4D95-B660-5FC26864A955}"/>
              </a:ext>
            </a:extLst>
          </p:cNvPr>
          <p:cNvSpPr/>
          <p:nvPr/>
        </p:nvSpPr>
        <p:spPr>
          <a:xfrm>
            <a:off x="6673798" y="1989258"/>
            <a:ext cx="2169473" cy="2800767"/>
          </a:xfrm>
          <a:prstGeom prst="rect">
            <a:avLst/>
          </a:prstGeom>
        </p:spPr>
        <p:txBody>
          <a:bodyPr wrap="square">
            <a:spAutoFit/>
          </a:bodyPr>
          <a:lstStyle/>
          <a:p>
            <a:r>
              <a:rPr lang="en-US" sz="1600" dirty="0">
                <a:latin typeface="Avenir Next LT Pro" panose="020B0504020202020204" pitchFamily="34" charset="0"/>
              </a:rPr>
              <a:t>“I think </a:t>
            </a:r>
            <a:r>
              <a:rPr lang="en-US" sz="1600" b="1" dirty="0">
                <a:latin typeface="Avenir Next LT Pro" panose="020B0504020202020204" pitchFamily="34" charset="0"/>
              </a:rPr>
              <a:t>it was being over utilized, payment sources are hard</a:t>
            </a:r>
            <a:r>
              <a:rPr lang="en-US" sz="1600" dirty="0">
                <a:latin typeface="Avenir Next LT Pro" panose="020B0504020202020204" pitchFamily="34" charset="0"/>
              </a:rPr>
              <a:t>, insurance couldn’t get paid for. I feel like we have to do better about deciding like you’re saying, </a:t>
            </a:r>
            <a:r>
              <a:rPr lang="en-US" sz="1600" b="1" dirty="0">
                <a:latin typeface="Avenir Next LT Pro" panose="020B0504020202020204" pitchFamily="34" charset="0"/>
              </a:rPr>
              <a:t>who should get it in the first place?”</a:t>
            </a:r>
          </a:p>
        </p:txBody>
      </p:sp>
      <p:sp>
        <p:nvSpPr>
          <p:cNvPr id="6" name="Rectangle 5">
            <a:extLst>
              <a:ext uri="{FF2B5EF4-FFF2-40B4-BE49-F238E27FC236}">
                <a16:creationId xmlns:a16="http://schemas.microsoft.com/office/drawing/2014/main" id="{058E53D1-675D-4BF5-9862-A46607654D5B}"/>
              </a:ext>
            </a:extLst>
          </p:cNvPr>
          <p:cNvSpPr/>
          <p:nvPr/>
        </p:nvSpPr>
        <p:spPr>
          <a:xfrm>
            <a:off x="9138718" y="1971882"/>
            <a:ext cx="2487020" cy="4524315"/>
          </a:xfrm>
          <a:prstGeom prst="rect">
            <a:avLst/>
          </a:prstGeom>
        </p:spPr>
        <p:txBody>
          <a:bodyPr wrap="square">
            <a:spAutoFit/>
          </a:bodyPr>
          <a:lstStyle/>
          <a:p>
            <a:r>
              <a:rPr lang="en-US" sz="1600" dirty="0">
                <a:latin typeface="Avenir Next LT Pro" panose="020B0504020202020204" pitchFamily="34" charset="0"/>
              </a:rPr>
              <a:t>“Looking at providers around Montana, an outcome for me would be </a:t>
            </a:r>
            <a:r>
              <a:rPr lang="en-US" sz="1600" b="1" dirty="0">
                <a:latin typeface="Avenir Next LT Pro" panose="020B0504020202020204" pitchFamily="34" charset="0"/>
              </a:rPr>
              <a:t>the opportunity to become a really valuable resource to rural frontier providers </a:t>
            </a:r>
            <a:r>
              <a:rPr lang="en-US" sz="1600" dirty="0">
                <a:latin typeface="Avenir Next LT Pro" panose="020B0504020202020204" pitchFamily="34" charset="0"/>
              </a:rPr>
              <a:t>so that they can refer to us for a genetics consult. But, if they can refer for pharmacogenetic testing, and if we can do it in a timely cost-effective manner so they can make treatment decisions, then </a:t>
            </a:r>
            <a:r>
              <a:rPr lang="en-US" sz="1600" b="1" dirty="0">
                <a:latin typeface="Avenir Next LT Pro" panose="020B0504020202020204" pitchFamily="34" charset="0"/>
              </a:rPr>
              <a:t>we become an invaluable partner to them.”</a:t>
            </a:r>
          </a:p>
        </p:txBody>
      </p:sp>
      <p:sp>
        <p:nvSpPr>
          <p:cNvPr id="7" name="Content Placeholder 2">
            <a:extLst>
              <a:ext uri="{FF2B5EF4-FFF2-40B4-BE49-F238E27FC236}">
                <a16:creationId xmlns:a16="http://schemas.microsoft.com/office/drawing/2014/main" id="{B7C02412-94C8-479F-B34C-D6F50A0356ED}"/>
              </a:ext>
            </a:extLst>
          </p:cNvPr>
          <p:cNvSpPr txBox="1">
            <a:spLocks/>
          </p:cNvSpPr>
          <p:nvPr/>
        </p:nvSpPr>
        <p:spPr>
          <a:xfrm>
            <a:off x="3766871" y="1953617"/>
            <a:ext cx="2452493" cy="4797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Avenir Next LT Pro" panose="020B0504020202020204" pitchFamily="34" charset="0"/>
              </a:rPr>
              <a:t>“In family practice, my biggest challenge was a patient that came in with anxiety and depression and maybe some suicidal ideation and then </a:t>
            </a:r>
            <a:r>
              <a:rPr lang="en-US" sz="1600" b="1" dirty="0">
                <a:latin typeface="Avenir Next LT Pro" panose="020B0504020202020204" pitchFamily="34" charset="0"/>
              </a:rPr>
              <a:t>you're just picking one of many [medications] out of a magic hat </a:t>
            </a:r>
            <a:r>
              <a:rPr lang="en-US" sz="1600" dirty="0">
                <a:latin typeface="Avenir Next LT Pro" panose="020B0504020202020204" pitchFamily="34" charset="0"/>
              </a:rPr>
              <a:t>and saying, "All right, let's try it." […] and these medicines take so long to work, so you can't have them come back three days later and say, "Are you feeling better?" because that's not a reliable expectation of the medicine.”</a:t>
            </a:r>
          </a:p>
        </p:txBody>
      </p:sp>
      <p:pic>
        <p:nvPicPr>
          <p:cNvPr id="9" name="Graphic 8" descr="Doctor">
            <a:extLst>
              <a:ext uri="{FF2B5EF4-FFF2-40B4-BE49-F238E27FC236}">
                <a16:creationId xmlns:a16="http://schemas.microsoft.com/office/drawing/2014/main" id="{E51AD13B-23DF-49D5-A1E6-75B5930332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263" y="4183411"/>
            <a:ext cx="2487019" cy="2487019"/>
          </a:xfrm>
          <a:prstGeom prst="rect">
            <a:avLst/>
          </a:prstGeom>
        </p:spPr>
      </p:pic>
    </p:spTree>
    <p:extLst>
      <p:ext uri="{BB962C8B-B14F-4D97-AF65-F5344CB8AC3E}">
        <p14:creationId xmlns:p14="http://schemas.microsoft.com/office/powerpoint/2010/main" val="15656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D887D4-3860-3E41-BBE6-97A30E47998B}"/>
              </a:ext>
            </a:extLst>
          </p:cNvPr>
          <p:cNvSpPr/>
          <p:nvPr/>
        </p:nvSpPr>
        <p:spPr>
          <a:xfrm>
            <a:off x="701745" y="766848"/>
            <a:ext cx="10802681" cy="4524315"/>
          </a:xfrm>
          <a:prstGeom prst="rect">
            <a:avLst/>
          </a:prstGeom>
        </p:spPr>
        <p:txBody>
          <a:bodyPr wrap="square">
            <a:spAutoFit/>
          </a:bodyPr>
          <a:lstStyle/>
          <a:p>
            <a:r>
              <a:rPr lang="en-US" sz="3600" dirty="0">
                <a:solidFill>
                  <a:srgbClr val="000000"/>
                </a:solidFill>
                <a:latin typeface="Avenir Next LT Pro" panose="020B0503020202020204" pitchFamily="34" charset="0"/>
                <a:ea typeface="Calibri" panose="020F0502020204030204" pitchFamily="34" charset="0"/>
                <a:cs typeface="Calibri" panose="020F0502020204030204" pitchFamily="34" charset="0"/>
              </a:rPr>
              <a:t>“One of the things that I’m kind of intrigued by is we’re starting to develop outpatient telemedicine and the ability to discharge and manage kids, and specifically to manage their meds. </a:t>
            </a:r>
            <a:r>
              <a:rPr lang="en-US" sz="3600" b="1" dirty="0">
                <a:solidFill>
                  <a:srgbClr val="000000"/>
                </a:solidFill>
                <a:latin typeface="Avenir Next LT Pro" panose="020B0503020202020204" pitchFamily="34" charset="0"/>
                <a:ea typeface="Calibri" panose="020F0502020204030204" pitchFamily="34" charset="0"/>
                <a:cs typeface="Calibri" panose="020F0502020204030204" pitchFamily="34" charset="0"/>
              </a:rPr>
              <a:t>If we could pair that with pharmacogenetic testing, that becomes a pretty powerful service to offer a rural state</a:t>
            </a:r>
            <a:r>
              <a:rPr lang="en-US" sz="3600" dirty="0">
                <a:solidFill>
                  <a:srgbClr val="000000"/>
                </a:solidFill>
                <a:latin typeface="Avenir Next LT Pro" panose="020B0503020202020204" pitchFamily="34" charset="0"/>
                <a:ea typeface="Calibri" panose="020F0502020204030204" pitchFamily="34" charset="0"/>
                <a:cs typeface="Calibri" panose="020F0502020204030204" pitchFamily="34" charset="0"/>
              </a:rPr>
              <a:t>.”  </a:t>
            </a:r>
          </a:p>
          <a:p>
            <a:r>
              <a:rPr lang="en-US" sz="3600" dirty="0">
                <a:solidFill>
                  <a:srgbClr val="000000"/>
                </a:solidFill>
                <a:latin typeface="Avenir Next LT Pro" panose="020B0503020202020204" pitchFamily="34" charset="0"/>
                <a:ea typeface="Calibri" panose="020F0502020204030204" pitchFamily="34" charset="0"/>
                <a:cs typeface="Calibri" panose="020F0502020204030204" pitchFamily="34" charset="0"/>
              </a:rPr>
              <a:t> </a:t>
            </a:r>
            <a:endParaRPr lang="en-US" sz="3600" dirty="0"/>
          </a:p>
        </p:txBody>
      </p:sp>
      <p:sp>
        <p:nvSpPr>
          <p:cNvPr id="3" name="Rectangle 2">
            <a:extLst>
              <a:ext uri="{FF2B5EF4-FFF2-40B4-BE49-F238E27FC236}">
                <a16:creationId xmlns:a16="http://schemas.microsoft.com/office/drawing/2014/main" id="{27E9A065-CF83-3449-9391-F1D5AA23919B}"/>
              </a:ext>
            </a:extLst>
          </p:cNvPr>
          <p:cNvSpPr/>
          <p:nvPr/>
        </p:nvSpPr>
        <p:spPr>
          <a:xfrm>
            <a:off x="2868278" y="4937220"/>
            <a:ext cx="9111469" cy="707886"/>
          </a:xfrm>
          <a:prstGeom prst="rect">
            <a:avLst/>
          </a:prstGeom>
        </p:spPr>
        <p:txBody>
          <a:bodyPr wrap="none">
            <a:spAutoFit/>
          </a:bodyPr>
          <a:lstStyle/>
          <a:p>
            <a:r>
              <a:rPr lang="en-US" sz="4000" dirty="0">
                <a:solidFill>
                  <a:srgbClr val="000000"/>
                </a:solidFill>
                <a:latin typeface="Avenir Next LT Pro" panose="020B0503020202020204" pitchFamily="34" charset="0"/>
                <a:ea typeface="Calibri" panose="020F0502020204030204" pitchFamily="34" charset="0"/>
                <a:cs typeface="Calibri" panose="020F0502020204030204" pitchFamily="34" charset="0"/>
              </a:rPr>
              <a:t>- Provider,  Shodair Children’s Hospital</a:t>
            </a:r>
            <a:endParaRPr lang="en-US" sz="4000" dirty="0"/>
          </a:p>
        </p:txBody>
      </p:sp>
    </p:spTree>
    <p:extLst>
      <p:ext uri="{BB962C8B-B14F-4D97-AF65-F5344CB8AC3E}">
        <p14:creationId xmlns:p14="http://schemas.microsoft.com/office/powerpoint/2010/main" val="205914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38AAC658-C80D-DC40-833C-FA550BA91E5C}"/>
              </a:ext>
            </a:extLst>
          </p:cNvPr>
          <p:cNvSpPr/>
          <p:nvPr/>
        </p:nvSpPr>
        <p:spPr>
          <a:xfrm>
            <a:off x="255182" y="297712"/>
            <a:ext cx="5380074" cy="1073888"/>
          </a:xfrm>
          <a:prstGeom prst="round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Avenir Next LT Pro" panose="020B0504020202020204" pitchFamily="34" charset="0"/>
                <a:cs typeface="Arial" panose="020B0604020202020204" pitchFamily="34" charset="0"/>
              </a:rPr>
              <a:t>Future Directions</a:t>
            </a:r>
          </a:p>
        </p:txBody>
      </p:sp>
      <p:sp>
        <p:nvSpPr>
          <p:cNvPr id="3" name="Rectangle 1">
            <a:extLst>
              <a:ext uri="{FF2B5EF4-FFF2-40B4-BE49-F238E27FC236}">
                <a16:creationId xmlns:a16="http://schemas.microsoft.com/office/drawing/2014/main" id="{92AE8EAF-A7C5-254F-BDFE-BA304BD77DA2}"/>
              </a:ext>
            </a:extLst>
          </p:cNvPr>
          <p:cNvSpPr>
            <a:spLocks noChangeArrowheads="1"/>
          </p:cNvSpPr>
          <p:nvPr/>
        </p:nvSpPr>
        <p:spPr bwMode="auto">
          <a:xfrm>
            <a:off x="255182" y="1063534"/>
            <a:ext cx="11823405"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0" b="0" i="0" u="none" strike="noStrike" cap="none" normalizeH="0" baseline="0" dirty="0">
              <a:ln>
                <a:noFill/>
              </a:ln>
              <a:solidFill>
                <a:schemeClr val="tx1"/>
              </a:solidFill>
              <a:effectLst/>
              <a:latin typeface="Avenir Next LT Pro" panose="020B0504020202020204" pitchFamily="34" charset="0"/>
            </a:endParaRPr>
          </a:p>
          <a:p>
            <a:pPr marL="914400" marR="0" lvl="0" indent="-457200" defTabSz="914400" rtl="0" eaLnBrk="0" fontAlgn="base" latinLnBrk="0" hangingPunct="0">
              <a:lnSpc>
                <a:spcPct val="100000"/>
              </a:lnSpc>
              <a:spcBef>
                <a:spcPct val="0"/>
              </a:spcBef>
              <a:spcAft>
                <a:spcPct val="0"/>
              </a:spcAft>
              <a:buClrTx/>
              <a:buSzTx/>
              <a:buFontTx/>
              <a:buChar char="•"/>
              <a:tabLst/>
            </a:pPr>
            <a:endParaRPr kumimoji="0" lang="en-US" altLang="en-US" sz="3000" b="0" i="0" u="none" strike="noStrike" cap="none" normalizeH="0" baseline="0" dirty="0">
              <a:ln>
                <a:noFill/>
              </a:ln>
              <a:solidFill>
                <a:srgbClr val="000000"/>
              </a:solidFill>
              <a:effectLst/>
              <a:latin typeface="Avenir Next LT Pro" panose="020B0504020202020204" pitchFamily="34" charset="0"/>
              <a:cs typeface="Times New Roman" panose="02020603050405020304" pitchFamily="18" charset="0"/>
            </a:endParaRPr>
          </a:p>
          <a:p>
            <a:pPr marL="914400" marR="0" lvl="0" indent="-457200" defTabSz="914400" rtl="0" eaLnBrk="0" fontAlgn="base" latinLnBrk="0" hangingPunct="0">
              <a:lnSpc>
                <a:spcPct val="100000"/>
              </a:lnSpc>
              <a:spcBef>
                <a:spcPct val="0"/>
              </a:spcBef>
              <a:spcAft>
                <a:spcPct val="0"/>
              </a:spcAft>
              <a:buClrTx/>
              <a:buSzTx/>
              <a:buFontTx/>
              <a:buChar char="•"/>
              <a:tabLst/>
            </a:pPr>
            <a:r>
              <a:rPr lang="en-US" altLang="en-US" sz="3000" dirty="0">
                <a:solidFill>
                  <a:srgbClr val="000000"/>
                </a:solidFill>
                <a:latin typeface="Avenir Next LT Pro" panose="020B0504020202020204" pitchFamily="34" charset="0"/>
                <a:cs typeface="Times New Roman" panose="02020603050405020304" pitchFamily="18" charset="0"/>
              </a:rPr>
              <a:t>Shodair Children’s Hospital is an </a:t>
            </a:r>
            <a:r>
              <a:rPr lang="en-US" altLang="en-US" sz="3000" b="1" dirty="0">
                <a:solidFill>
                  <a:srgbClr val="000000"/>
                </a:solidFill>
                <a:latin typeface="Avenir Next LT Pro" panose="020B0504020202020204" pitchFamily="34" charset="0"/>
                <a:cs typeface="Times New Roman" panose="02020603050405020304" pitchFamily="18" charset="0"/>
              </a:rPr>
              <a:t>ideal site to pilot </a:t>
            </a:r>
            <a:r>
              <a:rPr lang="en-US" altLang="en-US" sz="3000" dirty="0">
                <a:solidFill>
                  <a:srgbClr val="000000"/>
                </a:solidFill>
                <a:latin typeface="Avenir Next LT Pro" panose="020B0504020202020204" pitchFamily="34" charset="0"/>
                <a:cs typeface="Times New Roman" panose="02020603050405020304" pitchFamily="18" charset="0"/>
              </a:rPr>
              <a:t>pharmacogenetic testing services</a:t>
            </a:r>
          </a:p>
          <a:p>
            <a:pPr marL="914400" marR="0" lvl="0" indent="-457200" defTabSz="914400" rtl="0" eaLnBrk="0" fontAlgn="base" latinLnBrk="0" hangingPunct="0">
              <a:lnSpc>
                <a:spcPct val="100000"/>
              </a:lnSpc>
              <a:spcBef>
                <a:spcPct val="0"/>
              </a:spcBef>
              <a:spcAft>
                <a:spcPct val="0"/>
              </a:spcAft>
              <a:buClrTx/>
              <a:buSzTx/>
              <a:buFontTx/>
              <a:buChar char="•"/>
              <a:tabLst/>
            </a:pPr>
            <a:endParaRPr lang="en-US" altLang="en-US" sz="3000" dirty="0">
              <a:solidFill>
                <a:srgbClr val="000000"/>
              </a:solidFill>
              <a:latin typeface="Avenir Next LT Pro" panose="020B0504020202020204" pitchFamily="34" charset="0"/>
              <a:cs typeface="Times New Roman" panose="02020603050405020304" pitchFamily="18" charset="0"/>
            </a:endParaRPr>
          </a:p>
          <a:p>
            <a:pPr marL="914400" marR="0" lvl="0" indent="-457200" defTabSz="914400" rtl="0" eaLnBrk="0" fontAlgn="base" latinLnBrk="0" hangingPunct="0">
              <a:lnSpc>
                <a:spcPct val="100000"/>
              </a:lnSpc>
              <a:spcBef>
                <a:spcPct val="0"/>
              </a:spcBef>
              <a:spcAft>
                <a:spcPct val="0"/>
              </a:spcAft>
              <a:buClrTx/>
              <a:buSzTx/>
              <a:buFontTx/>
              <a:buChar char="•"/>
              <a:tabLst/>
            </a:pPr>
            <a:r>
              <a:rPr lang="en-US" altLang="en-US" sz="3000" dirty="0">
                <a:solidFill>
                  <a:srgbClr val="000000"/>
                </a:solidFill>
                <a:latin typeface="Avenir Next LT Pro" panose="020B0504020202020204" pitchFamily="34" charset="0"/>
                <a:cs typeface="Times New Roman" panose="02020603050405020304" pitchFamily="18" charset="0"/>
              </a:rPr>
              <a:t>Pediatric psychiatry paired with pharmacogenetic testing offers a unique opportunity to make </a:t>
            </a:r>
            <a:r>
              <a:rPr lang="en-US" altLang="en-US" sz="3000" b="1" dirty="0">
                <a:solidFill>
                  <a:srgbClr val="000000"/>
                </a:solidFill>
                <a:latin typeface="Avenir Next LT Pro" panose="020B0504020202020204" pitchFamily="34" charset="0"/>
                <a:cs typeface="Times New Roman" panose="02020603050405020304" pitchFamily="18" charset="0"/>
              </a:rPr>
              <a:t>impactful change for children in Montana </a:t>
            </a:r>
            <a:endParaRPr kumimoji="0" lang="en-US" altLang="en-US" sz="3000" b="1" i="0" u="none" strike="noStrike" cap="none" normalizeH="0" baseline="0" dirty="0">
              <a:ln>
                <a:noFill/>
              </a:ln>
              <a:solidFill>
                <a:srgbClr val="000000"/>
              </a:solidFill>
              <a:effectLst/>
              <a:latin typeface="Avenir Next LT Pro" panose="020B0504020202020204" pitchFamily="34" charset="0"/>
              <a:cs typeface="Times New Roman" panose="02020603050405020304" pitchFamily="18" charset="0"/>
            </a:endParaRPr>
          </a:p>
          <a:p>
            <a:pPr marL="914400" marR="0" lvl="0" indent="-457200" algn="l" defTabSz="914400" rtl="0" eaLnBrk="0" fontAlgn="base" latinLnBrk="0" hangingPunct="0">
              <a:lnSpc>
                <a:spcPct val="100000"/>
              </a:lnSpc>
              <a:spcBef>
                <a:spcPct val="0"/>
              </a:spcBef>
              <a:spcAft>
                <a:spcPct val="0"/>
              </a:spcAft>
              <a:buClrTx/>
              <a:buSzTx/>
              <a:buFontTx/>
              <a:buChar char="•"/>
              <a:tabLst/>
            </a:pPr>
            <a:endParaRPr kumimoji="0" lang="en-US" altLang="en-US" sz="3000" b="0" i="0" u="none" strike="noStrike" cap="none" normalizeH="0" baseline="0" dirty="0">
              <a:ln>
                <a:noFill/>
              </a:ln>
              <a:solidFill>
                <a:srgbClr val="000000"/>
              </a:solidFill>
              <a:effectLst/>
              <a:latin typeface="Avenir Next LT Pro" panose="020B0504020202020204" pitchFamily="34" charset="0"/>
              <a:cs typeface="Times New Roman" panose="02020603050405020304" pitchFamily="18" charset="0"/>
            </a:endParaRPr>
          </a:p>
          <a:p>
            <a:pPr marL="91440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3000" b="0" i="0" u="none" strike="noStrike" cap="none" normalizeH="0" baseline="0" dirty="0">
                <a:ln>
                  <a:noFill/>
                </a:ln>
                <a:solidFill>
                  <a:srgbClr val="000000"/>
                </a:solidFill>
                <a:effectLst/>
                <a:latin typeface="Avenir Next LT Pro" panose="020B0504020202020204" pitchFamily="34" charset="0"/>
                <a:cs typeface="Times New Roman" panose="02020603050405020304" pitchFamily="18" charset="0"/>
              </a:rPr>
              <a:t>Future work will continue to </a:t>
            </a:r>
            <a:r>
              <a:rPr kumimoji="0" lang="en-US" altLang="en-US" sz="3000" b="1" i="0" u="none" strike="noStrike" cap="none" normalizeH="0" baseline="0" dirty="0">
                <a:ln>
                  <a:noFill/>
                </a:ln>
                <a:solidFill>
                  <a:srgbClr val="000000"/>
                </a:solidFill>
                <a:effectLst/>
                <a:latin typeface="Avenir Next LT Pro" panose="020B0504020202020204" pitchFamily="34" charset="0"/>
                <a:cs typeface="Times New Roman" panose="02020603050405020304" pitchFamily="18" charset="0"/>
              </a:rPr>
              <a:t>improve and refine </a:t>
            </a:r>
            <a:r>
              <a:rPr kumimoji="0" lang="en-US" altLang="en-US" sz="3000" b="0" i="0" u="none" strike="noStrike" cap="none" normalizeH="0" baseline="0" dirty="0">
                <a:ln>
                  <a:noFill/>
                </a:ln>
                <a:solidFill>
                  <a:srgbClr val="000000"/>
                </a:solidFill>
                <a:effectLst/>
                <a:latin typeface="Avenir Next LT Pro" panose="020B0504020202020204" pitchFamily="34" charset="0"/>
                <a:cs typeface="Times New Roman" panose="02020603050405020304" pitchFamily="18" charset="0"/>
              </a:rPr>
              <a:t>implementation strategies through experience gained with early adopter sites</a:t>
            </a:r>
          </a:p>
        </p:txBody>
      </p:sp>
    </p:spTree>
    <p:extLst>
      <p:ext uri="{BB962C8B-B14F-4D97-AF65-F5344CB8AC3E}">
        <p14:creationId xmlns:p14="http://schemas.microsoft.com/office/powerpoint/2010/main" val="2125430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5118</TotalTime>
  <Words>1415</Words>
  <Application>Microsoft Macintosh PowerPoint</Application>
  <PresentationFormat>Widescreen</PresentationFormat>
  <Paragraphs>82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Next</vt:lpstr>
      <vt:lpstr>Avenir Next LT Pro</vt:lpstr>
      <vt:lpstr>Calibri</vt:lpstr>
      <vt:lpstr>Calibri Light</vt:lpstr>
      <vt:lpstr>Times New Roman</vt:lpstr>
      <vt:lpstr>Office Theme</vt:lpstr>
      <vt:lpstr>Pharmacogenetic Implementation in a Montana Children’s Psychiatric Center:  A Case Study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Precision Medicine under the Big Sky:  Pharmacogenetic Implementation in Rural Settings</dc:title>
  <dc:creator>Leitch, Tianna</dc:creator>
  <cp:lastModifiedBy>Leitch, Tianna</cp:lastModifiedBy>
  <cp:revision>45</cp:revision>
  <dcterms:created xsi:type="dcterms:W3CDTF">2020-02-18T05:57:29Z</dcterms:created>
  <dcterms:modified xsi:type="dcterms:W3CDTF">2021-02-16T08:39:38Z</dcterms:modified>
</cp:coreProperties>
</file>