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Merriweather" panose="020B0604020202020204" charset="0"/>
      <p:regular r:id="rId23"/>
      <p:bold r:id="rId24"/>
      <p:italic r:id="rId25"/>
      <p:boldItalic r:id="rId26"/>
    </p:embeddedFont>
    <p:embeddedFont>
      <p:font typeface="Oswald Regular" panose="020B0604020202020204" charset="0"/>
      <p:regular r:id="rId27"/>
      <p:bold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d23b1c9c6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d23b1c9c6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d23b1c9c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d23b1c9c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d23b1c9c6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d23b1c9c6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d23b1c9c6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d23b1c9c6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d23b1c9c6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bd23b1c9c6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bd23b1c9c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bd23b1c9c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d23b1c9c6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d23b1c9c6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d23b1c9c6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d23b1c9c6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ba6736bf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ba6736bf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d23b1c9c6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d23b1c9c6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d23b1c9c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d23b1c9c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bd23b1c9c6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bd23b1c9c6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d23b1c9c6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d23b1c9c6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d23b1c9c6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d23b1c9c6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d23b1c9c6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d23b1c9c6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d23b1c9c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d23b1c9c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d23b1c9c6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d23b1c9c6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d23b1c9c6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d23b1c9c6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d23b1c9c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d23b1c9c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works.umt.edu/etd/1166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Damming Paradise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4294967295"/>
          </p:nvPr>
        </p:nvSpPr>
        <p:spPr>
          <a:xfrm>
            <a:off x="289050" y="411322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Jacob Schmidt</a:t>
            </a:r>
            <a:endParaRPr>
              <a:solidFill>
                <a:schemeClr val="accen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MA Student, History</a:t>
            </a:r>
            <a:endParaRPr>
              <a:solidFill>
                <a:schemeClr val="accen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294967295"/>
          </p:nvPr>
        </p:nvSpPr>
        <p:spPr>
          <a:xfrm>
            <a:off x="311725" y="1302738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The Struggle for Good Jobs, Public Power, and Wild Rivers </a:t>
            </a:r>
            <a:endParaRPr sz="2400">
              <a:solidFill>
                <a:schemeClr val="accen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in the Flathead Valley, 1948–1968</a:t>
            </a:r>
            <a:endParaRPr sz="2400">
              <a:solidFill>
                <a:schemeClr val="accen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225" y="2273450"/>
            <a:ext cx="5469104" cy="273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9375" y="97825"/>
            <a:ext cx="36069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Bernard DeVoto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425" y="676550"/>
            <a:ext cx="6692508" cy="412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70025"/>
            <a:ext cx="2064625" cy="23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152400" y="4558725"/>
            <a:ext cx="133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Wikimedia Commons, Mansfield Papers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Spruce Park Reservoir and Tunnel</a:t>
            </a: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3995" cy="446408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5200850" y="4381800"/>
            <a:ext cx="383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Mansfield Papers, Series 17, Box 233, Folder 7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669150"/>
            <a:ext cx="2627475" cy="362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296025" y="84750"/>
            <a:ext cx="61647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The Craighead Brothers, during a 1970 National Geographic trip down Idaho’s Middle Fork Salmon River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50" y="778875"/>
            <a:ext cx="5904225" cy="421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6141075" y="967500"/>
            <a:ext cx="1820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National Geographic Society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Paradise Reservoir Map, Public Power advertisement</a:t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l="8332" t="3269"/>
          <a:stretch/>
        </p:blipFill>
        <p:spPr>
          <a:xfrm>
            <a:off x="5499200" y="1591175"/>
            <a:ext cx="3456496" cy="27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0" y="83150"/>
            <a:ext cx="5342277" cy="40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5310900" y="4381800"/>
            <a:ext cx="383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John Garber Papers, Box 1, Folder 1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106375" y="4297975"/>
            <a:ext cx="4794900" cy="8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 Flathead River through the National Bison Range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75" y="525400"/>
            <a:ext cx="5801200" cy="3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500" y="2175025"/>
            <a:ext cx="3992649" cy="22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5047400" y="4484400"/>
            <a:ext cx="3992700" cy="5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Town of Superior, which would have been submerged under Paradise Reservoir</a:t>
            </a:r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5907575" y="1385725"/>
            <a:ext cx="1335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Dept of Interior, National Bison Range</a:t>
            </a:r>
            <a:endParaRPr sz="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Superior, Montana Office of the Mayor</a:t>
            </a:r>
            <a:endParaRPr sz="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875" y="152400"/>
            <a:ext cx="328431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018" y="152400"/>
            <a:ext cx="3737867" cy="483870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729038" y="4906000"/>
            <a:ext cx="3276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Mansfield Papers, Series 14, Box 12, Folder 10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8"/>
            <a:ext cx="8704490" cy="639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/>
          <p:nvPr/>
        </p:nvSpPr>
        <p:spPr>
          <a:xfrm>
            <a:off x="-25" y="1181925"/>
            <a:ext cx="9144000" cy="1169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l="22209"/>
          <a:stretch/>
        </p:blipFill>
        <p:spPr>
          <a:xfrm>
            <a:off x="4692050" y="1602850"/>
            <a:ext cx="3991676" cy="35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4">
            <a:alphaModFix/>
          </a:blip>
          <a:srcRect l="3981" t="3723" r="10948" b="28072"/>
          <a:stretch/>
        </p:blipFill>
        <p:spPr>
          <a:xfrm>
            <a:off x="185900" y="259025"/>
            <a:ext cx="4280175" cy="457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4632850" y="1181925"/>
            <a:ext cx="46779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Mansfield and Kennedy, Billings 1960</a:t>
            </a:r>
            <a:endParaRPr sz="1800"/>
          </a:p>
        </p:txBody>
      </p:sp>
      <p:sp>
        <p:nvSpPr>
          <p:cNvPr id="194" name="Google Shape;194;p29"/>
          <p:cNvSpPr txBox="1"/>
          <p:nvPr/>
        </p:nvSpPr>
        <p:spPr>
          <a:xfrm>
            <a:off x="799750" y="4832675"/>
            <a:ext cx="383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John Garber Papers, Box 1, Folder 7</a:t>
            </a:r>
            <a:endParaRPr sz="1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43212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Flathead Valley with dam sites marked.	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850" y="1694750"/>
            <a:ext cx="4783135" cy="26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00" y="0"/>
            <a:ext cx="2932243" cy="437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0"/>
          <p:cNvSpPr txBox="1"/>
          <p:nvPr/>
        </p:nvSpPr>
        <p:spPr>
          <a:xfrm>
            <a:off x="5733700" y="4376400"/>
            <a:ext cx="293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Flathead River Wild and Scenic Study, 1975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Flathead National Forest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Bibliography</a:t>
            </a:r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4294967295"/>
          </p:nvPr>
        </p:nvSpPr>
        <p:spPr>
          <a:xfrm>
            <a:off x="311725" y="122967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410"/>
              <a:t>Primary Sources</a:t>
            </a:r>
            <a:endParaRPr sz="1410"/>
          </a:p>
          <a:p>
            <a:pPr marL="457200" lvl="0" indent="-4572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839" u="sng">
                <a:solidFill>
                  <a:srgbClr val="000000"/>
                </a:solidFill>
              </a:rPr>
              <a:t>Archives and Special Collections of the Maureen and Mike Mansfield Library:</a:t>
            </a:r>
            <a:endParaRPr sz="839" u="sng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839">
                <a:solidFill>
                  <a:srgbClr val="000000"/>
                </a:solidFill>
              </a:rPr>
              <a:t>Clifton Merritt Papers, 1935–2008. Mss 700.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839">
                <a:solidFill>
                  <a:srgbClr val="000000"/>
                </a:solidFill>
              </a:rPr>
              <a:t>John R. Garber Papers, 1956–1968. Mss 787.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839">
                <a:solidFill>
                  <a:srgbClr val="000000"/>
                </a:solidFill>
              </a:rPr>
              <a:t>Mike Mansfield Papers, 1903–2002. Mss 065.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 u="sng">
                <a:solidFill>
                  <a:srgbClr val="000000"/>
                </a:solidFill>
              </a:rPr>
              <a:t>Newspapers</a:t>
            </a:r>
            <a:endParaRPr sz="839" u="sng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 i="1">
                <a:solidFill>
                  <a:srgbClr val="000000"/>
                </a:solidFill>
              </a:rPr>
              <a:t>Daily Interlake</a:t>
            </a:r>
            <a:endParaRPr sz="839" i="1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 i="1">
                <a:solidFill>
                  <a:srgbClr val="000000"/>
                </a:solidFill>
              </a:rPr>
              <a:t>Hungry Horse News</a:t>
            </a:r>
            <a:endParaRPr sz="839" i="1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 i="1">
                <a:solidFill>
                  <a:srgbClr val="000000"/>
                </a:solidFill>
              </a:rPr>
              <a:t>The People’s Voice</a:t>
            </a:r>
            <a:endParaRPr sz="839" i="1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 u="sng">
                <a:solidFill>
                  <a:srgbClr val="000000"/>
                </a:solidFill>
              </a:rPr>
              <a:t>Magazine Articles</a:t>
            </a:r>
            <a:endParaRPr sz="839" u="sng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>
                <a:solidFill>
                  <a:srgbClr val="000000"/>
                </a:solidFill>
              </a:rPr>
              <a:t>Clifton Merritt. “Wilderness Water” Naturalist 9 no. 2 (1959). Natural History Society of Minnesota. 52-56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>
                <a:solidFill>
                  <a:srgbClr val="000000"/>
                </a:solidFill>
              </a:rPr>
              <a:t>Craighead, Frank. “Outdoor Recreation Research” Naturalist 9 no. 2 (1959). Natural History Society of Minnesota. 23-27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>
                <a:solidFill>
                  <a:srgbClr val="000000"/>
                </a:solidFill>
              </a:rPr>
              <a:t>Craighead, Frank and John. “River Systems” Naturalist 9 no. 2 (1962). Natural History Society of Minnesota. 2-17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>
                <a:solidFill>
                  <a:srgbClr val="000000"/>
                </a:solidFill>
              </a:rPr>
              <a:t>Craighead, John. “Stream Abuse: a challenge to our effluent society” Naturalist 9 no. 3 (1962). Natural History Society of Minnesota. 1-11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>
                <a:solidFill>
                  <a:srgbClr val="000000"/>
                </a:solidFill>
              </a:rPr>
              <a:t>DeVoto, Bernard. “Shall We Let Them Ruin Our National Parks?” DeVoto’s West. (Athens, Ohio, Swallow Press, 2005). page 189–202.</a:t>
            </a:r>
            <a:endParaRPr sz="839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839">
              <a:solidFill>
                <a:srgbClr val="000000"/>
              </a:solidFill>
            </a:endParaRPr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4294967295"/>
          </p:nvPr>
        </p:nvSpPr>
        <p:spPr>
          <a:xfrm>
            <a:off x="4832425" y="122967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Secondary Scholarship</a:t>
            </a:r>
            <a:endParaRPr sz="36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Bailey, Shawn Patrick. "WORTH A DAM: GLACIER VIEW AND THE PRESERVATION OF WILD AMERICA" (2020). </a:t>
            </a:r>
            <a:r>
              <a:rPr lang="en" sz="3600" i="1">
                <a:solidFill>
                  <a:srgbClr val="000000"/>
                </a:solidFill>
              </a:rPr>
              <a:t>Graduate Student Theses, Dissertations, &amp; Professional Papers.</a:t>
            </a:r>
            <a:r>
              <a:rPr lang="en" sz="3600">
                <a:solidFill>
                  <a:srgbClr val="000000"/>
                </a:solidFill>
              </a:rPr>
              <a:t> 11669. </a:t>
            </a:r>
            <a:r>
              <a:rPr lang="en" sz="36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https://scholarworks.umt.edu/etd/11669</a:t>
            </a:r>
            <a:r>
              <a:rPr lang="en" sz="3600">
                <a:solidFill>
                  <a:srgbClr val="000000"/>
                </a:solidFill>
              </a:rPr>
              <a:t> 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Brooks, Karl Boyd., and William Cronon. </a:t>
            </a:r>
            <a:r>
              <a:rPr lang="en" sz="3600" i="1">
                <a:solidFill>
                  <a:srgbClr val="000000"/>
                </a:solidFill>
              </a:rPr>
              <a:t>Public Power, Private Dams: The Hells Canyon High Dam Controversy</a:t>
            </a:r>
            <a:r>
              <a:rPr lang="en" sz="3600">
                <a:solidFill>
                  <a:srgbClr val="000000"/>
                </a:solidFill>
              </a:rPr>
              <a:t>. University of Washington Press, 2009.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Crane, Jeff, and Michael Egan. </a:t>
            </a:r>
            <a:r>
              <a:rPr lang="en" sz="3600" i="1">
                <a:solidFill>
                  <a:srgbClr val="000000"/>
                </a:solidFill>
              </a:rPr>
              <a:t>Natural Protest: Essays on the History of American Environmentalism</a:t>
            </a:r>
            <a:r>
              <a:rPr lang="en" sz="3600">
                <a:solidFill>
                  <a:srgbClr val="000000"/>
                </a:solidFill>
              </a:rPr>
              <a:t>. Routledge, 2009.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Drake, Brian Allen. </a:t>
            </a:r>
            <a:r>
              <a:rPr lang="en" sz="3600" i="1">
                <a:solidFill>
                  <a:srgbClr val="000000"/>
                </a:solidFill>
              </a:rPr>
              <a:t>Loving Nature, Fearing the State: Environmentalism and Antigovernment Politics before Reagan</a:t>
            </a:r>
            <a:r>
              <a:rPr lang="en" sz="3600">
                <a:solidFill>
                  <a:srgbClr val="000000"/>
                </a:solidFill>
              </a:rPr>
              <a:t>. University of Washington Press, 2015.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Harvey, Mark W. T. </a:t>
            </a:r>
            <a:r>
              <a:rPr lang="en" sz="3600" i="1">
                <a:solidFill>
                  <a:srgbClr val="000000"/>
                </a:solidFill>
              </a:rPr>
              <a:t>Symbol of Wilderness: Echo Park and the American Conservation Movement</a:t>
            </a:r>
            <a:r>
              <a:rPr lang="en" sz="3600">
                <a:solidFill>
                  <a:srgbClr val="000000"/>
                </a:solidFill>
              </a:rPr>
              <a:t>. Univ Of Washington Press, 2015.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Lifset, Robert. </a:t>
            </a:r>
            <a:r>
              <a:rPr lang="en" sz="3600" i="1">
                <a:solidFill>
                  <a:srgbClr val="000000"/>
                </a:solidFill>
              </a:rPr>
              <a:t>Power on the Hudson Storm King Mountain and the Emergence of Modern American Environmentalism</a:t>
            </a:r>
            <a:r>
              <a:rPr lang="en" sz="3600">
                <a:solidFill>
                  <a:srgbClr val="000000"/>
                </a:solidFill>
              </a:rPr>
              <a:t>. University of Pittsburgh Press, 2014.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Palmer, Tim. </a:t>
            </a:r>
            <a:r>
              <a:rPr lang="en" sz="3600" i="1">
                <a:solidFill>
                  <a:srgbClr val="000000"/>
                </a:solidFill>
              </a:rPr>
              <a:t>Wild and Scenic Rivers of America</a:t>
            </a:r>
            <a:r>
              <a:rPr lang="en" sz="3600">
                <a:solidFill>
                  <a:srgbClr val="000000"/>
                </a:solidFill>
              </a:rPr>
              <a:t>. Island Press, 2013.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Reisner, Marc, and Lawrie Mott. </a:t>
            </a:r>
            <a:r>
              <a:rPr lang="en" sz="3600" i="1">
                <a:solidFill>
                  <a:srgbClr val="000000"/>
                </a:solidFill>
              </a:rPr>
              <a:t>Cadillac Desert: The American West and Its Disappearing Water</a:t>
            </a:r>
            <a:r>
              <a:rPr lang="en" sz="3600">
                <a:solidFill>
                  <a:srgbClr val="000000"/>
                </a:solidFill>
              </a:rPr>
              <a:t>. Penguin Books, 2017.</a:t>
            </a:r>
            <a:endParaRPr sz="3600" i="1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Sabin, Paul. "Environmental Law and the End of the New Deal Order." </a:t>
            </a:r>
            <a:r>
              <a:rPr lang="en" sz="3600" i="1">
                <a:solidFill>
                  <a:srgbClr val="000000"/>
                </a:solidFill>
              </a:rPr>
              <a:t>Law and History Review</a:t>
            </a:r>
            <a:r>
              <a:rPr lang="en" sz="3600">
                <a:solidFill>
                  <a:srgbClr val="000000"/>
                </a:solidFill>
              </a:rPr>
              <a:t> 33, no. 4 (2015): 965-1003. doi:10.1017/s0738248015000462.</a:t>
            </a:r>
            <a:endParaRPr sz="3600">
              <a:solidFill>
                <a:srgbClr val="000000"/>
              </a:solidFill>
            </a:endParaRPr>
          </a:p>
          <a:p>
            <a:pPr marL="3810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Swanson, Frederick H. "Lee Metcalf and the Politics of Preservation: Part 1— A Positive Program of Development."</a:t>
            </a:r>
            <a:r>
              <a:rPr lang="en" sz="3600" i="1">
                <a:solidFill>
                  <a:srgbClr val="000000"/>
                </a:solidFill>
              </a:rPr>
              <a:t> Montana: The Magazine of Western History</a:t>
            </a:r>
            <a:r>
              <a:rPr lang="en" sz="3600">
                <a:solidFill>
                  <a:srgbClr val="000000"/>
                </a:solidFill>
              </a:rPr>
              <a:t> 63, no. 1 (2013): 3-91.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925" y="595313"/>
            <a:ext cx="5095875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025" y="1227988"/>
            <a:ext cx="3410374" cy="26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136013" y="465925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1964 Flood</a:t>
            </a:r>
            <a:endParaRPr sz="2000" b="1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6336050" y="4548200"/>
            <a:ext cx="24240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Photos from USGS</a:t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</a:t>
            </a:r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4294967295"/>
          </p:nvPr>
        </p:nvSpPr>
        <p:spPr>
          <a:xfrm>
            <a:off x="311725" y="206352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Jacob Schmidt</a:t>
            </a:r>
            <a:endParaRPr>
              <a:solidFill>
                <a:schemeClr val="accen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MA Student, History</a:t>
            </a:r>
            <a:endParaRPr>
              <a:solidFill>
                <a:schemeClr val="accen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16" name="Google Shape;216;p32"/>
          <p:cNvSpPr txBox="1">
            <a:spLocks noGrp="1"/>
          </p:cNvSpPr>
          <p:nvPr>
            <p:ph type="subTitle" idx="4294967295"/>
          </p:nvPr>
        </p:nvSpPr>
        <p:spPr>
          <a:xfrm>
            <a:off x="289050" y="127092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jacob1.schmidt@umontana.edu</a:t>
            </a:r>
            <a:endParaRPr sz="2400">
              <a:solidFill>
                <a:schemeClr val="accen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225" y="2273450"/>
            <a:ext cx="5469104" cy="273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 txBox="1"/>
          <p:nvPr/>
        </p:nvSpPr>
        <p:spPr>
          <a:xfrm>
            <a:off x="6105725" y="2007675"/>
            <a:ext cx="407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View of Buffalo Rapids, Lower Flathead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235725" y="3613075"/>
            <a:ext cx="24486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Congressman 	1953–61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Senator		1961–78</a:t>
            </a:r>
            <a:endParaRPr sz="1600"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175" y="226975"/>
            <a:ext cx="1877784" cy="28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235725" y="3099575"/>
            <a:ext cx="2139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Lee Metcalf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0" y="4854375"/>
            <a:ext cx="1335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Wikimedia Commons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318800" y="1361725"/>
            <a:ext cx="54066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“Oratorical floods submerge facts. 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In controversies, such as this, facts are sometimes swept out of mind by subsequent floods of oratory”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Public Power, </a:t>
            </a:r>
            <a:r>
              <a:rPr lang="en" sz="13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1962</a:t>
            </a:r>
            <a:endParaRPr sz="13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43212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the Flathead Valley with dam sites marked.	</a:t>
            </a: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850" y="1694750"/>
            <a:ext cx="4783135" cy="26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00" y="0"/>
            <a:ext cx="2932243" cy="43764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5733700" y="4376400"/>
            <a:ext cx="293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Flathead River Wild and Scenic Study, 1975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Flathead National Forest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00" y="2863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Hungry Horse Dam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Columbia Falls Smelter</a:t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00" y="1219700"/>
            <a:ext cx="4744060" cy="37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760" y="1277025"/>
            <a:ext cx="3860842" cy="304443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5996925" y="4321450"/>
            <a:ext cx="2128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Photo from Archives and Special Collections, Mansfield Library, University of Montana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467150" y="293700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“All without harming anybody in the state of Montana, but as a matter of fact, helping everybody.”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467150" y="3167725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Mike Mansfield on Hungry Horse Dam 1959</a:t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450" y="1437125"/>
            <a:ext cx="3831300" cy="25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5686075" y="3991325"/>
            <a:ext cx="25731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>
                <a:solidFill>
                  <a:schemeClr val="accent1"/>
                </a:solidFill>
              </a:rPr>
              <a:t>Mike Mansfield 	</a:t>
            </a:r>
            <a:endParaRPr sz="2100">
              <a:solidFill>
                <a:schemeClr val="accent1"/>
              </a:solidFill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5686075" y="4293425"/>
            <a:ext cx="24486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Congressman 	1943–53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Senator		1953–77</a:t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3972863" y="3668225"/>
            <a:ext cx="1335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Wikimedia Commons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Aluminum in the 1950s</a:t>
            </a:r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25" y="2375850"/>
            <a:ext cx="2959500" cy="14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John R. Garber Papers</a:t>
            </a:r>
            <a:endParaRPr sz="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Box 1, Folder 1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t="39279"/>
          <a:stretch/>
        </p:blipFill>
        <p:spPr>
          <a:xfrm>
            <a:off x="3766975" y="865350"/>
            <a:ext cx="5332628" cy="431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78675" y="4447375"/>
            <a:ext cx="87282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Aerial View, Glacier View dam site		Artist’s rendering of proposed dam</a:t>
            </a:r>
            <a:endParaRPr sz="1400"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5" y="144200"/>
            <a:ext cx="6348588" cy="421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3720700" y="4299125"/>
            <a:ext cx="1335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Wikimedia Commons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4">
            <a:alphaModFix/>
          </a:blip>
          <a:srcRect b="2591"/>
          <a:stretch/>
        </p:blipFill>
        <p:spPr>
          <a:xfrm>
            <a:off x="5372925" y="1767500"/>
            <a:ext cx="3673499" cy="259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7326700" y="4299125"/>
            <a:ext cx="176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Glacier National Park Archives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of proposed Glacier View Lake</a:t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760403" y="-2187373"/>
            <a:ext cx="3623200" cy="90463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5200850" y="4291725"/>
            <a:ext cx="3276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Mansfield Papers, Series 17, Box 233, Folder 1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Paradigm</vt:lpstr>
      <vt:lpstr>Damming Paradise</vt:lpstr>
      <vt:lpstr>PowerPoint Presentation</vt:lpstr>
      <vt:lpstr>PowerPoint Presentation</vt:lpstr>
      <vt:lpstr>PowerPoint Presentation</vt:lpstr>
      <vt:lpstr>Hungry Horse Dam  and Columbia Falls Smelter</vt:lpstr>
      <vt:lpstr>“All without harming anybody in the state of Montana, but as a matter of fact, helping everybody.”</vt:lpstr>
      <vt:lpstr>Aluminum in the 1950s</vt:lpstr>
      <vt:lpstr>PowerPoint Presentation</vt:lpstr>
      <vt:lpstr>PowerPoint Presentation</vt:lpstr>
      <vt:lpstr>Bernard DeVoto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Mansfield and Kennedy, Billings 1960</vt:lpstr>
      <vt:lpstr>PowerPoint Presentation</vt:lpstr>
      <vt:lpstr>Bibliography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Damming Paradise</dc:title>
  <cp:revision>1</cp:revision>
  <dcterms:modified xsi:type="dcterms:W3CDTF">2021-02-17T01:48:56Z</dcterms:modified>
</cp:coreProperties>
</file>