
<file path=[Content_Types].xml><?xml version="1.0" encoding="utf-8"?>
<Types xmlns="http://schemas.openxmlformats.org/package/2006/content-types">
  <Default Extension="emf" ContentType="image/x-emf"/>
  <Default Extension="jpg" ContentType="image/jpe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"/>
  </p:notesMasterIdLst>
  <p:sldIdLst>
    <p:sldId id="259" r:id="rId2"/>
  </p:sldIdLst>
  <p:sldSz cx="43891200" cy="32918400"/>
  <p:notesSz cx="6858000" cy="9144000"/>
  <p:defaultTextStyle>
    <a:defPPr>
      <a:defRPr lang="en-US"/>
    </a:defPPr>
    <a:lvl1pPr marL="0" algn="l" defTabSz="2090005" rtl="0" eaLnBrk="1" latinLnBrk="0" hangingPunct="1">
      <a:defRPr sz="8200" kern="1200">
        <a:solidFill>
          <a:schemeClr val="tx1"/>
        </a:solidFill>
        <a:latin typeface="+mn-lt"/>
        <a:ea typeface="+mn-ea"/>
        <a:cs typeface="+mn-cs"/>
      </a:defRPr>
    </a:lvl1pPr>
    <a:lvl2pPr marL="2090005" algn="l" defTabSz="2090005" rtl="0" eaLnBrk="1" latinLnBrk="0" hangingPunct="1">
      <a:defRPr sz="8200" kern="1200">
        <a:solidFill>
          <a:schemeClr val="tx1"/>
        </a:solidFill>
        <a:latin typeface="+mn-lt"/>
        <a:ea typeface="+mn-ea"/>
        <a:cs typeface="+mn-cs"/>
      </a:defRPr>
    </a:lvl2pPr>
    <a:lvl3pPr marL="4180009" algn="l" defTabSz="2090005" rtl="0" eaLnBrk="1" latinLnBrk="0" hangingPunct="1">
      <a:defRPr sz="8200" kern="1200">
        <a:solidFill>
          <a:schemeClr val="tx1"/>
        </a:solidFill>
        <a:latin typeface="+mn-lt"/>
        <a:ea typeface="+mn-ea"/>
        <a:cs typeface="+mn-cs"/>
      </a:defRPr>
    </a:lvl3pPr>
    <a:lvl4pPr marL="6270014" algn="l" defTabSz="2090005" rtl="0" eaLnBrk="1" latinLnBrk="0" hangingPunct="1">
      <a:defRPr sz="8200" kern="1200">
        <a:solidFill>
          <a:schemeClr val="tx1"/>
        </a:solidFill>
        <a:latin typeface="+mn-lt"/>
        <a:ea typeface="+mn-ea"/>
        <a:cs typeface="+mn-cs"/>
      </a:defRPr>
    </a:lvl4pPr>
    <a:lvl5pPr marL="8360019" algn="l" defTabSz="2090005" rtl="0" eaLnBrk="1" latinLnBrk="0" hangingPunct="1">
      <a:defRPr sz="8200" kern="1200">
        <a:solidFill>
          <a:schemeClr val="tx1"/>
        </a:solidFill>
        <a:latin typeface="+mn-lt"/>
        <a:ea typeface="+mn-ea"/>
        <a:cs typeface="+mn-cs"/>
      </a:defRPr>
    </a:lvl5pPr>
    <a:lvl6pPr marL="10450023" algn="l" defTabSz="2090005" rtl="0" eaLnBrk="1" latinLnBrk="0" hangingPunct="1">
      <a:defRPr sz="8200" kern="1200">
        <a:solidFill>
          <a:schemeClr val="tx1"/>
        </a:solidFill>
        <a:latin typeface="+mn-lt"/>
        <a:ea typeface="+mn-ea"/>
        <a:cs typeface="+mn-cs"/>
      </a:defRPr>
    </a:lvl6pPr>
    <a:lvl7pPr marL="12540028" algn="l" defTabSz="2090005" rtl="0" eaLnBrk="1" latinLnBrk="0" hangingPunct="1">
      <a:defRPr sz="8200" kern="1200">
        <a:solidFill>
          <a:schemeClr val="tx1"/>
        </a:solidFill>
        <a:latin typeface="+mn-lt"/>
        <a:ea typeface="+mn-ea"/>
        <a:cs typeface="+mn-cs"/>
      </a:defRPr>
    </a:lvl7pPr>
    <a:lvl8pPr marL="14630034" algn="l" defTabSz="2090005" rtl="0" eaLnBrk="1" latinLnBrk="0" hangingPunct="1">
      <a:defRPr sz="8200" kern="1200">
        <a:solidFill>
          <a:schemeClr val="tx1"/>
        </a:solidFill>
        <a:latin typeface="+mn-lt"/>
        <a:ea typeface="+mn-ea"/>
        <a:cs typeface="+mn-cs"/>
      </a:defRPr>
    </a:lvl8pPr>
    <a:lvl9pPr marL="16720038" algn="l" defTabSz="2090005" rtl="0" eaLnBrk="1" latinLnBrk="0" hangingPunct="1">
      <a:defRPr sz="82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00">
          <p15:clr>
            <a:srgbClr val="A4A3A4"/>
          </p15:clr>
        </p15:guide>
        <p15:guide id="2" pos="2721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clrMru>
    <a:srgbClr val="E7E7E7"/>
    <a:srgbClr val="CCA8FF"/>
    <a:srgbClr val="CED5FF"/>
    <a:srgbClr val="FC454A"/>
    <a:srgbClr val="FD7872"/>
    <a:srgbClr val="CDDDEE"/>
    <a:srgbClr val="19C4C4"/>
    <a:srgbClr val="B575FE"/>
    <a:srgbClr val="E8FFE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3765" autoAdjust="0"/>
    <p:restoredTop sz="50000" autoAdjust="0"/>
  </p:normalViewPr>
  <p:slideViewPr>
    <p:cSldViewPr snapToGrid="0" snapToObjects="1">
      <p:cViewPr varScale="1">
        <p:scale>
          <a:sx n="19" d="100"/>
          <a:sy n="19" d="100"/>
        </p:scale>
        <p:origin x="1392" y="304"/>
      </p:cViewPr>
      <p:guideLst>
        <p:guide orient="horz" pos="1600"/>
        <p:guide pos="27216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78CA8D-455F-BB41-ADE2-2C2AF8FBF35F}" type="datetimeFigureOut">
              <a:rPr lang="en-US" smtClean="0"/>
              <a:t>2/16/21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D349F7-4E91-DF42-8466-1F5F13725A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96723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91840" y="10226044"/>
            <a:ext cx="37307520" cy="705612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583680" y="18653760"/>
            <a:ext cx="30723840" cy="841248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0900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1800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2700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83600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04500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25400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46300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67200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FC3F2-9C57-4942-9982-9ACDE561B702}" type="datetimeFigureOut">
              <a:rPr lang="en-US" smtClean="0"/>
              <a:t>2/16/21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CC3517-7924-8D4A-90CE-46A607E1DD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04473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FC3F2-9C57-4942-9982-9ACDE561B702}" type="datetimeFigureOut">
              <a:rPr lang="en-US" smtClean="0"/>
              <a:t>2/16/21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CC3517-7924-8D4A-90CE-46A607E1DD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67979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1821120" y="1318267"/>
            <a:ext cx="9875520" cy="2808732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194560" y="1318267"/>
            <a:ext cx="28895040" cy="2808732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FC3F2-9C57-4942-9982-9ACDE561B702}" type="datetimeFigureOut">
              <a:rPr lang="en-US" smtClean="0"/>
              <a:t>2/16/21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CC3517-7924-8D4A-90CE-46A607E1DD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02317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FC3F2-9C57-4942-9982-9ACDE561B702}" type="datetimeFigureOut">
              <a:rPr lang="en-US" smtClean="0"/>
              <a:t>2/16/21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CC3517-7924-8D4A-90CE-46A607E1DD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58280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67102" y="21153122"/>
            <a:ext cx="37307520" cy="6537960"/>
          </a:xfrm>
        </p:spPr>
        <p:txBody>
          <a:bodyPr anchor="t"/>
          <a:lstStyle>
            <a:lvl1pPr algn="l">
              <a:defRPr sz="183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67102" y="13952225"/>
            <a:ext cx="37307520" cy="7200898"/>
          </a:xfrm>
        </p:spPr>
        <p:txBody>
          <a:bodyPr anchor="b"/>
          <a:lstStyle>
            <a:lvl1pPr marL="0" indent="0">
              <a:buNone/>
              <a:defRPr sz="9100">
                <a:solidFill>
                  <a:schemeClr val="tx1">
                    <a:tint val="75000"/>
                  </a:schemeClr>
                </a:solidFill>
              </a:defRPr>
            </a:lvl1pPr>
            <a:lvl2pPr marL="2090005" indent="0">
              <a:buNone/>
              <a:defRPr sz="8200">
                <a:solidFill>
                  <a:schemeClr val="tx1">
                    <a:tint val="75000"/>
                  </a:schemeClr>
                </a:solidFill>
              </a:defRPr>
            </a:lvl2pPr>
            <a:lvl3pPr marL="4180009" indent="0">
              <a:buNone/>
              <a:defRPr sz="7300">
                <a:solidFill>
                  <a:schemeClr val="tx1">
                    <a:tint val="75000"/>
                  </a:schemeClr>
                </a:solidFill>
              </a:defRPr>
            </a:lvl3pPr>
            <a:lvl4pPr marL="6270014" indent="0">
              <a:buNone/>
              <a:defRPr sz="6400">
                <a:solidFill>
                  <a:schemeClr val="tx1">
                    <a:tint val="75000"/>
                  </a:schemeClr>
                </a:solidFill>
              </a:defRPr>
            </a:lvl4pPr>
            <a:lvl5pPr marL="8360019" indent="0">
              <a:buNone/>
              <a:defRPr sz="6400">
                <a:solidFill>
                  <a:schemeClr val="tx1">
                    <a:tint val="75000"/>
                  </a:schemeClr>
                </a:solidFill>
              </a:defRPr>
            </a:lvl5pPr>
            <a:lvl6pPr marL="10450023" indent="0">
              <a:buNone/>
              <a:defRPr sz="6400">
                <a:solidFill>
                  <a:schemeClr val="tx1">
                    <a:tint val="75000"/>
                  </a:schemeClr>
                </a:solidFill>
              </a:defRPr>
            </a:lvl6pPr>
            <a:lvl7pPr marL="12540028" indent="0">
              <a:buNone/>
              <a:defRPr sz="6400">
                <a:solidFill>
                  <a:schemeClr val="tx1">
                    <a:tint val="75000"/>
                  </a:schemeClr>
                </a:solidFill>
              </a:defRPr>
            </a:lvl7pPr>
            <a:lvl8pPr marL="14630034" indent="0">
              <a:buNone/>
              <a:defRPr sz="6400">
                <a:solidFill>
                  <a:schemeClr val="tx1">
                    <a:tint val="75000"/>
                  </a:schemeClr>
                </a:solidFill>
              </a:defRPr>
            </a:lvl8pPr>
            <a:lvl9pPr marL="16720038" indent="0">
              <a:buNone/>
              <a:defRPr sz="6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FC3F2-9C57-4942-9982-9ACDE561B702}" type="datetimeFigureOut">
              <a:rPr lang="en-US" smtClean="0"/>
              <a:t>2/16/21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CC3517-7924-8D4A-90CE-46A607E1DD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87695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194560" y="7680963"/>
            <a:ext cx="19385280" cy="21724622"/>
          </a:xfrm>
        </p:spPr>
        <p:txBody>
          <a:bodyPr/>
          <a:lstStyle>
            <a:lvl1pPr>
              <a:defRPr sz="12800"/>
            </a:lvl1pPr>
            <a:lvl2pPr>
              <a:defRPr sz="11000"/>
            </a:lvl2pPr>
            <a:lvl3pPr>
              <a:defRPr sz="9100"/>
            </a:lvl3pPr>
            <a:lvl4pPr>
              <a:defRPr sz="8200"/>
            </a:lvl4pPr>
            <a:lvl5pPr>
              <a:defRPr sz="8200"/>
            </a:lvl5pPr>
            <a:lvl6pPr>
              <a:defRPr sz="8200"/>
            </a:lvl6pPr>
            <a:lvl7pPr>
              <a:defRPr sz="8200"/>
            </a:lvl7pPr>
            <a:lvl8pPr>
              <a:defRPr sz="8200"/>
            </a:lvl8pPr>
            <a:lvl9pPr>
              <a:defRPr sz="8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311360" y="7680963"/>
            <a:ext cx="19385280" cy="21724622"/>
          </a:xfrm>
        </p:spPr>
        <p:txBody>
          <a:bodyPr/>
          <a:lstStyle>
            <a:lvl1pPr>
              <a:defRPr sz="12800"/>
            </a:lvl1pPr>
            <a:lvl2pPr>
              <a:defRPr sz="11000"/>
            </a:lvl2pPr>
            <a:lvl3pPr>
              <a:defRPr sz="9100"/>
            </a:lvl3pPr>
            <a:lvl4pPr>
              <a:defRPr sz="8200"/>
            </a:lvl4pPr>
            <a:lvl5pPr>
              <a:defRPr sz="8200"/>
            </a:lvl5pPr>
            <a:lvl6pPr>
              <a:defRPr sz="8200"/>
            </a:lvl6pPr>
            <a:lvl7pPr>
              <a:defRPr sz="8200"/>
            </a:lvl7pPr>
            <a:lvl8pPr>
              <a:defRPr sz="8200"/>
            </a:lvl8pPr>
            <a:lvl9pPr>
              <a:defRPr sz="8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FC3F2-9C57-4942-9982-9ACDE561B702}" type="datetimeFigureOut">
              <a:rPr lang="en-US" smtClean="0"/>
              <a:t>2/16/21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CC3517-7924-8D4A-90CE-46A607E1DD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83892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94564" y="7368543"/>
            <a:ext cx="19392902" cy="3070858"/>
          </a:xfrm>
        </p:spPr>
        <p:txBody>
          <a:bodyPr anchor="b"/>
          <a:lstStyle>
            <a:lvl1pPr marL="0" indent="0">
              <a:buNone/>
              <a:defRPr sz="11000" b="1"/>
            </a:lvl1pPr>
            <a:lvl2pPr marL="2090005" indent="0">
              <a:buNone/>
              <a:defRPr sz="9100" b="1"/>
            </a:lvl2pPr>
            <a:lvl3pPr marL="4180009" indent="0">
              <a:buNone/>
              <a:defRPr sz="8200" b="1"/>
            </a:lvl3pPr>
            <a:lvl4pPr marL="6270014" indent="0">
              <a:buNone/>
              <a:defRPr sz="7300" b="1"/>
            </a:lvl4pPr>
            <a:lvl5pPr marL="8360019" indent="0">
              <a:buNone/>
              <a:defRPr sz="7300" b="1"/>
            </a:lvl5pPr>
            <a:lvl6pPr marL="10450023" indent="0">
              <a:buNone/>
              <a:defRPr sz="7300" b="1"/>
            </a:lvl6pPr>
            <a:lvl7pPr marL="12540028" indent="0">
              <a:buNone/>
              <a:defRPr sz="7300" b="1"/>
            </a:lvl7pPr>
            <a:lvl8pPr marL="14630034" indent="0">
              <a:buNone/>
              <a:defRPr sz="7300" b="1"/>
            </a:lvl8pPr>
            <a:lvl9pPr marL="16720038" indent="0">
              <a:buNone/>
              <a:defRPr sz="73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194564" y="10439401"/>
            <a:ext cx="19392902" cy="18966182"/>
          </a:xfrm>
        </p:spPr>
        <p:txBody>
          <a:bodyPr/>
          <a:lstStyle>
            <a:lvl1pPr>
              <a:defRPr sz="11000"/>
            </a:lvl1pPr>
            <a:lvl2pPr>
              <a:defRPr sz="9100"/>
            </a:lvl2pPr>
            <a:lvl3pPr>
              <a:defRPr sz="8200"/>
            </a:lvl3pPr>
            <a:lvl4pPr>
              <a:defRPr sz="7300"/>
            </a:lvl4pPr>
            <a:lvl5pPr>
              <a:defRPr sz="7300"/>
            </a:lvl5pPr>
            <a:lvl6pPr>
              <a:defRPr sz="7300"/>
            </a:lvl6pPr>
            <a:lvl7pPr>
              <a:defRPr sz="7300"/>
            </a:lvl7pPr>
            <a:lvl8pPr>
              <a:defRPr sz="7300"/>
            </a:lvl8pPr>
            <a:lvl9pPr>
              <a:defRPr sz="7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2296124" y="7368543"/>
            <a:ext cx="19400520" cy="3070858"/>
          </a:xfrm>
        </p:spPr>
        <p:txBody>
          <a:bodyPr anchor="b"/>
          <a:lstStyle>
            <a:lvl1pPr marL="0" indent="0">
              <a:buNone/>
              <a:defRPr sz="11000" b="1"/>
            </a:lvl1pPr>
            <a:lvl2pPr marL="2090005" indent="0">
              <a:buNone/>
              <a:defRPr sz="9100" b="1"/>
            </a:lvl2pPr>
            <a:lvl3pPr marL="4180009" indent="0">
              <a:buNone/>
              <a:defRPr sz="8200" b="1"/>
            </a:lvl3pPr>
            <a:lvl4pPr marL="6270014" indent="0">
              <a:buNone/>
              <a:defRPr sz="7300" b="1"/>
            </a:lvl4pPr>
            <a:lvl5pPr marL="8360019" indent="0">
              <a:buNone/>
              <a:defRPr sz="7300" b="1"/>
            </a:lvl5pPr>
            <a:lvl6pPr marL="10450023" indent="0">
              <a:buNone/>
              <a:defRPr sz="7300" b="1"/>
            </a:lvl6pPr>
            <a:lvl7pPr marL="12540028" indent="0">
              <a:buNone/>
              <a:defRPr sz="7300" b="1"/>
            </a:lvl7pPr>
            <a:lvl8pPr marL="14630034" indent="0">
              <a:buNone/>
              <a:defRPr sz="7300" b="1"/>
            </a:lvl8pPr>
            <a:lvl9pPr marL="16720038" indent="0">
              <a:buNone/>
              <a:defRPr sz="73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2296124" y="10439401"/>
            <a:ext cx="19400520" cy="18966182"/>
          </a:xfrm>
        </p:spPr>
        <p:txBody>
          <a:bodyPr/>
          <a:lstStyle>
            <a:lvl1pPr>
              <a:defRPr sz="11000"/>
            </a:lvl1pPr>
            <a:lvl2pPr>
              <a:defRPr sz="9100"/>
            </a:lvl2pPr>
            <a:lvl3pPr>
              <a:defRPr sz="8200"/>
            </a:lvl3pPr>
            <a:lvl4pPr>
              <a:defRPr sz="7300"/>
            </a:lvl4pPr>
            <a:lvl5pPr>
              <a:defRPr sz="7300"/>
            </a:lvl5pPr>
            <a:lvl6pPr>
              <a:defRPr sz="7300"/>
            </a:lvl6pPr>
            <a:lvl7pPr>
              <a:defRPr sz="7300"/>
            </a:lvl7pPr>
            <a:lvl8pPr>
              <a:defRPr sz="7300"/>
            </a:lvl8pPr>
            <a:lvl9pPr>
              <a:defRPr sz="7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FC3F2-9C57-4942-9982-9ACDE561B702}" type="datetimeFigureOut">
              <a:rPr lang="en-US" smtClean="0"/>
              <a:t>2/16/21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CC3517-7924-8D4A-90CE-46A607E1DD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91949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FC3F2-9C57-4942-9982-9ACDE561B702}" type="datetimeFigureOut">
              <a:rPr lang="en-US" smtClean="0"/>
              <a:t>2/16/21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CC3517-7924-8D4A-90CE-46A607E1DD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27207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FC3F2-9C57-4942-9982-9ACDE561B702}" type="datetimeFigureOut">
              <a:rPr lang="en-US" smtClean="0"/>
              <a:t>2/16/21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CC3517-7924-8D4A-90CE-46A607E1DD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63934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4568" y="1310640"/>
            <a:ext cx="14439902" cy="5577840"/>
          </a:xfrm>
        </p:spPr>
        <p:txBody>
          <a:bodyPr anchor="b"/>
          <a:lstStyle>
            <a:lvl1pPr algn="l">
              <a:defRPr sz="91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160240" y="1310643"/>
            <a:ext cx="24536400" cy="28094942"/>
          </a:xfrm>
        </p:spPr>
        <p:txBody>
          <a:bodyPr/>
          <a:lstStyle>
            <a:lvl1pPr>
              <a:defRPr sz="14700"/>
            </a:lvl1pPr>
            <a:lvl2pPr>
              <a:defRPr sz="12800"/>
            </a:lvl2pPr>
            <a:lvl3pPr>
              <a:defRPr sz="11000"/>
            </a:lvl3pPr>
            <a:lvl4pPr>
              <a:defRPr sz="9100"/>
            </a:lvl4pPr>
            <a:lvl5pPr>
              <a:defRPr sz="9100"/>
            </a:lvl5pPr>
            <a:lvl6pPr>
              <a:defRPr sz="9100"/>
            </a:lvl6pPr>
            <a:lvl7pPr>
              <a:defRPr sz="9100"/>
            </a:lvl7pPr>
            <a:lvl8pPr>
              <a:defRPr sz="9100"/>
            </a:lvl8pPr>
            <a:lvl9pPr>
              <a:defRPr sz="9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194568" y="6888483"/>
            <a:ext cx="14439902" cy="22517102"/>
          </a:xfrm>
        </p:spPr>
        <p:txBody>
          <a:bodyPr/>
          <a:lstStyle>
            <a:lvl1pPr marL="0" indent="0">
              <a:buNone/>
              <a:defRPr sz="6400"/>
            </a:lvl1pPr>
            <a:lvl2pPr marL="2090005" indent="0">
              <a:buNone/>
              <a:defRPr sz="5500"/>
            </a:lvl2pPr>
            <a:lvl3pPr marL="4180009" indent="0">
              <a:buNone/>
              <a:defRPr sz="4600"/>
            </a:lvl3pPr>
            <a:lvl4pPr marL="6270014" indent="0">
              <a:buNone/>
              <a:defRPr sz="4100"/>
            </a:lvl4pPr>
            <a:lvl5pPr marL="8360019" indent="0">
              <a:buNone/>
              <a:defRPr sz="4100"/>
            </a:lvl5pPr>
            <a:lvl6pPr marL="10450023" indent="0">
              <a:buNone/>
              <a:defRPr sz="4100"/>
            </a:lvl6pPr>
            <a:lvl7pPr marL="12540028" indent="0">
              <a:buNone/>
              <a:defRPr sz="4100"/>
            </a:lvl7pPr>
            <a:lvl8pPr marL="14630034" indent="0">
              <a:buNone/>
              <a:defRPr sz="4100"/>
            </a:lvl8pPr>
            <a:lvl9pPr marL="16720038" indent="0">
              <a:buNone/>
              <a:defRPr sz="4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FC3F2-9C57-4942-9982-9ACDE561B702}" type="datetimeFigureOut">
              <a:rPr lang="en-US" smtClean="0"/>
              <a:t>2/16/21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CC3517-7924-8D4A-90CE-46A607E1DD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12194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02982" y="23042880"/>
            <a:ext cx="26334720" cy="2720342"/>
          </a:xfrm>
        </p:spPr>
        <p:txBody>
          <a:bodyPr anchor="b"/>
          <a:lstStyle>
            <a:lvl1pPr algn="l">
              <a:defRPr sz="91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602982" y="2941320"/>
            <a:ext cx="26334720" cy="19751040"/>
          </a:xfrm>
        </p:spPr>
        <p:txBody>
          <a:bodyPr/>
          <a:lstStyle>
            <a:lvl1pPr marL="0" indent="0">
              <a:buNone/>
              <a:defRPr sz="14700"/>
            </a:lvl1pPr>
            <a:lvl2pPr marL="2090005" indent="0">
              <a:buNone/>
              <a:defRPr sz="12800"/>
            </a:lvl2pPr>
            <a:lvl3pPr marL="4180009" indent="0">
              <a:buNone/>
              <a:defRPr sz="11000"/>
            </a:lvl3pPr>
            <a:lvl4pPr marL="6270014" indent="0">
              <a:buNone/>
              <a:defRPr sz="9100"/>
            </a:lvl4pPr>
            <a:lvl5pPr marL="8360019" indent="0">
              <a:buNone/>
              <a:defRPr sz="9100"/>
            </a:lvl5pPr>
            <a:lvl6pPr marL="10450023" indent="0">
              <a:buNone/>
              <a:defRPr sz="9100"/>
            </a:lvl6pPr>
            <a:lvl7pPr marL="12540028" indent="0">
              <a:buNone/>
              <a:defRPr sz="9100"/>
            </a:lvl7pPr>
            <a:lvl8pPr marL="14630034" indent="0">
              <a:buNone/>
              <a:defRPr sz="9100"/>
            </a:lvl8pPr>
            <a:lvl9pPr marL="16720038" indent="0">
              <a:buNone/>
              <a:defRPr sz="91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02982" y="25763222"/>
            <a:ext cx="26334720" cy="3863338"/>
          </a:xfrm>
        </p:spPr>
        <p:txBody>
          <a:bodyPr/>
          <a:lstStyle>
            <a:lvl1pPr marL="0" indent="0">
              <a:buNone/>
              <a:defRPr sz="6400"/>
            </a:lvl1pPr>
            <a:lvl2pPr marL="2090005" indent="0">
              <a:buNone/>
              <a:defRPr sz="5500"/>
            </a:lvl2pPr>
            <a:lvl3pPr marL="4180009" indent="0">
              <a:buNone/>
              <a:defRPr sz="4600"/>
            </a:lvl3pPr>
            <a:lvl4pPr marL="6270014" indent="0">
              <a:buNone/>
              <a:defRPr sz="4100"/>
            </a:lvl4pPr>
            <a:lvl5pPr marL="8360019" indent="0">
              <a:buNone/>
              <a:defRPr sz="4100"/>
            </a:lvl5pPr>
            <a:lvl6pPr marL="10450023" indent="0">
              <a:buNone/>
              <a:defRPr sz="4100"/>
            </a:lvl6pPr>
            <a:lvl7pPr marL="12540028" indent="0">
              <a:buNone/>
              <a:defRPr sz="4100"/>
            </a:lvl7pPr>
            <a:lvl8pPr marL="14630034" indent="0">
              <a:buNone/>
              <a:defRPr sz="4100"/>
            </a:lvl8pPr>
            <a:lvl9pPr marL="16720038" indent="0">
              <a:buNone/>
              <a:defRPr sz="4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FC3F2-9C57-4942-9982-9ACDE561B702}" type="datetimeFigureOut">
              <a:rPr lang="en-US" smtClean="0"/>
              <a:t>2/16/21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CC3517-7924-8D4A-90CE-46A607E1DD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18148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194560" y="1318262"/>
            <a:ext cx="39502080" cy="5486400"/>
          </a:xfrm>
          <a:prstGeom prst="rect">
            <a:avLst/>
          </a:prstGeom>
        </p:spPr>
        <p:txBody>
          <a:bodyPr vert="horz" lIns="418001" tIns="209000" rIns="418001" bIns="20900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94560" y="7680963"/>
            <a:ext cx="39502080" cy="21724622"/>
          </a:xfrm>
          <a:prstGeom prst="rect">
            <a:avLst/>
          </a:prstGeom>
        </p:spPr>
        <p:txBody>
          <a:bodyPr vert="horz" lIns="418001" tIns="209000" rIns="418001" bIns="20900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194560" y="30510482"/>
            <a:ext cx="10241280" cy="1752600"/>
          </a:xfrm>
          <a:prstGeom prst="rect">
            <a:avLst/>
          </a:prstGeom>
        </p:spPr>
        <p:txBody>
          <a:bodyPr vert="horz" lIns="418001" tIns="209000" rIns="418001" bIns="209000" rtlCol="0" anchor="ctr"/>
          <a:lstStyle>
            <a:lvl1pPr algn="l">
              <a:defRPr sz="5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2FC3F2-9C57-4942-9982-9ACDE561B702}" type="datetimeFigureOut">
              <a:rPr lang="en-US" smtClean="0"/>
              <a:t>2/16/21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996160" y="30510482"/>
            <a:ext cx="13898880" cy="1752600"/>
          </a:xfrm>
          <a:prstGeom prst="rect">
            <a:avLst/>
          </a:prstGeom>
        </p:spPr>
        <p:txBody>
          <a:bodyPr vert="horz" lIns="418001" tIns="209000" rIns="418001" bIns="209000" rtlCol="0" anchor="ctr"/>
          <a:lstStyle>
            <a:lvl1pPr algn="ctr">
              <a:defRPr sz="5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1455360" y="30510482"/>
            <a:ext cx="10241280" cy="1752600"/>
          </a:xfrm>
          <a:prstGeom prst="rect">
            <a:avLst/>
          </a:prstGeom>
        </p:spPr>
        <p:txBody>
          <a:bodyPr vert="horz" lIns="418001" tIns="209000" rIns="418001" bIns="209000" rtlCol="0" anchor="ctr"/>
          <a:lstStyle>
            <a:lvl1pPr algn="r">
              <a:defRPr sz="5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CC3517-7924-8D4A-90CE-46A607E1DD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60197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2090005" rtl="0" eaLnBrk="1" latinLnBrk="0" hangingPunct="1">
        <a:spcBef>
          <a:spcPct val="0"/>
        </a:spcBef>
        <a:buNone/>
        <a:defRPr sz="201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567503" indent="-1567503" algn="l" defTabSz="2090005" rtl="0" eaLnBrk="1" latinLnBrk="0" hangingPunct="1">
        <a:spcBef>
          <a:spcPct val="20000"/>
        </a:spcBef>
        <a:buFont typeface="Arial"/>
        <a:buChar char="•"/>
        <a:defRPr sz="14700" kern="1200">
          <a:solidFill>
            <a:schemeClr val="tx1"/>
          </a:solidFill>
          <a:latin typeface="+mn-lt"/>
          <a:ea typeface="+mn-ea"/>
          <a:cs typeface="+mn-cs"/>
        </a:defRPr>
      </a:lvl1pPr>
      <a:lvl2pPr marL="3396258" indent="-1306254" algn="l" defTabSz="2090005" rtl="0" eaLnBrk="1" latinLnBrk="0" hangingPunct="1">
        <a:spcBef>
          <a:spcPct val="20000"/>
        </a:spcBef>
        <a:buFont typeface="Arial"/>
        <a:buChar char="–"/>
        <a:defRPr sz="12800" kern="1200">
          <a:solidFill>
            <a:schemeClr val="tx1"/>
          </a:solidFill>
          <a:latin typeface="+mn-lt"/>
          <a:ea typeface="+mn-ea"/>
          <a:cs typeface="+mn-cs"/>
        </a:defRPr>
      </a:lvl2pPr>
      <a:lvl3pPr marL="5225012" indent="-1045002" algn="l" defTabSz="2090005" rtl="0" eaLnBrk="1" latinLnBrk="0" hangingPunct="1">
        <a:spcBef>
          <a:spcPct val="20000"/>
        </a:spcBef>
        <a:buFont typeface="Arial"/>
        <a:buChar char="•"/>
        <a:defRPr sz="11000" kern="1200">
          <a:solidFill>
            <a:schemeClr val="tx1"/>
          </a:solidFill>
          <a:latin typeface="+mn-lt"/>
          <a:ea typeface="+mn-ea"/>
          <a:cs typeface="+mn-cs"/>
        </a:defRPr>
      </a:lvl3pPr>
      <a:lvl4pPr marL="7315016" indent="-1045002" algn="l" defTabSz="2090005" rtl="0" eaLnBrk="1" latinLnBrk="0" hangingPunct="1">
        <a:spcBef>
          <a:spcPct val="20000"/>
        </a:spcBef>
        <a:buFont typeface="Arial"/>
        <a:buChar char="–"/>
        <a:defRPr sz="9100" kern="1200">
          <a:solidFill>
            <a:schemeClr val="tx1"/>
          </a:solidFill>
          <a:latin typeface="+mn-lt"/>
          <a:ea typeface="+mn-ea"/>
          <a:cs typeface="+mn-cs"/>
        </a:defRPr>
      </a:lvl4pPr>
      <a:lvl5pPr marL="9405021" indent="-1045002" algn="l" defTabSz="2090005" rtl="0" eaLnBrk="1" latinLnBrk="0" hangingPunct="1">
        <a:spcBef>
          <a:spcPct val="20000"/>
        </a:spcBef>
        <a:buFont typeface="Arial"/>
        <a:buChar char="»"/>
        <a:defRPr sz="9100" kern="1200">
          <a:solidFill>
            <a:schemeClr val="tx1"/>
          </a:solidFill>
          <a:latin typeface="+mn-lt"/>
          <a:ea typeface="+mn-ea"/>
          <a:cs typeface="+mn-cs"/>
        </a:defRPr>
      </a:lvl5pPr>
      <a:lvl6pPr marL="11495026" indent="-1045002" algn="l" defTabSz="2090005" rtl="0" eaLnBrk="1" latinLnBrk="0" hangingPunct="1">
        <a:spcBef>
          <a:spcPct val="20000"/>
        </a:spcBef>
        <a:buFont typeface="Arial"/>
        <a:buChar char="•"/>
        <a:defRPr sz="9100" kern="1200">
          <a:solidFill>
            <a:schemeClr val="tx1"/>
          </a:solidFill>
          <a:latin typeface="+mn-lt"/>
          <a:ea typeface="+mn-ea"/>
          <a:cs typeface="+mn-cs"/>
        </a:defRPr>
      </a:lvl6pPr>
      <a:lvl7pPr marL="13585031" indent="-1045002" algn="l" defTabSz="2090005" rtl="0" eaLnBrk="1" latinLnBrk="0" hangingPunct="1">
        <a:spcBef>
          <a:spcPct val="20000"/>
        </a:spcBef>
        <a:buFont typeface="Arial"/>
        <a:buChar char="•"/>
        <a:defRPr sz="9100" kern="1200">
          <a:solidFill>
            <a:schemeClr val="tx1"/>
          </a:solidFill>
          <a:latin typeface="+mn-lt"/>
          <a:ea typeface="+mn-ea"/>
          <a:cs typeface="+mn-cs"/>
        </a:defRPr>
      </a:lvl7pPr>
      <a:lvl8pPr marL="15675036" indent="-1045002" algn="l" defTabSz="2090005" rtl="0" eaLnBrk="1" latinLnBrk="0" hangingPunct="1">
        <a:spcBef>
          <a:spcPct val="20000"/>
        </a:spcBef>
        <a:buFont typeface="Arial"/>
        <a:buChar char="•"/>
        <a:defRPr sz="9100" kern="1200">
          <a:solidFill>
            <a:schemeClr val="tx1"/>
          </a:solidFill>
          <a:latin typeface="+mn-lt"/>
          <a:ea typeface="+mn-ea"/>
          <a:cs typeface="+mn-cs"/>
        </a:defRPr>
      </a:lvl8pPr>
      <a:lvl9pPr marL="17765041" indent="-1045002" algn="l" defTabSz="2090005" rtl="0" eaLnBrk="1" latinLnBrk="0" hangingPunct="1">
        <a:spcBef>
          <a:spcPct val="20000"/>
        </a:spcBef>
        <a:buFont typeface="Arial"/>
        <a:buChar char="•"/>
        <a:defRPr sz="9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2090005" rtl="0" eaLnBrk="1" latinLnBrk="0" hangingPunct="1">
        <a:defRPr sz="8200" kern="1200">
          <a:solidFill>
            <a:schemeClr val="tx1"/>
          </a:solidFill>
          <a:latin typeface="+mn-lt"/>
          <a:ea typeface="+mn-ea"/>
          <a:cs typeface="+mn-cs"/>
        </a:defRPr>
      </a:lvl1pPr>
      <a:lvl2pPr marL="2090005" algn="l" defTabSz="2090005" rtl="0" eaLnBrk="1" latinLnBrk="0" hangingPunct="1">
        <a:defRPr sz="8200" kern="1200">
          <a:solidFill>
            <a:schemeClr val="tx1"/>
          </a:solidFill>
          <a:latin typeface="+mn-lt"/>
          <a:ea typeface="+mn-ea"/>
          <a:cs typeface="+mn-cs"/>
        </a:defRPr>
      </a:lvl2pPr>
      <a:lvl3pPr marL="4180009" algn="l" defTabSz="2090005" rtl="0" eaLnBrk="1" latinLnBrk="0" hangingPunct="1">
        <a:defRPr sz="8200" kern="1200">
          <a:solidFill>
            <a:schemeClr val="tx1"/>
          </a:solidFill>
          <a:latin typeface="+mn-lt"/>
          <a:ea typeface="+mn-ea"/>
          <a:cs typeface="+mn-cs"/>
        </a:defRPr>
      </a:lvl3pPr>
      <a:lvl4pPr marL="6270014" algn="l" defTabSz="2090005" rtl="0" eaLnBrk="1" latinLnBrk="0" hangingPunct="1">
        <a:defRPr sz="8200" kern="1200">
          <a:solidFill>
            <a:schemeClr val="tx1"/>
          </a:solidFill>
          <a:latin typeface="+mn-lt"/>
          <a:ea typeface="+mn-ea"/>
          <a:cs typeface="+mn-cs"/>
        </a:defRPr>
      </a:lvl4pPr>
      <a:lvl5pPr marL="8360019" algn="l" defTabSz="2090005" rtl="0" eaLnBrk="1" latinLnBrk="0" hangingPunct="1">
        <a:defRPr sz="8200" kern="1200">
          <a:solidFill>
            <a:schemeClr val="tx1"/>
          </a:solidFill>
          <a:latin typeface="+mn-lt"/>
          <a:ea typeface="+mn-ea"/>
          <a:cs typeface="+mn-cs"/>
        </a:defRPr>
      </a:lvl5pPr>
      <a:lvl6pPr marL="10450023" algn="l" defTabSz="2090005" rtl="0" eaLnBrk="1" latinLnBrk="0" hangingPunct="1">
        <a:defRPr sz="8200" kern="1200">
          <a:solidFill>
            <a:schemeClr val="tx1"/>
          </a:solidFill>
          <a:latin typeface="+mn-lt"/>
          <a:ea typeface="+mn-ea"/>
          <a:cs typeface="+mn-cs"/>
        </a:defRPr>
      </a:lvl6pPr>
      <a:lvl7pPr marL="12540028" algn="l" defTabSz="2090005" rtl="0" eaLnBrk="1" latinLnBrk="0" hangingPunct="1">
        <a:defRPr sz="8200" kern="1200">
          <a:solidFill>
            <a:schemeClr val="tx1"/>
          </a:solidFill>
          <a:latin typeface="+mn-lt"/>
          <a:ea typeface="+mn-ea"/>
          <a:cs typeface="+mn-cs"/>
        </a:defRPr>
      </a:lvl7pPr>
      <a:lvl8pPr marL="14630034" algn="l" defTabSz="2090005" rtl="0" eaLnBrk="1" latinLnBrk="0" hangingPunct="1">
        <a:defRPr sz="8200" kern="1200">
          <a:solidFill>
            <a:schemeClr val="tx1"/>
          </a:solidFill>
          <a:latin typeface="+mn-lt"/>
          <a:ea typeface="+mn-ea"/>
          <a:cs typeface="+mn-cs"/>
        </a:defRPr>
      </a:lvl8pPr>
      <a:lvl9pPr marL="16720038" algn="l" defTabSz="2090005" rtl="0" eaLnBrk="1" latinLnBrk="0" hangingPunct="1">
        <a:defRPr sz="8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tiff"/><Relationship Id="rId13" Type="http://schemas.openxmlformats.org/officeDocument/2006/relationships/image" Target="../media/image12.emf"/><Relationship Id="rId3" Type="http://schemas.openxmlformats.org/officeDocument/2006/relationships/image" Target="../media/image2.tiff"/><Relationship Id="rId7" Type="http://schemas.openxmlformats.org/officeDocument/2006/relationships/image" Target="../media/image6.tiff"/><Relationship Id="rId12" Type="http://schemas.openxmlformats.org/officeDocument/2006/relationships/image" Target="../media/image11.tif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tiff"/><Relationship Id="rId11" Type="http://schemas.openxmlformats.org/officeDocument/2006/relationships/image" Target="../media/image10.tiff"/><Relationship Id="rId5" Type="http://schemas.openxmlformats.org/officeDocument/2006/relationships/image" Target="../media/image4.emf"/><Relationship Id="rId10" Type="http://schemas.openxmlformats.org/officeDocument/2006/relationships/image" Target="../media/image9.tiff"/><Relationship Id="rId4" Type="http://schemas.openxmlformats.org/officeDocument/2006/relationships/image" Target="../media/image3.emf"/><Relationship Id="rId9" Type="http://schemas.openxmlformats.org/officeDocument/2006/relationships/image" Target="../media/image8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8969" y="0"/>
            <a:ext cx="43891200" cy="32918400"/>
            <a:chOff x="0" y="0"/>
            <a:chExt cx="43891200" cy="32918400"/>
          </a:xfrm>
        </p:grpSpPr>
        <p:sp>
          <p:nvSpPr>
            <p:cNvPr id="4" name="TextBox 3"/>
            <p:cNvSpPr txBox="1"/>
            <p:nvPr/>
          </p:nvSpPr>
          <p:spPr>
            <a:xfrm>
              <a:off x="0" y="0"/>
              <a:ext cx="43891200" cy="329184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endParaRPr lang="en-US" dirty="0"/>
            </a:p>
          </p:txBody>
        </p:sp>
        <p:sp>
          <p:nvSpPr>
            <p:cNvPr id="6" name="TextBox 5"/>
            <p:cNvSpPr txBox="1">
              <a:spLocks/>
            </p:cNvSpPr>
            <p:nvPr/>
          </p:nvSpPr>
          <p:spPr>
            <a:xfrm>
              <a:off x="203200" y="375900"/>
              <a:ext cx="43452288" cy="7048083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endParaRPr lang="en-US" sz="6000" b="1" dirty="0">
                <a:latin typeface="Arial"/>
                <a:cs typeface="Arial"/>
              </a:endParaRPr>
            </a:p>
            <a:p>
              <a:pPr algn="ctr"/>
              <a:r>
                <a:rPr lang="en-US" sz="7200" b="1" dirty="0">
                  <a:cs typeface="Arial"/>
                </a:rPr>
                <a:t>Genetic and Seasonal Contributions to Variability </a:t>
              </a:r>
            </a:p>
            <a:p>
              <a:pPr algn="ctr"/>
              <a:r>
                <a:rPr lang="en-US" sz="7200" b="1" dirty="0">
                  <a:cs typeface="Arial"/>
                </a:rPr>
                <a:t>in Vitamin D Levels in American Indian People</a:t>
              </a:r>
            </a:p>
            <a:p>
              <a:pPr algn="ctr"/>
              <a:endParaRPr lang="en-US" sz="1600" b="1" dirty="0">
                <a:cs typeface="Arial"/>
              </a:endParaRPr>
            </a:p>
            <a:p>
              <a:pPr algn="ctr"/>
              <a:r>
                <a:rPr lang="en-US" sz="5400" u="sng" dirty="0">
                  <a:cs typeface="Arial"/>
                </a:rPr>
                <a:t>Jack W. Staples</a:t>
              </a:r>
              <a:r>
                <a:rPr lang="en-US" sz="5400" u="sng" baseline="30000" dirty="0">
                  <a:cs typeface="Arial"/>
                </a:rPr>
                <a:t>1</a:t>
              </a:r>
              <a:r>
                <a:rPr lang="en-US" sz="5400" dirty="0">
                  <a:cs typeface="Arial"/>
                </a:rPr>
                <a:t>, Rachel Dalton</a:t>
              </a:r>
              <a:r>
                <a:rPr lang="en-US" sz="5400" baseline="30000" dirty="0">
                  <a:cs typeface="Arial"/>
                </a:rPr>
                <a:t>1</a:t>
              </a:r>
              <a:r>
                <a:rPr lang="en-US" sz="5400" dirty="0">
                  <a:cs typeface="Arial"/>
                </a:rPr>
                <a:t>, Erin E. Ellerbeck</a:t>
              </a:r>
              <a:r>
                <a:rPr lang="en-US" sz="5400" baseline="30000" dirty="0">
                  <a:cs typeface="Arial"/>
                </a:rPr>
                <a:t>1</a:t>
              </a:r>
              <a:r>
                <a:rPr lang="en-US" sz="5400" dirty="0">
                  <a:cs typeface="Arial"/>
                </a:rPr>
                <a:t>, Kathleen M. George</a:t>
              </a:r>
              <a:r>
                <a:rPr lang="en-US" sz="5400" baseline="30000" dirty="0">
                  <a:cs typeface="Arial"/>
                </a:rPr>
                <a:t>1</a:t>
              </a:r>
              <a:r>
                <a:rPr lang="en-US" sz="5400" dirty="0">
                  <a:cs typeface="Arial"/>
                </a:rPr>
                <a:t>, Genevieve Krause</a:t>
              </a:r>
              <a:r>
                <a:rPr lang="en-US" sz="5400" baseline="30000" dirty="0">
                  <a:cs typeface="Arial"/>
                </a:rPr>
                <a:t>1</a:t>
              </a:r>
              <a:r>
                <a:rPr lang="en-US" sz="5400" dirty="0">
                  <a:cs typeface="Arial"/>
                </a:rPr>
                <a:t>, Tianna Leitch</a:t>
              </a:r>
              <a:r>
                <a:rPr lang="en-US" sz="5400" baseline="30000" dirty="0">
                  <a:cs typeface="Arial"/>
                </a:rPr>
                <a:t>1</a:t>
              </a:r>
              <a:r>
                <a:rPr lang="en-US" sz="5400" dirty="0">
                  <a:cs typeface="Arial"/>
                </a:rPr>
                <a:t>, </a:t>
              </a:r>
            </a:p>
            <a:p>
              <a:pPr algn="ctr"/>
              <a:r>
                <a:rPr lang="en-US" sz="5400" dirty="0">
                  <a:cs typeface="Arial"/>
                </a:rPr>
                <a:t>Matthew G. McDonald</a:t>
              </a:r>
              <a:r>
                <a:rPr lang="en-US" sz="5400" baseline="30000" dirty="0">
                  <a:cs typeface="Arial"/>
                </a:rPr>
                <a:t>3</a:t>
              </a:r>
              <a:r>
                <a:rPr lang="en-US" sz="5400" dirty="0">
                  <a:cs typeface="Arial"/>
                </a:rPr>
                <a:t>, </a:t>
              </a:r>
              <a:r>
                <a:rPr lang="en-US" sz="5400" dirty="0" err="1">
                  <a:cs typeface="Arial"/>
                </a:rPr>
                <a:t>LeeAnna</a:t>
              </a:r>
              <a:r>
                <a:rPr lang="en-US" sz="5400" dirty="0">
                  <a:cs typeface="Arial"/>
                </a:rPr>
                <a:t> I. Muzquiz</a:t>
              </a:r>
              <a:r>
                <a:rPr lang="en-US" sz="5400" baseline="30000" dirty="0">
                  <a:cs typeface="Arial"/>
                </a:rPr>
                <a:t>2</a:t>
              </a:r>
              <a:r>
                <a:rPr lang="en-US" sz="5400" dirty="0">
                  <a:cs typeface="Arial"/>
                </a:rPr>
                <a:t>, Deborah A. Nickerson</a:t>
              </a:r>
              <a:r>
                <a:rPr lang="en-US" sz="5400" baseline="30000" dirty="0">
                  <a:cs typeface="Arial"/>
                </a:rPr>
                <a:t>4</a:t>
              </a:r>
              <a:r>
                <a:rPr lang="en-US" sz="5400" dirty="0">
                  <a:cs typeface="Arial"/>
                </a:rPr>
                <a:t>, Kenneth E. Thummel</a:t>
              </a:r>
              <a:r>
                <a:rPr lang="en-US" sz="5400" baseline="30000" dirty="0">
                  <a:cs typeface="Arial"/>
                </a:rPr>
                <a:t>3</a:t>
              </a:r>
              <a:r>
                <a:rPr lang="en-US" sz="5400" dirty="0">
                  <a:cs typeface="Arial"/>
                </a:rPr>
                <a:t>, Erica L. Woodahl</a:t>
              </a:r>
              <a:r>
                <a:rPr lang="en-US" sz="5400" baseline="30000" dirty="0">
                  <a:cs typeface="Arial"/>
                </a:rPr>
                <a:t>1</a:t>
              </a:r>
            </a:p>
            <a:p>
              <a:pPr algn="ctr"/>
              <a:endParaRPr lang="en-US" sz="1600" dirty="0">
                <a:cs typeface="Arial"/>
              </a:endParaRPr>
            </a:p>
            <a:p>
              <a:pPr algn="ctr"/>
              <a:r>
                <a:rPr lang="en-US" sz="5400" i="1" baseline="30000" dirty="0">
                  <a:cs typeface="Arial"/>
                </a:rPr>
                <a:t>1</a:t>
              </a:r>
              <a:r>
                <a:rPr lang="en-US" sz="5400" i="1" dirty="0">
                  <a:cs typeface="Arial"/>
                </a:rPr>
                <a:t>University of Montana, Dept. of Biomedical and Pharmaceutical Sciences, Missoula, MT; </a:t>
              </a:r>
              <a:r>
                <a:rPr lang="en-US" sz="5400" i="1" baseline="30000" dirty="0">
                  <a:cs typeface="Arial"/>
                </a:rPr>
                <a:t>2</a:t>
              </a:r>
              <a:r>
                <a:rPr lang="en-US" sz="5400" i="1" dirty="0">
                  <a:cs typeface="Arial"/>
                </a:rPr>
                <a:t>Confederated Salish and Kootenai Tribes, Tribal Health Dept.,     St. Ignatius, MT; </a:t>
              </a:r>
              <a:r>
                <a:rPr lang="en-US" sz="5400" i="1" baseline="30000" dirty="0">
                  <a:cs typeface="Arial"/>
                </a:rPr>
                <a:t>3</a:t>
              </a:r>
              <a:r>
                <a:rPr lang="en-US" sz="5400" i="1" dirty="0">
                  <a:cs typeface="Arial"/>
                </a:rPr>
                <a:t>University of Washington, Dept. of Pharmaceutics, Seattle, WA; </a:t>
              </a:r>
              <a:r>
                <a:rPr lang="en-US" sz="5400" i="1" baseline="30000" dirty="0">
                  <a:cs typeface="Arial"/>
                </a:rPr>
                <a:t>4</a:t>
              </a:r>
              <a:r>
                <a:rPr lang="en-US" sz="5400" i="1" dirty="0">
                  <a:cs typeface="Arial"/>
                </a:rPr>
                <a:t>University of Washington, Dept. of Genome Sciences, Seattle, WA</a:t>
              </a:r>
              <a:endParaRPr lang="en-US" sz="5400" b="1" dirty="0">
                <a:cs typeface="Arial"/>
              </a:endParaRPr>
            </a:p>
          </p:txBody>
        </p:sp>
        <p:pic>
          <p:nvPicPr>
            <p:cNvPr id="7" name="Content Placeholder 3" descr="CSKT Logo.jp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57" t="3979" r="6939" b="6101"/>
            <a:stretch/>
          </p:blipFill>
          <p:spPr>
            <a:xfrm>
              <a:off x="38407204" y="627030"/>
              <a:ext cx="3363228" cy="3825939"/>
            </a:xfrm>
            <a:prstGeom prst="rect">
              <a:avLst/>
            </a:prstGeom>
          </p:spPr>
        </p:pic>
        <p:pic>
          <p:nvPicPr>
            <p:cNvPr id="8" name="Content Placeholder 3" descr="UM Main Logo.tiff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355" b="2080"/>
            <a:stretch/>
          </p:blipFill>
          <p:spPr>
            <a:xfrm>
              <a:off x="484841" y="1947705"/>
              <a:ext cx="6309360" cy="1184589"/>
            </a:xfrm>
            <a:prstGeom prst="rect">
              <a:avLst/>
            </a:prstGeom>
          </p:spPr>
        </p:pic>
      </p:grpSp>
      <p:grpSp>
        <p:nvGrpSpPr>
          <p:cNvPr id="13" name="Group 12"/>
          <p:cNvGrpSpPr/>
          <p:nvPr/>
        </p:nvGrpSpPr>
        <p:grpSpPr>
          <a:xfrm>
            <a:off x="414045" y="7803728"/>
            <a:ext cx="43019892" cy="24963120"/>
            <a:chOff x="617245" y="7854695"/>
            <a:chExt cx="43019892" cy="25264813"/>
          </a:xfrm>
        </p:grpSpPr>
        <p:sp>
          <p:nvSpPr>
            <p:cNvPr id="10" name="TextBox 9"/>
            <p:cNvSpPr txBox="1"/>
            <p:nvPr/>
          </p:nvSpPr>
          <p:spPr>
            <a:xfrm>
              <a:off x="617245" y="7854695"/>
              <a:ext cx="14173200" cy="25262341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5400" b="1" dirty="0"/>
                <a:t>Introduction</a:t>
              </a:r>
            </a:p>
            <a:p>
              <a:endParaRPr lang="en-US" sz="2000" b="1" dirty="0"/>
            </a:p>
            <a:p>
              <a:pPr marL="457200" indent="-457200">
                <a:buFont typeface="Arial" panose="020B0604020202020204" pitchFamily="34" charset="0"/>
                <a:buChar char="•"/>
              </a:pPr>
              <a:r>
                <a:rPr lang="en-US" sz="3200" dirty="0"/>
                <a:t>Vitamin D is an essential hormone and little is known about circulating vitamin D levels among people of the Confederated Salish and Kootenai Tribes (CSKT)</a:t>
              </a:r>
            </a:p>
            <a:p>
              <a:pPr marL="457200" indent="-457200">
                <a:buFont typeface="Arial" panose="020B0604020202020204" pitchFamily="34" charset="0"/>
                <a:buChar char="•"/>
              </a:pPr>
              <a:endParaRPr lang="en-US" sz="3200" dirty="0"/>
            </a:p>
            <a:p>
              <a:pPr marL="457200" indent="-457200">
                <a:buFont typeface="Arial" panose="020B0604020202020204" pitchFamily="34" charset="0"/>
                <a:buChar char="•"/>
              </a:pPr>
              <a:r>
                <a:rPr lang="en-US" sz="3200" dirty="0"/>
                <a:t>Our overall goal was to characterize genetic and environmental                      factors that  influence vitamin D levels among CSKT participants</a:t>
              </a:r>
            </a:p>
            <a:p>
              <a:endParaRPr lang="en-US" sz="3200" dirty="0"/>
            </a:p>
            <a:p>
              <a:endParaRPr lang="en-US" sz="3200" dirty="0"/>
            </a:p>
            <a:p>
              <a:endParaRPr lang="en-US" sz="5400" b="1" dirty="0"/>
            </a:p>
            <a:p>
              <a:endParaRPr lang="en-US" sz="5400" b="1" dirty="0"/>
            </a:p>
            <a:p>
              <a:endParaRPr lang="en-US" sz="5400" b="1" dirty="0"/>
            </a:p>
            <a:p>
              <a:endParaRPr lang="en-US" sz="5400" b="1" dirty="0"/>
            </a:p>
            <a:p>
              <a:endParaRPr lang="en-US" sz="5400" b="1" dirty="0"/>
            </a:p>
            <a:p>
              <a:endParaRPr lang="en-US" sz="5400" b="1" dirty="0"/>
            </a:p>
            <a:p>
              <a:endParaRPr lang="en-US" sz="5400" b="1" dirty="0"/>
            </a:p>
            <a:p>
              <a:endParaRPr lang="en-US" sz="5400" b="1" dirty="0"/>
            </a:p>
            <a:p>
              <a:endParaRPr lang="en-US" sz="5400" b="1" dirty="0"/>
            </a:p>
            <a:p>
              <a:endParaRPr lang="en-US" sz="5400" b="1" dirty="0"/>
            </a:p>
            <a:p>
              <a:endParaRPr lang="en-US" sz="5400" b="1" dirty="0"/>
            </a:p>
            <a:p>
              <a:endParaRPr lang="en-US" sz="2000" b="1" dirty="0"/>
            </a:p>
            <a:p>
              <a:endParaRPr lang="en-US" sz="2000" b="1" dirty="0"/>
            </a:p>
            <a:p>
              <a:endParaRPr lang="en-US" sz="2000" b="1" dirty="0"/>
            </a:p>
            <a:p>
              <a:endParaRPr lang="en-US" sz="2000" b="1" dirty="0"/>
            </a:p>
            <a:p>
              <a:endParaRPr lang="en-US" sz="2000" b="1" dirty="0"/>
            </a:p>
            <a:p>
              <a:endParaRPr lang="en-US" sz="5400" b="1" dirty="0"/>
            </a:p>
            <a:p>
              <a:endParaRPr lang="en-US" sz="4800" b="1" dirty="0"/>
            </a:p>
            <a:p>
              <a:endParaRPr lang="en-US" sz="5400" b="1" dirty="0"/>
            </a:p>
            <a:p>
              <a:endParaRPr lang="en-US" sz="5400" b="1" dirty="0"/>
            </a:p>
            <a:p>
              <a:endParaRPr lang="en-US" sz="5400" b="1" dirty="0"/>
            </a:p>
            <a:p>
              <a:endParaRPr lang="en-US" sz="5400" b="1" dirty="0"/>
            </a:p>
            <a:p>
              <a:endParaRPr lang="en-US" sz="5400" b="1" dirty="0"/>
            </a:p>
            <a:p>
              <a:endParaRPr lang="en-US" sz="5400" b="1" dirty="0"/>
            </a:p>
            <a:p>
              <a:endParaRPr lang="en-US" sz="5400" b="1" dirty="0"/>
            </a:p>
            <a:p>
              <a:endParaRPr lang="en-US" sz="5400" b="1" dirty="0"/>
            </a:p>
            <a:p>
              <a:endParaRPr lang="en-US" sz="1800" b="1" dirty="0"/>
            </a:p>
            <a:p>
              <a:endParaRPr lang="en-US" sz="1800" b="1" dirty="0"/>
            </a:p>
            <a:p>
              <a:endParaRPr lang="en-US" sz="1800" b="1" dirty="0"/>
            </a:p>
            <a:p>
              <a:endParaRPr lang="en-US" sz="1800" b="1" dirty="0"/>
            </a:p>
            <a:p>
              <a:endParaRPr lang="en-US" sz="1800" b="1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5021349" y="7854870"/>
              <a:ext cx="14173200" cy="25262341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00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5400" b="1" dirty="0"/>
                <a:t>Methods</a:t>
              </a:r>
            </a:p>
            <a:p>
              <a:endParaRPr lang="en-US" sz="5400" b="1" dirty="0"/>
            </a:p>
            <a:p>
              <a:endParaRPr lang="en-US" sz="5400" b="1" dirty="0"/>
            </a:p>
            <a:p>
              <a:endParaRPr lang="en-US" sz="5400" b="1" dirty="0"/>
            </a:p>
            <a:p>
              <a:endParaRPr lang="en-US" sz="5400" b="1" dirty="0"/>
            </a:p>
            <a:p>
              <a:endParaRPr lang="en-US" sz="5400" b="1" dirty="0"/>
            </a:p>
            <a:p>
              <a:endParaRPr lang="en-US" sz="5400" b="1" dirty="0"/>
            </a:p>
            <a:p>
              <a:endParaRPr lang="en-US" sz="5400" b="1" dirty="0"/>
            </a:p>
            <a:p>
              <a:endParaRPr lang="en-US" sz="5400" b="1" dirty="0"/>
            </a:p>
            <a:p>
              <a:endParaRPr lang="en-US" sz="5400" b="1" dirty="0"/>
            </a:p>
            <a:p>
              <a:endParaRPr lang="en-US" sz="5400" b="1" dirty="0"/>
            </a:p>
            <a:p>
              <a:endParaRPr lang="en-US" sz="5400" b="1" dirty="0"/>
            </a:p>
            <a:p>
              <a:endParaRPr lang="en-US" sz="5400" b="1" dirty="0"/>
            </a:p>
            <a:p>
              <a:endParaRPr lang="en-US" sz="5400" b="1" dirty="0"/>
            </a:p>
            <a:p>
              <a:endParaRPr lang="en-US" sz="5400" b="1" dirty="0"/>
            </a:p>
            <a:p>
              <a:endParaRPr lang="en-US" sz="5400" b="1" dirty="0"/>
            </a:p>
            <a:p>
              <a:endParaRPr lang="en-US" sz="5400" b="1" dirty="0"/>
            </a:p>
            <a:p>
              <a:endParaRPr lang="en-US" sz="5400" b="1" dirty="0"/>
            </a:p>
            <a:p>
              <a:endParaRPr lang="en-US" sz="5400" b="1" dirty="0"/>
            </a:p>
            <a:p>
              <a:endParaRPr lang="en-US" sz="1400" b="1" dirty="0"/>
            </a:p>
            <a:p>
              <a:endParaRPr lang="en-US" sz="1400" b="1" dirty="0"/>
            </a:p>
            <a:p>
              <a:r>
                <a:rPr lang="en-US" sz="5400" b="1" dirty="0"/>
                <a:t>Results</a:t>
              </a:r>
            </a:p>
            <a:p>
              <a:endParaRPr lang="en-US" sz="5400" b="1" dirty="0"/>
            </a:p>
            <a:p>
              <a:endParaRPr lang="en-US" sz="5400" b="1" dirty="0"/>
            </a:p>
            <a:p>
              <a:endParaRPr lang="en-US" sz="5400" b="1" dirty="0"/>
            </a:p>
            <a:p>
              <a:endParaRPr lang="en-US" sz="5400" b="1" dirty="0"/>
            </a:p>
            <a:p>
              <a:endParaRPr lang="en-US" sz="5400" b="1" dirty="0"/>
            </a:p>
            <a:p>
              <a:endParaRPr lang="en-US" sz="5400" b="1" dirty="0"/>
            </a:p>
            <a:p>
              <a:endParaRPr lang="en-US" sz="5400" b="1" dirty="0"/>
            </a:p>
            <a:p>
              <a:endParaRPr lang="en-US" sz="5400" b="1" dirty="0"/>
            </a:p>
            <a:p>
              <a:endParaRPr lang="en-US" sz="1800" b="1" dirty="0"/>
            </a:p>
            <a:p>
              <a:endParaRPr lang="en-US" sz="1800" b="1" dirty="0"/>
            </a:p>
            <a:p>
              <a:endParaRPr lang="en-US" sz="1800" b="1" dirty="0"/>
            </a:p>
            <a:p>
              <a:endParaRPr lang="en-US" sz="1800" b="1" dirty="0"/>
            </a:p>
            <a:p>
              <a:endParaRPr lang="en-US" sz="1800" b="1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9463937" y="7854695"/>
              <a:ext cx="14173200" cy="25264813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000000"/>
              </a:solidFill>
            </a:ln>
          </p:spPr>
          <p:txBody>
            <a:bodyPr wrap="square" rtlCol="0">
              <a:spAutoFit/>
            </a:bodyPr>
            <a:lstStyle/>
            <a:p>
              <a:endParaRPr lang="en-US" sz="5400" b="1" dirty="0"/>
            </a:p>
            <a:p>
              <a:endParaRPr lang="en-US" sz="5400" b="1" dirty="0"/>
            </a:p>
            <a:p>
              <a:endParaRPr lang="en-US" sz="5400" b="1" dirty="0"/>
            </a:p>
            <a:p>
              <a:endParaRPr lang="en-US" sz="5400" b="1" dirty="0"/>
            </a:p>
            <a:p>
              <a:endParaRPr lang="en-US" sz="5400" b="1" dirty="0"/>
            </a:p>
            <a:p>
              <a:endParaRPr lang="en-US" sz="5400" b="1" dirty="0"/>
            </a:p>
            <a:p>
              <a:endParaRPr lang="en-US" sz="5400" b="1" dirty="0"/>
            </a:p>
            <a:p>
              <a:endParaRPr lang="en-US" sz="5400" b="1" dirty="0"/>
            </a:p>
            <a:p>
              <a:endParaRPr lang="en-US" sz="5400" b="1" dirty="0"/>
            </a:p>
            <a:p>
              <a:endParaRPr lang="en-US" sz="5400" b="1" dirty="0"/>
            </a:p>
            <a:p>
              <a:endParaRPr lang="en-US" sz="5400" b="1" dirty="0"/>
            </a:p>
            <a:p>
              <a:endParaRPr lang="en-US" sz="5400" b="1" dirty="0"/>
            </a:p>
            <a:p>
              <a:endParaRPr lang="en-US" sz="5400" b="1" dirty="0"/>
            </a:p>
            <a:p>
              <a:endParaRPr lang="en-US" sz="5400" b="1" dirty="0"/>
            </a:p>
            <a:p>
              <a:endParaRPr lang="en-US" sz="5400" b="1" dirty="0"/>
            </a:p>
            <a:p>
              <a:endParaRPr lang="en-US" sz="5400" b="1" dirty="0"/>
            </a:p>
            <a:p>
              <a:endParaRPr lang="en-US" sz="5400" b="1" dirty="0"/>
            </a:p>
            <a:p>
              <a:endParaRPr lang="en-US" sz="5400" b="1" dirty="0"/>
            </a:p>
            <a:p>
              <a:endParaRPr lang="en-US" sz="5400" b="1" dirty="0"/>
            </a:p>
            <a:p>
              <a:endParaRPr lang="en-US" sz="5400" b="1" dirty="0"/>
            </a:p>
            <a:p>
              <a:endParaRPr lang="en-US" sz="800" b="1" dirty="0"/>
            </a:p>
            <a:p>
              <a:endParaRPr lang="en-US" sz="800" b="1" dirty="0"/>
            </a:p>
            <a:p>
              <a:r>
                <a:rPr lang="en-US" sz="5400" b="1" dirty="0"/>
                <a:t>Discussion and Future Directions</a:t>
              </a:r>
              <a:endParaRPr lang="en-US" sz="1200" b="1" dirty="0"/>
            </a:p>
            <a:p>
              <a:pPr marL="457200" indent="-457200">
                <a:buFont typeface="Arial" panose="020B0604020202020204" pitchFamily="34" charset="0"/>
                <a:buChar char="•"/>
              </a:pPr>
              <a:r>
                <a:rPr lang="en-US" sz="3200" dirty="0"/>
                <a:t>We observed </a:t>
              </a:r>
              <a:r>
                <a:rPr lang="en-US" sz="3200" b="1" dirty="0"/>
                <a:t>novel and clinically relevant variants</a:t>
              </a:r>
              <a:r>
                <a:rPr lang="en-US" sz="3200" dirty="0"/>
                <a:t> in vitamin D                   pathway genes and notable </a:t>
              </a:r>
              <a:r>
                <a:rPr lang="en-US" sz="3200" b="1" dirty="0"/>
                <a:t>vitamin D</a:t>
              </a:r>
              <a:r>
                <a:rPr lang="en-US" sz="3200" b="1" baseline="-25000" dirty="0"/>
                <a:t>3</a:t>
              </a:r>
              <a:r>
                <a:rPr lang="en-US" sz="3200" b="1" dirty="0"/>
                <a:t> insufficiency in 43% of participants</a:t>
              </a:r>
            </a:p>
            <a:p>
              <a:pPr marL="457200" indent="-457200">
                <a:buFont typeface="Arial" panose="020B0604020202020204" pitchFamily="34" charset="0"/>
                <a:buChar char="•"/>
              </a:pPr>
              <a:endParaRPr lang="en-US" sz="800" b="1" dirty="0"/>
            </a:p>
            <a:p>
              <a:pPr marL="457200" indent="-457200">
                <a:buFont typeface="Arial" panose="020B0604020202020204" pitchFamily="34" charset="0"/>
                <a:buChar char="•"/>
              </a:pPr>
              <a:r>
                <a:rPr lang="en-US" sz="3200" dirty="0"/>
                <a:t>We </a:t>
              </a:r>
              <a:r>
                <a:rPr lang="en-US" sz="3200" b="1" dirty="0"/>
                <a:t>estimated the contribution of season and demographic factors </a:t>
              </a:r>
            </a:p>
            <a:p>
              <a:r>
                <a:rPr lang="en-US" sz="3200" b="1" dirty="0"/>
                <a:t>      on 25-hydroxyvitamin D</a:t>
              </a:r>
              <a:r>
                <a:rPr lang="en-US" sz="3200" b="1" baseline="-25000" dirty="0"/>
                <a:t>3</a:t>
              </a:r>
              <a:r>
                <a:rPr lang="en-US" sz="3200" b="1" dirty="0"/>
                <a:t> levels with multivariate linear regression</a:t>
              </a:r>
            </a:p>
            <a:p>
              <a:endParaRPr lang="en-US" sz="800" dirty="0"/>
            </a:p>
            <a:p>
              <a:pPr marL="457200" indent="-457200">
                <a:buFont typeface="Arial" panose="020B0604020202020204" pitchFamily="34" charset="0"/>
                <a:buChar char="•"/>
              </a:pPr>
              <a:r>
                <a:rPr lang="en-US" sz="3200" dirty="0"/>
                <a:t>In the </a:t>
              </a:r>
              <a:r>
                <a:rPr lang="en-US" sz="3200" u="sng" dirty="0"/>
                <a:t>future</a:t>
              </a:r>
              <a:r>
                <a:rPr lang="en-US" sz="3200" dirty="0"/>
                <a:t>, we will </a:t>
              </a:r>
              <a:r>
                <a:rPr lang="en-US" sz="3200" b="1" dirty="0"/>
                <a:t>test the genetic variation we identified among                CSKT for association with variability in with 25-hydroxyvitamin D</a:t>
              </a:r>
              <a:r>
                <a:rPr lang="en-US" sz="3200" b="1" baseline="-25000" dirty="0"/>
                <a:t>3 </a:t>
              </a:r>
              <a:r>
                <a:rPr lang="en-US" sz="3200" b="1" dirty="0"/>
                <a:t>levels</a:t>
              </a:r>
            </a:p>
            <a:p>
              <a:pPr marL="457200" indent="-457200">
                <a:buFont typeface="Arial" panose="020B0604020202020204" pitchFamily="34" charset="0"/>
                <a:buChar char="•"/>
              </a:pPr>
              <a:endParaRPr lang="en-US" sz="800" b="1" dirty="0"/>
            </a:p>
            <a:p>
              <a:pPr marL="457200" indent="-457200">
                <a:buFont typeface="Arial" panose="020B0604020202020204" pitchFamily="34" charset="0"/>
                <a:buChar char="•"/>
              </a:pPr>
              <a:r>
                <a:rPr lang="en-US" sz="3200" dirty="0"/>
                <a:t>We will also develop an </a:t>
              </a:r>
              <a:r>
                <a:rPr lang="en-US" sz="3200" b="1" dirty="0"/>
                <a:t>interventional strategy to address                                     the vitamin D insufficiency </a:t>
              </a:r>
              <a:r>
                <a:rPr lang="en-US" sz="3200" dirty="0"/>
                <a:t>we observed in the CSKT</a:t>
              </a:r>
              <a:endParaRPr lang="en-US" sz="800" b="1" dirty="0"/>
            </a:p>
            <a:p>
              <a:r>
                <a:rPr lang="en-US" sz="5400" b="1" dirty="0"/>
                <a:t>Acknowledgements</a:t>
              </a:r>
            </a:p>
            <a:p>
              <a:endParaRPr lang="en-US" sz="800" b="1" dirty="0"/>
            </a:p>
            <a:p>
              <a:pPr marL="457200" indent="-457200">
                <a:buFont typeface="Arial" panose="020B0604020202020204" pitchFamily="34" charset="0"/>
                <a:buChar char="•"/>
              </a:pPr>
              <a:r>
                <a:rPr lang="en-US" sz="3200" dirty="0"/>
                <a:t>We thank the CSKT study participants who graciously volunteered their time</a:t>
              </a:r>
            </a:p>
            <a:p>
              <a:endParaRPr lang="en-US" sz="800" dirty="0"/>
            </a:p>
            <a:p>
              <a:pPr marL="457200" indent="-457200">
                <a:buFont typeface="Arial" panose="020B0604020202020204" pitchFamily="34" charset="0"/>
                <a:buChar char="•"/>
              </a:pPr>
              <a:r>
                <a:rPr lang="en-US" sz="3200" dirty="0">
                  <a:cs typeface="Arial"/>
                </a:rPr>
                <a:t>This work is support by the Northwest-Alaska Pharmacogenomics Research Network (P01GM116691) and the American Indian and Alaska Native Clinical    and Translational Research Program (U54GM115371)</a:t>
              </a:r>
            </a:p>
          </p:txBody>
        </p:sp>
      </p:grpSp>
      <p:sp>
        <p:nvSpPr>
          <p:cNvPr id="46" name="TextBox 45"/>
          <p:cNvSpPr txBox="1"/>
          <p:nvPr/>
        </p:nvSpPr>
        <p:spPr>
          <a:xfrm>
            <a:off x="457263" y="12619805"/>
            <a:ext cx="13291544" cy="10772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cs typeface="Arial"/>
              </a:rPr>
              <a:t>Vitamin D</a:t>
            </a:r>
            <a:r>
              <a:rPr lang="en-US" sz="3200" b="1" baseline="-25000" dirty="0">
                <a:cs typeface="Arial"/>
              </a:rPr>
              <a:t>3</a:t>
            </a:r>
            <a:r>
              <a:rPr lang="en-US" sz="3200" b="1" dirty="0">
                <a:cs typeface="Arial"/>
              </a:rPr>
              <a:t> regulatory pathway:</a:t>
            </a:r>
            <a:r>
              <a:rPr lang="en-US" sz="3200" dirty="0">
                <a:cs typeface="Arial"/>
              </a:rPr>
              <a:t>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cs typeface="Arial"/>
              </a:rPr>
              <a:t>The clinical marker of vitamin D</a:t>
            </a:r>
            <a:r>
              <a:rPr lang="en-US" sz="3200" baseline="-25000" dirty="0">
                <a:cs typeface="Arial"/>
              </a:rPr>
              <a:t>3</a:t>
            </a:r>
            <a:r>
              <a:rPr lang="en-US" sz="3200" dirty="0">
                <a:cs typeface="Arial"/>
              </a:rPr>
              <a:t> status, 25(OH)D</a:t>
            </a:r>
            <a:r>
              <a:rPr lang="en-US" sz="3200" baseline="-25000" dirty="0">
                <a:cs typeface="Arial"/>
              </a:rPr>
              <a:t>3</a:t>
            </a:r>
            <a:r>
              <a:rPr lang="en-US" sz="3200" dirty="0">
                <a:cs typeface="Arial"/>
              </a:rPr>
              <a:t>, is circled in red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45E61F1-0D97-8E44-BC6B-962B5B1DF1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8865" y="13978375"/>
            <a:ext cx="13502505" cy="9385888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DD4BAB9F-1D11-9F43-8AAF-BAB1D8B3E6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718920" y="9961516"/>
            <a:ext cx="8082864" cy="7537802"/>
          </a:xfrm>
          <a:prstGeom prst="rect">
            <a:avLst/>
          </a:prstGeom>
        </p:spPr>
      </p:pic>
      <p:graphicFrame>
        <p:nvGraphicFramePr>
          <p:cNvPr id="242" name="Table 241">
            <a:extLst>
              <a:ext uri="{FF2B5EF4-FFF2-40B4-BE49-F238E27FC236}">
                <a16:creationId xmlns:a16="http://schemas.microsoft.com/office/drawing/2014/main" id="{D79DEBB6-1D5E-E441-BD4E-D469494FBD1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7925063"/>
              </p:ext>
            </p:extLst>
          </p:nvPr>
        </p:nvGraphicFramePr>
        <p:xfrm>
          <a:off x="719007" y="24217020"/>
          <a:ext cx="5808345" cy="581575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8083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48358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000000"/>
                          </a:solidFill>
                        </a:rPr>
                        <a:t>Vitamin</a:t>
                      </a:r>
                      <a:r>
                        <a:rPr lang="en-US" sz="3200" baseline="0" dirty="0">
                          <a:solidFill>
                            <a:srgbClr val="000000"/>
                          </a:solidFill>
                        </a:rPr>
                        <a:t> D metabolites</a:t>
                      </a:r>
                      <a:endParaRPr lang="en-US" sz="320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54579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vitamin D</a:t>
                      </a:r>
                      <a:r>
                        <a:rPr lang="en-US" sz="3200" baseline="-25000" dirty="0"/>
                        <a:t>3</a:t>
                      </a:r>
                      <a:endParaRPr lang="en-US" sz="32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54579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rgbClr val="000000"/>
                          </a:solidFill>
                        </a:rPr>
                        <a:t>25-hydroxyvitamin</a:t>
                      </a:r>
                      <a:r>
                        <a:rPr lang="en-US" sz="3200" b="1" baseline="0" dirty="0">
                          <a:solidFill>
                            <a:srgbClr val="000000"/>
                          </a:solidFill>
                        </a:rPr>
                        <a:t> D</a:t>
                      </a:r>
                      <a:r>
                        <a:rPr lang="en-US" sz="3200" b="1" baseline="-25000" dirty="0">
                          <a:solidFill>
                            <a:srgbClr val="000000"/>
                          </a:solidFill>
                        </a:rPr>
                        <a:t>3 </a:t>
                      </a:r>
                      <a:r>
                        <a:rPr lang="en-US" sz="3200" b="1" baseline="0" dirty="0">
                          <a:solidFill>
                            <a:srgbClr val="000000"/>
                          </a:solidFill>
                        </a:rPr>
                        <a:t>[25(OH)D</a:t>
                      </a:r>
                      <a:r>
                        <a:rPr lang="en-US" sz="3200" b="1" baseline="-25000" dirty="0">
                          <a:solidFill>
                            <a:srgbClr val="000000"/>
                          </a:solidFill>
                        </a:rPr>
                        <a:t>3</a:t>
                      </a:r>
                      <a:r>
                        <a:rPr lang="en-US" sz="3200" b="1" baseline="0" dirty="0">
                          <a:solidFill>
                            <a:srgbClr val="000000"/>
                          </a:solidFill>
                        </a:rPr>
                        <a:t>]</a:t>
                      </a:r>
                      <a:endParaRPr lang="en-US" sz="3200" b="1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54579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1-alpha,25-dihydroxyvitamin</a:t>
                      </a:r>
                      <a:r>
                        <a:rPr lang="en-US" sz="3200" baseline="0" dirty="0"/>
                        <a:t> D</a:t>
                      </a:r>
                      <a:r>
                        <a:rPr lang="en-US" sz="3200" baseline="-25000" dirty="0"/>
                        <a:t>3</a:t>
                      </a:r>
                      <a:endParaRPr lang="en-US" sz="32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54579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24R,25-dihydroxyvitamin</a:t>
                      </a:r>
                      <a:r>
                        <a:rPr lang="en-US" sz="3200" baseline="0" dirty="0"/>
                        <a:t> D</a:t>
                      </a:r>
                      <a:r>
                        <a:rPr lang="en-US" sz="3200" baseline="-25000" dirty="0"/>
                        <a:t>3</a:t>
                      </a:r>
                      <a:endParaRPr lang="en-US" sz="32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54579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vitamin D</a:t>
                      </a:r>
                      <a:r>
                        <a:rPr lang="en-US" sz="3200" baseline="-25000" dirty="0"/>
                        <a:t>2</a:t>
                      </a:r>
                      <a:endParaRPr lang="en-US" sz="32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54579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25-hydroxyvitamin</a:t>
                      </a:r>
                      <a:r>
                        <a:rPr lang="en-US" sz="3200" baseline="0" dirty="0"/>
                        <a:t> D</a:t>
                      </a:r>
                      <a:r>
                        <a:rPr lang="en-US" sz="3200" baseline="-25000" dirty="0"/>
                        <a:t>2</a:t>
                      </a:r>
                      <a:endParaRPr lang="en-US" sz="32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54579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1-alpha,25-dihydroxyvitamin D</a:t>
                      </a:r>
                      <a:r>
                        <a:rPr lang="en-US" sz="3200" baseline="-25000" dirty="0"/>
                        <a:t>2</a:t>
                      </a:r>
                      <a:endParaRPr lang="en-US" sz="32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654579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4-beta,25-dihydroxyvitamin</a:t>
                      </a:r>
                      <a:r>
                        <a:rPr lang="en-US" sz="3200" baseline="0" dirty="0"/>
                        <a:t> D</a:t>
                      </a:r>
                      <a:r>
                        <a:rPr lang="en-US" sz="3200" baseline="-25000" dirty="0"/>
                        <a:t>3</a:t>
                      </a:r>
                      <a:endParaRPr lang="en-US" sz="32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graphicFrame>
        <p:nvGraphicFramePr>
          <p:cNvPr id="244" name="Table 243">
            <a:extLst>
              <a:ext uri="{FF2B5EF4-FFF2-40B4-BE49-F238E27FC236}">
                <a16:creationId xmlns:a16="http://schemas.microsoft.com/office/drawing/2014/main" id="{3D7D0EF2-FAD4-0844-8C51-991B4B9AD66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05737485"/>
              </p:ext>
            </p:extLst>
          </p:nvPr>
        </p:nvGraphicFramePr>
        <p:xfrm>
          <a:off x="6832517" y="24217020"/>
          <a:ext cx="7479284" cy="7528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47928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54888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000000"/>
                          </a:solidFill>
                        </a:rPr>
                        <a:t>Candidate</a:t>
                      </a:r>
                      <a:r>
                        <a:rPr lang="en-US" sz="3200" baseline="0" dirty="0">
                          <a:solidFill>
                            <a:srgbClr val="000000"/>
                          </a:solidFill>
                        </a:rPr>
                        <a:t> genes</a:t>
                      </a:r>
                      <a:endParaRPr lang="en-US" sz="3200" dirty="0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54888">
                <a:tc>
                  <a:txBody>
                    <a:bodyPr/>
                    <a:lstStyle/>
                    <a:p>
                      <a:pPr algn="ctr"/>
                      <a:r>
                        <a:rPr lang="en-US" sz="3200" b="0" i="0" dirty="0"/>
                        <a:t>7-dehydrocholesterol </a:t>
                      </a:r>
                      <a:r>
                        <a:rPr lang="en-US" sz="3200" b="0" i="0" dirty="0" err="1"/>
                        <a:t>reductase</a:t>
                      </a:r>
                      <a:r>
                        <a:rPr lang="en-US" sz="3200" b="0" i="0" dirty="0"/>
                        <a:t> (</a:t>
                      </a:r>
                      <a:r>
                        <a:rPr lang="en-US" sz="3200" b="0" i="1" dirty="0"/>
                        <a:t>DHCR7)</a:t>
                      </a: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54888"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/>
                        <a:t>25-hydroxylase (</a:t>
                      </a:r>
                      <a:r>
                        <a:rPr lang="en-US" sz="3200" b="0" i="1" dirty="0"/>
                        <a:t>CYP2R1</a:t>
                      </a:r>
                      <a:r>
                        <a:rPr lang="en-US" sz="3200" b="0" i="0" dirty="0"/>
                        <a:t>)</a:t>
                      </a:r>
                      <a:endParaRPr lang="en-US" sz="3200" b="0" dirty="0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54888"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/>
                        <a:t>Vitamin</a:t>
                      </a:r>
                      <a:r>
                        <a:rPr lang="en-US" sz="3200" b="0" baseline="0" dirty="0"/>
                        <a:t> D activation enzyme (</a:t>
                      </a:r>
                      <a:r>
                        <a:rPr lang="en-US" sz="3200" b="0" i="1" baseline="0" dirty="0"/>
                        <a:t>CYP27B1</a:t>
                      </a:r>
                      <a:r>
                        <a:rPr lang="en-US" sz="3200" b="0" i="0" baseline="0" dirty="0"/>
                        <a:t>)</a:t>
                      </a:r>
                      <a:endParaRPr lang="en-US" sz="3200" b="0" dirty="0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54888"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/>
                        <a:t>24-hydroxylase</a:t>
                      </a:r>
                      <a:r>
                        <a:rPr lang="en-US" sz="3200" b="0" baseline="0" dirty="0"/>
                        <a:t> (</a:t>
                      </a:r>
                      <a:r>
                        <a:rPr lang="en-US" sz="3200" b="0" i="1" baseline="0" dirty="0"/>
                        <a:t>CYP24</a:t>
                      </a:r>
                      <a:r>
                        <a:rPr lang="en-US" sz="3200" b="0" i="0" baseline="0" dirty="0"/>
                        <a:t>)</a:t>
                      </a:r>
                      <a:endParaRPr lang="en-US" sz="3200" b="0" dirty="0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54888"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/>
                        <a:t>Cytochrome</a:t>
                      </a:r>
                      <a:r>
                        <a:rPr lang="en-US" sz="3200" b="0" baseline="0" dirty="0"/>
                        <a:t> P450 3A4 (CYP3A4)</a:t>
                      </a:r>
                      <a:endParaRPr lang="en-US" sz="3200" b="0" dirty="0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54888"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 err="1"/>
                        <a:t>Sulfotransferase</a:t>
                      </a:r>
                      <a:r>
                        <a:rPr lang="en-US" sz="3200" b="0" baseline="0" dirty="0"/>
                        <a:t> 2A1 (</a:t>
                      </a:r>
                      <a:r>
                        <a:rPr lang="en-US" sz="3200" b="0" i="1" baseline="0" dirty="0"/>
                        <a:t>SULT2A1</a:t>
                      </a:r>
                      <a:r>
                        <a:rPr lang="en-US" sz="3200" b="0" i="0" baseline="0" dirty="0"/>
                        <a:t>)</a:t>
                      </a:r>
                      <a:endParaRPr lang="en-US" sz="3200" b="0" dirty="0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54888"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/>
                        <a:t>UDP-</a:t>
                      </a:r>
                      <a:r>
                        <a:rPr lang="en-US" sz="3200" b="0" dirty="0" err="1"/>
                        <a:t>glucuronosyltransferase</a:t>
                      </a:r>
                      <a:r>
                        <a:rPr lang="en-US" sz="3200" b="0" baseline="0" dirty="0"/>
                        <a:t> 1A4 (</a:t>
                      </a:r>
                      <a:r>
                        <a:rPr lang="en-US" sz="3200" b="0" i="1" baseline="0" dirty="0"/>
                        <a:t>UGT1A4)</a:t>
                      </a:r>
                      <a:endParaRPr lang="en-US" sz="3200" b="0" dirty="0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54888"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/>
                        <a:t>Vitamin D binding protein (</a:t>
                      </a:r>
                      <a:r>
                        <a:rPr lang="en-US" sz="3200" b="0" i="1" dirty="0"/>
                        <a:t>GC</a:t>
                      </a:r>
                      <a:r>
                        <a:rPr lang="en-US" sz="3200" b="0" i="0" dirty="0"/>
                        <a:t>)</a:t>
                      </a:r>
                      <a:endParaRPr lang="en-US" sz="3200" b="0" dirty="0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554888"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/>
                        <a:t>Vitamin D receptor (</a:t>
                      </a:r>
                      <a:r>
                        <a:rPr lang="en-US" sz="3200" b="0" i="1" dirty="0"/>
                        <a:t>VDR</a:t>
                      </a:r>
                      <a:r>
                        <a:rPr lang="en-US" sz="3200" b="0" i="0" dirty="0"/>
                        <a:t>)</a:t>
                      </a:r>
                      <a:endParaRPr lang="en-US" sz="3200" b="0" dirty="0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554888"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/>
                        <a:t>Retinoid</a:t>
                      </a:r>
                      <a:r>
                        <a:rPr lang="en-US" sz="3200" b="0" baseline="0" dirty="0"/>
                        <a:t> X receptor (</a:t>
                      </a:r>
                      <a:r>
                        <a:rPr lang="en-US" sz="3200" b="0" i="1" baseline="0" dirty="0"/>
                        <a:t>RXR)</a:t>
                      </a:r>
                      <a:endParaRPr lang="en-US" sz="3200" b="0" dirty="0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554888"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 err="1"/>
                        <a:t>Calsium</a:t>
                      </a:r>
                      <a:r>
                        <a:rPr lang="en-US" sz="3200" b="0" baseline="0" dirty="0"/>
                        <a:t>-sensing receptor (</a:t>
                      </a:r>
                      <a:r>
                        <a:rPr lang="en-US" sz="3200" b="0" i="1" baseline="0" dirty="0"/>
                        <a:t>CASR</a:t>
                      </a:r>
                      <a:r>
                        <a:rPr lang="en-US" sz="3200" b="0" i="0" baseline="0" dirty="0"/>
                        <a:t>)</a:t>
                      </a:r>
                      <a:endParaRPr lang="en-US" sz="3200" b="0" dirty="0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554888"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 err="1"/>
                        <a:t>Cubulin</a:t>
                      </a:r>
                      <a:r>
                        <a:rPr lang="en-US" sz="3200" b="0" baseline="0" dirty="0"/>
                        <a:t> (</a:t>
                      </a:r>
                      <a:r>
                        <a:rPr lang="en-US" sz="3200" b="0" i="1" baseline="0" dirty="0"/>
                        <a:t>CUBN</a:t>
                      </a:r>
                      <a:r>
                        <a:rPr lang="en-US" sz="3200" b="0" i="0" baseline="0" dirty="0"/>
                        <a:t>)</a:t>
                      </a:r>
                      <a:endParaRPr lang="en-US" sz="3200" b="0" dirty="0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sp>
        <p:nvSpPr>
          <p:cNvPr id="36" name="TextBox 35"/>
          <p:cNvSpPr txBox="1"/>
          <p:nvPr/>
        </p:nvSpPr>
        <p:spPr>
          <a:xfrm>
            <a:off x="703065" y="25350734"/>
            <a:ext cx="5808345" cy="754399"/>
          </a:xfrm>
          <a:prstGeom prst="rect">
            <a:avLst/>
          </a:prstGeom>
          <a:noFill/>
          <a:ln w="76200" cmpd="sng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46" name="TextBox 245">
            <a:extLst>
              <a:ext uri="{FF2B5EF4-FFF2-40B4-BE49-F238E27FC236}">
                <a16:creationId xmlns:a16="http://schemas.microsoft.com/office/drawing/2014/main" id="{4787172A-05E3-EC4C-AA47-A6F0522C2E73}"/>
              </a:ext>
            </a:extLst>
          </p:cNvPr>
          <p:cNvSpPr txBox="1"/>
          <p:nvPr/>
        </p:nvSpPr>
        <p:spPr>
          <a:xfrm>
            <a:off x="14885980" y="8693014"/>
            <a:ext cx="13291544" cy="10772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cs typeface="Arial"/>
              </a:rPr>
              <a:t>Mobile blood processing laboratory: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cs typeface="Arial"/>
              </a:rPr>
              <a:t>Our team traveled over 5,000 total miles to conduct this study</a:t>
            </a:r>
          </a:p>
        </p:txBody>
      </p:sp>
      <p:sp>
        <p:nvSpPr>
          <p:cNvPr id="247" name="TextBox 246">
            <a:extLst>
              <a:ext uri="{FF2B5EF4-FFF2-40B4-BE49-F238E27FC236}">
                <a16:creationId xmlns:a16="http://schemas.microsoft.com/office/drawing/2014/main" id="{266F6D63-3C66-1545-A5C4-D5239D15EEF3}"/>
              </a:ext>
            </a:extLst>
          </p:cNvPr>
          <p:cNvSpPr txBox="1"/>
          <p:nvPr/>
        </p:nvSpPr>
        <p:spPr>
          <a:xfrm>
            <a:off x="15001290" y="17640188"/>
            <a:ext cx="13291544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cs typeface="Arial"/>
              </a:rPr>
              <a:t>Study design:</a:t>
            </a:r>
          </a:p>
        </p:txBody>
      </p:sp>
      <p:graphicFrame>
        <p:nvGraphicFramePr>
          <p:cNvPr id="249" name="Table 5">
            <a:extLst>
              <a:ext uri="{FF2B5EF4-FFF2-40B4-BE49-F238E27FC236}">
                <a16:creationId xmlns:a16="http://schemas.microsoft.com/office/drawing/2014/main" id="{0B7C9C2F-4E6A-5D4A-B485-A6464AFE665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54122230"/>
              </p:ext>
            </p:extLst>
          </p:nvPr>
        </p:nvGraphicFramePr>
        <p:xfrm>
          <a:off x="15196788" y="27114183"/>
          <a:ext cx="3803396" cy="4181225"/>
        </p:xfrm>
        <a:graphic>
          <a:graphicData uri="http://schemas.openxmlformats.org/drawingml/2006/table">
            <a:tbl>
              <a:tblPr firstRow="1" bandRow="1">
                <a:tableStyleId>{2A488322-F2BA-4B5B-9748-0D474271808F}</a:tableStyleId>
              </a:tblPr>
              <a:tblGrid>
                <a:gridCol w="2815653">
                  <a:extLst>
                    <a:ext uri="{9D8B030D-6E8A-4147-A177-3AD203B41FA5}">
                      <a16:colId xmlns:a16="http://schemas.microsoft.com/office/drawing/2014/main" val="1692917768"/>
                    </a:ext>
                  </a:extLst>
                </a:gridCol>
                <a:gridCol w="987743">
                  <a:extLst>
                    <a:ext uri="{9D8B030D-6E8A-4147-A177-3AD203B41FA5}">
                      <a16:colId xmlns:a16="http://schemas.microsoft.com/office/drawing/2014/main" val="3152149285"/>
                    </a:ext>
                  </a:extLst>
                </a:gridCol>
              </a:tblGrid>
              <a:tr h="1316504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tx1"/>
                          </a:solidFill>
                        </a:rPr>
                        <a:t>4,618 known and </a:t>
                      </a:r>
                    </a:p>
                    <a:p>
                      <a:pPr algn="ctr"/>
                      <a:r>
                        <a:rPr lang="en-US" sz="2800" dirty="0">
                          <a:solidFill>
                            <a:schemeClr val="tx1"/>
                          </a:solidFill>
                        </a:rPr>
                        <a:t>novel variants</a:t>
                      </a:r>
                    </a:p>
                  </a:txBody>
                  <a:tcPr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12931653"/>
                  </a:ext>
                </a:extLst>
              </a:tr>
              <a:tr h="1252708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Variants in </a:t>
                      </a:r>
                      <a:r>
                        <a:rPr lang="en-US" sz="2800" dirty="0" err="1"/>
                        <a:t>dbSNP</a:t>
                      </a:r>
                      <a:endParaRPr lang="en-US" sz="2800" dirty="0"/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4066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4940717"/>
                  </a:ext>
                </a:extLst>
              </a:tr>
              <a:tr h="1612013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Novel variants</a:t>
                      </a:r>
                    </a:p>
                    <a:p>
                      <a:pPr algn="ctr"/>
                      <a:r>
                        <a:rPr lang="en-US" sz="2800" dirty="0"/>
                        <a:t>(not in </a:t>
                      </a:r>
                      <a:r>
                        <a:rPr lang="en-US" sz="2800" dirty="0" err="1"/>
                        <a:t>dbSNP</a:t>
                      </a:r>
                      <a:r>
                        <a:rPr lang="en-US" sz="2800" dirty="0"/>
                        <a:t>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552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07292222"/>
                  </a:ext>
                </a:extLst>
              </a:tr>
            </a:tbl>
          </a:graphicData>
        </a:graphic>
      </p:graphicFrame>
      <p:grpSp>
        <p:nvGrpSpPr>
          <p:cNvPr id="256" name="Group 255">
            <a:extLst>
              <a:ext uri="{FF2B5EF4-FFF2-40B4-BE49-F238E27FC236}">
                <a16:creationId xmlns:a16="http://schemas.microsoft.com/office/drawing/2014/main" id="{9086C9EF-1E1E-E945-B862-1B5C7EC922A3}"/>
              </a:ext>
            </a:extLst>
          </p:cNvPr>
          <p:cNvGrpSpPr/>
          <p:nvPr/>
        </p:nvGrpSpPr>
        <p:grpSpPr>
          <a:xfrm>
            <a:off x="19423206" y="26287147"/>
            <a:ext cx="9322957" cy="6416941"/>
            <a:chOff x="7698547" y="2471878"/>
            <a:chExt cx="9322957" cy="6416941"/>
          </a:xfrm>
        </p:grpSpPr>
        <p:pic>
          <p:nvPicPr>
            <p:cNvPr id="257" name="Picture 256">
              <a:extLst>
                <a:ext uri="{FF2B5EF4-FFF2-40B4-BE49-F238E27FC236}">
                  <a16:creationId xmlns:a16="http://schemas.microsoft.com/office/drawing/2014/main" id="{01D8D6FB-C58B-5D44-8656-C7DC3852DD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t="4447" r="25561"/>
            <a:stretch/>
          </p:blipFill>
          <p:spPr>
            <a:xfrm>
              <a:off x="7698547" y="2905181"/>
              <a:ext cx="9322957" cy="5983638"/>
            </a:xfrm>
            <a:prstGeom prst="rect">
              <a:avLst/>
            </a:prstGeom>
          </p:spPr>
        </p:pic>
        <p:pic>
          <p:nvPicPr>
            <p:cNvPr id="258" name="Picture 257">
              <a:extLst>
                <a:ext uri="{FF2B5EF4-FFF2-40B4-BE49-F238E27FC236}">
                  <a16:creationId xmlns:a16="http://schemas.microsoft.com/office/drawing/2014/main" id="{81458A6A-99C7-D544-B9FA-18472DA429C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26475" t="-219" r="46627" b="94497"/>
            <a:stretch/>
          </p:blipFill>
          <p:spPr>
            <a:xfrm>
              <a:off x="10223076" y="2471878"/>
              <a:ext cx="4273901" cy="454568"/>
            </a:xfrm>
            <a:prstGeom prst="rect">
              <a:avLst/>
            </a:prstGeom>
          </p:spPr>
        </p:pic>
        <p:grpSp>
          <p:nvGrpSpPr>
            <p:cNvPr id="259" name="Group 258">
              <a:extLst>
                <a:ext uri="{FF2B5EF4-FFF2-40B4-BE49-F238E27FC236}">
                  <a16:creationId xmlns:a16="http://schemas.microsoft.com/office/drawing/2014/main" id="{A7097722-BA6F-C347-9A80-FE0D397436F0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3355941" y="3561900"/>
              <a:ext cx="3118687" cy="1629963"/>
              <a:chOff x="11824855" y="4934272"/>
              <a:chExt cx="2862926" cy="1496291"/>
            </a:xfrm>
          </p:grpSpPr>
          <p:sp>
            <p:nvSpPr>
              <p:cNvPr id="260" name="TextBox 259">
                <a:extLst>
                  <a:ext uri="{FF2B5EF4-FFF2-40B4-BE49-F238E27FC236}">
                    <a16:creationId xmlns:a16="http://schemas.microsoft.com/office/drawing/2014/main" id="{27EF4C5E-7C4B-604C-A82E-A558FB8C110B}"/>
                  </a:ext>
                </a:extLst>
              </p:cNvPr>
              <p:cNvSpPr txBox="1"/>
              <p:nvPr/>
            </p:nvSpPr>
            <p:spPr>
              <a:xfrm flipH="1" flipV="1">
                <a:off x="11824855" y="4934272"/>
                <a:ext cx="2862926" cy="1496291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000000"/>
                </a:solidFill>
              </a:ln>
            </p:spPr>
            <p:txBody>
              <a:bodyPr wrap="square" rtlCol="0">
                <a:spAutoFit/>
              </a:bodyPr>
              <a:lstStyle/>
              <a:p>
                <a:endParaRPr lang="en-US" dirty="0"/>
              </a:p>
            </p:txBody>
          </p:sp>
          <p:pic>
            <p:nvPicPr>
              <p:cNvPr id="261" name="Picture 260">
                <a:extLst>
                  <a:ext uri="{FF2B5EF4-FFF2-40B4-BE49-F238E27FC236}">
                    <a16:creationId xmlns:a16="http://schemas.microsoft.com/office/drawing/2014/main" id="{6C0B32D3-D29F-204C-9256-C5269DBA92B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/>
              <a:srcRect l="74608" t="29544" r="-161" b="49173"/>
              <a:stretch/>
            </p:blipFill>
            <p:spPr>
              <a:xfrm>
                <a:off x="11907982" y="5121376"/>
                <a:ext cx="2694483" cy="1122082"/>
              </a:xfrm>
              <a:prstGeom prst="rect">
                <a:avLst/>
              </a:prstGeom>
            </p:spPr>
          </p:pic>
        </p:grpSp>
      </p:grpSp>
      <p:sp>
        <p:nvSpPr>
          <p:cNvPr id="262" name="TextBox 261">
            <a:extLst>
              <a:ext uri="{FF2B5EF4-FFF2-40B4-BE49-F238E27FC236}">
                <a16:creationId xmlns:a16="http://schemas.microsoft.com/office/drawing/2014/main" id="{C2F5ED44-6FC2-C24B-9900-F718CCB19715}"/>
              </a:ext>
            </a:extLst>
          </p:cNvPr>
          <p:cNvSpPr txBox="1"/>
          <p:nvPr/>
        </p:nvSpPr>
        <p:spPr>
          <a:xfrm>
            <a:off x="15001289" y="24672750"/>
            <a:ext cx="13936617" cy="15696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cs typeface="Arial"/>
              </a:rPr>
              <a:t>Summary of genetic variation: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cs typeface="Arial"/>
              </a:rPr>
              <a:t>We observed known and novel genetic variation based on presence or absence   of CSKT variants in the </a:t>
            </a:r>
            <a:r>
              <a:rPr lang="en-US" sz="3200" dirty="0" err="1">
                <a:cs typeface="Arial"/>
              </a:rPr>
              <a:t>dbSNP</a:t>
            </a:r>
            <a:r>
              <a:rPr lang="en-US" sz="3200" dirty="0">
                <a:cs typeface="Arial"/>
              </a:rPr>
              <a:t> database. *SNV = single nucleotide variant </a:t>
            </a:r>
          </a:p>
        </p:txBody>
      </p:sp>
      <p:graphicFrame>
        <p:nvGraphicFramePr>
          <p:cNvPr id="263" name="Table 262">
            <a:extLst>
              <a:ext uri="{FF2B5EF4-FFF2-40B4-BE49-F238E27FC236}">
                <a16:creationId xmlns:a16="http://schemas.microsoft.com/office/drawing/2014/main" id="{AD1C8986-53BF-D348-96B2-AE12AEB08EB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11289161"/>
              </p:ext>
            </p:extLst>
          </p:nvPr>
        </p:nvGraphicFramePr>
        <p:xfrm>
          <a:off x="29459765" y="8802219"/>
          <a:ext cx="13774383" cy="1472958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1680980">
                  <a:extLst>
                    <a:ext uri="{9D8B030D-6E8A-4147-A177-3AD203B41FA5}">
                      <a16:colId xmlns:a16="http://schemas.microsoft.com/office/drawing/2014/main" val="363567088"/>
                    </a:ext>
                  </a:extLst>
                </a:gridCol>
                <a:gridCol w="1452698">
                  <a:extLst>
                    <a:ext uri="{9D8B030D-6E8A-4147-A177-3AD203B41FA5}">
                      <a16:colId xmlns:a16="http://schemas.microsoft.com/office/drawing/2014/main" val="1073742604"/>
                    </a:ext>
                  </a:extLst>
                </a:gridCol>
                <a:gridCol w="1572014">
                  <a:extLst>
                    <a:ext uri="{9D8B030D-6E8A-4147-A177-3AD203B41FA5}">
                      <a16:colId xmlns:a16="http://schemas.microsoft.com/office/drawing/2014/main" val="3326627564"/>
                    </a:ext>
                  </a:extLst>
                </a:gridCol>
                <a:gridCol w="1176600">
                  <a:extLst>
                    <a:ext uri="{9D8B030D-6E8A-4147-A177-3AD203B41FA5}">
                      <a16:colId xmlns:a16="http://schemas.microsoft.com/office/drawing/2014/main" val="581051305"/>
                    </a:ext>
                  </a:extLst>
                </a:gridCol>
                <a:gridCol w="1009785">
                  <a:extLst>
                    <a:ext uri="{9D8B030D-6E8A-4147-A177-3AD203B41FA5}">
                      <a16:colId xmlns:a16="http://schemas.microsoft.com/office/drawing/2014/main" val="2432237580"/>
                    </a:ext>
                  </a:extLst>
                </a:gridCol>
                <a:gridCol w="2035148">
                  <a:extLst>
                    <a:ext uri="{9D8B030D-6E8A-4147-A177-3AD203B41FA5}">
                      <a16:colId xmlns:a16="http://schemas.microsoft.com/office/drawing/2014/main" val="2151777020"/>
                    </a:ext>
                  </a:extLst>
                </a:gridCol>
                <a:gridCol w="1974092">
                  <a:extLst>
                    <a:ext uri="{9D8B030D-6E8A-4147-A177-3AD203B41FA5}">
                      <a16:colId xmlns:a16="http://schemas.microsoft.com/office/drawing/2014/main" val="4244374047"/>
                    </a:ext>
                  </a:extLst>
                </a:gridCol>
                <a:gridCol w="2873066">
                  <a:extLst>
                    <a:ext uri="{9D8B030D-6E8A-4147-A177-3AD203B41FA5}">
                      <a16:colId xmlns:a16="http://schemas.microsoft.com/office/drawing/2014/main" val="1586307447"/>
                    </a:ext>
                  </a:extLst>
                </a:gridCol>
              </a:tblGrid>
              <a:tr h="321658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Allele</a:t>
                      </a:r>
                    </a:p>
                  </a:txBody>
                  <a:tcPr marL="3306" marR="3306" marT="33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41651">
                        <a:alpha val="3803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  <a:latin typeface="+mn-lt"/>
                        </a:rPr>
                        <a:t>REF --&gt; ALT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306" marR="3306" marT="33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41651">
                        <a:alpha val="3803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  <a:latin typeface="+mn-lt"/>
                        </a:rPr>
                        <a:t>Gene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306" marR="3306" marT="33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41651">
                        <a:alpha val="3803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  <a:latin typeface="+mn-lt"/>
                        </a:rPr>
                        <a:t>Function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306" marR="3306" marT="33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41651">
                        <a:alpha val="3803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AA</a:t>
                      </a:r>
                    </a:p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Change</a:t>
                      </a:r>
                    </a:p>
                  </a:txBody>
                  <a:tcPr marL="3306" marR="3306" marT="33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41651">
                        <a:alpha val="3803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  <a:latin typeface="+mn-lt"/>
                        </a:rPr>
                        <a:t>CSKT Allele </a:t>
                      </a:r>
                    </a:p>
                    <a:p>
                      <a:pPr algn="ctr" fontAlgn="b"/>
                      <a:r>
                        <a:rPr lang="en-US" sz="2400" b="1" u="none" strike="noStrike" dirty="0">
                          <a:effectLst/>
                          <a:latin typeface="+mn-lt"/>
                        </a:rPr>
                        <a:t>Frequency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306" marR="3306" marT="33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41651">
                        <a:alpha val="3803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 err="1">
                          <a:effectLst/>
                          <a:latin typeface="+mn-lt"/>
                        </a:rPr>
                        <a:t>ClinVar</a:t>
                      </a:r>
                      <a:r>
                        <a:rPr lang="en-US" sz="2400" b="1" u="none" strike="noStrike" dirty="0">
                          <a:effectLst/>
                          <a:latin typeface="+mn-lt"/>
                        </a:rPr>
                        <a:t> </a:t>
                      </a:r>
                    </a:p>
                    <a:p>
                      <a:pPr algn="ctr" fontAlgn="b"/>
                      <a:r>
                        <a:rPr lang="en-US" sz="2400" b="1" u="none" strike="noStrike" dirty="0">
                          <a:effectLst/>
                          <a:latin typeface="+mn-lt"/>
                        </a:rPr>
                        <a:t>Significance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306" marR="3306" marT="33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41651">
                        <a:alpha val="3803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 err="1">
                          <a:effectLst/>
                          <a:latin typeface="+mn-lt"/>
                        </a:rPr>
                        <a:t>ClinVar</a:t>
                      </a:r>
                      <a:r>
                        <a:rPr lang="en-US" sz="2400" b="1" u="none" strike="noStrike" dirty="0">
                          <a:effectLst/>
                          <a:latin typeface="+mn-lt"/>
                        </a:rPr>
                        <a:t> </a:t>
                      </a:r>
                    </a:p>
                    <a:p>
                      <a:pPr algn="ctr" fontAlgn="b"/>
                      <a:r>
                        <a:rPr lang="en-US" sz="2400" b="1" u="none" strike="noStrike" dirty="0">
                          <a:effectLst/>
                          <a:latin typeface="+mn-lt"/>
                        </a:rPr>
                        <a:t>Description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306" marR="3306" marT="33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41651">
                        <a:alpha val="38039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23868413"/>
                  </a:ext>
                </a:extLst>
              </a:tr>
              <a:tr h="162269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u="none" strike="noStrike" dirty="0">
                          <a:effectLst/>
                          <a:latin typeface="+mn-lt"/>
                        </a:rPr>
                        <a:t>rs34946978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306" marR="3306" marT="33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u="none" strike="noStrike" dirty="0">
                          <a:effectLst/>
                          <a:latin typeface="+mn-lt"/>
                        </a:rPr>
                        <a:t>C--&gt;T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306" marR="3306" marT="33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1" u="none" strike="noStrike" dirty="0">
                          <a:effectLst/>
                          <a:latin typeface="+mn-lt"/>
                        </a:rPr>
                        <a:t>UGT1A1,3-9</a:t>
                      </a:r>
                      <a:endParaRPr lang="en-US" sz="2400" b="0" i="1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306" marR="3306" marT="33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u="none" strike="noStrike" dirty="0" err="1">
                          <a:effectLst/>
                          <a:latin typeface="+mn-lt"/>
                        </a:rPr>
                        <a:t>Nonsyn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306" marR="3306" marT="33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u="none" strike="noStrike" dirty="0">
                          <a:effectLst/>
                          <a:latin typeface="+mn-lt"/>
                        </a:rPr>
                        <a:t>P364L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306" marR="3306" marT="33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u="none" strike="noStrike" dirty="0">
                          <a:effectLst/>
                          <a:latin typeface="+mn-lt"/>
                        </a:rPr>
                        <a:t>0.02878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306" marR="3306" marT="33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  <a:latin typeface="+mn-lt"/>
                        </a:rPr>
                        <a:t>Pathogenic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306" marR="3306" marT="33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u="none" strike="noStrike" dirty="0">
                          <a:effectLst/>
                          <a:latin typeface="+mn-lt"/>
                        </a:rPr>
                        <a:t>Hyperbilirubinemia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306" marR="3306" marT="33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0582120"/>
                  </a:ext>
                </a:extLst>
              </a:tr>
              <a:tr h="162269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u="none" strike="noStrike" dirty="0">
                          <a:effectLst/>
                          <a:latin typeface="+mn-lt"/>
                        </a:rPr>
                        <a:t>rs138659167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306" marR="3306" marT="33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u="none" strike="noStrike" dirty="0">
                          <a:effectLst/>
                          <a:latin typeface="+mn-lt"/>
                        </a:rPr>
                        <a:t>C--&gt;G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306" marR="3306" marT="33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1" u="none" strike="noStrike" dirty="0">
                          <a:effectLst/>
                          <a:latin typeface="+mn-lt"/>
                        </a:rPr>
                        <a:t>DHCR7</a:t>
                      </a:r>
                      <a:endParaRPr lang="en-US" sz="2400" b="0" i="1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306" marR="3306" marT="33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u="none" strike="noStrike" dirty="0">
                          <a:effectLst/>
                          <a:latin typeface="+mn-lt"/>
                        </a:rPr>
                        <a:t>Splicing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306" marR="3306" marT="33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</a:t>
                      </a:r>
                    </a:p>
                  </a:txBody>
                  <a:tcPr marL="3306" marR="3306" marT="33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u="none" strike="noStrike" dirty="0">
                          <a:effectLst/>
                          <a:latin typeface="+mn-lt"/>
                        </a:rPr>
                        <a:t>0.002132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306" marR="3306" marT="33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  <a:latin typeface="+mn-lt"/>
                        </a:rPr>
                        <a:t>Pathogenic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306" marR="3306" marT="33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u="none" strike="noStrike" dirty="0">
                          <a:effectLst/>
                          <a:latin typeface="+mn-lt"/>
                        </a:rPr>
                        <a:t>Smith-Lemli-Opitz Syn.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306" marR="3306" marT="33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09398107"/>
                  </a:ext>
                </a:extLst>
              </a:tr>
            </a:tbl>
          </a:graphicData>
        </a:graphic>
      </p:graphicFrame>
      <p:sp>
        <p:nvSpPr>
          <p:cNvPr id="264" name="TextBox 263">
            <a:extLst>
              <a:ext uri="{FF2B5EF4-FFF2-40B4-BE49-F238E27FC236}">
                <a16:creationId xmlns:a16="http://schemas.microsoft.com/office/drawing/2014/main" id="{3E618223-D02E-0F4E-8006-5B9FD97A075F}"/>
              </a:ext>
            </a:extLst>
          </p:cNvPr>
          <p:cNvSpPr txBox="1"/>
          <p:nvPr/>
        </p:nvSpPr>
        <p:spPr>
          <a:xfrm>
            <a:off x="29459765" y="8378719"/>
            <a:ext cx="124187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Disease associated variants in </a:t>
            </a:r>
            <a:r>
              <a:rPr lang="en-US" sz="2400" b="1" dirty="0" err="1"/>
              <a:t>ClinVar</a:t>
            </a:r>
            <a:r>
              <a:rPr lang="en-US" sz="2400" b="1" dirty="0"/>
              <a:t> database:</a:t>
            </a:r>
          </a:p>
        </p:txBody>
      </p:sp>
      <p:graphicFrame>
        <p:nvGraphicFramePr>
          <p:cNvPr id="265" name="Table 264">
            <a:extLst>
              <a:ext uri="{FF2B5EF4-FFF2-40B4-BE49-F238E27FC236}">
                <a16:creationId xmlns:a16="http://schemas.microsoft.com/office/drawing/2014/main" id="{50B35BFB-DF20-4346-A19C-BE238AD5445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20391168"/>
              </p:ext>
            </p:extLst>
          </p:nvPr>
        </p:nvGraphicFramePr>
        <p:xfrm>
          <a:off x="29459765" y="10888931"/>
          <a:ext cx="13750951" cy="2611976"/>
        </p:xfrm>
        <a:graphic>
          <a:graphicData uri="http://schemas.openxmlformats.org/drawingml/2006/table">
            <a:tbl>
              <a:tblPr/>
              <a:tblGrid>
                <a:gridCol w="1663086">
                  <a:extLst>
                    <a:ext uri="{9D8B030D-6E8A-4147-A177-3AD203B41FA5}">
                      <a16:colId xmlns:a16="http://schemas.microsoft.com/office/drawing/2014/main" val="588749519"/>
                    </a:ext>
                  </a:extLst>
                </a:gridCol>
                <a:gridCol w="1455307">
                  <a:extLst>
                    <a:ext uri="{9D8B030D-6E8A-4147-A177-3AD203B41FA5}">
                      <a16:colId xmlns:a16="http://schemas.microsoft.com/office/drawing/2014/main" val="1277299057"/>
                    </a:ext>
                  </a:extLst>
                </a:gridCol>
                <a:gridCol w="1616149">
                  <a:extLst>
                    <a:ext uri="{9D8B030D-6E8A-4147-A177-3AD203B41FA5}">
                      <a16:colId xmlns:a16="http://schemas.microsoft.com/office/drawing/2014/main" val="3053633989"/>
                    </a:ext>
                  </a:extLst>
                </a:gridCol>
                <a:gridCol w="1148316">
                  <a:extLst>
                    <a:ext uri="{9D8B030D-6E8A-4147-A177-3AD203B41FA5}">
                      <a16:colId xmlns:a16="http://schemas.microsoft.com/office/drawing/2014/main" val="4172516654"/>
                    </a:ext>
                  </a:extLst>
                </a:gridCol>
                <a:gridCol w="1020726">
                  <a:extLst>
                    <a:ext uri="{9D8B030D-6E8A-4147-A177-3AD203B41FA5}">
                      <a16:colId xmlns:a16="http://schemas.microsoft.com/office/drawing/2014/main" val="878427723"/>
                    </a:ext>
                  </a:extLst>
                </a:gridCol>
                <a:gridCol w="2020186">
                  <a:extLst>
                    <a:ext uri="{9D8B030D-6E8A-4147-A177-3AD203B41FA5}">
                      <a16:colId xmlns:a16="http://schemas.microsoft.com/office/drawing/2014/main" val="2856749983"/>
                    </a:ext>
                  </a:extLst>
                </a:gridCol>
                <a:gridCol w="1977656">
                  <a:extLst>
                    <a:ext uri="{9D8B030D-6E8A-4147-A177-3AD203B41FA5}">
                      <a16:colId xmlns:a16="http://schemas.microsoft.com/office/drawing/2014/main" val="1305258633"/>
                    </a:ext>
                  </a:extLst>
                </a:gridCol>
                <a:gridCol w="2849525">
                  <a:extLst>
                    <a:ext uri="{9D8B030D-6E8A-4147-A177-3AD203B41FA5}">
                      <a16:colId xmlns:a16="http://schemas.microsoft.com/office/drawing/2014/main" val="3068582806"/>
                    </a:ext>
                  </a:extLst>
                </a:gridCol>
              </a:tblGrid>
              <a:tr h="275208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Allele</a:t>
                      </a:r>
                    </a:p>
                  </a:txBody>
                  <a:tcPr marL="4031" marR="4031" marT="403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3FB79">
                        <a:alpha val="3098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REF --&gt; ALT</a:t>
                      </a:r>
                    </a:p>
                  </a:txBody>
                  <a:tcPr marL="4031" marR="4031" marT="403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3FB79">
                        <a:alpha val="3098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Gene</a:t>
                      </a:r>
                    </a:p>
                  </a:txBody>
                  <a:tcPr marL="4031" marR="4031" marT="403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3FB79">
                        <a:alpha val="3098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Function</a:t>
                      </a:r>
                    </a:p>
                  </a:txBody>
                  <a:tcPr marL="4031" marR="4031" marT="403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3FB79">
                        <a:alpha val="3098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AA</a:t>
                      </a:r>
                    </a:p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Change</a:t>
                      </a:r>
                    </a:p>
                  </a:txBody>
                  <a:tcPr marL="4031" marR="4031" marT="403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3FB79">
                        <a:alpha val="3098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CSKT Allele </a:t>
                      </a:r>
                    </a:p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Frequency</a:t>
                      </a:r>
                    </a:p>
                  </a:txBody>
                  <a:tcPr marL="4031" marR="4031" marT="403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3FB79">
                        <a:alpha val="3098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PharmGKB</a:t>
                      </a:r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</a:t>
                      </a:r>
                    </a:p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Annotations</a:t>
                      </a:r>
                    </a:p>
                  </a:txBody>
                  <a:tcPr marL="4031" marR="4031" marT="403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3FB79">
                        <a:alpha val="3098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PharmGKB</a:t>
                      </a:r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</a:t>
                      </a:r>
                    </a:p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Priority Annotations</a:t>
                      </a:r>
                    </a:p>
                  </a:txBody>
                  <a:tcPr marL="4031" marR="4031" marT="403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3FB79">
                        <a:alpha val="3098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9795587"/>
                  </a:ext>
                </a:extLst>
              </a:tr>
              <a:tr h="143193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1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UGT1A1*6</a:t>
                      </a:r>
                    </a:p>
                  </a:txBody>
                  <a:tcPr marL="4031" marR="4031" marT="403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G--&gt;A</a:t>
                      </a:r>
                    </a:p>
                  </a:txBody>
                  <a:tcPr marL="4031" marR="4031" marT="403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1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UGT1A1</a:t>
                      </a:r>
                    </a:p>
                  </a:txBody>
                  <a:tcPr marL="4031" marR="4031" marT="403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Nonsyn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031" marR="4031" marT="403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G71R</a:t>
                      </a:r>
                    </a:p>
                  </a:txBody>
                  <a:tcPr marL="4031" marR="4031" marT="403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0.03092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81</a:t>
                      </a:r>
                    </a:p>
                  </a:txBody>
                  <a:tcPr marL="4031" marR="4031" marT="403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4031" marR="4031" marT="403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86543538"/>
                  </a:ext>
                </a:extLst>
              </a:tr>
              <a:tr h="143193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1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CYP3A4*1G</a:t>
                      </a:r>
                    </a:p>
                  </a:txBody>
                  <a:tcPr marL="4031" marR="4031" marT="403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C--&gt;T</a:t>
                      </a:r>
                    </a:p>
                  </a:txBody>
                  <a:tcPr marL="4031" marR="4031" marT="403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1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CYP3A4</a:t>
                      </a:r>
                    </a:p>
                  </a:txBody>
                  <a:tcPr marL="4031" marR="4031" marT="403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Intronic</a:t>
                      </a:r>
                    </a:p>
                  </a:txBody>
                  <a:tcPr marL="4031" marR="4031" marT="403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</a:t>
                      </a:r>
                    </a:p>
                  </a:txBody>
                  <a:tcPr marL="4031" marR="4031" marT="403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0.2676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78</a:t>
                      </a:r>
                    </a:p>
                  </a:txBody>
                  <a:tcPr marL="4031" marR="4031" marT="403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4031" marR="4031" marT="403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03076443"/>
                  </a:ext>
                </a:extLst>
              </a:tr>
              <a:tr h="143193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rs2228570</a:t>
                      </a:r>
                    </a:p>
                  </a:txBody>
                  <a:tcPr marL="4031" marR="4031" marT="403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A--&gt;G</a:t>
                      </a:r>
                    </a:p>
                  </a:txBody>
                  <a:tcPr marL="4031" marR="4031" marT="403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1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VDR</a:t>
                      </a:r>
                    </a:p>
                  </a:txBody>
                  <a:tcPr marL="4031" marR="4031" marT="403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Nonsyn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031" marR="4031" marT="403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M1T</a:t>
                      </a:r>
                    </a:p>
                  </a:txBody>
                  <a:tcPr marL="4031" marR="4031" marT="403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0.4606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</a:t>
                      </a:r>
                    </a:p>
                  </a:txBody>
                  <a:tcPr marL="4031" marR="4031" marT="403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4031" marR="4031" marT="403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09496389"/>
                  </a:ext>
                </a:extLst>
              </a:tr>
              <a:tr h="143193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1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Calibri" panose="020F0502020204030204" pitchFamily="34" charset="0"/>
                        </a:rPr>
                        <a:t>UGT1A4*3B</a:t>
                      </a:r>
                    </a:p>
                  </a:txBody>
                  <a:tcPr marL="4031" marR="4031" marT="403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T--&gt;G</a:t>
                      </a:r>
                    </a:p>
                  </a:txBody>
                  <a:tcPr marL="4031" marR="4031" marT="403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1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UGT1A4</a:t>
                      </a:r>
                    </a:p>
                  </a:txBody>
                  <a:tcPr marL="4031" marR="4031" marT="403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Nonsyn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031" marR="4031" marT="403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L48V</a:t>
                      </a:r>
                    </a:p>
                  </a:txBody>
                  <a:tcPr marL="4031" marR="4031" marT="403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0.1258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19</a:t>
                      </a:r>
                    </a:p>
                  </a:txBody>
                  <a:tcPr marL="4031" marR="4031" marT="403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4031" marR="4031" marT="403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9303322"/>
                  </a:ext>
                </a:extLst>
              </a:tr>
              <a:tr h="143193"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i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Calibri" panose="020F0502020204030204" pitchFamily="34" charset="0"/>
                        </a:rPr>
                        <a:t>UGT1A1*80</a:t>
                      </a:r>
                      <a:endParaRPr lang="en-US" sz="2400" b="0" i="1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Calibri" panose="020F0502020204030204" pitchFamily="34" charset="0"/>
                      </a:endParaRPr>
                    </a:p>
                  </a:txBody>
                  <a:tcPr marL="4031" marR="4031" marT="403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C--&gt;T</a:t>
                      </a:r>
                    </a:p>
                  </a:txBody>
                  <a:tcPr marL="4031" marR="4031" marT="403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1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UGT1A3-10</a:t>
                      </a:r>
                    </a:p>
                  </a:txBody>
                  <a:tcPr marL="4031" marR="4031" marT="403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Intronic</a:t>
                      </a:r>
                    </a:p>
                  </a:txBody>
                  <a:tcPr marL="4031" marR="4031" marT="403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</a:t>
                      </a:r>
                    </a:p>
                  </a:txBody>
                  <a:tcPr marL="4031" marR="4031" marT="403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0.322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15</a:t>
                      </a:r>
                    </a:p>
                  </a:txBody>
                  <a:tcPr marL="4031" marR="4031" marT="403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4031" marR="4031" marT="403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44448027"/>
                  </a:ext>
                </a:extLst>
              </a:tr>
            </a:tbl>
          </a:graphicData>
        </a:graphic>
      </p:graphicFrame>
      <p:sp>
        <p:nvSpPr>
          <p:cNvPr id="266" name="TextBox 265">
            <a:extLst>
              <a:ext uri="{FF2B5EF4-FFF2-40B4-BE49-F238E27FC236}">
                <a16:creationId xmlns:a16="http://schemas.microsoft.com/office/drawing/2014/main" id="{40804773-0C61-D041-8DB8-7FA7AAD14676}"/>
              </a:ext>
            </a:extLst>
          </p:cNvPr>
          <p:cNvSpPr txBox="1"/>
          <p:nvPr/>
        </p:nvSpPr>
        <p:spPr>
          <a:xfrm>
            <a:off x="29459765" y="10452100"/>
            <a:ext cx="163559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Variants associated with drug response in Pharmacogenomics Knowledgebase (</a:t>
            </a:r>
            <a:r>
              <a:rPr lang="en-US" sz="2400" b="1" dirty="0" err="1"/>
              <a:t>PharmGKB</a:t>
            </a:r>
            <a:r>
              <a:rPr lang="en-US" sz="2400" b="1" dirty="0"/>
              <a:t>):</a:t>
            </a:r>
          </a:p>
        </p:txBody>
      </p:sp>
      <p:sp>
        <p:nvSpPr>
          <p:cNvPr id="267" name="TextBox 266">
            <a:extLst>
              <a:ext uri="{FF2B5EF4-FFF2-40B4-BE49-F238E27FC236}">
                <a16:creationId xmlns:a16="http://schemas.microsoft.com/office/drawing/2014/main" id="{04AAFE28-98BC-7F4A-8D17-402F73A0AD2F}"/>
              </a:ext>
            </a:extLst>
          </p:cNvPr>
          <p:cNvSpPr txBox="1"/>
          <p:nvPr/>
        </p:nvSpPr>
        <p:spPr>
          <a:xfrm>
            <a:off x="29317887" y="7855122"/>
            <a:ext cx="13291544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cs typeface="Arial"/>
              </a:rPr>
              <a:t>Clinically relevant variants associated with disease and drug response:</a:t>
            </a:r>
          </a:p>
        </p:txBody>
      </p:sp>
      <p:pic>
        <p:nvPicPr>
          <p:cNvPr id="279" name="Picture 278">
            <a:extLst>
              <a:ext uri="{FF2B5EF4-FFF2-40B4-BE49-F238E27FC236}">
                <a16:creationId xmlns:a16="http://schemas.microsoft.com/office/drawing/2014/main" id="{CC4B3FCC-BB64-EF4A-84A5-02BF896A33A0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527" t="6148" r="8345" b="6436"/>
          <a:stretch/>
        </p:blipFill>
        <p:spPr>
          <a:xfrm>
            <a:off x="29954458" y="14905489"/>
            <a:ext cx="13220426" cy="3419364"/>
          </a:xfrm>
          <a:prstGeom prst="rect">
            <a:avLst/>
          </a:prstGeom>
        </p:spPr>
      </p:pic>
      <p:pic>
        <p:nvPicPr>
          <p:cNvPr id="281" name="Picture 280">
            <a:extLst>
              <a:ext uri="{FF2B5EF4-FFF2-40B4-BE49-F238E27FC236}">
                <a16:creationId xmlns:a16="http://schemas.microsoft.com/office/drawing/2014/main" id="{A5A62FEE-C1BA-2440-9840-69934AC79591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79687" t="35587" r="-302" b="39316"/>
          <a:stretch/>
        </p:blipFill>
        <p:spPr>
          <a:xfrm>
            <a:off x="38465057" y="14494223"/>
            <a:ext cx="4460790" cy="1448134"/>
          </a:xfrm>
          <a:prstGeom prst="rect">
            <a:avLst/>
          </a:prstGeom>
        </p:spPr>
      </p:pic>
      <p:sp>
        <p:nvSpPr>
          <p:cNvPr id="282" name="TextBox 281">
            <a:extLst>
              <a:ext uri="{FF2B5EF4-FFF2-40B4-BE49-F238E27FC236}">
                <a16:creationId xmlns:a16="http://schemas.microsoft.com/office/drawing/2014/main" id="{63B6C2F8-8BE3-D84C-A1CC-834E8505B8AA}"/>
              </a:ext>
            </a:extLst>
          </p:cNvPr>
          <p:cNvSpPr txBox="1"/>
          <p:nvPr/>
        </p:nvSpPr>
        <p:spPr>
          <a:xfrm flipH="1" flipV="1">
            <a:off x="38325099" y="14468261"/>
            <a:ext cx="4704822" cy="1448559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83" name="TextBox 282">
            <a:extLst>
              <a:ext uri="{FF2B5EF4-FFF2-40B4-BE49-F238E27FC236}">
                <a16:creationId xmlns:a16="http://schemas.microsoft.com/office/drawing/2014/main" id="{9C90777B-1915-924F-864B-3E4E16560F4D}"/>
              </a:ext>
            </a:extLst>
          </p:cNvPr>
          <p:cNvSpPr txBox="1"/>
          <p:nvPr/>
        </p:nvSpPr>
        <p:spPr>
          <a:xfrm rot="10800000" flipV="1">
            <a:off x="34832484" y="18357652"/>
            <a:ext cx="34409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Month of blood sample</a:t>
            </a:r>
          </a:p>
        </p:txBody>
      </p:sp>
      <p:sp>
        <p:nvSpPr>
          <p:cNvPr id="284" name="TextBox 283">
            <a:extLst>
              <a:ext uri="{FF2B5EF4-FFF2-40B4-BE49-F238E27FC236}">
                <a16:creationId xmlns:a16="http://schemas.microsoft.com/office/drawing/2014/main" id="{6DF7271B-1214-064E-B21F-42F2C55F5792}"/>
              </a:ext>
            </a:extLst>
          </p:cNvPr>
          <p:cNvSpPr txBox="1"/>
          <p:nvPr/>
        </p:nvSpPr>
        <p:spPr>
          <a:xfrm rot="5400000" flipV="1">
            <a:off x="27446481" y="16326450"/>
            <a:ext cx="45542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25(OH)D</a:t>
            </a:r>
            <a:r>
              <a:rPr lang="en-US" sz="2400" b="1" baseline="-25000" dirty="0"/>
              <a:t>3 </a:t>
            </a:r>
            <a:r>
              <a:rPr lang="en-US" sz="2400" b="1" dirty="0"/>
              <a:t>Concentration (ng/mL)</a:t>
            </a:r>
          </a:p>
        </p:txBody>
      </p:sp>
      <p:sp>
        <p:nvSpPr>
          <p:cNvPr id="285" name="TextBox 284">
            <a:extLst>
              <a:ext uri="{FF2B5EF4-FFF2-40B4-BE49-F238E27FC236}">
                <a16:creationId xmlns:a16="http://schemas.microsoft.com/office/drawing/2014/main" id="{A7E11615-D1A0-C744-9676-11718C1F53A9}"/>
              </a:ext>
            </a:extLst>
          </p:cNvPr>
          <p:cNvSpPr txBox="1"/>
          <p:nvPr/>
        </p:nvSpPr>
        <p:spPr>
          <a:xfrm>
            <a:off x="29459765" y="13735839"/>
            <a:ext cx="13291544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cs typeface="Arial"/>
              </a:rPr>
              <a:t>CSKT seasonal vitamin D</a:t>
            </a:r>
            <a:r>
              <a:rPr lang="en-US" sz="3200" b="1" baseline="-25000" dirty="0">
                <a:cs typeface="Arial"/>
              </a:rPr>
              <a:t>3 </a:t>
            </a:r>
            <a:r>
              <a:rPr lang="en-US" sz="3200" b="1" dirty="0">
                <a:cs typeface="Arial"/>
              </a:rPr>
              <a:t>status (~43% below sufficiency):</a:t>
            </a:r>
            <a:r>
              <a:rPr lang="en-US" sz="3200" b="1" baseline="-25000" dirty="0">
                <a:cs typeface="Arial"/>
              </a:rPr>
              <a:t> </a:t>
            </a:r>
            <a:endParaRPr lang="en-US" sz="3200" b="1" dirty="0">
              <a:cs typeface="Arial"/>
            </a:endParaRPr>
          </a:p>
        </p:txBody>
      </p:sp>
      <p:sp>
        <p:nvSpPr>
          <p:cNvPr id="286" name="TextBox 285">
            <a:extLst>
              <a:ext uri="{FF2B5EF4-FFF2-40B4-BE49-F238E27FC236}">
                <a16:creationId xmlns:a16="http://schemas.microsoft.com/office/drawing/2014/main" id="{AAD7778F-8477-AB4C-BCBF-1B246B8E68A4}"/>
              </a:ext>
            </a:extLst>
          </p:cNvPr>
          <p:cNvSpPr txBox="1"/>
          <p:nvPr/>
        </p:nvSpPr>
        <p:spPr>
          <a:xfrm>
            <a:off x="29459764" y="18900675"/>
            <a:ext cx="13715119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cs typeface="Arial"/>
              </a:rPr>
              <a:t>Demographic factors (age, BMI, and gender) influencing 25(OH)D</a:t>
            </a:r>
            <a:r>
              <a:rPr lang="en-US" sz="3200" b="1" baseline="-25000" dirty="0">
                <a:cs typeface="Arial"/>
              </a:rPr>
              <a:t>3</a:t>
            </a:r>
            <a:r>
              <a:rPr lang="en-US" sz="3200" b="1" dirty="0">
                <a:cs typeface="Arial"/>
              </a:rPr>
              <a:t> levels in CSKT:</a:t>
            </a:r>
          </a:p>
        </p:txBody>
      </p:sp>
      <p:pic>
        <p:nvPicPr>
          <p:cNvPr id="301" name="Picture 300">
            <a:extLst>
              <a:ext uri="{FF2B5EF4-FFF2-40B4-BE49-F238E27FC236}">
                <a16:creationId xmlns:a16="http://schemas.microsoft.com/office/drawing/2014/main" id="{5F8E1E1B-8067-324B-9490-775674305C8D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4341" t="5452" b="4635"/>
          <a:stretch/>
        </p:blipFill>
        <p:spPr>
          <a:xfrm>
            <a:off x="34675985" y="19894243"/>
            <a:ext cx="3975520" cy="3736704"/>
          </a:xfrm>
          <a:prstGeom prst="rect">
            <a:avLst/>
          </a:prstGeom>
        </p:spPr>
      </p:pic>
      <p:pic>
        <p:nvPicPr>
          <p:cNvPr id="300" name="Picture 299">
            <a:extLst>
              <a:ext uri="{FF2B5EF4-FFF2-40B4-BE49-F238E27FC236}">
                <a16:creationId xmlns:a16="http://schemas.microsoft.com/office/drawing/2014/main" id="{2EAFE401-6E9C-CC47-B947-00E97E194934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4341" t="5452" b="4635"/>
          <a:stretch/>
        </p:blipFill>
        <p:spPr>
          <a:xfrm>
            <a:off x="39308405" y="19894243"/>
            <a:ext cx="4020596" cy="3779072"/>
          </a:xfrm>
          <a:prstGeom prst="rect">
            <a:avLst/>
          </a:prstGeom>
        </p:spPr>
      </p:pic>
      <p:sp>
        <p:nvSpPr>
          <p:cNvPr id="302" name="TextBox 301">
            <a:extLst>
              <a:ext uri="{FF2B5EF4-FFF2-40B4-BE49-F238E27FC236}">
                <a16:creationId xmlns:a16="http://schemas.microsoft.com/office/drawing/2014/main" id="{2756B32B-F5F2-9445-B1EB-74904DD35276}"/>
              </a:ext>
            </a:extLst>
          </p:cNvPr>
          <p:cNvSpPr txBox="1"/>
          <p:nvPr/>
        </p:nvSpPr>
        <p:spPr>
          <a:xfrm rot="5400000" flipV="1">
            <a:off x="27324828" y="21552949"/>
            <a:ext cx="45542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25(OH)D</a:t>
            </a:r>
            <a:r>
              <a:rPr lang="en-US" sz="2400" b="1" baseline="-25000" dirty="0"/>
              <a:t>3 </a:t>
            </a:r>
            <a:r>
              <a:rPr lang="en-US" sz="2400" b="1" dirty="0"/>
              <a:t>Concentration (ng/mL)</a:t>
            </a:r>
          </a:p>
        </p:txBody>
      </p:sp>
      <p:sp>
        <p:nvSpPr>
          <p:cNvPr id="305" name="TextBox 304">
            <a:extLst>
              <a:ext uri="{FF2B5EF4-FFF2-40B4-BE49-F238E27FC236}">
                <a16:creationId xmlns:a16="http://schemas.microsoft.com/office/drawing/2014/main" id="{60DD8F58-5DC3-F347-8234-9C5CDDE89D14}"/>
              </a:ext>
            </a:extLst>
          </p:cNvPr>
          <p:cNvSpPr txBox="1"/>
          <p:nvPr/>
        </p:nvSpPr>
        <p:spPr>
          <a:xfrm rot="5400000" flipV="1">
            <a:off x="32033314" y="21552949"/>
            <a:ext cx="45542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25(OH)D</a:t>
            </a:r>
            <a:r>
              <a:rPr lang="en-US" sz="2400" b="1" baseline="-25000" dirty="0"/>
              <a:t>3 </a:t>
            </a:r>
            <a:r>
              <a:rPr lang="en-US" sz="2400" b="1" dirty="0"/>
              <a:t>Concentration (ng/mL)</a:t>
            </a:r>
          </a:p>
        </p:txBody>
      </p:sp>
      <p:pic>
        <p:nvPicPr>
          <p:cNvPr id="299" name="Picture 298">
            <a:extLst>
              <a:ext uri="{FF2B5EF4-FFF2-40B4-BE49-F238E27FC236}">
                <a16:creationId xmlns:a16="http://schemas.microsoft.com/office/drawing/2014/main" id="{32AED9B5-9EB0-C14A-B715-36B8B78684A2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4341" t="5452" b="4635"/>
          <a:stretch/>
        </p:blipFill>
        <p:spPr>
          <a:xfrm>
            <a:off x="29968456" y="19894243"/>
            <a:ext cx="3975519" cy="3736704"/>
          </a:xfrm>
          <a:prstGeom prst="rect">
            <a:avLst/>
          </a:prstGeom>
        </p:spPr>
      </p:pic>
      <p:sp>
        <p:nvSpPr>
          <p:cNvPr id="307" name="TextBox 306">
            <a:extLst>
              <a:ext uri="{FF2B5EF4-FFF2-40B4-BE49-F238E27FC236}">
                <a16:creationId xmlns:a16="http://schemas.microsoft.com/office/drawing/2014/main" id="{633353EB-DBC1-1248-9467-C1113F48EC8F}"/>
              </a:ext>
            </a:extLst>
          </p:cNvPr>
          <p:cNvSpPr txBox="1"/>
          <p:nvPr/>
        </p:nvSpPr>
        <p:spPr>
          <a:xfrm rot="5400000" flipV="1">
            <a:off x="36702810" y="21552949"/>
            <a:ext cx="45542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25(OH)D</a:t>
            </a:r>
            <a:r>
              <a:rPr lang="en-US" sz="2400" b="1" baseline="-25000" dirty="0"/>
              <a:t>3 </a:t>
            </a:r>
            <a:r>
              <a:rPr lang="en-US" sz="2400" b="1" dirty="0"/>
              <a:t>Concentration (ng/mL)</a:t>
            </a:r>
          </a:p>
        </p:txBody>
      </p:sp>
      <p:sp>
        <p:nvSpPr>
          <p:cNvPr id="308" name="TextBox 307">
            <a:extLst>
              <a:ext uri="{FF2B5EF4-FFF2-40B4-BE49-F238E27FC236}">
                <a16:creationId xmlns:a16="http://schemas.microsoft.com/office/drawing/2014/main" id="{8B8C1504-9BDF-D847-BB6E-B6A07274E43C}"/>
              </a:ext>
            </a:extLst>
          </p:cNvPr>
          <p:cNvSpPr txBox="1"/>
          <p:nvPr/>
        </p:nvSpPr>
        <p:spPr>
          <a:xfrm rot="10800000" flipV="1">
            <a:off x="29709551" y="23888101"/>
            <a:ext cx="45542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Age by decade (years)</a:t>
            </a:r>
          </a:p>
        </p:txBody>
      </p:sp>
      <p:sp>
        <p:nvSpPr>
          <p:cNvPr id="309" name="TextBox 308">
            <a:extLst>
              <a:ext uri="{FF2B5EF4-FFF2-40B4-BE49-F238E27FC236}">
                <a16:creationId xmlns:a16="http://schemas.microsoft.com/office/drawing/2014/main" id="{CB3F4A82-E2B8-E745-810B-3A5820F201CB}"/>
              </a:ext>
            </a:extLst>
          </p:cNvPr>
          <p:cNvSpPr txBox="1"/>
          <p:nvPr/>
        </p:nvSpPr>
        <p:spPr>
          <a:xfrm rot="10800000" flipV="1">
            <a:off x="34843072" y="23867772"/>
            <a:ext cx="39755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BMI (kg/m</a:t>
            </a:r>
            <a:r>
              <a:rPr lang="en-US" sz="2400" b="1" baseline="30000" dirty="0"/>
              <a:t>2</a:t>
            </a:r>
            <a:r>
              <a:rPr lang="en-US" sz="2400" b="1" dirty="0"/>
              <a:t>)</a:t>
            </a:r>
          </a:p>
        </p:txBody>
      </p:sp>
      <p:sp>
        <p:nvSpPr>
          <p:cNvPr id="310" name="TextBox 309">
            <a:extLst>
              <a:ext uri="{FF2B5EF4-FFF2-40B4-BE49-F238E27FC236}">
                <a16:creationId xmlns:a16="http://schemas.microsoft.com/office/drawing/2014/main" id="{7BBAC19E-AF92-4F48-9081-5A564DB2FAEC}"/>
              </a:ext>
            </a:extLst>
          </p:cNvPr>
          <p:cNvSpPr txBox="1"/>
          <p:nvPr/>
        </p:nvSpPr>
        <p:spPr>
          <a:xfrm rot="10800000" flipV="1">
            <a:off x="39282306" y="23867772"/>
            <a:ext cx="39755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Gender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22038EA-758A-9147-BD18-292E221C6587}"/>
              </a:ext>
            </a:extLst>
          </p:cNvPr>
          <p:cNvSpPr txBox="1"/>
          <p:nvPr/>
        </p:nvSpPr>
        <p:spPr>
          <a:xfrm>
            <a:off x="19450693" y="9888793"/>
            <a:ext cx="3944285" cy="107721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3200" dirty="0"/>
              <a:t>Recruitment Site</a:t>
            </a:r>
          </a:p>
          <a:p>
            <a:pPr algn="ctr"/>
            <a:r>
              <a:rPr lang="en-US" sz="3200" dirty="0"/>
              <a:t>(Flathead Reservation)</a:t>
            </a: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8F676C14-FA20-094F-B181-13CE86D8AA3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7378852" y="18270337"/>
            <a:ext cx="8305800" cy="5753100"/>
          </a:xfrm>
          <a:prstGeom prst="rect">
            <a:avLst/>
          </a:prstGeom>
        </p:spPr>
      </p:pic>
      <p:sp>
        <p:nvSpPr>
          <p:cNvPr id="318" name="TextBox 317">
            <a:extLst>
              <a:ext uri="{FF2B5EF4-FFF2-40B4-BE49-F238E27FC236}">
                <a16:creationId xmlns:a16="http://schemas.microsoft.com/office/drawing/2014/main" id="{A120252C-BAE7-5047-84F2-995581F8B2E3}"/>
              </a:ext>
            </a:extLst>
          </p:cNvPr>
          <p:cNvSpPr txBox="1"/>
          <p:nvPr/>
        </p:nvSpPr>
        <p:spPr>
          <a:xfrm rot="10800000" flipV="1">
            <a:off x="29816037" y="14816007"/>
            <a:ext cx="22960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p = 0.01</a:t>
            </a:r>
          </a:p>
        </p:txBody>
      </p:sp>
      <p:sp>
        <p:nvSpPr>
          <p:cNvPr id="319" name="TextBox 318">
            <a:extLst>
              <a:ext uri="{FF2B5EF4-FFF2-40B4-BE49-F238E27FC236}">
                <a16:creationId xmlns:a16="http://schemas.microsoft.com/office/drawing/2014/main" id="{97CE0A52-22CB-6C44-84E1-2A9A5C90C00B}"/>
              </a:ext>
            </a:extLst>
          </p:cNvPr>
          <p:cNvSpPr txBox="1"/>
          <p:nvPr/>
        </p:nvSpPr>
        <p:spPr>
          <a:xfrm rot="10800000" flipV="1">
            <a:off x="29472182" y="19773834"/>
            <a:ext cx="22960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/>
              <a:t>n.s</a:t>
            </a:r>
            <a:r>
              <a:rPr lang="en-US" sz="2400" dirty="0"/>
              <a:t>.</a:t>
            </a:r>
          </a:p>
        </p:txBody>
      </p:sp>
      <p:sp>
        <p:nvSpPr>
          <p:cNvPr id="320" name="TextBox 319">
            <a:extLst>
              <a:ext uri="{FF2B5EF4-FFF2-40B4-BE49-F238E27FC236}">
                <a16:creationId xmlns:a16="http://schemas.microsoft.com/office/drawing/2014/main" id="{BBD238D9-76E6-D344-B1C0-135D0A4A6120}"/>
              </a:ext>
            </a:extLst>
          </p:cNvPr>
          <p:cNvSpPr txBox="1"/>
          <p:nvPr/>
        </p:nvSpPr>
        <p:spPr>
          <a:xfrm rot="10800000" flipV="1">
            <a:off x="34450213" y="19773835"/>
            <a:ext cx="22960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p = 0.01</a:t>
            </a:r>
          </a:p>
        </p:txBody>
      </p:sp>
      <p:sp>
        <p:nvSpPr>
          <p:cNvPr id="321" name="TextBox 320">
            <a:extLst>
              <a:ext uri="{FF2B5EF4-FFF2-40B4-BE49-F238E27FC236}">
                <a16:creationId xmlns:a16="http://schemas.microsoft.com/office/drawing/2014/main" id="{E6D8D378-2710-9746-9FA7-22595C87F87D}"/>
              </a:ext>
            </a:extLst>
          </p:cNvPr>
          <p:cNvSpPr txBox="1"/>
          <p:nvPr/>
        </p:nvSpPr>
        <p:spPr>
          <a:xfrm rot="10800000" flipV="1">
            <a:off x="39109478" y="19773835"/>
            <a:ext cx="22960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p = 0.01</a:t>
            </a:r>
          </a:p>
        </p:txBody>
      </p:sp>
    </p:spTree>
    <p:extLst>
      <p:ext uri="{BB962C8B-B14F-4D97-AF65-F5344CB8AC3E}">
        <p14:creationId xmlns:p14="http://schemas.microsoft.com/office/powerpoint/2010/main" val="66916751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6535</TotalTime>
  <Words>725</Words>
  <Application>Microsoft Macintosh PowerPoint</Application>
  <PresentationFormat>Custom</PresentationFormat>
  <Paragraphs>248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4" baseType="lpstr">
      <vt:lpstr>Arial</vt:lpstr>
      <vt:lpstr>Calibri</vt:lpstr>
      <vt:lpstr>Office Theme</vt:lpstr>
      <vt:lpstr>PowerPoint Presentation</vt:lpstr>
    </vt:vector>
  </TitlesOfParts>
  <Company>MacKenzie River Pizza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Jack Staples</dc:creator>
  <cp:lastModifiedBy>Staples, Jack</cp:lastModifiedBy>
  <cp:revision>238</cp:revision>
  <cp:lastPrinted>2019-02-13T22:42:11Z</cp:lastPrinted>
  <dcterms:created xsi:type="dcterms:W3CDTF">2019-02-06T21:28:52Z</dcterms:created>
  <dcterms:modified xsi:type="dcterms:W3CDTF">2021-02-16T16:56:36Z</dcterms:modified>
</cp:coreProperties>
</file>