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74" r:id="rId5"/>
    <p:sldId id="258" r:id="rId6"/>
    <p:sldId id="271" r:id="rId7"/>
    <p:sldId id="262" r:id="rId8"/>
    <p:sldId id="263" r:id="rId9"/>
    <p:sldId id="259" r:id="rId10"/>
    <p:sldId id="275" r:id="rId11"/>
    <p:sldId id="276" r:id="rId12"/>
    <p:sldId id="260" r:id="rId13"/>
    <p:sldId id="261" r:id="rId14"/>
    <p:sldId id="265" r:id="rId15"/>
    <p:sldId id="266" r:id="rId16"/>
    <p:sldId id="267" r:id="rId17"/>
    <p:sldId id="268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2D4F"/>
    <a:srgbClr val="8D2540"/>
    <a:srgbClr val="404040"/>
    <a:srgbClr val="972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4465"/>
  </p:normalViewPr>
  <p:slideViewPr>
    <p:cSldViewPr snapToGrid="0" snapToObjects="1">
      <p:cViewPr varScale="1">
        <p:scale>
          <a:sx n="67" d="100"/>
          <a:sy n="67" d="100"/>
        </p:scale>
        <p:origin x="210" y="48"/>
      </p:cViewPr>
      <p:guideLst/>
    </p:cSldViewPr>
  </p:slideViewPr>
  <p:outlineViewPr>
    <p:cViewPr>
      <p:scale>
        <a:sx n="33" d="100"/>
        <a:sy n="33" d="100"/>
      </p:scale>
      <p:origin x="0" y="-242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ucasbonnevie\Documents\grad%20classes\capstone%20research%20class%20Shane\capstone%20paper\Bonnevie_Figu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tockChart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Sheet1!$A$1:$D$1</c:f>
              <c:strCache>
                <c:ptCount val="4"/>
                <c:pt idx="0">
                  <c:v>Lindanger</c:v>
                </c:pt>
                <c:pt idx="1">
                  <c:v>Falstrom</c:v>
                </c:pt>
                <c:pt idx="2">
                  <c:v>Howard</c:v>
                </c:pt>
                <c:pt idx="3">
                  <c:v>Walden</c:v>
                </c:pt>
              </c:strCache>
            </c:strRef>
          </c:cat>
          <c:val>
            <c:numRef>
              <c:f>Sheet1!$A$2:$D$2</c:f>
              <c:numCache>
                <c:formatCode>General</c:formatCode>
                <c:ptCount val="4"/>
                <c:pt idx="0">
                  <c:v>25</c:v>
                </c:pt>
                <c:pt idx="1">
                  <c:v>12</c:v>
                </c:pt>
                <c:pt idx="2">
                  <c:v>12.7</c:v>
                </c:pt>
                <c:pt idx="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8A-6043-ABCA-28195614CA66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Sheet1!$A$1:$D$1</c:f>
              <c:strCache>
                <c:ptCount val="4"/>
                <c:pt idx="0">
                  <c:v>Lindanger</c:v>
                </c:pt>
                <c:pt idx="1">
                  <c:v>Falstrom</c:v>
                </c:pt>
                <c:pt idx="2">
                  <c:v>Howard</c:v>
                </c:pt>
                <c:pt idx="3">
                  <c:v>Walden</c:v>
                </c:pt>
              </c:strCache>
            </c:strRef>
          </c:cat>
          <c:val>
            <c:numRef>
              <c:f>Sheet1!$A$3:$D$3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3.8</c:v>
                </c:pt>
                <c:pt idx="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8A-6043-ABCA-28195614C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40159"/>
        <c:axId val="66952351"/>
      </c:stockChart>
      <c:catAx>
        <c:axId val="668401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952351"/>
        <c:crosses val="autoZero"/>
        <c:auto val="1"/>
        <c:lblAlgn val="ctr"/>
        <c:lblOffset val="100"/>
        <c:noMultiLvlLbl val="0"/>
      </c:catAx>
      <c:valAx>
        <c:axId val="669523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84015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00" baseline="0" dirty="0"/>
              <a:t>Avg Reach % Testing Lead Leg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Uninjured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Sekiguchi</c:v>
                </c:pt>
                <c:pt idx="1">
                  <c:v>Hannon</c:v>
                </c:pt>
                <c:pt idx="2">
                  <c:v>Endo</c:v>
                </c:pt>
                <c:pt idx="3">
                  <c:v>Garrison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95.8</c:v>
                </c:pt>
                <c:pt idx="1">
                  <c:v>93.6</c:v>
                </c:pt>
                <c:pt idx="2">
                  <c:v>87.1</c:v>
                </c:pt>
                <c:pt idx="3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4E-4297-A97F-33890B87C8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Injured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Sekiguchi</c:v>
                </c:pt>
                <c:pt idx="1">
                  <c:v>Hannon</c:v>
                </c:pt>
                <c:pt idx="2">
                  <c:v>Endo</c:v>
                </c:pt>
                <c:pt idx="3">
                  <c:v>Garrison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89.1</c:v>
                </c:pt>
                <c:pt idx="1">
                  <c:v>90.2</c:v>
                </c:pt>
                <c:pt idx="2">
                  <c:v>88.1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4E-4297-A97F-33890B87C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452447"/>
        <c:axId val="211452031"/>
      </c:barChart>
      <c:catAx>
        <c:axId val="21145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52031"/>
        <c:crosses val="autoZero"/>
        <c:auto val="1"/>
        <c:lblAlgn val="ctr"/>
        <c:lblOffset val="100"/>
        <c:noMultiLvlLbl val="0"/>
      </c:catAx>
      <c:valAx>
        <c:axId val="211452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Percent</a:t>
                </a:r>
                <a:r>
                  <a:rPr lang="en-US" sz="1800" baseline="0" dirty="0"/>
                  <a:t> Reach Availability </a:t>
                </a:r>
                <a:r>
                  <a:rPr lang="en-US" sz="1800" dirty="0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452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/>
              <a:t>Avg Reach % Testing Stance Leg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Uninjured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Sekiguchi</c:v>
                </c:pt>
                <c:pt idx="1">
                  <c:v>Hannon</c:v>
                </c:pt>
                <c:pt idx="2">
                  <c:v>Endo</c:v>
                </c:pt>
                <c:pt idx="3">
                  <c:v>Garrison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95.4</c:v>
                </c:pt>
                <c:pt idx="1">
                  <c:v>94.9</c:v>
                </c:pt>
                <c:pt idx="2">
                  <c:v>86.5</c:v>
                </c:pt>
                <c:pt idx="3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FD-46E7-B36E-1350BE2D72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Injured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Sekiguchi</c:v>
                </c:pt>
                <c:pt idx="1">
                  <c:v>Hannon</c:v>
                </c:pt>
                <c:pt idx="2">
                  <c:v>Endo</c:v>
                </c:pt>
                <c:pt idx="3">
                  <c:v>Garrison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88.2</c:v>
                </c:pt>
                <c:pt idx="1">
                  <c:v>89.4</c:v>
                </c:pt>
                <c:pt idx="2">
                  <c:v>88.3</c:v>
                </c:pt>
                <c:pt idx="3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FD-46E7-B36E-1350BE2D7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478095"/>
        <c:axId val="304459791"/>
      </c:barChart>
      <c:catAx>
        <c:axId val="304478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459791"/>
        <c:crosses val="autoZero"/>
        <c:auto val="1"/>
        <c:lblAlgn val="ctr"/>
        <c:lblOffset val="100"/>
        <c:noMultiLvlLbl val="0"/>
      </c:catAx>
      <c:valAx>
        <c:axId val="304459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/>
                  <a:t>Percent Reach Availability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47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394F4-0D8C-274D-9319-D9927B55FAB0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BA91D-0CBD-B849-8BDB-12F1DD46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8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3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62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86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6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6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19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BA91D-0CBD-B849-8BDB-12F1DD46C5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0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10DB1-90BB-594D-B2EE-4E482D450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B824D6-079F-EB4B-A383-DCC1DF7046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123" y="225425"/>
            <a:ext cx="10879206" cy="835025"/>
          </a:xfrm>
          <a:solidFill>
            <a:schemeClr val="bg1">
              <a:lumMod val="75000"/>
              <a:alpha val="6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B2C2DA6C-640C-2F4D-A9F7-3CDDD0982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8146"/>
          <a:stretch/>
        </p:blipFill>
        <p:spPr>
          <a:xfrm>
            <a:off x="6006177" y="5905973"/>
            <a:ext cx="6100763" cy="105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5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a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910DB1-90BB-594D-B2EE-4E482D450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6DC9FC7-610F-A14D-B2FD-13127CEA1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43384"/>
          <a:stretch/>
        </p:blipFill>
        <p:spPr>
          <a:xfrm>
            <a:off x="0" y="0"/>
            <a:ext cx="9700536" cy="153725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F5DC294-5D81-B946-A6E1-8ED2DF61A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</a:blip>
          <a:srcRect l="15026" t="56317" r="37159"/>
          <a:stretch/>
        </p:blipFill>
        <p:spPr>
          <a:xfrm>
            <a:off x="7553738" y="5671930"/>
            <a:ext cx="4638261" cy="118607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7B85E-AB51-AE49-A6CD-D35CF6818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2350" y="2544763"/>
            <a:ext cx="7646988" cy="2079625"/>
          </a:xfrm>
        </p:spPr>
        <p:txBody>
          <a:bodyPr>
            <a:normAutofit/>
          </a:bodyPr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84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Watermark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AE8F9-CD3A-CF46-A02B-A889345F0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-574584" y="1255701"/>
            <a:ext cx="11896549" cy="59342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11C1D4C-5578-084F-AEF7-320EC8C3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424542"/>
            <a:ext cx="6274954" cy="5817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8D254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AC0E2-4CA8-BE4E-93C4-37E58CE1A562}"/>
              </a:ext>
            </a:extLst>
          </p:cNvPr>
          <p:cNvSpPr/>
          <p:nvPr userDrawn="1"/>
        </p:nvSpPr>
        <p:spPr>
          <a:xfrm>
            <a:off x="622300" y="6446158"/>
            <a:ext cx="115824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347E62FF-C9CB-3842-93AB-20FEBEB90DA9}"/>
              </a:ext>
            </a:extLst>
          </p:cNvPr>
          <p:cNvSpPr/>
          <p:nvPr userDrawn="1"/>
        </p:nvSpPr>
        <p:spPr>
          <a:xfrm flipH="1">
            <a:off x="0" y="6446158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DC5983-E119-7042-9BC8-796C621CA70D}"/>
              </a:ext>
            </a:extLst>
          </p:cNvPr>
          <p:cNvSpPr/>
          <p:nvPr userDrawn="1"/>
        </p:nvSpPr>
        <p:spPr>
          <a:xfrm>
            <a:off x="8204200" y="6021616"/>
            <a:ext cx="40005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E19E300C-2EE4-9F46-AEA0-E7D445DED4C5}"/>
              </a:ext>
            </a:extLst>
          </p:cNvPr>
          <p:cNvSpPr/>
          <p:nvPr userDrawn="1"/>
        </p:nvSpPr>
        <p:spPr>
          <a:xfrm flipH="1">
            <a:off x="7581900" y="6021616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F3F342E-8C24-4BFD-B5C2-6E199F307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463"/>
          <a:stretch/>
        </p:blipFill>
        <p:spPr>
          <a:xfrm>
            <a:off x="8588883" y="6140157"/>
            <a:ext cx="3507418" cy="5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9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Watermark Grey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AE8F9-CD3A-CF46-A02B-A889345F0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-574584" y="1255701"/>
            <a:ext cx="11896549" cy="593428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11C1D4C-5578-084F-AEF7-320EC8C3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424542"/>
            <a:ext cx="6274954" cy="5817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AD2D4F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AC0E2-4CA8-BE4E-93C4-37E58CE1A562}"/>
              </a:ext>
            </a:extLst>
          </p:cNvPr>
          <p:cNvSpPr/>
          <p:nvPr userDrawn="1"/>
        </p:nvSpPr>
        <p:spPr>
          <a:xfrm>
            <a:off x="622300" y="6446158"/>
            <a:ext cx="115824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347E62FF-C9CB-3842-93AB-20FEBEB90DA9}"/>
              </a:ext>
            </a:extLst>
          </p:cNvPr>
          <p:cNvSpPr/>
          <p:nvPr userDrawn="1"/>
        </p:nvSpPr>
        <p:spPr>
          <a:xfrm flipH="1">
            <a:off x="0" y="6446158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DC5983-E119-7042-9BC8-796C621CA70D}"/>
              </a:ext>
            </a:extLst>
          </p:cNvPr>
          <p:cNvSpPr/>
          <p:nvPr userDrawn="1"/>
        </p:nvSpPr>
        <p:spPr>
          <a:xfrm>
            <a:off x="8204200" y="6021616"/>
            <a:ext cx="40005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E19E300C-2EE4-9F46-AEA0-E7D445DED4C5}"/>
              </a:ext>
            </a:extLst>
          </p:cNvPr>
          <p:cNvSpPr/>
          <p:nvPr userDrawn="1"/>
        </p:nvSpPr>
        <p:spPr>
          <a:xfrm flipH="1">
            <a:off x="7581900" y="6021616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F3F342E-8C24-4BFD-B5C2-6E199F307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463"/>
          <a:stretch/>
        </p:blipFill>
        <p:spPr>
          <a:xfrm>
            <a:off x="8588883" y="6140157"/>
            <a:ext cx="3507418" cy="5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00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CABCDD9-149A-9849-9378-F55176A75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6575" y="6500813"/>
            <a:ext cx="5645426" cy="357187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9E1DFD-8CEA-9546-A0F4-EA2AC7A5016A}"/>
              </a:ext>
            </a:extLst>
          </p:cNvPr>
          <p:cNvSpPr/>
          <p:nvPr userDrawn="1"/>
        </p:nvSpPr>
        <p:spPr>
          <a:xfrm>
            <a:off x="0" y="0"/>
            <a:ext cx="12192000" cy="9907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75175BB-14B8-944F-B2D8-5BBA7BBBB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166" y="275251"/>
            <a:ext cx="5753540" cy="58179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5E565D-EC0F-9B47-97C4-73039488C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531" y="45046"/>
            <a:ext cx="1986267" cy="99079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9E39BAC-808A-9F41-9EFE-230EAB71AD3F}"/>
              </a:ext>
            </a:extLst>
          </p:cNvPr>
          <p:cNvSpPr/>
          <p:nvPr userDrawn="1"/>
        </p:nvSpPr>
        <p:spPr>
          <a:xfrm>
            <a:off x="8207565" y="609765"/>
            <a:ext cx="3984435" cy="387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2E00CA1-C09E-4041-80BB-7291DA721DF4}"/>
              </a:ext>
            </a:extLst>
          </p:cNvPr>
          <p:cNvSpPr/>
          <p:nvPr userDrawn="1"/>
        </p:nvSpPr>
        <p:spPr>
          <a:xfrm flipH="1">
            <a:off x="7788863" y="609764"/>
            <a:ext cx="418702" cy="3811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04E120B-EECB-F242-B27A-511F665AF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7565" y="644755"/>
            <a:ext cx="3921786" cy="3571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A5C379B-EC60-409A-9400-550DD3E27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463"/>
          <a:stretch/>
        </p:blipFill>
        <p:spPr>
          <a:xfrm>
            <a:off x="8963757" y="45046"/>
            <a:ext cx="3132543" cy="5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CABCDD9-149A-9849-9378-F55176A75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6575" y="6500813"/>
            <a:ext cx="5645426" cy="357187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9E1DFD-8CEA-9546-A0F4-EA2AC7A5016A}"/>
              </a:ext>
            </a:extLst>
          </p:cNvPr>
          <p:cNvSpPr/>
          <p:nvPr userDrawn="1"/>
        </p:nvSpPr>
        <p:spPr>
          <a:xfrm>
            <a:off x="0" y="0"/>
            <a:ext cx="12192000" cy="9907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75175BB-14B8-944F-B2D8-5BBA7BBBB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166" y="275251"/>
            <a:ext cx="5753540" cy="58179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AD2D4F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5E565D-EC0F-9B47-97C4-73039488C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531" y="45046"/>
            <a:ext cx="1986267" cy="99079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9E39BAC-808A-9F41-9EFE-230EAB71AD3F}"/>
              </a:ext>
            </a:extLst>
          </p:cNvPr>
          <p:cNvSpPr/>
          <p:nvPr userDrawn="1"/>
        </p:nvSpPr>
        <p:spPr>
          <a:xfrm>
            <a:off x="8207565" y="609765"/>
            <a:ext cx="3984435" cy="387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2E00CA1-C09E-4041-80BB-7291DA721DF4}"/>
              </a:ext>
            </a:extLst>
          </p:cNvPr>
          <p:cNvSpPr/>
          <p:nvPr userDrawn="1"/>
        </p:nvSpPr>
        <p:spPr>
          <a:xfrm flipH="1">
            <a:off x="7788863" y="609764"/>
            <a:ext cx="418702" cy="3811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404E120B-EECB-F242-B27A-511F665AF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7565" y="644755"/>
            <a:ext cx="3921786" cy="3571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A5C379B-EC60-409A-9400-550DD3E271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42463"/>
          <a:stretch/>
        </p:blipFill>
        <p:spPr>
          <a:xfrm>
            <a:off x="8963757" y="45046"/>
            <a:ext cx="3132543" cy="5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B91E130-3EE1-FC40-B547-A0CCC9944A42}"/>
              </a:ext>
            </a:extLst>
          </p:cNvPr>
          <p:cNvSpPr/>
          <p:nvPr userDrawn="1"/>
        </p:nvSpPr>
        <p:spPr>
          <a:xfrm>
            <a:off x="1162146" y="6170689"/>
            <a:ext cx="685848" cy="687311"/>
          </a:xfrm>
          <a:prstGeom prst="rect">
            <a:avLst/>
          </a:prstGeom>
          <a:solidFill>
            <a:srgbClr val="8D2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1B363FE-B69E-EE4C-852A-74E0DCB0FFCD}"/>
              </a:ext>
            </a:extLst>
          </p:cNvPr>
          <p:cNvSpPr/>
          <p:nvPr userDrawn="1"/>
        </p:nvSpPr>
        <p:spPr>
          <a:xfrm>
            <a:off x="1153095" y="5583168"/>
            <a:ext cx="1305292" cy="1282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521115-4E91-6142-B899-00A95AA8F276}"/>
              </a:ext>
            </a:extLst>
          </p:cNvPr>
          <p:cNvSpPr/>
          <p:nvPr userDrawn="1"/>
        </p:nvSpPr>
        <p:spPr>
          <a:xfrm>
            <a:off x="1162146" y="990791"/>
            <a:ext cx="685848" cy="687311"/>
          </a:xfrm>
          <a:prstGeom prst="rect">
            <a:avLst/>
          </a:prstGeom>
          <a:solidFill>
            <a:srgbClr val="8D2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6B3D76-4B86-2340-BB69-FE51CC8046FA}"/>
              </a:ext>
            </a:extLst>
          </p:cNvPr>
          <p:cNvSpPr/>
          <p:nvPr userDrawn="1"/>
        </p:nvSpPr>
        <p:spPr>
          <a:xfrm>
            <a:off x="1158516" y="979007"/>
            <a:ext cx="1279738" cy="1282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769965-CA35-134E-BB85-C1299FCA6CA1}"/>
              </a:ext>
            </a:extLst>
          </p:cNvPr>
          <p:cNvSpPr/>
          <p:nvPr userDrawn="1"/>
        </p:nvSpPr>
        <p:spPr>
          <a:xfrm>
            <a:off x="-1" y="0"/>
            <a:ext cx="1162147" cy="6858000"/>
          </a:xfrm>
          <a:prstGeom prst="rect">
            <a:avLst/>
          </a:prstGeom>
          <a:solidFill>
            <a:srgbClr val="8D2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56CFE9-5AC4-534E-A653-6214B35DC1C6}"/>
              </a:ext>
            </a:extLst>
          </p:cNvPr>
          <p:cNvSpPr/>
          <p:nvPr userDrawn="1"/>
        </p:nvSpPr>
        <p:spPr>
          <a:xfrm>
            <a:off x="0" y="0"/>
            <a:ext cx="12192000" cy="9907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1C1D4C-5578-084F-AEF7-320EC8C3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166" y="275251"/>
            <a:ext cx="5753540" cy="58179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CABCDD9-149A-9849-9378-F55176A75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6575" y="6500813"/>
            <a:ext cx="5645426" cy="357187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44AF7A-0080-4D46-ABCF-D5DC57DF3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531" y="45046"/>
            <a:ext cx="1986267" cy="9907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255E43-0F30-3846-BBF3-B349E1F16309}"/>
              </a:ext>
            </a:extLst>
          </p:cNvPr>
          <p:cNvSpPr/>
          <p:nvPr userDrawn="1"/>
        </p:nvSpPr>
        <p:spPr>
          <a:xfrm>
            <a:off x="8207565" y="609765"/>
            <a:ext cx="3984435" cy="387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A691A26B-C1D7-6748-AA09-A89197D8BB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1548559"/>
            <a:ext cx="1162147" cy="409024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D8D0EB57-D347-EA4C-B0D7-57A1F4F9B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42463"/>
          <a:stretch/>
        </p:blipFill>
        <p:spPr>
          <a:xfrm>
            <a:off x="8963757" y="45046"/>
            <a:ext cx="3132543" cy="504479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2038DBCA-92FA-EB47-9D6B-D0E4C9131A0A}"/>
              </a:ext>
            </a:extLst>
          </p:cNvPr>
          <p:cNvSpPr/>
          <p:nvPr userDrawn="1"/>
        </p:nvSpPr>
        <p:spPr>
          <a:xfrm flipH="1">
            <a:off x="7788863" y="609764"/>
            <a:ext cx="418702" cy="38115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ACD4FA0-9D32-0947-A138-4927EDD21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7565" y="644755"/>
            <a:ext cx="3921786" cy="35718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13602" y="1530482"/>
            <a:ext cx="5237163" cy="43862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33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E6A34F1-E1D7-834B-A5A6-E33B95842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6" b="61556" l="4667" r="44510">
                        <a14:foregroundMark x1="5176" y1="61222" x2="7647" y2="61889"/>
                        <a14:foregroundMark x1="7647" y1="61889" x2="9765" y2="61556"/>
                        <a14:foregroundMark x1="9765" y1="61556" x2="11412" y2="58778"/>
                        <a14:foregroundMark x1="42076" y1="32343" x2="44471" y2="34667"/>
                        <a14:backgroundMark x1="41294" y1="32333" x2="41961" y2="32778"/>
                        <a14:backgroundMark x1="41804" y1="32778" x2="42039" y2="32889"/>
                        <a14:backgroundMark x1="41765" y1="32778" x2="42000" y2="32778"/>
                        <a14:backgroundMark x1="44353" y1="34111" x2="44706" y2="34444"/>
                        <a14:backgroundMark x1="44353" y1="34111" x2="44627" y2="34444"/>
                        <a14:backgroundMark x1="44431" y1="34111" x2="44549" y2="34222"/>
                      </a14:backgroundRemoval>
                    </a14:imgEffect>
                  </a14:imgLayer>
                </a14:imgProps>
              </a:ext>
            </a:extLst>
          </a:blip>
          <a:srcRect r="53125" b="33750"/>
          <a:stretch/>
        </p:blipFill>
        <p:spPr>
          <a:xfrm>
            <a:off x="-1038411" y="1229196"/>
            <a:ext cx="11896549" cy="5934280"/>
          </a:xfrm>
          <a:prstGeom prst="rect">
            <a:avLst/>
          </a:prstGeom>
        </p:spPr>
      </p:pic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ACD4FA0-9D32-0947-A138-4927EDD21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9468" y="463437"/>
            <a:ext cx="9998670" cy="765759"/>
          </a:xfrm>
        </p:spPr>
        <p:txBody>
          <a:bodyPr>
            <a:noAutofit/>
          </a:bodyPr>
          <a:lstStyle>
            <a:lvl1pPr marL="0" indent="0">
              <a:buNone/>
              <a:defRPr sz="3800" b="1" i="0">
                <a:solidFill>
                  <a:srgbClr val="8D25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18">
            <a:extLst>
              <a:ext uri="{FF2B5EF4-FFF2-40B4-BE49-F238E27FC236}">
                <a16:creationId xmlns:a16="http://schemas.microsoft.com/office/drawing/2014/main" id="{D66E40FE-EA96-9C47-953C-1D79AA5EED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9468" y="1712686"/>
            <a:ext cx="5237163" cy="414739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officeArt object">
            <a:extLst>
              <a:ext uri="{FF2B5EF4-FFF2-40B4-BE49-F238E27FC236}">
                <a16:creationId xmlns:a16="http://schemas.microsoft.com/office/drawing/2014/main" id="{1339452C-89C8-C54C-8336-71339ACD5235}"/>
              </a:ext>
            </a:extLst>
          </p:cNvPr>
          <p:cNvSpPr/>
          <p:nvPr userDrawn="1"/>
        </p:nvSpPr>
        <p:spPr>
          <a:xfrm>
            <a:off x="3073721" y="6247575"/>
            <a:ext cx="7784417" cy="531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ot="0" spcFirstLastPara="1" vert="horz" wrap="square" lIns="0" tIns="0" rIns="0" bIns="0" numCol="1" spcCol="38100" rtlCol="0" anchor="t">
            <a:prstTxWarp prst="textNoShape">
              <a:avLst/>
            </a:prstTxWarp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500" dirty="0">
                <a:effectLst/>
                <a:latin typeface="Avenir" panose="02000503020000020003" pitchFamily="2" charset="0"/>
                <a:ea typeface="Avenir" panose="02000503020000020003" pitchFamily="2" charset="0"/>
                <a:cs typeface="Avenir" panose="02000503020000020003" pitchFamily="2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600" dirty="0">
                <a:effectLst/>
                <a:latin typeface="Avenir Blac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School of Integrative Physiology &amp; Athletic Training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600" i="1" dirty="0">
                <a:solidFill>
                  <a:srgbClr val="8D2540"/>
                </a:solidFill>
                <a:effectLst/>
                <a:latin typeface="Arno Pro"/>
                <a:ea typeface="Calibri" panose="020F0502020204030204" pitchFamily="34" charset="0"/>
                <a:cs typeface="Times New Roman" panose="02020603050405020304" pitchFamily="18" charset="0"/>
              </a:rPr>
              <a:t>…advancing the tradition of Health &amp; Human Performance at the University of Montana</a:t>
            </a:r>
            <a:endParaRPr lang="en-US" sz="1600" dirty="0">
              <a:solidFill>
                <a:srgbClr val="8D254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100" i="1" dirty="0">
                <a:effectLst/>
                <a:latin typeface="Arno Pro"/>
                <a:ea typeface="Avenir Next" panose="020B0503020202020204" pitchFamily="34" charset="0"/>
                <a:cs typeface="Avenir Next" panose="020B0503020202020204" pitchFamily="34" charset="0"/>
              </a:rPr>
              <a:t> 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5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15BAF-2016-48D7-8811-B3C42F84CB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0" t="16468"/>
          <a:stretch/>
        </p:blipFill>
        <p:spPr>
          <a:xfrm>
            <a:off x="0" y="1"/>
            <a:ext cx="12204700" cy="68707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701BE7-2588-44CA-B1E9-5F14E83D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33647"/>
            <a:ext cx="6959600" cy="5817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rgbClr val="8D2540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4D7887-7C35-48D6-B3B1-45E60D96EC5D}"/>
              </a:ext>
            </a:extLst>
          </p:cNvPr>
          <p:cNvSpPr/>
          <p:nvPr userDrawn="1"/>
        </p:nvSpPr>
        <p:spPr>
          <a:xfrm>
            <a:off x="622300" y="6446158"/>
            <a:ext cx="115824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810B445-931E-4959-9C5C-C25AB5C0718B}"/>
              </a:ext>
            </a:extLst>
          </p:cNvPr>
          <p:cNvSpPr/>
          <p:nvPr userDrawn="1"/>
        </p:nvSpPr>
        <p:spPr>
          <a:xfrm flipH="1">
            <a:off x="0" y="6446158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D81965-6137-4E83-B51B-8CF8833FB1A8}"/>
              </a:ext>
            </a:extLst>
          </p:cNvPr>
          <p:cNvSpPr/>
          <p:nvPr userDrawn="1"/>
        </p:nvSpPr>
        <p:spPr>
          <a:xfrm>
            <a:off x="8204200" y="6021616"/>
            <a:ext cx="4000500" cy="424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0035855-F00C-4551-981D-6DAAC4FECAF9}"/>
              </a:ext>
            </a:extLst>
          </p:cNvPr>
          <p:cNvSpPr/>
          <p:nvPr userDrawn="1"/>
        </p:nvSpPr>
        <p:spPr>
          <a:xfrm flipH="1">
            <a:off x="7581900" y="6021616"/>
            <a:ext cx="622300" cy="42454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2E6343C-E04C-4140-9209-8094967B3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578"/>
          <a:stretch/>
        </p:blipFill>
        <p:spPr>
          <a:xfrm>
            <a:off x="7965213" y="6132420"/>
            <a:ext cx="4171702" cy="67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1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38C713-1EB5-5545-987E-9A21CC56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A9269-94D3-8A46-BF35-05FB24C40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BD188-9575-8C41-927B-B507B169B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5D3B9-3EB5-2946-A413-91F07A0D1256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6B94C-7B93-DE44-8A47-FF5F5E0A8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B60E4-828B-0B4B-A751-C708C1F8C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FC6B2-C377-C74A-8A4A-BB9CD97CE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7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4" r:id="rId3"/>
    <p:sldLayoutId id="2147483659" r:id="rId4"/>
    <p:sldLayoutId id="2147483657" r:id="rId5"/>
    <p:sldLayoutId id="2147483660" r:id="rId6"/>
    <p:sldLayoutId id="2147483652" r:id="rId7"/>
    <p:sldLayoutId id="2147483651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97CF8-A662-6F4D-AFBC-CD31EEEAC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862" y="860778"/>
            <a:ext cx="11964276" cy="3850922"/>
          </a:xfrm>
        </p:spPr>
        <p:txBody>
          <a:bodyPr anchor="ctr">
            <a:noAutofit/>
          </a:bodyPr>
          <a:lstStyle/>
          <a:p>
            <a:r>
              <a:rPr lang="en-US" sz="3600" dirty="0"/>
              <a:t>Lower Extremity Balance as an Indicator of Upper Extremity Injury in Baseball Players: A Systematic Review</a:t>
            </a:r>
          </a:p>
          <a:p>
            <a:endParaRPr lang="en-US" sz="3600" dirty="0"/>
          </a:p>
          <a:p>
            <a:r>
              <a:rPr lang="en-US" sz="3600" b="0" dirty="0"/>
              <a:t>Isa </a:t>
            </a:r>
            <a:r>
              <a:rPr lang="en-US" sz="3600" b="0" dirty="0" err="1"/>
              <a:t>Ortman</a:t>
            </a:r>
            <a:r>
              <a:rPr lang="en-US" sz="3600" b="0" dirty="0"/>
              <a:t>, ATS</a:t>
            </a:r>
          </a:p>
          <a:p>
            <a:r>
              <a:rPr lang="en-US" sz="3600" b="0" dirty="0"/>
              <a:t>Lexie Mower, ATS</a:t>
            </a:r>
          </a:p>
          <a:p>
            <a:r>
              <a:rPr lang="en-US" sz="3600" b="0" dirty="0"/>
              <a:t>Shane Murphy, PhD, ATC</a:t>
            </a:r>
          </a:p>
        </p:txBody>
      </p:sp>
    </p:spTree>
    <p:extLst>
      <p:ext uri="{BB962C8B-B14F-4D97-AF65-F5344CB8AC3E}">
        <p14:creationId xmlns:p14="http://schemas.microsoft.com/office/powerpoint/2010/main" val="20909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83E5029-4C2A-B840-8E62-D3826CF7F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387122"/>
              </p:ext>
            </p:extLst>
          </p:nvPr>
        </p:nvGraphicFramePr>
        <p:xfrm>
          <a:off x="190501" y="491056"/>
          <a:ext cx="11810998" cy="47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61D7A3-1641-4965-850A-7BA3F6E9A8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699332"/>
              </p:ext>
            </p:extLst>
          </p:nvPr>
        </p:nvGraphicFramePr>
        <p:xfrm>
          <a:off x="887103" y="272954"/>
          <a:ext cx="10672551" cy="534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584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549358C-F2E0-441A-BDBC-99A426B113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775028"/>
              </p:ext>
            </p:extLst>
          </p:nvPr>
        </p:nvGraphicFramePr>
        <p:xfrm>
          <a:off x="1023937" y="242888"/>
          <a:ext cx="10791826" cy="534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5095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319A-8B05-AC4B-B671-7089E347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3" y="463827"/>
            <a:ext cx="6728170" cy="814382"/>
          </a:xfrm>
        </p:spPr>
        <p:txBody>
          <a:bodyPr/>
          <a:lstStyle/>
          <a:p>
            <a:pPr algn="ctr"/>
            <a:r>
              <a:rPr lang="en-US" sz="4000" dirty="0"/>
              <a:t>Lower Quarter Y-Balance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7D2DA-D46D-0F4E-9D80-769AB90B77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0837" y="1838829"/>
            <a:ext cx="6169233" cy="395234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Found decrease reach capabilities in stance and lead limbs</a:t>
            </a:r>
          </a:p>
          <a:p>
            <a:pPr lvl="1"/>
            <a:endParaRPr lang="en-US" dirty="0"/>
          </a:p>
          <a:p>
            <a:r>
              <a:rPr lang="en-US" dirty="0"/>
              <a:t>Lacked 5.5% composite scoring overall compared to healthy counterparts</a:t>
            </a:r>
          </a:p>
          <a:p>
            <a:endParaRPr lang="en-US" dirty="0"/>
          </a:p>
          <a:p>
            <a:r>
              <a:rPr lang="en-US" dirty="0"/>
              <a:t>Statistically significant in both studies</a:t>
            </a:r>
          </a:p>
          <a:p>
            <a:pPr lvl="1"/>
            <a:r>
              <a:rPr lang="en-US" dirty="0"/>
              <a:t>Researchers determined positive correlation from decreased balance to chance of elbow injury</a:t>
            </a:r>
          </a:p>
        </p:txBody>
      </p:sp>
      <p:pic>
        <p:nvPicPr>
          <p:cNvPr id="6" name="Picture 5" descr="A picture containing person, sport, athletic game&#10;&#10;Description automatically generated">
            <a:extLst>
              <a:ext uri="{FF2B5EF4-FFF2-40B4-BE49-F238E27FC236}">
                <a16:creationId xmlns:a16="http://schemas.microsoft.com/office/drawing/2014/main" id="{0DC21792-4C0D-4BE3-94C5-96B8611FC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05" r="12507"/>
          <a:stretch/>
        </p:blipFill>
        <p:spPr>
          <a:xfrm>
            <a:off x="6770891" y="1278209"/>
            <a:ext cx="4761466" cy="45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7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319A-8B05-AC4B-B671-7089E347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560685"/>
            <a:ext cx="8290890" cy="581790"/>
          </a:xfrm>
        </p:spPr>
        <p:txBody>
          <a:bodyPr/>
          <a:lstStyle/>
          <a:p>
            <a:r>
              <a:rPr lang="en-US" sz="4000" dirty="0"/>
              <a:t>Star Excursion Balance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7D2DA-D46D-0F4E-9D80-769AB90B77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4278" y="1842052"/>
            <a:ext cx="5237163" cy="37808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Athletes with elbow pain had increased reach range	</a:t>
            </a:r>
          </a:p>
          <a:p>
            <a:pPr lvl="1"/>
            <a:r>
              <a:rPr lang="en-US" dirty="0"/>
              <a:t>Avg 2.5 cm greater on stance leg</a:t>
            </a:r>
          </a:p>
          <a:p>
            <a:pPr lvl="1"/>
            <a:r>
              <a:rPr lang="en-US" dirty="0"/>
              <a:t>Avg 1.5 cm greater on lead leg</a:t>
            </a:r>
          </a:p>
          <a:p>
            <a:pPr lvl="1"/>
            <a:endParaRPr lang="en-US" dirty="0"/>
          </a:p>
          <a:p>
            <a:r>
              <a:rPr lang="en-US" dirty="0"/>
              <a:t>These athletes were reported to throw harder</a:t>
            </a:r>
          </a:p>
          <a:p>
            <a:r>
              <a:rPr lang="en-US" dirty="0"/>
              <a:t>These studies reported shoulder pain at similar rates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1D4BDF58-3B36-46CD-93B1-3B2B6CB6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373" y="1139669"/>
            <a:ext cx="4214393" cy="42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33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27BD-4B06-9D44-A83D-327139960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6" y="495076"/>
            <a:ext cx="6274954" cy="581790"/>
          </a:xfrm>
        </p:spPr>
        <p:txBody>
          <a:bodyPr/>
          <a:lstStyle/>
          <a:p>
            <a:pPr algn="ctr"/>
            <a:r>
              <a:rPr lang="en-US" sz="4000" dirty="0"/>
              <a:t>Factors Contributing to Elbow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F4A7B-C156-4147-B5EC-4D29A71ECB7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Rehabilitation Plans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Increased Hip ROM allows athletes to throw harder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Early throwing mechanic teaching decreases risk of injury later in 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C854E-A5AD-B146-B9AF-B0773CA74766}"/>
              </a:ext>
            </a:extLst>
          </p:cNvPr>
          <p:cNvSpPr txBox="1"/>
          <p:nvPr/>
        </p:nvSpPr>
        <p:spPr>
          <a:xfrm>
            <a:off x="712082" y="6500813"/>
            <a:ext cx="627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(Endo et al.,2014, Sekiguchi et al., 2020, Hannon et al., 2014)</a:t>
            </a:r>
          </a:p>
        </p:txBody>
      </p:sp>
      <p:pic>
        <p:nvPicPr>
          <p:cNvPr id="7" name="Picture 6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5F6F5D40-33E7-4A2D-A1BC-AB18A00FC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2" r="22858"/>
          <a:stretch/>
        </p:blipFill>
        <p:spPr>
          <a:xfrm>
            <a:off x="7165075" y="785971"/>
            <a:ext cx="3903259" cy="446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48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B9955-3D39-7443-9D79-10490E610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6" y="495076"/>
            <a:ext cx="6274954" cy="581790"/>
          </a:xfrm>
        </p:spPr>
        <p:txBody>
          <a:bodyPr/>
          <a:lstStyle/>
          <a:p>
            <a:pPr algn="ctr"/>
            <a:r>
              <a:rPr lang="en-US" sz="4000" dirty="0"/>
              <a:t>Factors Contributing to Elbow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B8D29-F8FB-514A-B4FF-198AC52CD80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Hip Tightness and Strength</a:t>
            </a:r>
          </a:p>
          <a:p>
            <a:pPr lvl="1"/>
            <a:r>
              <a:rPr lang="en-US" dirty="0"/>
              <a:t>Athletes with stronger legs were more likely to have elbow injury</a:t>
            </a:r>
          </a:p>
          <a:p>
            <a:pPr lvl="1"/>
            <a:r>
              <a:rPr lang="en-US" dirty="0"/>
              <a:t>Athletes with increased hip tightness more likely to have elbow injury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749DD-7A35-B044-B433-012CEA133C9A}"/>
              </a:ext>
            </a:extLst>
          </p:cNvPr>
          <p:cNvSpPr txBox="1"/>
          <p:nvPr/>
        </p:nvSpPr>
        <p:spPr>
          <a:xfrm>
            <a:off x="712082" y="6500813"/>
            <a:ext cx="575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(Endo et al., 2014, Sekiguchi et al., 2020)</a:t>
            </a:r>
          </a:p>
        </p:txBody>
      </p:sp>
      <p:pic>
        <p:nvPicPr>
          <p:cNvPr id="7" name="Picture 6" descr="A picture containing grass, outdoor, athletic game, field&#10;&#10;Description automatically generated">
            <a:extLst>
              <a:ext uri="{FF2B5EF4-FFF2-40B4-BE49-F238E27FC236}">
                <a16:creationId xmlns:a16="http://schemas.microsoft.com/office/drawing/2014/main" id="{5687D654-A7BA-4DB5-8C89-76C7C6D1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05650"/>
            <a:ext cx="5486684" cy="38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71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F8C47-D0CB-C74C-9EC8-40263EB7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5" y="495076"/>
            <a:ext cx="7029249" cy="581790"/>
          </a:xfrm>
        </p:spPr>
        <p:txBody>
          <a:bodyPr/>
          <a:lstStyle/>
          <a:p>
            <a:r>
              <a:rPr lang="en-US" sz="4000" dirty="0"/>
              <a:t>Current and 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0E4F7-CB42-5347-82B5-FC3E0E37130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There is a lack in studies researching balance and upper extremity injuries</a:t>
            </a:r>
          </a:p>
          <a:p>
            <a:pPr lvl="1"/>
            <a:r>
              <a:rPr lang="en-US" dirty="0"/>
              <a:t>Lack of research in all overhead throwing sports, not just baseball</a:t>
            </a:r>
          </a:p>
          <a:p>
            <a:r>
              <a:rPr lang="en-US" dirty="0"/>
              <a:t>There is a lack of research in lower limb stability and its correlation to UCL injury</a:t>
            </a:r>
          </a:p>
          <a:p>
            <a:pPr lvl="1"/>
            <a:r>
              <a:rPr lang="en-US" dirty="0"/>
              <a:t>There is a ton of research on throwing mechanics and UCL tears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CE7A26-8228-384F-84C6-29CBAAE16F6B}"/>
              </a:ext>
            </a:extLst>
          </p:cNvPr>
          <p:cNvSpPr/>
          <p:nvPr/>
        </p:nvSpPr>
        <p:spPr>
          <a:xfrm>
            <a:off x="6095999" y="1685766"/>
            <a:ext cx="58054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/>
              <a:t>Future research is necessary in order to understand correlation between lower extremity balance and upper extremity injury risk. </a:t>
            </a:r>
          </a:p>
        </p:txBody>
      </p:sp>
    </p:spTree>
    <p:extLst>
      <p:ext uri="{BB962C8B-B14F-4D97-AF65-F5344CB8AC3E}">
        <p14:creationId xmlns:p14="http://schemas.microsoft.com/office/powerpoint/2010/main" val="216921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779F6-4E58-5643-952D-90CA4BF0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1" y="495076"/>
            <a:ext cx="7797875" cy="581790"/>
          </a:xfrm>
        </p:spPr>
        <p:txBody>
          <a:bodyPr/>
          <a:lstStyle/>
          <a:p>
            <a:r>
              <a:rPr lang="en-US" sz="40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2FC67-0DE5-9447-8E37-2F091DEE7E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685766"/>
            <a:ext cx="4350248" cy="43862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Athletes with elbow pain show greater lower limb stability</a:t>
            </a:r>
          </a:p>
          <a:p>
            <a:r>
              <a:rPr lang="en-US" dirty="0"/>
              <a:t>Athletes with UCL injury show less lower limb stability</a:t>
            </a:r>
          </a:p>
          <a:p>
            <a:r>
              <a:rPr lang="en-US" dirty="0"/>
              <a:t>Contributing Factors</a:t>
            </a:r>
          </a:p>
          <a:p>
            <a:pPr lvl="1"/>
            <a:r>
              <a:rPr lang="en-US" dirty="0"/>
              <a:t>Throwing Mechanics</a:t>
            </a:r>
          </a:p>
          <a:p>
            <a:pPr lvl="1"/>
            <a:r>
              <a:rPr lang="en-US" dirty="0"/>
              <a:t>Hip Tightness</a:t>
            </a:r>
          </a:p>
          <a:p>
            <a:pPr lvl="1"/>
            <a:r>
              <a:rPr lang="en-US" dirty="0"/>
              <a:t>Lower limb strength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D9B92-37AC-3B41-9901-0378A91EC5CB}"/>
              </a:ext>
            </a:extLst>
          </p:cNvPr>
          <p:cNvSpPr txBox="1"/>
          <p:nvPr/>
        </p:nvSpPr>
        <p:spPr>
          <a:xfrm>
            <a:off x="712082" y="6500813"/>
            <a:ext cx="6946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(Endo et al., 2014, Sekiguchi et al., 2020, Hannon et al., 2014, Garrison et al., 2013)</a:t>
            </a:r>
          </a:p>
        </p:txBody>
      </p:sp>
      <p:pic>
        <p:nvPicPr>
          <p:cNvPr id="7" name="Picture 6" descr="A picture containing grass, person, outdoor, player&#10;&#10;Description automatically generated">
            <a:extLst>
              <a:ext uri="{FF2B5EF4-FFF2-40B4-BE49-F238E27FC236}">
                <a16:creationId xmlns:a16="http://schemas.microsoft.com/office/drawing/2014/main" id="{29A14E35-889A-4407-A2B1-9F0C15147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75623"/>
            <a:ext cx="5078209" cy="33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77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9D3165-F92C-4B0C-A29F-25D0C467D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424542"/>
            <a:ext cx="6274954" cy="581790"/>
          </a:xfrm>
        </p:spPr>
        <p:txBody>
          <a:bodyPr anchor="ctr">
            <a:normAutofit fontScale="90000"/>
          </a:bodyPr>
          <a:lstStyle/>
          <a:p>
            <a:r>
              <a:rPr lang="en-US" sz="5400" dirty="0"/>
              <a:t>Questions</a:t>
            </a:r>
            <a:r>
              <a:rPr lang="en-US" sz="5300" dirty="0"/>
              <a:t>?</a:t>
            </a:r>
          </a:p>
        </p:txBody>
      </p:sp>
      <p:pic>
        <p:nvPicPr>
          <p:cNvPr id="9" name="Content Placeholder 8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A364B21C-47BE-45FB-82C0-C29BE8EA261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19108" r="-3" b="-3"/>
          <a:stretch/>
        </p:blipFill>
        <p:spPr>
          <a:xfrm>
            <a:off x="724699" y="2214563"/>
            <a:ext cx="4681621" cy="3920982"/>
          </a:xfrm>
          <a:noFill/>
        </p:spPr>
      </p:pic>
      <p:pic>
        <p:nvPicPr>
          <p:cNvPr id="11" name="Picture 10" descr="A picture containing baseball, grass, outdoor, ground&#10;&#10;Description automatically generated">
            <a:extLst>
              <a:ext uri="{FF2B5EF4-FFF2-40B4-BE49-F238E27FC236}">
                <a16:creationId xmlns:a16="http://schemas.microsoft.com/office/drawing/2014/main" id="{D5BC863B-AFBD-485D-A95A-79DF45976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1" y="345109"/>
            <a:ext cx="4952998" cy="2971799"/>
          </a:xfrm>
          <a:prstGeom prst="rect">
            <a:avLst/>
          </a:prstGeom>
        </p:spPr>
      </p:pic>
      <p:pic>
        <p:nvPicPr>
          <p:cNvPr id="13" name="Picture 12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61931F9C-1F35-49F5-AE07-8B7BA5944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651" y="2689154"/>
            <a:ext cx="527984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3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337B3A-EC46-524E-8982-B4B7FBA6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6" y="534180"/>
            <a:ext cx="9551917" cy="581790"/>
          </a:xfrm>
        </p:spPr>
        <p:txBody>
          <a:bodyPr>
            <a:noAutofit/>
          </a:bodyPr>
          <a:lstStyle/>
          <a:p>
            <a:r>
              <a:rPr lang="en-US" sz="4000" dirty="0"/>
              <a:t>Elbow Injuries and Baseball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4A695D-1014-F445-8967-A2D9954309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558357"/>
            <a:ext cx="5237163" cy="4386263"/>
          </a:xfrm>
        </p:spPr>
        <p:txBody>
          <a:bodyPr>
            <a:noAutofit/>
          </a:bodyPr>
          <a:lstStyle/>
          <a:p>
            <a:r>
              <a:rPr lang="en-US" sz="2700" dirty="0"/>
              <a:t>Elbow injuries in baseball have drastically increased in the past 3 decades</a:t>
            </a:r>
          </a:p>
          <a:p>
            <a:r>
              <a:rPr lang="en-US" sz="2700" dirty="0"/>
              <a:t>Influence Injury rate</a:t>
            </a:r>
          </a:p>
          <a:p>
            <a:pPr lvl="1"/>
            <a:r>
              <a:rPr lang="en-US" sz="2700" dirty="0"/>
              <a:t>Age</a:t>
            </a:r>
          </a:p>
          <a:p>
            <a:pPr lvl="1"/>
            <a:r>
              <a:rPr lang="en-US" sz="2700" dirty="0"/>
              <a:t>Throwing Mechanics</a:t>
            </a:r>
          </a:p>
          <a:p>
            <a:pPr lvl="1"/>
            <a:r>
              <a:rPr lang="en-US" sz="2700" dirty="0"/>
              <a:t>Overuse </a:t>
            </a:r>
          </a:p>
          <a:p>
            <a:r>
              <a:rPr lang="en-US" sz="2700" dirty="0"/>
              <a:t>Most common elbow injures are medial epicondylitis, ulnar collateral ligament injury and osteochondritis dissecans.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3E0F5-5C87-9A4C-9BC9-0F1FE4050D6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46850" y="6500813"/>
            <a:ext cx="5645150" cy="35718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Reference: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0D0D1-1085-694C-AB6A-E9F9F57B70F1}"/>
              </a:ext>
            </a:extLst>
          </p:cNvPr>
          <p:cNvSpPr txBox="1"/>
          <p:nvPr/>
        </p:nvSpPr>
        <p:spPr>
          <a:xfrm>
            <a:off x="712082" y="6500813"/>
            <a:ext cx="609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(Wang et al. 2006, Patrick et al. 2016)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 descr="A picture containing person, baseball, grass, player&#10;&#10;Description automatically generated">
            <a:extLst>
              <a:ext uri="{FF2B5EF4-FFF2-40B4-BE49-F238E27FC236}">
                <a16:creationId xmlns:a16="http://schemas.microsoft.com/office/drawing/2014/main" id="{68D98133-5E0B-4D28-A8DA-561B5A13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081" y="941614"/>
            <a:ext cx="4446814" cy="444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4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E9EE-CB52-CF4E-BD14-AB577A2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5" y="495076"/>
            <a:ext cx="8858049" cy="581790"/>
          </a:xfrm>
        </p:spPr>
        <p:txBody>
          <a:bodyPr/>
          <a:lstStyle/>
          <a:p>
            <a:r>
              <a:rPr lang="en-US" sz="4000" dirty="0"/>
              <a:t>Lower Extremity Balance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96867-D146-D842-80D2-588A0F30322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1412142"/>
            <a:ext cx="5237163" cy="4033716"/>
          </a:xfrm>
        </p:spPr>
        <p:txBody>
          <a:bodyPr>
            <a:noAutofit/>
          </a:bodyPr>
          <a:lstStyle/>
          <a:p>
            <a:r>
              <a:rPr lang="en-US" dirty="0"/>
              <a:t>Can predict lower extremity injury</a:t>
            </a:r>
          </a:p>
          <a:p>
            <a:pPr lvl="1"/>
            <a:endParaRPr lang="en-US" dirty="0"/>
          </a:p>
          <a:p>
            <a:r>
              <a:rPr lang="en-US" dirty="0"/>
              <a:t>Provides percentage of lower limb reach capabilities in relation to athlete height</a:t>
            </a:r>
          </a:p>
          <a:p>
            <a:pPr lvl="1"/>
            <a:endParaRPr lang="en-US" dirty="0"/>
          </a:p>
          <a:p>
            <a:r>
              <a:rPr lang="en-US" dirty="0"/>
              <a:t>Star Excursion Balance vs Lower Quarter Y Balance Test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F1E11-7178-F048-8281-0940D1908076}"/>
              </a:ext>
            </a:extLst>
          </p:cNvPr>
          <p:cNvSpPr txBox="1"/>
          <p:nvPr/>
        </p:nvSpPr>
        <p:spPr>
          <a:xfrm>
            <a:off x="712082" y="6500813"/>
            <a:ext cx="411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(Gribble et al., 2013)</a:t>
            </a:r>
          </a:p>
        </p:txBody>
      </p:sp>
      <p:pic>
        <p:nvPicPr>
          <p:cNvPr id="6" name="Picture 5" descr="A picture containing person, road, sport, indoor&#10;&#10;Description automatically generated">
            <a:extLst>
              <a:ext uri="{FF2B5EF4-FFF2-40B4-BE49-F238E27FC236}">
                <a16:creationId xmlns:a16="http://schemas.microsoft.com/office/drawing/2014/main" id="{D47FB272-28BB-4565-AE42-77DE427F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717" y="1412141"/>
            <a:ext cx="4270201" cy="427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E47F9A-C680-5946-90DD-2AE71A4E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5" y="495076"/>
            <a:ext cx="8858049" cy="581790"/>
          </a:xfrm>
        </p:spPr>
        <p:txBody>
          <a:bodyPr/>
          <a:lstStyle/>
          <a:p>
            <a:pPr algn="ctr"/>
            <a:r>
              <a:rPr lang="en-US" sz="4000" dirty="0"/>
              <a:t>Balance and the Kinetic 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832E9-A92E-ED4B-8F50-9D5D97B316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6835" y="1685766"/>
            <a:ext cx="6202017" cy="4386263"/>
          </a:xfrm>
        </p:spPr>
        <p:txBody>
          <a:bodyPr>
            <a:normAutofit/>
          </a:bodyPr>
          <a:lstStyle/>
          <a:p>
            <a:r>
              <a:rPr lang="en-US" dirty="0"/>
              <a:t>The throwing motion is a sequence of sequential body movements beginning at the feet.</a:t>
            </a:r>
          </a:p>
          <a:p>
            <a:pPr lvl="1"/>
            <a:endParaRPr lang="en-US" dirty="0"/>
          </a:p>
          <a:p>
            <a:r>
              <a:rPr lang="en-US" dirty="0"/>
              <a:t> Proper throwing mechanics essential for baseball</a:t>
            </a:r>
          </a:p>
          <a:p>
            <a:pPr lvl="1"/>
            <a:r>
              <a:rPr lang="en-US" dirty="0"/>
              <a:t>Increase throwing speed</a:t>
            </a:r>
          </a:p>
          <a:p>
            <a:pPr lvl="1"/>
            <a:r>
              <a:rPr lang="en-US" dirty="0"/>
              <a:t>Decrease injury risk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2A4CC-69B6-8244-953A-017662071A9B}"/>
              </a:ext>
            </a:extLst>
          </p:cNvPr>
          <p:cNvSpPr txBox="1"/>
          <p:nvPr/>
        </p:nvSpPr>
        <p:spPr>
          <a:xfrm>
            <a:off x="712082" y="6500813"/>
            <a:ext cx="4117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(Seroyer et al., 2010, Pinheiro et al., 2019)</a:t>
            </a:r>
          </a:p>
        </p:txBody>
      </p:sp>
      <p:pic>
        <p:nvPicPr>
          <p:cNvPr id="4" name="Picture 3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52CAE2DC-53D6-49CD-9C41-6ED247E8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2" r="7778"/>
          <a:stretch/>
        </p:blipFill>
        <p:spPr>
          <a:xfrm>
            <a:off x="7151914" y="1685766"/>
            <a:ext cx="4648200" cy="40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3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14A6-00AD-8E46-9AA9-A451B6C8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495077"/>
            <a:ext cx="6274954" cy="581790"/>
          </a:xfrm>
        </p:spPr>
        <p:txBody>
          <a:bodyPr/>
          <a:lstStyle/>
          <a:p>
            <a:r>
              <a:rPr lang="en-US" sz="4000" dirty="0"/>
              <a:t>Purpose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8B5BA-60A7-AF4F-9360-F67CB956D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2986087"/>
            <a:ext cx="10789356" cy="30859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/>
              <a:t>To determine lack of lower limb balance is a precursor for elbow injuries in baseball players. </a:t>
            </a:r>
          </a:p>
          <a:p>
            <a:pPr marL="0" indent="0" algn="ctr">
              <a:buNone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8793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0109-B2A7-E141-A798-7C8A57EB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3" y="538842"/>
            <a:ext cx="6274954" cy="581790"/>
          </a:xfrm>
        </p:spPr>
        <p:txBody>
          <a:bodyPr/>
          <a:lstStyle/>
          <a:p>
            <a:r>
              <a:rPr lang="en-US" sz="4000" dirty="0"/>
              <a:t>Key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CA3F2-D9A9-064F-B657-7D61F523082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696278"/>
            <a:ext cx="12192000" cy="4737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“UCL </a:t>
            </a:r>
            <a:r>
              <a:rPr lang="en-US" dirty="0" err="1"/>
              <a:t>injur</a:t>
            </a:r>
            <a:r>
              <a:rPr lang="en-US" dirty="0"/>
              <a:t>*” or “UCL Tears” or “UCL sprain” or “Elbow injury”</a:t>
            </a:r>
          </a:p>
          <a:p>
            <a:pPr marL="0" indent="0" algn="ctr">
              <a:buNone/>
            </a:pPr>
            <a:r>
              <a:rPr lang="en-US" dirty="0"/>
              <a:t> “Tommy John”</a:t>
            </a:r>
          </a:p>
          <a:p>
            <a:pPr marL="0" indent="0" algn="ctr">
              <a:buNone/>
            </a:pPr>
            <a:r>
              <a:rPr lang="en-US" dirty="0"/>
              <a:t>“Balance” or “Lower Extremity”  </a:t>
            </a:r>
          </a:p>
          <a:p>
            <a:pPr marL="0" indent="0" algn="ctr">
              <a:buNone/>
            </a:pPr>
            <a:r>
              <a:rPr lang="en-US" dirty="0"/>
              <a:t>“Kinetic Chain”</a:t>
            </a:r>
          </a:p>
          <a:p>
            <a:pPr marL="0" indent="0" algn="ctr">
              <a:buNone/>
            </a:pPr>
            <a:r>
              <a:rPr lang="en-US" dirty="0"/>
              <a:t>“Biomechanics” or “Kinematics”</a:t>
            </a:r>
          </a:p>
          <a:p>
            <a:pPr marL="0" indent="0" algn="ctr">
              <a:buNone/>
            </a:pPr>
            <a:r>
              <a:rPr lang="en-US" dirty="0"/>
              <a:t>“Throwing Mechanics”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B6666-D416-6E44-BBA7-12DD4759E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812" y="543324"/>
            <a:ext cx="23876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08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5407-C0B2-9549-815C-D7305723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6" y="785971"/>
            <a:ext cx="6274954" cy="581790"/>
          </a:xfrm>
        </p:spPr>
        <p:txBody>
          <a:bodyPr/>
          <a:lstStyle/>
          <a:p>
            <a:r>
              <a:rPr lang="en-US" sz="4000" dirty="0"/>
              <a:t>Inclusion Criteria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E231-C33A-854F-AC1C-71AF77B3E6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2" y="2001078"/>
            <a:ext cx="5237163" cy="4070951"/>
          </a:xfrm>
        </p:spPr>
        <p:txBody>
          <a:bodyPr/>
          <a:lstStyle/>
          <a:p>
            <a:r>
              <a:rPr lang="en-US" dirty="0"/>
              <a:t>Lower Quarter Y-Balance test or Star Excursion Balance Test</a:t>
            </a:r>
          </a:p>
          <a:p>
            <a:endParaRPr lang="en-US" dirty="0"/>
          </a:p>
          <a:p>
            <a:r>
              <a:rPr lang="en-US" dirty="0"/>
              <a:t>Male baseball players</a:t>
            </a:r>
          </a:p>
          <a:p>
            <a:endParaRPr lang="en-US" dirty="0"/>
          </a:p>
          <a:p>
            <a:r>
              <a:rPr lang="en-US" dirty="0"/>
              <a:t>Discuss elbow injuries</a:t>
            </a:r>
          </a:p>
        </p:txBody>
      </p:sp>
      <p:pic>
        <p:nvPicPr>
          <p:cNvPr id="8" name="Picture 7" descr="A baseball player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84D53F05-AB61-4DCB-96F7-A7057832D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7" r="19889"/>
          <a:stretch/>
        </p:blipFill>
        <p:spPr>
          <a:xfrm>
            <a:off x="6242757" y="1076866"/>
            <a:ext cx="4825577" cy="421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8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EB97-312A-E546-9755-E5DA9C35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6" y="609217"/>
            <a:ext cx="6274954" cy="933674"/>
          </a:xfrm>
        </p:spPr>
        <p:txBody>
          <a:bodyPr/>
          <a:lstStyle/>
          <a:p>
            <a:r>
              <a:rPr lang="en-US" sz="4000" dirty="0"/>
              <a:t>Exclusion Criteria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875C-F5C9-8244-BCDF-53F7DFA8E40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12081" y="1391478"/>
            <a:ext cx="6695883" cy="4680551"/>
          </a:xfrm>
        </p:spPr>
        <p:txBody>
          <a:bodyPr>
            <a:normAutofit/>
          </a:bodyPr>
          <a:lstStyle/>
          <a:p>
            <a:r>
              <a:rPr lang="en-US" dirty="0"/>
              <a:t>Articles discussing females</a:t>
            </a:r>
          </a:p>
          <a:p>
            <a:pPr lvl="2"/>
            <a:endParaRPr lang="en-US" dirty="0"/>
          </a:p>
          <a:p>
            <a:r>
              <a:rPr lang="en-US" dirty="0"/>
              <a:t>Articles with sole focus of overhead sports not including baseball</a:t>
            </a:r>
          </a:p>
          <a:p>
            <a:pPr lvl="2"/>
            <a:endParaRPr lang="en-US" dirty="0"/>
          </a:p>
          <a:p>
            <a:r>
              <a:rPr lang="en-US" dirty="0"/>
              <a:t>Articles with sole focus on injuries not including elbows</a:t>
            </a:r>
          </a:p>
          <a:p>
            <a:pPr lvl="2"/>
            <a:endParaRPr lang="en-US" dirty="0"/>
          </a:p>
          <a:p>
            <a:r>
              <a:rPr lang="en-US" dirty="0"/>
              <a:t>Lacked full text or English version</a:t>
            </a:r>
          </a:p>
        </p:txBody>
      </p:sp>
      <p:pic>
        <p:nvPicPr>
          <p:cNvPr id="6" name="Picture 5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2913BCEB-4E8B-4FE4-BBDD-9C86C1D73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2" r="11604"/>
          <a:stretch/>
        </p:blipFill>
        <p:spPr>
          <a:xfrm>
            <a:off x="7407964" y="1201003"/>
            <a:ext cx="4498721" cy="37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11C513-A302-3D4E-B770-CAC414DAE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550" y="456391"/>
            <a:ext cx="2901269" cy="1222959"/>
          </a:xfrm>
        </p:spPr>
        <p:txBody>
          <a:bodyPr/>
          <a:lstStyle/>
          <a:p>
            <a:r>
              <a:rPr lang="en-US" sz="4000" b="0" dirty="0">
                <a:latin typeface="Franklin Gothic Medium" panose="020B0603020102020204" pitchFamily="34" charset="0"/>
              </a:rPr>
              <a:t>PRISMA Flowchart</a:t>
            </a:r>
            <a:endParaRPr lang="en-US" b="0" dirty="0"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ED96F6-B488-3D46-980E-E1924AC13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464" y="283317"/>
            <a:ext cx="2547614" cy="10693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identified through database searching PubMed (n =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133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640C323-6B18-E34E-AEC0-96CAC595615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64992" y="2245777"/>
            <a:ext cx="1371600" cy="401969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vert270" wrap="square" lIns="45720" tIns="45720" rIns="4572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Screening</a:t>
            </a:r>
            <a:endParaRPr lang="en-US" b="1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1876E4-1DBC-D742-8CE1-7D736D1B488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65631" y="5505229"/>
            <a:ext cx="1371600" cy="401976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vert270" wrap="square" lIns="45720" tIns="45720" rIns="4572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endParaRPr lang="en-US" b="1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EB6D576-5283-464B-8DD9-F3B329C8CCD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65629" y="3900586"/>
            <a:ext cx="1371600" cy="401972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vert270" wrap="square" lIns="45720" tIns="45720" rIns="4572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Eligibility</a:t>
            </a:r>
            <a:endParaRPr lang="en-US" sz="2000" b="1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C5AA328-8A11-CE4A-A6BD-6E9572211E01}"/>
              </a:ext>
            </a:extLst>
          </p:cNvPr>
          <p:cNvCxnSpPr>
            <a:cxnSpLocks noChangeShapeType="1"/>
            <a:stCxn id="25" idx="2"/>
          </p:cNvCxnSpPr>
          <p:nvPr/>
        </p:nvCxnSpPr>
        <p:spPr bwMode="auto">
          <a:xfrm>
            <a:off x="5299271" y="1352657"/>
            <a:ext cx="7937" cy="27368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A4D97C9-9C28-6F4E-81C1-F9BC12EEF7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3208" y="1352657"/>
            <a:ext cx="0" cy="20066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D874E7-8B4C-8940-AAD5-561F6250D1A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23289" y="617431"/>
            <a:ext cx="1455009" cy="401969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vert270" wrap="square" lIns="45720" tIns="45720" rIns="4572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Identification</a:t>
            </a:r>
            <a:endParaRPr lang="en-US" b="1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CA0DB3-C841-E242-AF73-9BA89B3F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23" y="283316"/>
            <a:ext cx="2294890" cy="1046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records identified through other sources (n=0)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7AC110-F227-F540-834E-BD60A9F7C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003" y="1618532"/>
            <a:ext cx="2978150" cy="7366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after duplicates removed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 =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133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EC17C1-4707-3843-A0B8-1E1D477B6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833" y="2627321"/>
            <a:ext cx="1670050" cy="68370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screened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 =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2E4A82-C4CC-4043-BBFE-80446D9C5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858" y="2196571"/>
            <a:ext cx="2537725" cy="13715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Records excluded, with reasons</a:t>
            </a:r>
            <a:b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 =99)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-Irrelevant title and abstract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-No English availability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BE5463-2231-1E4E-AF1A-D620F4D7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88" y="3870336"/>
            <a:ext cx="1728470" cy="8790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Full-text articles assessed for eligibility (n = 11)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70C42F-4C5A-3147-BB48-EDB2A40B4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858" y="3780896"/>
            <a:ext cx="2537720" cy="21012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Full-text articles excluded, with reasons (n =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Lower Extremity Y Balance or SEBT included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-Did not include elbow injuries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-Did not include participant description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4C1389-DF79-3F4F-A682-DF93486BF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688" y="5378112"/>
            <a:ext cx="1928495" cy="8790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 included in qualitative synthesis (n =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C84E97-B8A6-884E-A3CE-814D012B7B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43858" y="3396710"/>
            <a:ext cx="0" cy="342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573ED7F-7C07-A545-B42E-702C87C6E9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44493" y="5020416"/>
            <a:ext cx="0" cy="342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78EF3CB-05EB-FC40-815F-A41163A2C1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85233" y="2983972"/>
            <a:ext cx="6508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EB385D-264A-E643-9700-510E2E65A4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13503" y="4120622"/>
            <a:ext cx="6286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5EBCBFC-FE65-6841-A17C-E1F22D29B87E}"/>
              </a:ext>
            </a:extLst>
          </p:cNvPr>
          <p:cNvCxnSpPr/>
          <p:nvPr/>
        </p:nvCxnSpPr>
        <p:spPr>
          <a:xfrm>
            <a:off x="6443858" y="2361446"/>
            <a:ext cx="0" cy="2724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829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T_Template_2019_v1" id="{6864C541-BB97-8A4F-BFDE-0F0FC5263BA1}" vid="{032CA33F-6545-7640-A457-4BC3FAF9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7366</TotalTime>
  <Words>734</Words>
  <Application>Microsoft Office PowerPoint</Application>
  <PresentationFormat>Widescreen</PresentationFormat>
  <Paragraphs>122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Arno Pro</vt:lpstr>
      <vt:lpstr>Avenir</vt:lpstr>
      <vt:lpstr>Avenir Black</vt:lpstr>
      <vt:lpstr>Avenir Book</vt:lpstr>
      <vt:lpstr>Calibri</vt:lpstr>
      <vt:lpstr>Calibri Light</vt:lpstr>
      <vt:lpstr>Franklin Gothic Medium</vt:lpstr>
      <vt:lpstr>Times New Roman</vt:lpstr>
      <vt:lpstr>Office Theme</vt:lpstr>
      <vt:lpstr>PowerPoint Presentation</vt:lpstr>
      <vt:lpstr>Elbow Injuries and Baseball</vt:lpstr>
      <vt:lpstr>Lower Extremity Balance Testing</vt:lpstr>
      <vt:lpstr>Balance and the Kinetic Chain</vt:lpstr>
      <vt:lpstr>Purpose of study</vt:lpstr>
      <vt:lpstr>Key words</vt:lpstr>
      <vt:lpstr>Inclusion Criteria </vt:lpstr>
      <vt:lpstr>Exclusion Criteria </vt:lpstr>
      <vt:lpstr>PowerPoint Presentation</vt:lpstr>
      <vt:lpstr>PowerPoint Presentation</vt:lpstr>
      <vt:lpstr>PowerPoint Presentation</vt:lpstr>
      <vt:lpstr>Lower Quarter Y-Balance Test</vt:lpstr>
      <vt:lpstr>Star Excursion Balance Test</vt:lpstr>
      <vt:lpstr>Factors Contributing to Elbow Injury</vt:lpstr>
      <vt:lpstr>Factors Contributing to Elbow Injury</vt:lpstr>
      <vt:lpstr>Current and Future Research</vt:lpstr>
      <vt:lpstr>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Shane</dc:creator>
  <cp:lastModifiedBy>lexie mower</cp:lastModifiedBy>
  <cp:revision>97</cp:revision>
  <dcterms:created xsi:type="dcterms:W3CDTF">2019-08-08T19:31:51Z</dcterms:created>
  <dcterms:modified xsi:type="dcterms:W3CDTF">2021-12-06T03:42:18Z</dcterms:modified>
</cp:coreProperties>
</file>