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</p:sldMasterIdLst>
  <p:notesMasterIdLst>
    <p:notesMasterId r:id="rId27"/>
  </p:notesMasterIdLst>
  <p:sldIdLst>
    <p:sldId id="256" r:id="rId2"/>
    <p:sldId id="272" r:id="rId3"/>
    <p:sldId id="257" r:id="rId4"/>
    <p:sldId id="275" r:id="rId5"/>
    <p:sldId id="279" r:id="rId6"/>
    <p:sldId id="280" r:id="rId7"/>
    <p:sldId id="282" r:id="rId8"/>
    <p:sldId id="262" r:id="rId9"/>
    <p:sldId id="271" r:id="rId10"/>
    <p:sldId id="289" r:id="rId11"/>
    <p:sldId id="290" r:id="rId12"/>
    <p:sldId id="298" r:id="rId13"/>
    <p:sldId id="297" r:id="rId14"/>
    <p:sldId id="295" r:id="rId15"/>
    <p:sldId id="292" r:id="rId16"/>
    <p:sldId id="286" r:id="rId17"/>
    <p:sldId id="300" r:id="rId18"/>
    <p:sldId id="301" r:id="rId19"/>
    <p:sldId id="285" r:id="rId20"/>
    <p:sldId id="306" r:id="rId21"/>
    <p:sldId id="307" r:id="rId22"/>
    <p:sldId id="308" r:id="rId23"/>
    <p:sldId id="304" r:id="rId24"/>
    <p:sldId id="269" r:id="rId25"/>
    <p:sldId id="26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75C9"/>
    <a:srgbClr val="345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93"/>
    <p:restoredTop sz="83728" autoAdjust="0"/>
  </p:normalViewPr>
  <p:slideViewPr>
    <p:cSldViewPr snapToGrid="0" snapToObjects="1">
      <p:cViewPr varScale="1">
        <p:scale>
          <a:sx n="90" d="100"/>
          <a:sy n="90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5A438-F356-2E4F-8935-C6C86DCCA15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FCE19C-C07A-A049-BE15-9E015B1007CC}">
      <dgm:prSet phldrT="[Text]"/>
      <dgm:spPr>
        <a:solidFill>
          <a:srgbClr val="345A9A"/>
        </a:solidFill>
      </dgm:spPr>
      <dgm:t>
        <a:bodyPr/>
        <a:lstStyle/>
        <a:p>
          <a:r>
            <a:rPr lang="en-US" dirty="0"/>
            <a:t>School Violence </a:t>
          </a:r>
        </a:p>
      </dgm:t>
    </dgm:pt>
    <dgm:pt modelId="{B9BC7EA0-4E19-0343-972D-26D7B10D019D}" type="parTrans" cxnId="{C3CB9609-30F1-674A-A97C-720A5E234211}">
      <dgm:prSet/>
      <dgm:spPr/>
      <dgm:t>
        <a:bodyPr/>
        <a:lstStyle/>
        <a:p>
          <a:endParaRPr lang="en-US"/>
        </a:p>
      </dgm:t>
    </dgm:pt>
    <dgm:pt modelId="{6C388636-79A6-2442-AF37-CE978EC66D34}" type="sibTrans" cxnId="{C3CB9609-30F1-674A-A97C-720A5E234211}">
      <dgm:prSet/>
      <dgm:spPr/>
      <dgm:t>
        <a:bodyPr/>
        <a:lstStyle/>
        <a:p>
          <a:endParaRPr lang="en-US"/>
        </a:p>
      </dgm:t>
    </dgm:pt>
    <dgm:pt modelId="{CFE9ED46-3CE7-B546-9BD5-69B24F6E8EAC}">
      <dgm:prSet phldrT="[Text]"/>
      <dgm:spPr>
        <a:solidFill>
          <a:srgbClr val="345A9A"/>
        </a:solidFill>
      </dgm:spPr>
      <dgm:t>
        <a:bodyPr/>
        <a:lstStyle/>
        <a:p>
          <a:r>
            <a:rPr lang="en-US" dirty="0"/>
            <a:t>School Shootings</a:t>
          </a:r>
        </a:p>
      </dgm:t>
    </dgm:pt>
    <dgm:pt modelId="{260B632B-1593-EC47-82C4-21884487417B}" type="parTrans" cxnId="{2C7DD28F-6471-1345-8332-B8348CD5441A}">
      <dgm:prSet/>
      <dgm:spPr/>
      <dgm:t>
        <a:bodyPr/>
        <a:lstStyle/>
        <a:p>
          <a:endParaRPr lang="en-US"/>
        </a:p>
      </dgm:t>
    </dgm:pt>
    <dgm:pt modelId="{A81095D3-5E03-A347-ACD9-E5A83BD9C1D6}" type="sibTrans" cxnId="{2C7DD28F-6471-1345-8332-B8348CD5441A}">
      <dgm:prSet/>
      <dgm:spPr/>
      <dgm:t>
        <a:bodyPr/>
        <a:lstStyle/>
        <a:p>
          <a:endParaRPr lang="en-US"/>
        </a:p>
      </dgm:t>
    </dgm:pt>
    <dgm:pt modelId="{09B4186A-73B1-7E4E-BE6F-48CAF4957816}">
      <dgm:prSet phldrT="[Text]"/>
      <dgm:spPr>
        <a:solidFill>
          <a:srgbClr val="345A9A"/>
        </a:solidFill>
      </dgm:spPr>
      <dgm:t>
        <a:bodyPr/>
        <a:lstStyle/>
        <a:p>
          <a:r>
            <a:rPr lang="en-US" dirty="0"/>
            <a:t>Physical Fights</a:t>
          </a:r>
        </a:p>
      </dgm:t>
    </dgm:pt>
    <dgm:pt modelId="{77E010F8-3BDE-6E4B-B782-89AA4FC337D5}" type="parTrans" cxnId="{7AD2A137-D199-B445-9706-E5330D96AE89}">
      <dgm:prSet/>
      <dgm:spPr/>
      <dgm:t>
        <a:bodyPr/>
        <a:lstStyle/>
        <a:p>
          <a:endParaRPr lang="en-US"/>
        </a:p>
      </dgm:t>
    </dgm:pt>
    <dgm:pt modelId="{DC8BE977-17D0-3047-BEF7-F2A04A680C67}" type="sibTrans" cxnId="{7AD2A137-D199-B445-9706-E5330D96AE89}">
      <dgm:prSet/>
      <dgm:spPr/>
      <dgm:t>
        <a:bodyPr/>
        <a:lstStyle/>
        <a:p>
          <a:endParaRPr lang="en-US"/>
        </a:p>
      </dgm:t>
    </dgm:pt>
    <dgm:pt modelId="{30C9BBF1-EEEF-CE49-A2A1-244EE984EC79}">
      <dgm:prSet phldrT="[Text]"/>
      <dgm:spPr>
        <a:solidFill>
          <a:srgbClr val="345A9A"/>
        </a:solidFill>
      </dgm:spPr>
      <dgm:t>
        <a:bodyPr/>
        <a:lstStyle/>
        <a:p>
          <a:r>
            <a:rPr lang="en-US" dirty="0"/>
            <a:t>Weapon Possession</a:t>
          </a:r>
        </a:p>
      </dgm:t>
    </dgm:pt>
    <dgm:pt modelId="{CAE471FA-87D9-0340-A9D5-5DBB5039CD74}" type="parTrans" cxnId="{9EDD4CC9-10CD-FD4C-9C70-B0EF58463CC6}">
      <dgm:prSet/>
      <dgm:spPr/>
      <dgm:t>
        <a:bodyPr/>
        <a:lstStyle/>
        <a:p>
          <a:endParaRPr lang="en-US"/>
        </a:p>
      </dgm:t>
    </dgm:pt>
    <dgm:pt modelId="{678A8A60-38CF-1443-AE93-05F389E62780}" type="sibTrans" cxnId="{9EDD4CC9-10CD-FD4C-9C70-B0EF58463CC6}">
      <dgm:prSet/>
      <dgm:spPr/>
      <dgm:t>
        <a:bodyPr/>
        <a:lstStyle/>
        <a:p>
          <a:endParaRPr lang="en-US"/>
        </a:p>
      </dgm:t>
    </dgm:pt>
    <dgm:pt modelId="{36A34457-E5A8-3241-8FC7-5CB9BB0DCDD8}" type="pres">
      <dgm:prSet presAssocID="{43C5A438-F356-2E4F-8935-C6C86DCCA1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1BC200F-B965-0E4F-A5F8-02C43F0D2B08}" type="pres">
      <dgm:prSet presAssocID="{D1FCE19C-C07A-A049-BE15-9E015B1007CC}" presName="hierRoot1" presStyleCnt="0">
        <dgm:presLayoutVars>
          <dgm:hierBranch val="init"/>
        </dgm:presLayoutVars>
      </dgm:prSet>
      <dgm:spPr/>
    </dgm:pt>
    <dgm:pt modelId="{A0ACBAC2-F3DE-3E47-A416-0793906C9E00}" type="pres">
      <dgm:prSet presAssocID="{D1FCE19C-C07A-A049-BE15-9E015B1007CC}" presName="rootComposite1" presStyleCnt="0"/>
      <dgm:spPr/>
    </dgm:pt>
    <dgm:pt modelId="{A041E6BA-4B3A-D145-B91D-255A289D258F}" type="pres">
      <dgm:prSet presAssocID="{D1FCE19C-C07A-A049-BE15-9E015B1007CC}" presName="rootText1" presStyleLbl="node0" presStyleIdx="0" presStyleCnt="1">
        <dgm:presLayoutVars>
          <dgm:chPref val="3"/>
        </dgm:presLayoutVars>
      </dgm:prSet>
      <dgm:spPr/>
    </dgm:pt>
    <dgm:pt modelId="{566C83D9-1D16-7541-A8D9-D0AD19DF3724}" type="pres">
      <dgm:prSet presAssocID="{D1FCE19C-C07A-A049-BE15-9E015B1007CC}" presName="rootConnector1" presStyleLbl="node1" presStyleIdx="0" presStyleCnt="0"/>
      <dgm:spPr/>
    </dgm:pt>
    <dgm:pt modelId="{B181258E-DF95-7F44-A6A2-FA96ED5FEF33}" type="pres">
      <dgm:prSet presAssocID="{D1FCE19C-C07A-A049-BE15-9E015B1007CC}" presName="hierChild2" presStyleCnt="0"/>
      <dgm:spPr/>
    </dgm:pt>
    <dgm:pt modelId="{148D6778-9B34-224E-926D-B6BEE77A18C3}" type="pres">
      <dgm:prSet presAssocID="{260B632B-1593-EC47-82C4-21884487417B}" presName="Name37" presStyleLbl="parChTrans1D2" presStyleIdx="0" presStyleCnt="3"/>
      <dgm:spPr/>
    </dgm:pt>
    <dgm:pt modelId="{24C9FB37-09C6-704C-9C5B-99AF4E29142D}" type="pres">
      <dgm:prSet presAssocID="{CFE9ED46-3CE7-B546-9BD5-69B24F6E8EAC}" presName="hierRoot2" presStyleCnt="0">
        <dgm:presLayoutVars>
          <dgm:hierBranch val="init"/>
        </dgm:presLayoutVars>
      </dgm:prSet>
      <dgm:spPr/>
    </dgm:pt>
    <dgm:pt modelId="{6EE64AD9-66EC-ED41-80F9-227534FCAFC7}" type="pres">
      <dgm:prSet presAssocID="{CFE9ED46-3CE7-B546-9BD5-69B24F6E8EAC}" presName="rootComposite" presStyleCnt="0"/>
      <dgm:spPr/>
    </dgm:pt>
    <dgm:pt modelId="{B0AA8511-A382-4449-A6E7-4165FB6E2670}" type="pres">
      <dgm:prSet presAssocID="{CFE9ED46-3CE7-B546-9BD5-69B24F6E8EAC}" presName="rootText" presStyleLbl="node2" presStyleIdx="0" presStyleCnt="3">
        <dgm:presLayoutVars>
          <dgm:chPref val="3"/>
        </dgm:presLayoutVars>
      </dgm:prSet>
      <dgm:spPr/>
    </dgm:pt>
    <dgm:pt modelId="{B01DB580-20CF-4540-BF46-38F40C41953A}" type="pres">
      <dgm:prSet presAssocID="{CFE9ED46-3CE7-B546-9BD5-69B24F6E8EAC}" presName="rootConnector" presStyleLbl="node2" presStyleIdx="0" presStyleCnt="3"/>
      <dgm:spPr/>
    </dgm:pt>
    <dgm:pt modelId="{127E1CAA-DA9B-5642-AB26-8038332361D9}" type="pres">
      <dgm:prSet presAssocID="{CFE9ED46-3CE7-B546-9BD5-69B24F6E8EAC}" presName="hierChild4" presStyleCnt="0"/>
      <dgm:spPr/>
    </dgm:pt>
    <dgm:pt modelId="{FB7F1035-B94F-F948-A8C0-D8489846C625}" type="pres">
      <dgm:prSet presAssocID="{CFE9ED46-3CE7-B546-9BD5-69B24F6E8EAC}" presName="hierChild5" presStyleCnt="0"/>
      <dgm:spPr/>
    </dgm:pt>
    <dgm:pt modelId="{DAA6AAC7-99E6-F848-974F-A2458B397553}" type="pres">
      <dgm:prSet presAssocID="{77E010F8-3BDE-6E4B-B782-89AA4FC337D5}" presName="Name37" presStyleLbl="parChTrans1D2" presStyleIdx="1" presStyleCnt="3"/>
      <dgm:spPr/>
    </dgm:pt>
    <dgm:pt modelId="{F500C368-6934-3E44-9726-BC1180E1FA1A}" type="pres">
      <dgm:prSet presAssocID="{09B4186A-73B1-7E4E-BE6F-48CAF4957816}" presName="hierRoot2" presStyleCnt="0">
        <dgm:presLayoutVars>
          <dgm:hierBranch val="init"/>
        </dgm:presLayoutVars>
      </dgm:prSet>
      <dgm:spPr/>
    </dgm:pt>
    <dgm:pt modelId="{9E62CB11-24AF-1842-8278-FD7840D566D4}" type="pres">
      <dgm:prSet presAssocID="{09B4186A-73B1-7E4E-BE6F-48CAF4957816}" presName="rootComposite" presStyleCnt="0"/>
      <dgm:spPr/>
    </dgm:pt>
    <dgm:pt modelId="{65BFC547-CCFE-6E4E-A103-5156EEA48A17}" type="pres">
      <dgm:prSet presAssocID="{09B4186A-73B1-7E4E-BE6F-48CAF4957816}" presName="rootText" presStyleLbl="node2" presStyleIdx="1" presStyleCnt="3">
        <dgm:presLayoutVars>
          <dgm:chPref val="3"/>
        </dgm:presLayoutVars>
      </dgm:prSet>
      <dgm:spPr/>
    </dgm:pt>
    <dgm:pt modelId="{233A2BF3-E7B3-2640-A9BA-9FC3149EE033}" type="pres">
      <dgm:prSet presAssocID="{09B4186A-73B1-7E4E-BE6F-48CAF4957816}" presName="rootConnector" presStyleLbl="node2" presStyleIdx="1" presStyleCnt="3"/>
      <dgm:spPr/>
    </dgm:pt>
    <dgm:pt modelId="{A1839A4E-C9F1-724D-8DAC-99911BAC81FB}" type="pres">
      <dgm:prSet presAssocID="{09B4186A-73B1-7E4E-BE6F-48CAF4957816}" presName="hierChild4" presStyleCnt="0"/>
      <dgm:spPr/>
    </dgm:pt>
    <dgm:pt modelId="{96EDED1C-41E4-D04D-94EA-1514B51D7BEF}" type="pres">
      <dgm:prSet presAssocID="{09B4186A-73B1-7E4E-BE6F-48CAF4957816}" presName="hierChild5" presStyleCnt="0"/>
      <dgm:spPr/>
    </dgm:pt>
    <dgm:pt modelId="{1907BF90-B717-D24D-AA7C-11E1513B8682}" type="pres">
      <dgm:prSet presAssocID="{CAE471FA-87D9-0340-A9D5-5DBB5039CD74}" presName="Name37" presStyleLbl="parChTrans1D2" presStyleIdx="2" presStyleCnt="3"/>
      <dgm:spPr/>
    </dgm:pt>
    <dgm:pt modelId="{3670C89D-A4A9-3045-BCB9-C44B30F063A2}" type="pres">
      <dgm:prSet presAssocID="{30C9BBF1-EEEF-CE49-A2A1-244EE984EC79}" presName="hierRoot2" presStyleCnt="0">
        <dgm:presLayoutVars>
          <dgm:hierBranch val="init"/>
        </dgm:presLayoutVars>
      </dgm:prSet>
      <dgm:spPr/>
    </dgm:pt>
    <dgm:pt modelId="{5FAC3A14-882F-F84F-AF8E-51BF94CE9109}" type="pres">
      <dgm:prSet presAssocID="{30C9BBF1-EEEF-CE49-A2A1-244EE984EC79}" presName="rootComposite" presStyleCnt="0"/>
      <dgm:spPr/>
    </dgm:pt>
    <dgm:pt modelId="{583A0C77-E70E-4148-A408-3D8F8CCC83D9}" type="pres">
      <dgm:prSet presAssocID="{30C9BBF1-EEEF-CE49-A2A1-244EE984EC79}" presName="rootText" presStyleLbl="node2" presStyleIdx="2" presStyleCnt="3">
        <dgm:presLayoutVars>
          <dgm:chPref val="3"/>
        </dgm:presLayoutVars>
      </dgm:prSet>
      <dgm:spPr/>
    </dgm:pt>
    <dgm:pt modelId="{5FD5BEA3-2043-A243-9E76-B25076D0FFB0}" type="pres">
      <dgm:prSet presAssocID="{30C9BBF1-EEEF-CE49-A2A1-244EE984EC79}" presName="rootConnector" presStyleLbl="node2" presStyleIdx="2" presStyleCnt="3"/>
      <dgm:spPr/>
    </dgm:pt>
    <dgm:pt modelId="{A3B8B4F9-0A2B-304A-AF94-BB101A0E9EB7}" type="pres">
      <dgm:prSet presAssocID="{30C9BBF1-EEEF-CE49-A2A1-244EE984EC79}" presName="hierChild4" presStyleCnt="0"/>
      <dgm:spPr/>
    </dgm:pt>
    <dgm:pt modelId="{A0B24A2F-DE3A-C84D-AF11-4CDB17F2A22B}" type="pres">
      <dgm:prSet presAssocID="{30C9BBF1-EEEF-CE49-A2A1-244EE984EC79}" presName="hierChild5" presStyleCnt="0"/>
      <dgm:spPr/>
    </dgm:pt>
    <dgm:pt modelId="{CA1B4DAB-4B34-CB47-800B-EF802940C00C}" type="pres">
      <dgm:prSet presAssocID="{D1FCE19C-C07A-A049-BE15-9E015B1007CC}" presName="hierChild3" presStyleCnt="0"/>
      <dgm:spPr/>
    </dgm:pt>
  </dgm:ptLst>
  <dgm:cxnLst>
    <dgm:cxn modelId="{C3CB9609-30F1-674A-A97C-720A5E234211}" srcId="{43C5A438-F356-2E4F-8935-C6C86DCCA155}" destId="{D1FCE19C-C07A-A049-BE15-9E015B1007CC}" srcOrd="0" destOrd="0" parTransId="{B9BC7EA0-4E19-0343-972D-26D7B10D019D}" sibTransId="{6C388636-79A6-2442-AF37-CE978EC66D34}"/>
    <dgm:cxn modelId="{F782931E-7CBE-AE41-A5F4-BB0599802422}" type="presOf" srcId="{CFE9ED46-3CE7-B546-9BD5-69B24F6E8EAC}" destId="{B0AA8511-A382-4449-A6E7-4165FB6E2670}" srcOrd="0" destOrd="0" presId="urn:microsoft.com/office/officeart/2005/8/layout/orgChart1"/>
    <dgm:cxn modelId="{0EECC31E-E34A-6B49-82C7-0F0B52BA4EF5}" type="presOf" srcId="{CFE9ED46-3CE7-B546-9BD5-69B24F6E8EAC}" destId="{B01DB580-20CF-4540-BF46-38F40C41953A}" srcOrd="1" destOrd="0" presId="urn:microsoft.com/office/officeart/2005/8/layout/orgChart1"/>
    <dgm:cxn modelId="{7AD2A137-D199-B445-9706-E5330D96AE89}" srcId="{D1FCE19C-C07A-A049-BE15-9E015B1007CC}" destId="{09B4186A-73B1-7E4E-BE6F-48CAF4957816}" srcOrd="1" destOrd="0" parTransId="{77E010F8-3BDE-6E4B-B782-89AA4FC337D5}" sibTransId="{DC8BE977-17D0-3047-BEF7-F2A04A680C67}"/>
    <dgm:cxn modelId="{A199D438-5604-DC4D-85FE-8961E89CF9ED}" type="presOf" srcId="{43C5A438-F356-2E4F-8935-C6C86DCCA155}" destId="{36A34457-E5A8-3241-8FC7-5CB9BB0DCDD8}" srcOrd="0" destOrd="0" presId="urn:microsoft.com/office/officeart/2005/8/layout/orgChart1"/>
    <dgm:cxn modelId="{49C2AF4B-DE45-1149-AC1B-D7380D45C646}" type="presOf" srcId="{D1FCE19C-C07A-A049-BE15-9E015B1007CC}" destId="{A041E6BA-4B3A-D145-B91D-255A289D258F}" srcOrd="0" destOrd="0" presId="urn:microsoft.com/office/officeart/2005/8/layout/orgChart1"/>
    <dgm:cxn modelId="{0DB65B4C-E6EE-754D-AD46-91A6C2D4B309}" type="presOf" srcId="{09B4186A-73B1-7E4E-BE6F-48CAF4957816}" destId="{65BFC547-CCFE-6E4E-A103-5156EEA48A17}" srcOrd="0" destOrd="0" presId="urn:microsoft.com/office/officeart/2005/8/layout/orgChart1"/>
    <dgm:cxn modelId="{57660466-1D29-B24C-B78E-2A86E440D436}" type="presOf" srcId="{260B632B-1593-EC47-82C4-21884487417B}" destId="{148D6778-9B34-224E-926D-B6BEE77A18C3}" srcOrd="0" destOrd="0" presId="urn:microsoft.com/office/officeart/2005/8/layout/orgChart1"/>
    <dgm:cxn modelId="{F2B93174-4A3C-194A-9053-D44EE9CF4239}" type="presOf" srcId="{D1FCE19C-C07A-A049-BE15-9E015B1007CC}" destId="{566C83D9-1D16-7541-A8D9-D0AD19DF3724}" srcOrd="1" destOrd="0" presId="urn:microsoft.com/office/officeart/2005/8/layout/orgChart1"/>
    <dgm:cxn modelId="{7273E077-C76D-194D-8A1F-374486FC927C}" type="presOf" srcId="{CAE471FA-87D9-0340-A9D5-5DBB5039CD74}" destId="{1907BF90-B717-D24D-AA7C-11E1513B8682}" srcOrd="0" destOrd="0" presId="urn:microsoft.com/office/officeart/2005/8/layout/orgChart1"/>
    <dgm:cxn modelId="{2C7DD28F-6471-1345-8332-B8348CD5441A}" srcId="{D1FCE19C-C07A-A049-BE15-9E015B1007CC}" destId="{CFE9ED46-3CE7-B546-9BD5-69B24F6E8EAC}" srcOrd="0" destOrd="0" parTransId="{260B632B-1593-EC47-82C4-21884487417B}" sibTransId="{A81095D3-5E03-A347-ACD9-E5A83BD9C1D6}"/>
    <dgm:cxn modelId="{68F0C4AB-C835-3F4D-A167-8779B7F10B30}" type="presOf" srcId="{30C9BBF1-EEEF-CE49-A2A1-244EE984EC79}" destId="{583A0C77-E70E-4148-A408-3D8F8CCC83D9}" srcOrd="0" destOrd="0" presId="urn:microsoft.com/office/officeart/2005/8/layout/orgChart1"/>
    <dgm:cxn modelId="{9EDD4CC9-10CD-FD4C-9C70-B0EF58463CC6}" srcId="{D1FCE19C-C07A-A049-BE15-9E015B1007CC}" destId="{30C9BBF1-EEEF-CE49-A2A1-244EE984EC79}" srcOrd="2" destOrd="0" parTransId="{CAE471FA-87D9-0340-A9D5-5DBB5039CD74}" sibTransId="{678A8A60-38CF-1443-AE93-05F389E62780}"/>
    <dgm:cxn modelId="{36913DD0-819C-6B47-A815-F60AD1BE09D7}" type="presOf" srcId="{30C9BBF1-EEEF-CE49-A2A1-244EE984EC79}" destId="{5FD5BEA3-2043-A243-9E76-B25076D0FFB0}" srcOrd="1" destOrd="0" presId="urn:microsoft.com/office/officeart/2005/8/layout/orgChart1"/>
    <dgm:cxn modelId="{D4077BDD-2BC1-5C4F-BF6D-1E26DC524949}" type="presOf" srcId="{09B4186A-73B1-7E4E-BE6F-48CAF4957816}" destId="{233A2BF3-E7B3-2640-A9BA-9FC3149EE033}" srcOrd="1" destOrd="0" presId="urn:microsoft.com/office/officeart/2005/8/layout/orgChart1"/>
    <dgm:cxn modelId="{D7F15EF6-AB78-4940-9C6D-39F5742BC5F7}" type="presOf" srcId="{77E010F8-3BDE-6E4B-B782-89AA4FC337D5}" destId="{DAA6AAC7-99E6-F848-974F-A2458B397553}" srcOrd="0" destOrd="0" presId="urn:microsoft.com/office/officeart/2005/8/layout/orgChart1"/>
    <dgm:cxn modelId="{6AC6D0D7-142B-774F-BAF8-9B9714F2D31D}" type="presParOf" srcId="{36A34457-E5A8-3241-8FC7-5CB9BB0DCDD8}" destId="{21BC200F-B965-0E4F-A5F8-02C43F0D2B08}" srcOrd="0" destOrd="0" presId="urn:microsoft.com/office/officeart/2005/8/layout/orgChart1"/>
    <dgm:cxn modelId="{E08B9E14-6760-734E-B8B7-759E449258B2}" type="presParOf" srcId="{21BC200F-B965-0E4F-A5F8-02C43F0D2B08}" destId="{A0ACBAC2-F3DE-3E47-A416-0793906C9E00}" srcOrd="0" destOrd="0" presId="urn:microsoft.com/office/officeart/2005/8/layout/orgChart1"/>
    <dgm:cxn modelId="{4E2E37ED-CAC7-3748-84C8-66793D5710B3}" type="presParOf" srcId="{A0ACBAC2-F3DE-3E47-A416-0793906C9E00}" destId="{A041E6BA-4B3A-D145-B91D-255A289D258F}" srcOrd="0" destOrd="0" presId="urn:microsoft.com/office/officeart/2005/8/layout/orgChart1"/>
    <dgm:cxn modelId="{268A294A-F1F9-F14B-9F43-F386B2C09DED}" type="presParOf" srcId="{A0ACBAC2-F3DE-3E47-A416-0793906C9E00}" destId="{566C83D9-1D16-7541-A8D9-D0AD19DF3724}" srcOrd="1" destOrd="0" presId="urn:microsoft.com/office/officeart/2005/8/layout/orgChart1"/>
    <dgm:cxn modelId="{E2AF53F1-06FA-C445-84C7-2048EAC4C587}" type="presParOf" srcId="{21BC200F-B965-0E4F-A5F8-02C43F0D2B08}" destId="{B181258E-DF95-7F44-A6A2-FA96ED5FEF33}" srcOrd="1" destOrd="0" presId="urn:microsoft.com/office/officeart/2005/8/layout/orgChart1"/>
    <dgm:cxn modelId="{9BFE4BE1-AE8D-994A-828A-CF547C0ED164}" type="presParOf" srcId="{B181258E-DF95-7F44-A6A2-FA96ED5FEF33}" destId="{148D6778-9B34-224E-926D-B6BEE77A18C3}" srcOrd="0" destOrd="0" presId="urn:microsoft.com/office/officeart/2005/8/layout/orgChart1"/>
    <dgm:cxn modelId="{BAF4C8FA-CD58-8F42-B024-848FD2E79ABD}" type="presParOf" srcId="{B181258E-DF95-7F44-A6A2-FA96ED5FEF33}" destId="{24C9FB37-09C6-704C-9C5B-99AF4E29142D}" srcOrd="1" destOrd="0" presId="urn:microsoft.com/office/officeart/2005/8/layout/orgChart1"/>
    <dgm:cxn modelId="{EFE2E15A-4B3D-D248-960F-32501C4E4C24}" type="presParOf" srcId="{24C9FB37-09C6-704C-9C5B-99AF4E29142D}" destId="{6EE64AD9-66EC-ED41-80F9-227534FCAFC7}" srcOrd="0" destOrd="0" presId="urn:microsoft.com/office/officeart/2005/8/layout/orgChart1"/>
    <dgm:cxn modelId="{42CCD85A-3425-FD49-BC8F-8C3150D2C1A6}" type="presParOf" srcId="{6EE64AD9-66EC-ED41-80F9-227534FCAFC7}" destId="{B0AA8511-A382-4449-A6E7-4165FB6E2670}" srcOrd="0" destOrd="0" presId="urn:microsoft.com/office/officeart/2005/8/layout/orgChart1"/>
    <dgm:cxn modelId="{DA44B20A-2F66-1B44-81E3-205AFFD08B70}" type="presParOf" srcId="{6EE64AD9-66EC-ED41-80F9-227534FCAFC7}" destId="{B01DB580-20CF-4540-BF46-38F40C41953A}" srcOrd="1" destOrd="0" presId="urn:microsoft.com/office/officeart/2005/8/layout/orgChart1"/>
    <dgm:cxn modelId="{B5316434-136E-0A45-89E8-A2C9CDBAF09C}" type="presParOf" srcId="{24C9FB37-09C6-704C-9C5B-99AF4E29142D}" destId="{127E1CAA-DA9B-5642-AB26-8038332361D9}" srcOrd="1" destOrd="0" presId="urn:microsoft.com/office/officeart/2005/8/layout/orgChart1"/>
    <dgm:cxn modelId="{5B31ACEC-6935-FF4D-90D3-AB1074C52AE3}" type="presParOf" srcId="{24C9FB37-09C6-704C-9C5B-99AF4E29142D}" destId="{FB7F1035-B94F-F948-A8C0-D8489846C625}" srcOrd="2" destOrd="0" presId="urn:microsoft.com/office/officeart/2005/8/layout/orgChart1"/>
    <dgm:cxn modelId="{5092A509-3565-214D-9953-FBD5A6BDAA47}" type="presParOf" srcId="{B181258E-DF95-7F44-A6A2-FA96ED5FEF33}" destId="{DAA6AAC7-99E6-F848-974F-A2458B397553}" srcOrd="2" destOrd="0" presId="urn:microsoft.com/office/officeart/2005/8/layout/orgChart1"/>
    <dgm:cxn modelId="{ADB54FC8-3655-6743-AEE7-7980180B1841}" type="presParOf" srcId="{B181258E-DF95-7F44-A6A2-FA96ED5FEF33}" destId="{F500C368-6934-3E44-9726-BC1180E1FA1A}" srcOrd="3" destOrd="0" presId="urn:microsoft.com/office/officeart/2005/8/layout/orgChart1"/>
    <dgm:cxn modelId="{177C5E1F-4B2F-A543-8296-E6B4936789B3}" type="presParOf" srcId="{F500C368-6934-3E44-9726-BC1180E1FA1A}" destId="{9E62CB11-24AF-1842-8278-FD7840D566D4}" srcOrd="0" destOrd="0" presId="urn:microsoft.com/office/officeart/2005/8/layout/orgChart1"/>
    <dgm:cxn modelId="{F72DE729-26E3-3C48-8E29-8466030592E1}" type="presParOf" srcId="{9E62CB11-24AF-1842-8278-FD7840D566D4}" destId="{65BFC547-CCFE-6E4E-A103-5156EEA48A17}" srcOrd="0" destOrd="0" presId="urn:microsoft.com/office/officeart/2005/8/layout/orgChart1"/>
    <dgm:cxn modelId="{E2DCE012-6245-104B-AD5D-3F4896170113}" type="presParOf" srcId="{9E62CB11-24AF-1842-8278-FD7840D566D4}" destId="{233A2BF3-E7B3-2640-A9BA-9FC3149EE033}" srcOrd="1" destOrd="0" presId="urn:microsoft.com/office/officeart/2005/8/layout/orgChart1"/>
    <dgm:cxn modelId="{2A56F307-0A2A-F046-89A7-48E662013266}" type="presParOf" srcId="{F500C368-6934-3E44-9726-BC1180E1FA1A}" destId="{A1839A4E-C9F1-724D-8DAC-99911BAC81FB}" srcOrd="1" destOrd="0" presId="urn:microsoft.com/office/officeart/2005/8/layout/orgChart1"/>
    <dgm:cxn modelId="{9DE1AF8C-331F-344F-B377-BD9DA8894248}" type="presParOf" srcId="{F500C368-6934-3E44-9726-BC1180E1FA1A}" destId="{96EDED1C-41E4-D04D-94EA-1514B51D7BEF}" srcOrd="2" destOrd="0" presId="urn:microsoft.com/office/officeart/2005/8/layout/orgChart1"/>
    <dgm:cxn modelId="{43172345-1555-8748-82FA-AF712A344491}" type="presParOf" srcId="{B181258E-DF95-7F44-A6A2-FA96ED5FEF33}" destId="{1907BF90-B717-D24D-AA7C-11E1513B8682}" srcOrd="4" destOrd="0" presId="urn:microsoft.com/office/officeart/2005/8/layout/orgChart1"/>
    <dgm:cxn modelId="{D83A5F25-0495-C247-9903-F64CD0B97CD2}" type="presParOf" srcId="{B181258E-DF95-7F44-A6A2-FA96ED5FEF33}" destId="{3670C89D-A4A9-3045-BCB9-C44B30F063A2}" srcOrd="5" destOrd="0" presId="urn:microsoft.com/office/officeart/2005/8/layout/orgChart1"/>
    <dgm:cxn modelId="{3A9668B4-2177-DD4C-92EC-D342732B7710}" type="presParOf" srcId="{3670C89D-A4A9-3045-BCB9-C44B30F063A2}" destId="{5FAC3A14-882F-F84F-AF8E-51BF94CE9109}" srcOrd="0" destOrd="0" presId="urn:microsoft.com/office/officeart/2005/8/layout/orgChart1"/>
    <dgm:cxn modelId="{5FB2BDBC-35A4-8A4F-A506-9C5CC67A6BF2}" type="presParOf" srcId="{5FAC3A14-882F-F84F-AF8E-51BF94CE9109}" destId="{583A0C77-E70E-4148-A408-3D8F8CCC83D9}" srcOrd="0" destOrd="0" presId="urn:microsoft.com/office/officeart/2005/8/layout/orgChart1"/>
    <dgm:cxn modelId="{3EC7185E-80D0-E445-A2AD-DCE1986AE658}" type="presParOf" srcId="{5FAC3A14-882F-F84F-AF8E-51BF94CE9109}" destId="{5FD5BEA3-2043-A243-9E76-B25076D0FFB0}" srcOrd="1" destOrd="0" presId="urn:microsoft.com/office/officeart/2005/8/layout/orgChart1"/>
    <dgm:cxn modelId="{BAE49F88-DFCF-624E-89A1-CD55B57930B3}" type="presParOf" srcId="{3670C89D-A4A9-3045-BCB9-C44B30F063A2}" destId="{A3B8B4F9-0A2B-304A-AF94-BB101A0E9EB7}" srcOrd="1" destOrd="0" presId="urn:microsoft.com/office/officeart/2005/8/layout/orgChart1"/>
    <dgm:cxn modelId="{691132C0-3E13-9045-B069-B8E87CE0318F}" type="presParOf" srcId="{3670C89D-A4A9-3045-BCB9-C44B30F063A2}" destId="{A0B24A2F-DE3A-C84D-AF11-4CDB17F2A22B}" srcOrd="2" destOrd="0" presId="urn:microsoft.com/office/officeart/2005/8/layout/orgChart1"/>
    <dgm:cxn modelId="{A86339BC-8735-CC40-ABC8-8A393EBE1EA6}" type="presParOf" srcId="{21BC200F-B965-0E4F-A5F8-02C43F0D2B08}" destId="{CA1B4DAB-4B34-CB47-800B-EF802940C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0D9705-6778-4475-931E-4FA824CEA9A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74AB44A-B833-4FB8-B903-968844052A8D}">
      <dgm:prSet/>
      <dgm:spPr>
        <a:solidFill>
          <a:srgbClr val="345A9A"/>
        </a:solidFill>
      </dgm:spPr>
      <dgm:t>
        <a:bodyPr/>
        <a:lstStyle/>
        <a:p>
          <a:r>
            <a:rPr lang="en-US" b="1" dirty="0"/>
            <a:t>Routine Activity Theory</a:t>
          </a:r>
          <a:endParaRPr lang="en-US" dirty="0"/>
        </a:p>
      </dgm:t>
    </dgm:pt>
    <dgm:pt modelId="{5C25B1E9-A779-43F5-9D2C-CDA1EBD6F793}" type="parTrans" cxnId="{C05BE78A-C79E-4D05-9161-F7CC4246E792}">
      <dgm:prSet/>
      <dgm:spPr/>
      <dgm:t>
        <a:bodyPr/>
        <a:lstStyle/>
        <a:p>
          <a:endParaRPr lang="en-US"/>
        </a:p>
      </dgm:t>
    </dgm:pt>
    <dgm:pt modelId="{187BD4C9-1459-4D21-A8EF-ADEFD6648E88}" type="sibTrans" cxnId="{C05BE78A-C79E-4D05-9161-F7CC4246E792}">
      <dgm:prSet/>
      <dgm:spPr/>
      <dgm:t>
        <a:bodyPr/>
        <a:lstStyle/>
        <a:p>
          <a:endParaRPr lang="en-US"/>
        </a:p>
      </dgm:t>
    </dgm:pt>
    <dgm:pt modelId="{7347EB37-C1A8-44AF-BC8F-FFE0A5BD6C5F}">
      <dgm:prSet/>
      <dgm:spPr>
        <a:ln>
          <a:solidFill>
            <a:srgbClr val="345A9A"/>
          </a:solidFill>
        </a:ln>
      </dgm:spPr>
      <dgm:t>
        <a:bodyPr/>
        <a:lstStyle/>
        <a:p>
          <a:r>
            <a:rPr lang="en-US" dirty="0"/>
            <a:t> a motivated offender</a:t>
          </a:r>
        </a:p>
      </dgm:t>
    </dgm:pt>
    <dgm:pt modelId="{FE087B07-3381-4AD6-AEFA-5B201DF14ED3}" type="parTrans" cxnId="{DB37C5BF-DBBB-4325-A86B-1083944A0AA5}">
      <dgm:prSet/>
      <dgm:spPr/>
      <dgm:t>
        <a:bodyPr/>
        <a:lstStyle/>
        <a:p>
          <a:endParaRPr lang="en-US"/>
        </a:p>
      </dgm:t>
    </dgm:pt>
    <dgm:pt modelId="{4D7A6798-61AB-423A-BBCC-D9E024C893E9}" type="sibTrans" cxnId="{DB37C5BF-DBBB-4325-A86B-1083944A0AA5}">
      <dgm:prSet/>
      <dgm:spPr/>
      <dgm:t>
        <a:bodyPr/>
        <a:lstStyle/>
        <a:p>
          <a:endParaRPr lang="en-US"/>
        </a:p>
      </dgm:t>
    </dgm:pt>
    <dgm:pt modelId="{5F244298-D6B0-4B67-AB40-631A4246B2C6}">
      <dgm:prSet/>
      <dgm:spPr>
        <a:ln>
          <a:solidFill>
            <a:srgbClr val="345A9A"/>
          </a:solidFill>
        </a:ln>
      </dgm:spPr>
      <dgm:t>
        <a:bodyPr/>
        <a:lstStyle/>
        <a:p>
          <a:r>
            <a:rPr lang="en-US" dirty="0"/>
            <a:t>a suitable target</a:t>
          </a:r>
        </a:p>
      </dgm:t>
    </dgm:pt>
    <dgm:pt modelId="{3B32C287-ADF1-420A-9D7E-708CDC609DB5}" type="parTrans" cxnId="{59CE6035-EF6B-4141-B6D2-0A7E04B82113}">
      <dgm:prSet/>
      <dgm:spPr/>
      <dgm:t>
        <a:bodyPr/>
        <a:lstStyle/>
        <a:p>
          <a:endParaRPr lang="en-US"/>
        </a:p>
      </dgm:t>
    </dgm:pt>
    <dgm:pt modelId="{4CC23BD7-556A-4983-A7DA-FDA6D011E815}" type="sibTrans" cxnId="{59CE6035-EF6B-4141-B6D2-0A7E04B82113}">
      <dgm:prSet/>
      <dgm:spPr/>
      <dgm:t>
        <a:bodyPr/>
        <a:lstStyle/>
        <a:p>
          <a:endParaRPr lang="en-US"/>
        </a:p>
      </dgm:t>
    </dgm:pt>
    <dgm:pt modelId="{993B9CFB-CC48-45D4-85C8-89C5B26E89B8}">
      <dgm:prSet/>
      <dgm:spPr/>
      <dgm:t>
        <a:bodyPr/>
        <a:lstStyle/>
        <a:p>
          <a:r>
            <a:rPr lang="en-US" b="1"/>
            <a:t>Defensible Space Theory </a:t>
          </a:r>
          <a:endParaRPr lang="en-US"/>
        </a:p>
      </dgm:t>
    </dgm:pt>
    <dgm:pt modelId="{DF17A426-F81A-4776-951B-8CAC2B1000EC}" type="parTrans" cxnId="{B8B4747C-E41B-47E4-86BC-C99DB2F53DD2}">
      <dgm:prSet/>
      <dgm:spPr/>
      <dgm:t>
        <a:bodyPr/>
        <a:lstStyle/>
        <a:p>
          <a:endParaRPr lang="en-US"/>
        </a:p>
      </dgm:t>
    </dgm:pt>
    <dgm:pt modelId="{56F54208-E8DB-4F18-8DFA-2E58EAF2681A}" type="sibTrans" cxnId="{B8B4747C-E41B-47E4-86BC-C99DB2F53DD2}">
      <dgm:prSet/>
      <dgm:spPr/>
      <dgm:t>
        <a:bodyPr/>
        <a:lstStyle/>
        <a:p>
          <a:endParaRPr lang="en-US"/>
        </a:p>
      </dgm:t>
    </dgm:pt>
    <dgm:pt modelId="{5E9B013A-062B-44A3-9B9C-7937F542A684}">
      <dgm:prSet/>
      <dgm:spPr/>
      <dgm:t>
        <a:bodyPr/>
        <a:lstStyle/>
        <a:p>
          <a:r>
            <a:rPr lang="en-US" dirty="0"/>
            <a:t>Originally applied to urban communities</a:t>
          </a:r>
        </a:p>
      </dgm:t>
    </dgm:pt>
    <dgm:pt modelId="{F4E835D3-DCDC-4246-B4F0-573662341FA7}" type="parTrans" cxnId="{F118258D-22B1-4D5A-8D27-2CA6C13796D5}">
      <dgm:prSet/>
      <dgm:spPr/>
      <dgm:t>
        <a:bodyPr/>
        <a:lstStyle/>
        <a:p>
          <a:endParaRPr lang="en-US"/>
        </a:p>
      </dgm:t>
    </dgm:pt>
    <dgm:pt modelId="{9CF72A64-5B2E-4B5D-9CC1-A1D863F49EA0}" type="sibTrans" cxnId="{F118258D-22B1-4D5A-8D27-2CA6C13796D5}">
      <dgm:prSet/>
      <dgm:spPr/>
      <dgm:t>
        <a:bodyPr/>
        <a:lstStyle/>
        <a:p>
          <a:endParaRPr lang="en-US"/>
        </a:p>
      </dgm:t>
    </dgm:pt>
    <dgm:pt modelId="{553C2007-271D-A043-8C2B-03AD5277B831}">
      <dgm:prSet/>
      <dgm:spPr/>
      <dgm:t>
        <a:bodyPr/>
        <a:lstStyle/>
        <a:p>
          <a:r>
            <a:rPr lang="en-US" dirty="0"/>
            <a:t>Well-kept and supervised areas are less likely to experience violent or criminal behavior</a:t>
          </a:r>
        </a:p>
      </dgm:t>
    </dgm:pt>
    <dgm:pt modelId="{8C3F0567-FA17-B548-BC4D-6137D491446F}" type="parTrans" cxnId="{D0A4DC1D-0EE6-7043-ACF4-CA3CFFDB001F}">
      <dgm:prSet/>
      <dgm:spPr/>
      <dgm:t>
        <a:bodyPr/>
        <a:lstStyle/>
        <a:p>
          <a:endParaRPr lang="en-US"/>
        </a:p>
      </dgm:t>
    </dgm:pt>
    <dgm:pt modelId="{057D350B-4A8A-2E44-B8BC-F8759E024DA2}" type="sibTrans" cxnId="{D0A4DC1D-0EE6-7043-ACF4-CA3CFFDB001F}">
      <dgm:prSet/>
      <dgm:spPr/>
      <dgm:t>
        <a:bodyPr/>
        <a:lstStyle/>
        <a:p>
          <a:endParaRPr lang="en-US"/>
        </a:p>
      </dgm:t>
    </dgm:pt>
    <dgm:pt modelId="{76437835-1B92-E14C-9150-CB83DA872FBF}">
      <dgm:prSet/>
      <dgm:spPr>
        <a:ln>
          <a:solidFill>
            <a:srgbClr val="345A9A"/>
          </a:solidFill>
        </a:ln>
      </dgm:spPr>
      <dgm:t>
        <a:bodyPr/>
        <a:lstStyle/>
        <a:p>
          <a:r>
            <a:rPr lang="en-US" dirty="0"/>
            <a:t>absence of capable guardians </a:t>
          </a:r>
        </a:p>
      </dgm:t>
    </dgm:pt>
    <dgm:pt modelId="{211456C1-EF97-554A-B83D-3DF497B004A9}" type="parTrans" cxnId="{7C2357D0-90EB-AF4F-BBC1-A25DB6BA827D}">
      <dgm:prSet/>
      <dgm:spPr/>
      <dgm:t>
        <a:bodyPr/>
        <a:lstStyle/>
        <a:p>
          <a:endParaRPr lang="en-US"/>
        </a:p>
      </dgm:t>
    </dgm:pt>
    <dgm:pt modelId="{B1B17C91-7E93-B84E-8C6C-80AB22658284}" type="sibTrans" cxnId="{7C2357D0-90EB-AF4F-BBC1-A25DB6BA827D}">
      <dgm:prSet/>
      <dgm:spPr/>
      <dgm:t>
        <a:bodyPr/>
        <a:lstStyle/>
        <a:p>
          <a:endParaRPr lang="en-US"/>
        </a:p>
      </dgm:t>
    </dgm:pt>
    <dgm:pt modelId="{F886E39D-8767-6441-BA34-730ABE249D9C}" type="pres">
      <dgm:prSet presAssocID="{1A0D9705-6778-4475-931E-4FA824CEA9A8}" presName="linear" presStyleCnt="0">
        <dgm:presLayoutVars>
          <dgm:dir/>
          <dgm:animLvl val="lvl"/>
          <dgm:resizeHandles val="exact"/>
        </dgm:presLayoutVars>
      </dgm:prSet>
      <dgm:spPr/>
    </dgm:pt>
    <dgm:pt modelId="{BDCCCA23-30DA-FE41-B8F1-D9523B4ED31A}" type="pres">
      <dgm:prSet presAssocID="{274AB44A-B833-4FB8-B903-968844052A8D}" presName="parentLin" presStyleCnt="0"/>
      <dgm:spPr/>
    </dgm:pt>
    <dgm:pt modelId="{D0296A71-DBBE-2941-8151-4F0F8802F851}" type="pres">
      <dgm:prSet presAssocID="{274AB44A-B833-4FB8-B903-968844052A8D}" presName="parentLeftMargin" presStyleLbl="node1" presStyleIdx="0" presStyleCnt="2"/>
      <dgm:spPr/>
    </dgm:pt>
    <dgm:pt modelId="{0D1EE83A-C5AF-4946-8545-D6AD98FDC0CC}" type="pres">
      <dgm:prSet presAssocID="{274AB44A-B833-4FB8-B903-968844052A8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01C8848-3621-0C4B-93E8-AEE641606979}" type="pres">
      <dgm:prSet presAssocID="{274AB44A-B833-4FB8-B903-968844052A8D}" presName="negativeSpace" presStyleCnt="0"/>
      <dgm:spPr/>
    </dgm:pt>
    <dgm:pt modelId="{3AA01682-EFF9-1D41-AB2E-CCE13D07BFD8}" type="pres">
      <dgm:prSet presAssocID="{274AB44A-B833-4FB8-B903-968844052A8D}" presName="childText" presStyleLbl="conFgAcc1" presStyleIdx="0" presStyleCnt="2">
        <dgm:presLayoutVars>
          <dgm:bulletEnabled val="1"/>
        </dgm:presLayoutVars>
      </dgm:prSet>
      <dgm:spPr/>
    </dgm:pt>
    <dgm:pt modelId="{EB386844-C20D-2045-BB35-5AF3F49F4013}" type="pres">
      <dgm:prSet presAssocID="{187BD4C9-1459-4D21-A8EF-ADEFD6648E88}" presName="spaceBetweenRectangles" presStyleCnt="0"/>
      <dgm:spPr/>
    </dgm:pt>
    <dgm:pt modelId="{D0C437E0-4DE6-1D43-A550-C8AC0E9CE843}" type="pres">
      <dgm:prSet presAssocID="{993B9CFB-CC48-45D4-85C8-89C5B26E89B8}" presName="parentLin" presStyleCnt="0"/>
      <dgm:spPr/>
    </dgm:pt>
    <dgm:pt modelId="{046CC412-D49D-8849-A466-CF37C54E9A9A}" type="pres">
      <dgm:prSet presAssocID="{993B9CFB-CC48-45D4-85C8-89C5B26E89B8}" presName="parentLeftMargin" presStyleLbl="node1" presStyleIdx="0" presStyleCnt="2"/>
      <dgm:spPr/>
    </dgm:pt>
    <dgm:pt modelId="{F82C609E-13E0-C94F-9805-242609376B22}" type="pres">
      <dgm:prSet presAssocID="{993B9CFB-CC48-45D4-85C8-89C5B26E89B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2F15C60-4B29-9B46-A818-5A2A29B6B34A}" type="pres">
      <dgm:prSet presAssocID="{993B9CFB-CC48-45D4-85C8-89C5B26E89B8}" presName="negativeSpace" presStyleCnt="0"/>
      <dgm:spPr/>
    </dgm:pt>
    <dgm:pt modelId="{EBC9060C-105A-CD4E-A9B4-18A134FFCDBD}" type="pres">
      <dgm:prSet presAssocID="{993B9CFB-CC48-45D4-85C8-89C5B26E89B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0A4DC1D-0EE6-7043-ACF4-CA3CFFDB001F}" srcId="{993B9CFB-CC48-45D4-85C8-89C5B26E89B8}" destId="{553C2007-271D-A043-8C2B-03AD5277B831}" srcOrd="1" destOrd="0" parTransId="{8C3F0567-FA17-B548-BC4D-6137D491446F}" sibTransId="{057D350B-4A8A-2E44-B8BC-F8759E024DA2}"/>
    <dgm:cxn modelId="{59CE6035-EF6B-4141-B6D2-0A7E04B82113}" srcId="{274AB44A-B833-4FB8-B903-968844052A8D}" destId="{5F244298-D6B0-4B67-AB40-631A4246B2C6}" srcOrd="1" destOrd="0" parTransId="{3B32C287-ADF1-420A-9D7E-708CDC609DB5}" sibTransId="{4CC23BD7-556A-4983-A7DA-FDA6D011E815}"/>
    <dgm:cxn modelId="{2C169A36-51C7-FB4B-9100-292D4AC646F9}" type="presOf" srcId="{76437835-1B92-E14C-9150-CB83DA872FBF}" destId="{3AA01682-EFF9-1D41-AB2E-CCE13D07BFD8}" srcOrd="0" destOrd="2" presId="urn:microsoft.com/office/officeart/2005/8/layout/list1"/>
    <dgm:cxn modelId="{97FBB43F-0D43-E345-877F-B75BC7DB5FCB}" type="presOf" srcId="{7347EB37-C1A8-44AF-BC8F-FFE0A5BD6C5F}" destId="{3AA01682-EFF9-1D41-AB2E-CCE13D07BFD8}" srcOrd="0" destOrd="0" presId="urn:microsoft.com/office/officeart/2005/8/layout/list1"/>
    <dgm:cxn modelId="{8A399644-ABFD-084C-9D55-406B88D405BC}" type="presOf" srcId="{993B9CFB-CC48-45D4-85C8-89C5B26E89B8}" destId="{F82C609E-13E0-C94F-9805-242609376B22}" srcOrd="1" destOrd="0" presId="urn:microsoft.com/office/officeart/2005/8/layout/list1"/>
    <dgm:cxn modelId="{06052C54-BB0B-164F-B80F-64103CABA77A}" type="presOf" srcId="{5E9B013A-062B-44A3-9B9C-7937F542A684}" destId="{EBC9060C-105A-CD4E-A9B4-18A134FFCDBD}" srcOrd="0" destOrd="0" presId="urn:microsoft.com/office/officeart/2005/8/layout/list1"/>
    <dgm:cxn modelId="{742AF665-53F4-9042-A61C-6EEBE40C2E89}" type="presOf" srcId="{553C2007-271D-A043-8C2B-03AD5277B831}" destId="{EBC9060C-105A-CD4E-A9B4-18A134FFCDBD}" srcOrd="0" destOrd="1" presId="urn:microsoft.com/office/officeart/2005/8/layout/list1"/>
    <dgm:cxn modelId="{B8B4747C-E41B-47E4-86BC-C99DB2F53DD2}" srcId="{1A0D9705-6778-4475-931E-4FA824CEA9A8}" destId="{993B9CFB-CC48-45D4-85C8-89C5B26E89B8}" srcOrd="1" destOrd="0" parTransId="{DF17A426-F81A-4776-951B-8CAC2B1000EC}" sibTransId="{56F54208-E8DB-4F18-8DFA-2E58EAF2681A}"/>
    <dgm:cxn modelId="{B2AD357F-42B9-3C4C-9B61-4F9B84031089}" type="presOf" srcId="{274AB44A-B833-4FB8-B903-968844052A8D}" destId="{D0296A71-DBBE-2941-8151-4F0F8802F851}" srcOrd="0" destOrd="0" presId="urn:microsoft.com/office/officeart/2005/8/layout/list1"/>
    <dgm:cxn modelId="{8FA8407F-7D35-EF4E-9E45-ED827B75E5C3}" type="presOf" srcId="{274AB44A-B833-4FB8-B903-968844052A8D}" destId="{0D1EE83A-C5AF-4946-8545-D6AD98FDC0CC}" srcOrd="1" destOrd="0" presId="urn:microsoft.com/office/officeart/2005/8/layout/list1"/>
    <dgm:cxn modelId="{C05BE78A-C79E-4D05-9161-F7CC4246E792}" srcId="{1A0D9705-6778-4475-931E-4FA824CEA9A8}" destId="{274AB44A-B833-4FB8-B903-968844052A8D}" srcOrd="0" destOrd="0" parTransId="{5C25B1E9-A779-43F5-9D2C-CDA1EBD6F793}" sibTransId="{187BD4C9-1459-4D21-A8EF-ADEFD6648E88}"/>
    <dgm:cxn modelId="{F118258D-22B1-4D5A-8D27-2CA6C13796D5}" srcId="{993B9CFB-CC48-45D4-85C8-89C5B26E89B8}" destId="{5E9B013A-062B-44A3-9B9C-7937F542A684}" srcOrd="0" destOrd="0" parTransId="{F4E835D3-DCDC-4246-B4F0-573662341FA7}" sibTransId="{9CF72A64-5B2E-4B5D-9CC1-A1D863F49EA0}"/>
    <dgm:cxn modelId="{FCF933A0-F457-0740-92CE-261F3B2174FF}" type="presOf" srcId="{5F244298-D6B0-4B67-AB40-631A4246B2C6}" destId="{3AA01682-EFF9-1D41-AB2E-CCE13D07BFD8}" srcOrd="0" destOrd="1" presId="urn:microsoft.com/office/officeart/2005/8/layout/list1"/>
    <dgm:cxn modelId="{B14820B4-AC9A-604A-B4DC-88B9065ECFD6}" type="presOf" srcId="{993B9CFB-CC48-45D4-85C8-89C5B26E89B8}" destId="{046CC412-D49D-8849-A466-CF37C54E9A9A}" srcOrd="0" destOrd="0" presId="urn:microsoft.com/office/officeart/2005/8/layout/list1"/>
    <dgm:cxn modelId="{DB37C5BF-DBBB-4325-A86B-1083944A0AA5}" srcId="{274AB44A-B833-4FB8-B903-968844052A8D}" destId="{7347EB37-C1A8-44AF-BC8F-FFE0A5BD6C5F}" srcOrd="0" destOrd="0" parTransId="{FE087B07-3381-4AD6-AEFA-5B201DF14ED3}" sibTransId="{4D7A6798-61AB-423A-BBCC-D9E024C893E9}"/>
    <dgm:cxn modelId="{7C2357D0-90EB-AF4F-BBC1-A25DB6BA827D}" srcId="{274AB44A-B833-4FB8-B903-968844052A8D}" destId="{76437835-1B92-E14C-9150-CB83DA872FBF}" srcOrd="2" destOrd="0" parTransId="{211456C1-EF97-554A-B83D-3DF497B004A9}" sibTransId="{B1B17C91-7E93-B84E-8C6C-80AB22658284}"/>
    <dgm:cxn modelId="{7B6FBFD2-F337-E446-ACC2-A48610771226}" type="presOf" srcId="{1A0D9705-6778-4475-931E-4FA824CEA9A8}" destId="{F886E39D-8767-6441-BA34-730ABE249D9C}" srcOrd="0" destOrd="0" presId="urn:microsoft.com/office/officeart/2005/8/layout/list1"/>
    <dgm:cxn modelId="{4163F3A8-8C21-6D40-AB35-ED5D2C0BAE33}" type="presParOf" srcId="{F886E39D-8767-6441-BA34-730ABE249D9C}" destId="{BDCCCA23-30DA-FE41-B8F1-D9523B4ED31A}" srcOrd="0" destOrd="0" presId="urn:microsoft.com/office/officeart/2005/8/layout/list1"/>
    <dgm:cxn modelId="{7661B16F-C839-6943-AE2A-915BBB9F2758}" type="presParOf" srcId="{BDCCCA23-30DA-FE41-B8F1-D9523B4ED31A}" destId="{D0296A71-DBBE-2941-8151-4F0F8802F851}" srcOrd="0" destOrd="0" presId="urn:microsoft.com/office/officeart/2005/8/layout/list1"/>
    <dgm:cxn modelId="{4200F81E-42B7-3741-A260-DE1FA44758EA}" type="presParOf" srcId="{BDCCCA23-30DA-FE41-B8F1-D9523B4ED31A}" destId="{0D1EE83A-C5AF-4946-8545-D6AD98FDC0CC}" srcOrd="1" destOrd="0" presId="urn:microsoft.com/office/officeart/2005/8/layout/list1"/>
    <dgm:cxn modelId="{89F35596-FBB5-584D-9F56-2410CEF96740}" type="presParOf" srcId="{F886E39D-8767-6441-BA34-730ABE249D9C}" destId="{D01C8848-3621-0C4B-93E8-AEE641606979}" srcOrd="1" destOrd="0" presId="urn:microsoft.com/office/officeart/2005/8/layout/list1"/>
    <dgm:cxn modelId="{3CD3E70F-F425-7E4C-8375-458E054D746B}" type="presParOf" srcId="{F886E39D-8767-6441-BA34-730ABE249D9C}" destId="{3AA01682-EFF9-1D41-AB2E-CCE13D07BFD8}" srcOrd="2" destOrd="0" presId="urn:microsoft.com/office/officeart/2005/8/layout/list1"/>
    <dgm:cxn modelId="{C1B03651-A546-DB4A-AD91-8EED88D8AA1F}" type="presParOf" srcId="{F886E39D-8767-6441-BA34-730ABE249D9C}" destId="{EB386844-C20D-2045-BB35-5AF3F49F4013}" srcOrd="3" destOrd="0" presId="urn:microsoft.com/office/officeart/2005/8/layout/list1"/>
    <dgm:cxn modelId="{2B7991F0-EE9C-DC47-9C03-04E2CDD20556}" type="presParOf" srcId="{F886E39D-8767-6441-BA34-730ABE249D9C}" destId="{D0C437E0-4DE6-1D43-A550-C8AC0E9CE843}" srcOrd="4" destOrd="0" presId="urn:microsoft.com/office/officeart/2005/8/layout/list1"/>
    <dgm:cxn modelId="{2981BF94-40EC-A043-B60F-F9326D7407E2}" type="presParOf" srcId="{D0C437E0-4DE6-1D43-A550-C8AC0E9CE843}" destId="{046CC412-D49D-8849-A466-CF37C54E9A9A}" srcOrd="0" destOrd="0" presId="urn:microsoft.com/office/officeart/2005/8/layout/list1"/>
    <dgm:cxn modelId="{36C7651E-8648-EC48-96B3-27889EDA3B75}" type="presParOf" srcId="{D0C437E0-4DE6-1D43-A550-C8AC0E9CE843}" destId="{F82C609E-13E0-C94F-9805-242609376B22}" srcOrd="1" destOrd="0" presId="urn:microsoft.com/office/officeart/2005/8/layout/list1"/>
    <dgm:cxn modelId="{85E25930-60A3-2040-88F6-1D42391804CF}" type="presParOf" srcId="{F886E39D-8767-6441-BA34-730ABE249D9C}" destId="{82F15C60-4B29-9B46-A818-5A2A29B6B34A}" srcOrd="5" destOrd="0" presId="urn:microsoft.com/office/officeart/2005/8/layout/list1"/>
    <dgm:cxn modelId="{77EBBDA9-65E3-EF4F-9814-ABF093A0D834}" type="presParOf" srcId="{F886E39D-8767-6441-BA34-730ABE249D9C}" destId="{EBC9060C-105A-CD4E-A9B4-18A134FFCDB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7BF90-B717-D24D-AA7C-11E1513B8682}">
      <dsp:nvSpPr>
        <dsp:cNvPr id="0" name=""/>
        <dsp:cNvSpPr/>
      </dsp:nvSpPr>
      <dsp:spPr>
        <a:xfrm>
          <a:off x="5568696" y="2474911"/>
          <a:ext cx="3939893" cy="683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891"/>
              </a:lnTo>
              <a:lnTo>
                <a:pt x="3939893" y="341891"/>
              </a:lnTo>
              <a:lnTo>
                <a:pt x="3939893" y="6837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6AAC7-99E6-F848-974F-A2458B397553}">
      <dsp:nvSpPr>
        <dsp:cNvPr id="0" name=""/>
        <dsp:cNvSpPr/>
      </dsp:nvSpPr>
      <dsp:spPr>
        <a:xfrm>
          <a:off x="5522976" y="2474911"/>
          <a:ext cx="91440" cy="6837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837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D6778-9B34-224E-926D-B6BEE77A18C3}">
      <dsp:nvSpPr>
        <dsp:cNvPr id="0" name=""/>
        <dsp:cNvSpPr/>
      </dsp:nvSpPr>
      <dsp:spPr>
        <a:xfrm>
          <a:off x="1628802" y="2474911"/>
          <a:ext cx="3939893" cy="683783"/>
        </a:xfrm>
        <a:custGeom>
          <a:avLst/>
          <a:gdLst/>
          <a:ahLst/>
          <a:cxnLst/>
          <a:rect l="0" t="0" r="0" b="0"/>
          <a:pathLst>
            <a:path>
              <a:moveTo>
                <a:pt x="3939893" y="0"/>
              </a:moveTo>
              <a:lnTo>
                <a:pt x="3939893" y="341891"/>
              </a:lnTo>
              <a:lnTo>
                <a:pt x="0" y="341891"/>
              </a:lnTo>
              <a:lnTo>
                <a:pt x="0" y="6837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1E6BA-4B3A-D145-B91D-255A289D258F}">
      <dsp:nvSpPr>
        <dsp:cNvPr id="0" name=""/>
        <dsp:cNvSpPr/>
      </dsp:nvSpPr>
      <dsp:spPr>
        <a:xfrm>
          <a:off x="3940640" y="846856"/>
          <a:ext cx="3256110" cy="1628055"/>
        </a:xfrm>
        <a:prstGeom prst="rect">
          <a:avLst/>
        </a:prstGeom>
        <a:solidFill>
          <a:srgbClr val="345A9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School Violence </a:t>
          </a:r>
        </a:p>
      </dsp:txBody>
      <dsp:txXfrm>
        <a:off x="3940640" y="846856"/>
        <a:ext cx="3256110" cy="1628055"/>
      </dsp:txXfrm>
    </dsp:sp>
    <dsp:sp modelId="{B0AA8511-A382-4449-A6E7-4165FB6E2670}">
      <dsp:nvSpPr>
        <dsp:cNvPr id="0" name=""/>
        <dsp:cNvSpPr/>
      </dsp:nvSpPr>
      <dsp:spPr>
        <a:xfrm>
          <a:off x="747" y="3158695"/>
          <a:ext cx="3256110" cy="1628055"/>
        </a:xfrm>
        <a:prstGeom prst="rect">
          <a:avLst/>
        </a:prstGeom>
        <a:solidFill>
          <a:srgbClr val="345A9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School Shootings</a:t>
          </a:r>
        </a:p>
      </dsp:txBody>
      <dsp:txXfrm>
        <a:off x="747" y="3158695"/>
        <a:ext cx="3256110" cy="1628055"/>
      </dsp:txXfrm>
    </dsp:sp>
    <dsp:sp modelId="{65BFC547-CCFE-6E4E-A103-5156EEA48A17}">
      <dsp:nvSpPr>
        <dsp:cNvPr id="0" name=""/>
        <dsp:cNvSpPr/>
      </dsp:nvSpPr>
      <dsp:spPr>
        <a:xfrm>
          <a:off x="3940640" y="3158695"/>
          <a:ext cx="3256110" cy="1628055"/>
        </a:xfrm>
        <a:prstGeom prst="rect">
          <a:avLst/>
        </a:prstGeom>
        <a:solidFill>
          <a:srgbClr val="345A9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Physical Fights</a:t>
          </a:r>
        </a:p>
      </dsp:txBody>
      <dsp:txXfrm>
        <a:off x="3940640" y="3158695"/>
        <a:ext cx="3256110" cy="1628055"/>
      </dsp:txXfrm>
    </dsp:sp>
    <dsp:sp modelId="{583A0C77-E70E-4148-A408-3D8F8CCC83D9}">
      <dsp:nvSpPr>
        <dsp:cNvPr id="0" name=""/>
        <dsp:cNvSpPr/>
      </dsp:nvSpPr>
      <dsp:spPr>
        <a:xfrm>
          <a:off x="7880534" y="3158695"/>
          <a:ext cx="3256110" cy="1628055"/>
        </a:xfrm>
        <a:prstGeom prst="rect">
          <a:avLst/>
        </a:prstGeom>
        <a:solidFill>
          <a:srgbClr val="345A9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Weapon Possession</a:t>
          </a:r>
        </a:p>
      </dsp:txBody>
      <dsp:txXfrm>
        <a:off x="7880534" y="3158695"/>
        <a:ext cx="3256110" cy="1628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A01682-EFF9-1D41-AB2E-CCE13D07BFD8}">
      <dsp:nvSpPr>
        <dsp:cNvPr id="0" name=""/>
        <dsp:cNvSpPr/>
      </dsp:nvSpPr>
      <dsp:spPr>
        <a:xfrm>
          <a:off x="0" y="601621"/>
          <a:ext cx="7240043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345A9A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1908" tIns="583184" rIns="561908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 a motivated offender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a suitable target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absence of capable guardians </a:t>
          </a:r>
        </a:p>
      </dsp:txBody>
      <dsp:txXfrm>
        <a:off x="0" y="601621"/>
        <a:ext cx="7240043" cy="2116800"/>
      </dsp:txXfrm>
    </dsp:sp>
    <dsp:sp modelId="{0D1EE83A-C5AF-4946-8545-D6AD98FDC0CC}">
      <dsp:nvSpPr>
        <dsp:cNvPr id="0" name=""/>
        <dsp:cNvSpPr/>
      </dsp:nvSpPr>
      <dsp:spPr>
        <a:xfrm>
          <a:off x="362002" y="188341"/>
          <a:ext cx="5068030" cy="826560"/>
        </a:xfrm>
        <a:prstGeom prst="roundRect">
          <a:avLst/>
        </a:prstGeom>
        <a:solidFill>
          <a:srgbClr val="345A9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59" tIns="0" rIns="19155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Routine Activity Theory</a:t>
          </a:r>
          <a:endParaRPr lang="en-US" sz="2800" kern="1200" dirty="0"/>
        </a:p>
      </dsp:txBody>
      <dsp:txXfrm>
        <a:off x="402351" y="228690"/>
        <a:ext cx="4987332" cy="745862"/>
      </dsp:txXfrm>
    </dsp:sp>
    <dsp:sp modelId="{EBC9060C-105A-CD4E-A9B4-18A134FFCDBD}">
      <dsp:nvSpPr>
        <dsp:cNvPr id="0" name=""/>
        <dsp:cNvSpPr/>
      </dsp:nvSpPr>
      <dsp:spPr>
        <a:xfrm>
          <a:off x="0" y="3282901"/>
          <a:ext cx="7240043" cy="2425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1908" tIns="583184" rIns="561908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Originally applied to urban communities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Well-kept and supervised areas are less likely to experience violent or criminal behavior</a:t>
          </a:r>
        </a:p>
      </dsp:txBody>
      <dsp:txXfrm>
        <a:off x="0" y="3282901"/>
        <a:ext cx="7240043" cy="2425500"/>
      </dsp:txXfrm>
    </dsp:sp>
    <dsp:sp modelId="{F82C609E-13E0-C94F-9805-242609376B22}">
      <dsp:nvSpPr>
        <dsp:cNvPr id="0" name=""/>
        <dsp:cNvSpPr/>
      </dsp:nvSpPr>
      <dsp:spPr>
        <a:xfrm>
          <a:off x="362002" y="2869621"/>
          <a:ext cx="5068030" cy="8265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59" tIns="0" rIns="191559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/>
            <a:t>Defensible Space Theory </a:t>
          </a:r>
          <a:endParaRPr lang="en-US" sz="2800" kern="1200"/>
        </a:p>
      </dsp:txBody>
      <dsp:txXfrm>
        <a:off x="402351" y="2909970"/>
        <a:ext cx="4987332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55097-D77F-0C4E-B539-92C49ABAC14C}" type="datetimeFigureOut">
              <a:rPr lang="en-US" smtClean="0"/>
              <a:t>2/28/22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28061-EF73-5E43-BA04-4E857FEF6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9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98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RQ1-perceived efficacy of VPP and school climate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-Pearson correlation was run using summed score of SSS and mean score on the perceived efficacy of VPP questionnaire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-Results were significant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-Results are consistent with previous research findings that effective school violence prevention programs have a positive effect on school climate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817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RQ2-rates of violence and school climate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-Pearson correlation was run using sum score of SSS and mean score on the rates of violence prompts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-Scores were analyzed using Pearson’s correlation, and the results were significant, suggesting MT school mental health professionals who reported fewer rates of violence also reported a higher or more positive school climate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-Results make sense when considering how absence of violence can make a school feel like a safer/more academically engaging environment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167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RQ3-VP Resources and School Climate</a:t>
            </a:r>
            <a:endParaRPr lang="en-US" b="0" dirty="0">
              <a:effectLst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Pearson correlation was conducted </a:t>
            </a:r>
            <a:b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-Hypothesized that there would be a positive relationship between participants that reported fewer violence prevention resources and a poorer school climate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-Results were significant, but in the opposite direction than hypothesized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-Several skewed data points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-Lowest reported school climate score (which indicates a poor school climate) also reported highest rate of VP resources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-Supplementary ANOVA was run to analyze impact of size of school, accounted for 17% of variance and was not significant 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07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04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RQ1-</a:t>
            </a:r>
            <a:b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-Results suggest the more efficacious the violence prevention program, the most positive the school climate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-The results here also highlight the importance of programs that not only address crises when and as they occur, but act as more of a preventative method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-Well known programs have SE components to curriculum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-Program not only reduces rates of student conflict, but enhance student resilience to the onset or progression of mental health problems 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70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RQ2</a:t>
            </a:r>
            <a:endParaRPr lang="en-US" b="0" dirty="0">
              <a:effectLst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anticipated, negative relationship between rates of violence and school climate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-Even without malicious intent, weapon possession is considered an act of violence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-Can think of it as how it negatively impacts school climate and perceived safety, even without meaning to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-Poor school climate then impacts mental health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-Likelihood of weapon possession in schools is higher in rural areas (such as much of the state of Montana)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-Rural schools are notoriously understudied regarding effective implementation of violence prevention programs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-Rural schools become catch-all for students struggling with mental health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-Barriers to accessing care in rural areas 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68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RQ3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-This is where my hypothesis was wrong and the results indicated a significant relationship in the opposite direction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-There is something that the original analysis did not measure: size of school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-Need for research to identify unique and individualized needs for each school (suggests VPP are not one size fits all) 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073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Limitations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-Despite pretty promising findings, there were limitations…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-Population: non random sampling, generalizability is limited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-Results can only be generalized to states with similar demographics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-Quantitative nature of school safety survey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-Survey used a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likert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scale of strongly disagree to strongly agree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-If a MHP responded to the prompt “I’ve seen a gun this year”, what does strongly agree vs. agree mean?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-Hard to extrapolate deeper meaning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-Research question 3: latent variables are likely influencing analysis, even after conducting ANOVA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-Future research could help in identifying if size of school has implications on rates of violence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-What’s a rural school?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-Based on Census Bureau definition of rural areas, it was determined 89% of participants worked in rural schools (even though only about half reported working in rural school).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-Pretty low, but there is a higher student concentration at urban schools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-Biased responses of MHP (how much of this is perspective vs. actual stats of violence?)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-Future research should focus on ODRs or another objective measure of violence rather than perspectives 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496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Implications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b="0" dirty="0">
              <a:effectLst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Highlights importance of positive school climate, but not just improving school climate: also creating fundamental shift in perspectives of school discipline and what makes a school safe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-The use of a universal prevention program that considers the whole child approach to education could be effective: children’s learning depends on the combination of instructional, relational, and environmental factors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-This can look like implementing stricter discipline management systems--not harsher, but more consistent and clearer rules and consequences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-Previous research has found schools to inconsistently use policies and consequences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-It may be difficult to convince school administration to allocate the funds for such services, but it is best to be prepared to intervene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-Even better would be to use programs that reduce likelihood of violence, but also improve school climate via student and teacher relationships and improving academic and mental health outcomes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71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br>
              <a:rPr lang="en-US" b="0" dirty="0">
                <a:effectLst/>
              </a:rPr>
            </a:b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Defense for using mean scores: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-Research suggests mean scores are a closer approximation of person’s response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64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Violence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-SV a long-existing issue in schools and has become more prominent in research in the last 30 years</a:t>
            </a:r>
            <a:b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-Incidents of school violence increased 113% in 2017-18 school year (Klinger et al., 2019) </a:t>
            </a:r>
            <a:b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-Not surprisingly, school violence, such as shootings, assaults, weapons in school, or fights are all events that can negatively affect student functioning in school (Wynne &amp;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Joo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2011)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-School violence is something that many students are all too aware of, according to a 2015 study: 48% of student participants reported some form of victimization (e.g. physical assaults, sexual abuse and assaults, and receiving intimidating threats) (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Finkelhor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2016) 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3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Graph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broke down what forms of school violence I’ve especially focused in my research and what has been most prevalent in school violence research</a:t>
            </a:r>
            <a:endParaRPr lang="en-US" b="0" dirty="0">
              <a:effectLst/>
            </a:endParaRPr>
          </a:p>
          <a:p>
            <a:pPr rtl="0"/>
            <a:br>
              <a:rPr lang="en-US" dirty="0"/>
            </a:b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Shootings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-Thankfully they are statistically rare, but the impact they leave and the fear they create in schools has been the catalyst in creating school violence prevention strategies and programs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-More likely to take place at middle and high schools in rural and suburban communities which is relevant to the population in this study </a:t>
            </a:r>
            <a:endParaRPr lang="en-US" b="0" dirty="0">
              <a:effectLst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Physical Fights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-Physical fights are much more common than school shootings, but are less publicized on news forums, media, even research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-Physical fighting is common across the globe; in a 2015 study, results from 80 countries suggested that an average of 14% of school aged children reported engaging in frequent fighting (1 fight a month)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-8% of these fights occur on school grounds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-Like school shootings, physical fights on campus can impact perceptions of safety on school grounds</a:t>
            </a:r>
            <a:endParaRPr lang="en-US" b="0" dirty="0">
              <a:effectLst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Weapon Possession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-According to violence theorists, the act of bringing a weapon to school, even if it’s not used and without malice intent, is considered a form of violence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-Within US: 14% of students reported carrying a weapon at least one day in the last 30 days when they completed the survey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-However, over 25% MT students reported carrying weapons in the last 30 days since completing the survey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-7% of MT students reported carrying a weapon on campus in the last 30 days since completing </a:t>
            </a: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the survey, compared to 3% US average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2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Violence Theories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-Now that I’ve touched on a few different forms of violence, I want to talk about the theories that hypothesize why and how school violence occurs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-1st one: Routine Activity Theory (in order for acts of violence to occur, these three components must be present)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2nd: Defensible Space Theory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-Originally a theory based on urban crime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-Implies that acts of crime can be prevented by eliminating physical characteristics that attract offenders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-Applying this theory to a school context: generate physical space that deters the risk of criminal or violent behavior (keeping the school clean, well-lit), or having an adult present to discourage acts of violence 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03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Climate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-Broadly defined as: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-Reflects school norms, goals, values, interpersonal relationships, teaching and learning practices, and organization structures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-School climate can be broken down into four categories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-School violence can severely affect school climate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-School climate theories suggest the more positive school climate, less risk of violence; negative school climate, more risk of violence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-Research suggests poor school climate can impact student academics 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7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Efficacy of School Violence Prevention Programs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-School violence prevention strategies, including crisis drills are on the rise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-Many programs want to prevent violence but are not exclusively targeting violence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-Drug/alcohol abuse, poor academic performance; can vary in focus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-Specifically went through a variety of school violence prevention programs, but I’ll summarize: many help develop SE skills more than just exclusive programs that focus on violence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6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Rurality as a Risk Factor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Rural schools are at more risk of school violence than urban schools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-Rural schools receive less funding for school VPP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-Mental health care staff in rural schools are available for fewer hours, have fewer hiring requirements and receive less training in violence prevention than urban schools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-Rural schools report fewer policies and security practices that prevent violence and drug use than urban schools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plenty of research on school climate and efficacy of school violence prevention programs in other settings, but very little known for rural schools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49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86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sz="1600" dirty="0">
              <a:latin typeface="Cambria" panose="02040503050406030204" pitchFamily="18" charset="0"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Accessed school mental health professionals via MASP and MSCA email listserv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-Total # of participants=75, wasn’t my goal of 90 but only needed 23 for a medium effect in power analysis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-65% of participants identified as school counselors (49 participants), 33% identified as school psychologists (26 participants)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-According to MASP, there are an estimated 150 school psychologists currently practicing in Montana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-Additionally, the Montana School Counselor Association estimates that there are 500 practicing school counselors in Montana</a:t>
            </a:r>
            <a:b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-Survey only collected app. 10% of MT school counselor population and 17% of MT school psych population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Demographics: 92% identified as white, over 50% identified as female, mean length of time serving as a school MHP was 3.38 years, majority of MHP served in high schools 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-Over half of school MHP identified working at a rural school, but it turns out this number is much higher; talk about that in the discussion </a:t>
            </a:r>
            <a:endParaRPr lang="en-US" b="0" dirty="0">
              <a:effectLst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Measures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-Perceived Efficacy of Violence Prevention Program, Rates of Violence and School Violence Prevention Resources Questionnaire were developed by me and influenced by the U.S. Department of Education School Climate Survey</a:t>
            </a:r>
            <a:b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-Safe and Responsive Schoo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(SRS) School Safety Survey (Skiba et al., 2006)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-Self-report scale designed to assess perceptions of school safety and school climate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-Chosen for its high reliability and one of the highest rates of construct validity in self-report safety surveys</a:t>
            </a:r>
            <a:endParaRPr lang="en-US" b="0" dirty="0">
              <a:effectLst/>
            </a:endParaRPr>
          </a:p>
          <a:p>
            <a:pPr rtl="0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Procedures</a:t>
            </a:r>
            <a:b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-Informed consent, taken from here to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qualtrics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survey</a:t>
            </a:r>
            <a:endParaRPr lang="en-US" b="0" dirty="0">
              <a:effectLst/>
            </a:endParaRPr>
          </a:p>
          <a:p>
            <a:pPr rtl="0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-Data was analyzed using IBM SPSS Statistics 25 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528061-EF73-5E43-BA04-4E857FEF6E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80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46A84-54C4-6A47-9341-A0DF43EB6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37F1CF-9FA1-6D4A-8B90-E6822968E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C56C1-31A6-6D41-98D2-717A97C5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2/28/22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69426-7E6A-D84C-9C64-201FA6A3F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7AA78-5B3B-1949-97E3-9D2A1E1C2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3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9E3D-072A-E245-A71B-2C39350F2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54056E-8614-1446-9452-768C03D0C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C1282-4B41-8B41-A773-534D58539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2/28/22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81F70-5CFA-4F4F-91FC-FD64D20D7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A6F70-AA04-EC47-90DD-1F7DD80C5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72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51D0E-580F-3542-ACFF-4D831A6303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56CD9C-C694-7647-829B-AC9138E32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B2411-036F-3B41-ACC6-63D365EC5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2/28/22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AB1AD-487C-5D4D-8ACA-133C6F841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2085C-F284-0545-9F69-4DA189415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3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5B08-6A76-DB48-8658-C2130BEB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2187C-C32E-9345-B02A-E766710C3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4C59D-AA30-824B-B91A-07585EED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2/28/22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85EA7-104B-6A44-8A5B-119BDAE85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980D0-5AAA-3143-BE81-F8654C43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59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26B7E-2619-9441-93AE-19CD54E3A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81DFF-E6DB-6045-894E-695672AA4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04E4E-51B4-4043-AB93-786F0CDE9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2/28/22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36055-EA0D-254E-B02D-BD49D76C2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29EDD-3320-8B4D-9DC4-6ADC4778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01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21525-20A0-5947-87D9-27E9A6A15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919B2-BC0C-BA4A-BCE1-23F3BEB0E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D9023E-B06F-5442-B441-F5044DDA5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6D85D-0312-0F49-9B6C-5D81CA4C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2/28/22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71392-9D6F-0E48-B242-348DFD2C2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FA497-20C1-8F40-AE6B-CD988451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270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FF3E7-6C81-9F45-8B88-38C3C4011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F32A9-1614-104E-94A5-BFF7426E1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B3AC6-D1EC-2240-9BF5-1D84CDE3C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A76A0E-5278-964D-BE83-C0C0C2C60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681E0-C6BA-2D49-ACC3-5231541DE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0926AA-52D2-F64C-B19B-9039F2B10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2/28/22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EBD892-2FEB-AC4E-8B7D-3E0BF6121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8A74A1-9ACE-3645-B0F7-79D04D2E3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9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7DAB0-0BF5-A84F-A83A-C6562CEC4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FAF680-89C4-114F-80E8-BB06249CE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2/28/22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20ABA-DC01-BD42-B879-2200F7BD3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26727B-8607-5440-93BD-E508207CD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6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872A35-C27A-644D-8EF7-D735ABECD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2/28/22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410624-E65C-6B4E-81C2-E9E4369D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EB8DA-6173-3146-B09E-E63759E3F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02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D850A-4B65-E949-B793-DEF5B91E8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F72A3-9813-A24E-8187-AA8777950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D3B224-040C-1140-B2BD-FBA941A41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A5FCA-B871-914B-9033-E6DFA8F8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2/28/22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48E4C-68D3-E846-BD56-7125E4882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8E3B67-15B1-D14E-8821-4AB5CA3A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786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1C55C-6839-5442-8E43-26346E96D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F0F500-505F-8240-B143-8DF23A284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C96F65-EC45-0D42-B6CA-AE0CE9AC0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2B2E8-5EBB-AF42-8E07-E78406C2F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2/28/22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4556A-1916-4348-AF75-3222DB446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8B94F-E075-D341-A670-32CC90ACA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01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D4E0C8-52DB-4448-A128-904F9B6E7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F2DCC-6E63-754B-889C-4BE69C0BB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5918C-5AB1-464B-AA29-787AA1F74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2/28/22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C5212-F245-A14A-8C8E-5FFA29D3F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D8567-5ACB-6244-95AB-6B1FFD971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9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15388220.2014.952816" TargetMode="External"/><Relationship Id="rId2" Type="http://schemas.openxmlformats.org/officeDocument/2006/relationships/hyperlink" Target="https://www.cdc.gov/healthyyouth/data/yrbs/result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02/rev3.3043" TargetMode="External"/><Relationship Id="rId5" Type="http://schemas.openxmlformats.org/officeDocument/2006/relationships/hyperlink" Target="http://eschoolsafety.org/violence" TargetMode="External"/><Relationship Id="rId4" Type="http://schemas.openxmlformats.org/officeDocument/2006/relationships/hyperlink" Target="https://doi.org/10.1016/j.jsp.2016.07.00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AF4ABE2-381B-4B67-9C0F-27FFD64F7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4AA509EC-4C56-4A74-A517-3ECD04C3F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82070" y="2355786"/>
            <a:ext cx="7341665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C808F-6DD7-A04C-BD22-9EA4660A67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689" y="2520377"/>
            <a:ext cx="5822343" cy="2439683"/>
          </a:xfrm>
        </p:spPr>
        <p:txBody>
          <a:bodyPr>
            <a:normAutofit/>
          </a:bodyPr>
          <a:lstStyle/>
          <a:p>
            <a:pPr algn="l"/>
            <a:r>
              <a:rPr lang="en-US" sz="3400" b="1" dirty="0">
                <a:solidFill>
                  <a:srgbClr val="FFFFFF"/>
                </a:solidFill>
              </a:rPr>
              <a:t>School Mental Health Professionals’ Perceived Efficacy of Violence Prevention Programs and School Climate in Rural Schools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1CF2C0-3112-044F-9FDA-53FE149DF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689" y="4963425"/>
            <a:ext cx="6037467" cy="758843"/>
          </a:xfrm>
        </p:spPr>
        <p:txBody>
          <a:bodyPr anchor="t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</a:rPr>
              <a:t>Jennifer Rotzal, M.A., </a:t>
            </a:r>
            <a:r>
              <a:rPr lang="en-US" dirty="0" err="1">
                <a:solidFill>
                  <a:srgbClr val="FFFFFF"/>
                </a:solidFill>
                <a:latin typeface="Cambria" panose="02040503050406030204" pitchFamily="18" charset="0"/>
              </a:rPr>
              <a:t>M.S.Ed</a:t>
            </a:r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</a:rPr>
              <a:t>.</a:t>
            </a:r>
            <a:br>
              <a:rPr lang="en-US" dirty="0">
                <a:solidFill>
                  <a:srgbClr val="FFFFFF"/>
                </a:solidFill>
                <a:latin typeface="Cambria" panose="02040503050406030204" pitchFamily="18" charset="0"/>
              </a:rPr>
            </a:br>
            <a:r>
              <a:rPr lang="en-US" dirty="0" err="1">
                <a:solidFill>
                  <a:srgbClr val="FFFFFF"/>
                </a:solidFill>
                <a:latin typeface="Cambria" panose="02040503050406030204" pitchFamily="18" charset="0"/>
              </a:rPr>
              <a:t>GradCon</a:t>
            </a:r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</a:rPr>
              <a:t>: March 4, 2022</a:t>
            </a: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6FBC94C7-2F0E-4FBA-B442-0E0296AAA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82070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6CF43A2F-2E6F-44F4-A006-A10CF1DCB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16808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7">
            <a:extLst>
              <a:ext uri="{FF2B5EF4-FFF2-40B4-BE49-F238E27FC236}">
                <a16:creationId xmlns:a16="http://schemas.microsoft.com/office/drawing/2014/main" id="{F83DA5F0-0D4C-4E74-8A5C-F6CBD391F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16808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7798713-AB3F-41E3-8CE3-1C1FBCF7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528" y="1120021"/>
            <a:ext cx="3268481" cy="3509529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Schoolhouse">
            <a:extLst>
              <a:ext uri="{FF2B5EF4-FFF2-40B4-BE49-F238E27FC236}">
                <a16:creationId xmlns:a16="http://schemas.microsoft.com/office/drawing/2014/main" id="{74A544EC-35F5-4280-97BE-04074D854B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6395" y="1418907"/>
            <a:ext cx="2961361" cy="2961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450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59991-22B4-0D40-B1B5-0C3AD36A2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5500" y="228907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Cambria" panose="02040503050406030204" pitchFamily="18" charset="0"/>
              </a:rPr>
              <a:t>Research Question (2)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FC8FA9-2C9D-2046-B5E1-1F2C007199F1}"/>
              </a:ext>
            </a:extLst>
          </p:cNvPr>
          <p:cNvSpPr txBox="1"/>
          <p:nvPr/>
        </p:nvSpPr>
        <p:spPr>
          <a:xfrm>
            <a:off x="825500" y="1554471"/>
            <a:ext cx="10515600" cy="4524315"/>
          </a:xfrm>
          <a:prstGeom prst="rect">
            <a:avLst/>
          </a:prstGeom>
          <a:noFill/>
          <a:ln w="53975" cap="rnd">
            <a:solidFill>
              <a:schemeClr val="accent1">
                <a:shade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0528300"/>
                      <a:gd name="connsiteY0" fmla="*/ 0 h 4524315"/>
                      <a:gd name="connsiteX1" fmla="*/ 10528300 w 10528300"/>
                      <a:gd name="connsiteY1" fmla="*/ 0 h 4524315"/>
                      <a:gd name="connsiteX2" fmla="*/ 10528300 w 10528300"/>
                      <a:gd name="connsiteY2" fmla="*/ 4524315 h 4524315"/>
                      <a:gd name="connsiteX3" fmla="*/ 0 w 10528300"/>
                      <a:gd name="connsiteY3" fmla="*/ 4524315 h 4524315"/>
                      <a:gd name="connsiteX4" fmla="*/ 0 w 10528300"/>
                      <a:gd name="connsiteY4" fmla="*/ 0 h 4524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528300" h="4524315" extrusionOk="0">
                        <a:moveTo>
                          <a:pt x="0" y="0"/>
                        </a:moveTo>
                        <a:cubicBezTo>
                          <a:pt x="1807224" y="118645"/>
                          <a:pt x="5959666" y="116012"/>
                          <a:pt x="10528300" y="0"/>
                        </a:cubicBezTo>
                        <a:cubicBezTo>
                          <a:pt x="10395418" y="1598068"/>
                          <a:pt x="10613251" y="3528365"/>
                          <a:pt x="10528300" y="4524315"/>
                        </a:cubicBezTo>
                        <a:cubicBezTo>
                          <a:pt x="6925863" y="4658915"/>
                          <a:pt x="4628455" y="4367119"/>
                          <a:pt x="0" y="4524315"/>
                        </a:cubicBezTo>
                        <a:cubicBezTo>
                          <a:pt x="-20187" y="3502394"/>
                          <a:pt x="-152480" y="212012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R2: Will Montanan school MHP’s who report fewer incidents of violence in their schools also report a positive school climate? 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b="1" dirty="0">
                <a:latin typeface="Cambria" panose="02040503050406030204" pitchFamily="18" charset="0"/>
              </a:rPr>
              <a:t>	-</a:t>
            </a:r>
            <a:r>
              <a:rPr lang="en-US" sz="2400" dirty="0">
                <a:latin typeface="Cambria" panose="02040503050406030204" pitchFamily="18" charset="0"/>
              </a:rPr>
              <a:t>Acts of school violence negatively affects school climate and school 	mental health </a:t>
            </a:r>
            <a:r>
              <a:rPr lang="en-US" sz="1600" dirty="0">
                <a:latin typeface="Cambria" panose="02040503050406030204" pitchFamily="18" charset="0"/>
              </a:rPr>
              <a:t>(</a:t>
            </a:r>
            <a:r>
              <a:rPr lang="en-US" sz="1600" dirty="0" err="1">
                <a:latin typeface="Cambria" panose="02040503050406030204" pitchFamily="18" charset="0"/>
              </a:rPr>
              <a:t>Kutsyuruba</a:t>
            </a:r>
            <a:r>
              <a:rPr lang="en-US" sz="1600" dirty="0">
                <a:latin typeface="Cambria" panose="02040503050406030204" pitchFamily="18" charset="0"/>
              </a:rPr>
              <a:t> et al., 2015) </a:t>
            </a:r>
            <a:endParaRPr lang="en-US" sz="2400" b="1" dirty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i="1" dirty="0">
                <a:latin typeface="Cambria" panose="02040503050406030204" pitchFamily="18" charset="0"/>
              </a:rPr>
              <a:t>H2: There will be a negative relationship between school MHP who report fewer incidents of violence in their schools and those who report a more positive school climate.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560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CA89-FF86-1D49-A951-AE5E42627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9175"/>
          </a:xfrm>
        </p:spPr>
        <p:txBody>
          <a:bodyPr/>
          <a:lstStyle/>
          <a:p>
            <a:pPr algn="ctr"/>
            <a:r>
              <a:rPr lang="en-US" dirty="0">
                <a:latin typeface="Cambria" panose="02040503050406030204" pitchFamily="18" charset="0"/>
              </a:rPr>
              <a:t>Research Question (3)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5DCA42-4E87-674A-87CF-E4FAC9C3131D}"/>
              </a:ext>
            </a:extLst>
          </p:cNvPr>
          <p:cNvSpPr txBox="1"/>
          <p:nvPr/>
        </p:nvSpPr>
        <p:spPr>
          <a:xfrm>
            <a:off x="739140" y="1556058"/>
            <a:ext cx="10713720" cy="3785652"/>
          </a:xfrm>
          <a:prstGeom prst="rect">
            <a:avLst/>
          </a:prstGeom>
          <a:noFill/>
          <a:ln w="53975" cap="rnd">
            <a:solidFill>
              <a:schemeClr val="accent1">
                <a:shade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0528300"/>
                      <a:gd name="connsiteY0" fmla="*/ 0 h 4524315"/>
                      <a:gd name="connsiteX1" fmla="*/ 10528300 w 10528300"/>
                      <a:gd name="connsiteY1" fmla="*/ 0 h 4524315"/>
                      <a:gd name="connsiteX2" fmla="*/ 10528300 w 10528300"/>
                      <a:gd name="connsiteY2" fmla="*/ 4524315 h 4524315"/>
                      <a:gd name="connsiteX3" fmla="*/ 0 w 10528300"/>
                      <a:gd name="connsiteY3" fmla="*/ 4524315 h 4524315"/>
                      <a:gd name="connsiteX4" fmla="*/ 0 w 10528300"/>
                      <a:gd name="connsiteY4" fmla="*/ 0 h 4524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528300" h="4524315" extrusionOk="0">
                        <a:moveTo>
                          <a:pt x="0" y="0"/>
                        </a:moveTo>
                        <a:cubicBezTo>
                          <a:pt x="1807224" y="118645"/>
                          <a:pt x="5959666" y="116012"/>
                          <a:pt x="10528300" y="0"/>
                        </a:cubicBezTo>
                        <a:cubicBezTo>
                          <a:pt x="10395418" y="1598068"/>
                          <a:pt x="10613251" y="3528365"/>
                          <a:pt x="10528300" y="4524315"/>
                        </a:cubicBezTo>
                        <a:cubicBezTo>
                          <a:pt x="6925863" y="4658915"/>
                          <a:pt x="4628455" y="4367119"/>
                          <a:pt x="0" y="4524315"/>
                        </a:cubicBezTo>
                        <a:cubicBezTo>
                          <a:pt x="-20187" y="3502394"/>
                          <a:pt x="-152480" y="212012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R3: Will Montanan school MHP’s who report fewer violence prevention resources also report a poorer school climate?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	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i="1" dirty="0">
                <a:latin typeface="Cambria" panose="02040503050406030204" pitchFamily="18" charset="0"/>
              </a:rPr>
              <a:t>H3: There will be a positive relationship between school MHP’s reports of fewer violence prevention resources and a more negative school climate.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201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3F813C-D075-8E40-BEC6-686BD471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40" y="2048951"/>
            <a:ext cx="43144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kern="1200" cap="none" dirty="0">
                <a:solidFill>
                  <a:srgbClr val="FFFFFF"/>
                </a:solidFill>
                <a:latin typeface="Cambria" panose="02040503050406030204" pitchFamily="18" charset="0"/>
              </a:rPr>
              <a:t>Methodology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DB33DD-7DFC-CA45-BC27-2F9CB25BA894}"/>
              </a:ext>
            </a:extLst>
          </p:cNvPr>
          <p:cNvSpPr txBox="1"/>
          <p:nvPr/>
        </p:nvSpPr>
        <p:spPr>
          <a:xfrm>
            <a:off x="5786438" y="801866"/>
            <a:ext cx="5472112" cy="523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28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27A311-B351-A84D-9C99-4EC8C5834BA3}"/>
              </a:ext>
            </a:extLst>
          </p:cNvPr>
          <p:cNvSpPr txBox="1"/>
          <p:nvPr/>
        </p:nvSpPr>
        <p:spPr>
          <a:xfrm>
            <a:off x="4371294" y="923509"/>
            <a:ext cx="3552145" cy="5570756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mbria" panose="02040503050406030204" pitchFamily="18" charset="0"/>
              </a:rPr>
              <a:t>Measures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</a:rPr>
              <a:t>Perceived Efficacy of Violence Prevention Programs Questionnaire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</a:rPr>
              <a:t>Rates of Violence Questionnaire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</a:rPr>
              <a:t>School Violence Prevention Resources Questionnaire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</a:rPr>
              <a:t>Safe and Responsive Schools (SRS) School Safety Survey </a:t>
            </a:r>
            <a:r>
              <a:rPr lang="en-US" sz="1600" dirty="0">
                <a:latin typeface="Cambria" panose="02040503050406030204" pitchFamily="18" charset="0"/>
              </a:rPr>
              <a:t>(Skiba &amp; Peterson, 2006)</a:t>
            </a:r>
            <a:br>
              <a:rPr lang="en-US" sz="2400" dirty="0">
                <a:latin typeface="Cambria" panose="02040503050406030204" pitchFamily="18" charset="0"/>
              </a:rPr>
            </a:br>
            <a:endParaRPr lang="en-US" sz="2400" dirty="0">
              <a:latin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BAB047-F6C4-5549-89A3-333B9352C618}"/>
              </a:ext>
            </a:extLst>
          </p:cNvPr>
          <p:cNvSpPr txBox="1"/>
          <p:nvPr/>
        </p:nvSpPr>
        <p:spPr>
          <a:xfrm>
            <a:off x="8441191" y="923509"/>
            <a:ext cx="3317422" cy="4870564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mbria" panose="02040503050406030204" pitchFamily="18" charset="0"/>
              </a:rPr>
              <a:t>Procedure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Informed consent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Qualtrics survey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Data analyzed using IBM SPSS Statistics 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</a:endParaRPr>
          </a:p>
          <a:p>
            <a:endParaRPr lang="en-US" sz="4800" dirty="0">
              <a:latin typeface="Cambria" panose="0204050305040603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50" dirty="0">
              <a:latin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7A4DC2-8673-7E45-A2F3-1B647C383F24}"/>
              </a:ext>
            </a:extLst>
          </p:cNvPr>
          <p:cNvSpPr txBox="1"/>
          <p:nvPr/>
        </p:nvSpPr>
        <p:spPr>
          <a:xfrm>
            <a:off x="301397" y="923509"/>
            <a:ext cx="3552145" cy="5262979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Cambria" panose="02040503050406030204" pitchFamily="18" charset="0"/>
              </a:rPr>
              <a:t>Participants</a:t>
            </a:r>
            <a:endParaRPr lang="en-US" sz="2800" dirty="0"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N=75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Members of Montana School Counselor Association and Montana Association of School Psychologists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Recruited through email</a:t>
            </a:r>
          </a:p>
        </p:txBody>
      </p:sp>
    </p:spTree>
    <p:extLst>
      <p:ext uri="{BB962C8B-B14F-4D97-AF65-F5344CB8AC3E}">
        <p14:creationId xmlns:p14="http://schemas.microsoft.com/office/powerpoint/2010/main" val="1896523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B3C371-664E-0D47-8BC8-83328D93E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558800"/>
            <a:ext cx="4886325" cy="36449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Cambria" panose="02040503050406030204" pitchFamily="18" charset="0"/>
              </a:rPr>
              <a:t>Results and Analyses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Graphic 5" descr="Bar chart">
            <a:extLst>
              <a:ext uri="{FF2B5EF4-FFF2-40B4-BE49-F238E27FC236}">
                <a16:creationId xmlns:a16="http://schemas.microsoft.com/office/drawing/2014/main" id="{1E7BD49C-FF12-4568-BE41-A5F81BF3C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889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6EA3A-5DDA-A94A-89D5-4BFC10AE5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341" y="1755649"/>
            <a:ext cx="9549384" cy="4743352"/>
          </a:xfrm>
        </p:spPr>
        <p:txBody>
          <a:bodyPr>
            <a:normAutofit/>
          </a:bodyPr>
          <a:lstStyle/>
          <a:p>
            <a:endParaRPr lang="en-US" dirty="0">
              <a:latin typeface="Cambria" panose="02040503050406030204" pitchFamily="18" charset="0"/>
            </a:endParaRPr>
          </a:p>
          <a:p>
            <a:endParaRPr lang="en-US" sz="1600" dirty="0">
              <a:latin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9AA72-6E3A-964E-860F-3F9DB8E06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04" y="606490"/>
            <a:ext cx="7267733" cy="1149160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Results: Research Question 1 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F411A8-662B-B94A-B2E1-990A1AC86738}"/>
              </a:ext>
            </a:extLst>
          </p:cNvPr>
          <p:cNvSpPr txBox="1"/>
          <p:nvPr/>
        </p:nvSpPr>
        <p:spPr>
          <a:xfrm>
            <a:off x="654371" y="1627335"/>
            <a:ext cx="108414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RQ1: Do school mental health professionals in Montana who report a perceived efficacy of violence prevention programs also report a more positive school climate?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8A990D-36F9-494F-8573-6BD3F427892E}"/>
              </a:ext>
            </a:extLst>
          </p:cNvPr>
          <p:cNvSpPr txBox="1"/>
          <p:nvPr/>
        </p:nvSpPr>
        <p:spPr>
          <a:xfrm>
            <a:off x="1209905" y="3382985"/>
            <a:ext cx="979662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Pearson correlation was conducted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Significant, </a:t>
            </a:r>
            <a:r>
              <a:rPr lang="en-US" sz="2800" i="1" dirty="0">
                <a:latin typeface="Cambria" panose="02040503050406030204" pitchFamily="18" charset="0"/>
              </a:rPr>
              <a:t>r</a:t>
            </a:r>
            <a:r>
              <a:rPr lang="en-US" sz="2800" dirty="0">
                <a:latin typeface="Cambria" panose="02040503050406030204" pitchFamily="18" charset="0"/>
              </a:rPr>
              <a:t>(38)=.422, </a:t>
            </a:r>
            <a:r>
              <a:rPr lang="en-US" sz="2800" i="1" dirty="0">
                <a:latin typeface="Cambria" panose="02040503050406030204" pitchFamily="18" charset="0"/>
              </a:rPr>
              <a:t>p</a:t>
            </a:r>
            <a:r>
              <a:rPr lang="en-US" sz="2800" dirty="0">
                <a:latin typeface="Cambria" panose="02040503050406030204" pitchFamily="18" charset="0"/>
              </a:rPr>
              <a:t>=.000 (</a:t>
            </a:r>
            <a:r>
              <a:rPr lang="en-US" sz="2800" i="1" dirty="0">
                <a:latin typeface="Cambria" panose="02040503050406030204" pitchFamily="18" charset="0"/>
              </a:rPr>
              <a:t>n</a:t>
            </a:r>
            <a:r>
              <a:rPr lang="en-US" sz="2800" dirty="0">
                <a:latin typeface="Cambria" panose="02040503050406030204" pitchFamily="18" charset="0"/>
              </a:rPr>
              <a:t>=72)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School mental health professionals who earned a higher score on the Perceived Efficacy of Violence Prevention Program questionnaire also reported a more positive school climate </a:t>
            </a:r>
          </a:p>
        </p:txBody>
      </p:sp>
    </p:spTree>
    <p:extLst>
      <p:ext uri="{BB962C8B-B14F-4D97-AF65-F5344CB8AC3E}">
        <p14:creationId xmlns:p14="http://schemas.microsoft.com/office/powerpoint/2010/main" val="2261945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6EA3A-5DDA-A94A-89D5-4BFC10AE5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803" y="1790243"/>
            <a:ext cx="10293722" cy="12590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RQ2: Will Montanan school mental health professionals who report fewer incidents of violence in their schools also report a positive school climate?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9AA72-6E3A-964E-860F-3F9DB8E06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04" y="606489"/>
            <a:ext cx="7324883" cy="1454051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Results: Research Question 2 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B51970-8332-6C4D-A4B5-6832ED40D743}"/>
              </a:ext>
            </a:extLst>
          </p:cNvPr>
          <p:cNvSpPr txBox="1"/>
          <p:nvPr/>
        </p:nvSpPr>
        <p:spPr>
          <a:xfrm>
            <a:off x="1085719" y="3226281"/>
            <a:ext cx="105727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Pearson correlation was conducted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Significant, </a:t>
            </a:r>
            <a:r>
              <a:rPr lang="en-US" sz="2800" i="1" dirty="0">
                <a:latin typeface="Cambria" panose="02040503050406030204" pitchFamily="18" charset="0"/>
              </a:rPr>
              <a:t>r</a:t>
            </a:r>
            <a:r>
              <a:rPr lang="en-US" sz="2800" dirty="0">
                <a:latin typeface="Cambria" panose="02040503050406030204" pitchFamily="18" charset="0"/>
              </a:rPr>
              <a:t>(38)=-.371, </a:t>
            </a:r>
            <a:r>
              <a:rPr lang="en-US" sz="2800" i="1" dirty="0">
                <a:latin typeface="Cambria" panose="02040503050406030204" pitchFamily="18" charset="0"/>
              </a:rPr>
              <a:t>p</a:t>
            </a:r>
            <a:r>
              <a:rPr lang="en-US" sz="2800" dirty="0">
                <a:latin typeface="Cambria" panose="02040503050406030204" pitchFamily="18" charset="0"/>
              </a:rPr>
              <a:t>=.012 (</a:t>
            </a:r>
            <a:r>
              <a:rPr lang="en-US" sz="2800" i="1" dirty="0">
                <a:latin typeface="Cambria" panose="02040503050406030204" pitchFamily="18" charset="0"/>
              </a:rPr>
              <a:t>n</a:t>
            </a:r>
            <a:r>
              <a:rPr lang="en-US" sz="2800" dirty="0">
                <a:latin typeface="Cambria" panose="02040503050406030204" pitchFamily="18" charset="0"/>
              </a:rPr>
              <a:t>=46)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Consistent with previous research findings </a:t>
            </a:r>
            <a:r>
              <a:rPr lang="en-US" sz="1600" dirty="0">
                <a:latin typeface="Cambria" panose="02040503050406030204" pitchFamily="18" charset="0"/>
              </a:rPr>
              <a:t>(</a:t>
            </a:r>
            <a:r>
              <a:rPr lang="en-US" sz="1600" dirty="0" err="1">
                <a:latin typeface="Cambria" panose="02040503050406030204" pitchFamily="18" charset="0"/>
              </a:rPr>
              <a:t>Kutsyuruba</a:t>
            </a:r>
            <a:r>
              <a:rPr lang="en-US" sz="1600" dirty="0">
                <a:latin typeface="Cambria" panose="02040503050406030204" pitchFamily="18" charset="0"/>
              </a:rPr>
              <a:t> et al., 2015)</a:t>
            </a:r>
          </a:p>
        </p:txBody>
      </p:sp>
    </p:spTree>
    <p:extLst>
      <p:ext uri="{BB962C8B-B14F-4D97-AF65-F5344CB8AC3E}">
        <p14:creationId xmlns:p14="http://schemas.microsoft.com/office/powerpoint/2010/main" val="1815321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6EA3A-5DDA-A94A-89D5-4BFC10AE5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803" y="1790243"/>
            <a:ext cx="10293722" cy="12590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RQ3:</a:t>
            </a:r>
            <a:r>
              <a:rPr lang="en-US" i="1" dirty="0"/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Will Montanan school mental health professionals who report fewer violence prevention resources also report a poorer school climate?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9AA72-6E3A-964E-860F-3F9DB8E06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04" y="606489"/>
            <a:ext cx="7324883" cy="1454051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Results: Research Question 3 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B51970-8332-6C4D-A4B5-6832ED40D743}"/>
              </a:ext>
            </a:extLst>
          </p:cNvPr>
          <p:cNvSpPr txBox="1"/>
          <p:nvPr/>
        </p:nvSpPr>
        <p:spPr>
          <a:xfrm>
            <a:off x="1085719" y="3226281"/>
            <a:ext cx="105727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Pearson correlation was conducted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Significant, r(38)=-.505, p=.000 (n=45)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Hypothesized a positive relationship; results indicated a </a:t>
            </a:r>
            <a:r>
              <a:rPr lang="en-US" sz="2800" u="sng" dirty="0">
                <a:latin typeface="Cambria" panose="02040503050406030204" pitchFamily="18" charset="0"/>
              </a:rPr>
              <a:t>negative</a:t>
            </a:r>
            <a:r>
              <a:rPr lang="en-US" sz="2800" dirty="0">
                <a:latin typeface="Cambria" panose="02040503050406030204" pitchFamily="18" charset="0"/>
              </a:rPr>
              <a:t> relationship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Several skewed data points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Supplementary ANOVA was run to identify variance accounted for by size of school (17%), not significant [F(45, 72)=17.35, </a:t>
            </a:r>
            <a:r>
              <a:rPr lang="en-US" sz="2800" i="1" dirty="0">
                <a:latin typeface="Cambria" panose="02040503050406030204" pitchFamily="18" charset="0"/>
              </a:rPr>
              <a:t>p</a:t>
            </a:r>
            <a:r>
              <a:rPr lang="en-US" sz="2800" dirty="0">
                <a:latin typeface="Cambria" panose="02040503050406030204" pitchFamily="18" charset="0"/>
              </a:rPr>
              <a:t>=.10]. </a:t>
            </a:r>
          </a:p>
        </p:txBody>
      </p:sp>
    </p:spTree>
    <p:extLst>
      <p:ext uri="{BB962C8B-B14F-4D97-AF65-F5344CB8AC3E}">
        <p14:creationId xmlns:p14="http://schemas.microsoft.com/office/powerpoint/2010/main" val="1871516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3F813C-D075-8E40-BEC6-686BD471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40" y="2048951"/>
            <a:ext cx="43144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kern="1200" cap="none" dirty="0">
                <a:solidFill>
                  <a:srgbClr val="FFFFFF"/>
                </a:solidFill>
                <a:latin typeface="Cambria" panose="02040503050406030204" pitchFamily="18" charset="0"/>
              </a:rPr>
              <a:t>Discussion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DB33DD-7DFC-CA45-BC27-2F9CB25BA894}"/>
              </a:ext>
            </a:extLst>
          </p:cNvPr>
          <p:cNvSpPr txBox="1"/>
          <p:nvPr/>
        </p:nvSpPr>
        <p:spPr>
          <a:xfrm>
            <a:off x="5786438" y="801866"/>
            <a:ext cx="5472112" cy="523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782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6EA3A-5DDA-A94A-89D5-4BFC10AE5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7525" y="2940162"/>
            <a:ext cx="9556950" cy="3812951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Results suggest: The more efficacious the violence prevention program, the more positive school climate 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A lack of violence can make a school feel safer</a:t>
            </a:r>
          </a:p>
          <a:p>
            <a:r>
              <a:rPr lang="en-US" dirty="0">
                <a:latin typeface="Cambria" panose="02040503050406030204" pitchFamily="18" charset="0"/>
              </a:rPr>
              <a:t>Importance of preventative practices, not exclusively intervention-style practices </a:t>
            </a:r>
            <a:endParaRPr lang="en-US" sz="1600" dirty="0">
              <a:latin typeface="Cambria" panose="02040503050406030204" pitchFamily="18" charset="0"/>
            </a:endParaRPr>
          </a:p>
          <a:p>
            <a:pPr lvl="1"/>
            <a:r>
              <a:rPr lang="en-US" dirty="0">
                <a:latin typeface="Cambria" panose="02040503050406030204" pitchFamily="18" charset="0"/>
              </a:rPr>
              <a:t>Programs including SEL psychoeducation </a:t>
            </a:r>
            <a:r>
              <a:rPr lang="en-US" sz="1600" dirty="0">
                <a:latin typeface="Cambria" panose="02040503050406030204" pitchFamily="18" charset="0"/>
              </a:rPr>
              <a:t>(Humphrey et al., 2016)</a:t>
            </a:r>
          </a:p>
          <a:p>
            <a:pPr lvl="1"/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9AA72-6E3A-964E-860F-3F9DB8E06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29" y="992252"/>
            <a:ext cx="11442096" cy="1019111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Discussion: Research Question 1</a:t>
            </a:r>
            <a:br>
              <a:rPr lang="en-US" sz="2800" dirty="0">
                <a:latin typeface="Cambria" panose="02040503050406030204" pitchFamily="18" charset="0"/>
              </a:rPr>
            </a:br>
            <a:br>
              <a:rPr lang="en-US" sz="2800" dirty="0">
                <a:latin typeface="Cambria" panose="02040503050406030204" pitchFamily="18" charset="0"/>
              </a:rPr>
            </a:br>
            <a:br>
              <a:rPr lang="en-US" sz="2800" dirty="0">
                <a:latin typeface="Cambria" panose="02040503050406030204" pitchFamily="18" charset="0"/>
              </a:rPr>
            </a:b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Do school mental health professionals in Montana who report a perceived efficacy of violence prevention programs also report a more positive school climate?</a:t>
            </a:r>
            <a:r>
              <a:rPr lang="en-US" sz="2800" dirty="0">
                <a:latin typeface="Cambria" panose="02040503050406030204" pitchFamily="18" charset="0"/>
              </a:rPr>
              <a:t> 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38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3F813C-D075-8E40-BEC6-686BD471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40" y="2048951"/>
            <a:ext cx="43144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kern="1200" cap="none" dirty="0">
                <a:solidFill>
                  <a:srgbClr val="FFFFFF"/>
                </a:solidFill>
                <a:latin typeface="Cambria" panose="02040503050406030204" pitchFamily="18" charset="0"/>
              </a:rPr>
              <a:t>Agenda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DB33DD-7DFC-CA45-BC27-2F9CB25BA894}"/>
              </a:ext>
            </a:extLst>
          </p:cNvPr>
          <p:cNvSpPr txBox="1"/>
          <p:nvPr/>
        </p:nvSpPr>
        <p:spPr>
          <a:xfrm>
            <a:off x="5786438" y="801866"/>
            <a:ext cx="5472112" cy="523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Overview of Literature 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Research Questions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Methodology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Results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Discussion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Implications for Montana schools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sz="3200" dirty="0">
                <a:latin typeface="Cambria" panose="02040503050406030204" pitchFamily="18" charset="0"/>
              </a:rPr>
              <a:t>Questions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8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6EA3A-5DDA-A94A-89D5-4BFC10AE5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466" y="1755439"/>
            <a:ext cx="9549384" cy="4743352"/>
          </a:xfrm>
        </p:spPr>
        <p:txBody>
          <a:bodyPr>
            <a:normAutofit/>
          </a:bodyPr>
          <a:lstStyle/>
          <a:p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lvl="1"/>
            <a:endParaRPr lang="en-US" dirty="0">
              <a:latin typeface="Cambria" panose="02040503050406030204" pitchFamily="18" charset="0"/>
            </a:endParaRPr>
          </a:p>
          <a:p>
            <a:endParaRPr lang="en-US" sz="1600" dirty="0">
              <a:latin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9AA72-6E3A-964E-860F-3F9DB8E06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29" y="992252"/>
            <a:ext cx="9939495" cy="1019111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Discussion: Research Question 2</a:t>
            </a:r>
            <a:br>
              <a:rPr lang="en-US" sz="2800" dirty="0">
                <a:latin typeface="Cambria" panose="02040503050406030204" pitchFamily="18" charset="0"/>
              </a:rPr>
            </a:br>
            <a:br>
              <a:rPr lang="en-US" sz="2800" dirty="0">
                <a:latin typeface="Cambria" panose="02040503050406030204" pitchFamily="18" charset="0"/>
              </a:rPr>
            </a:b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Will Montanan school mental health professionals who report fewer incidents of violence in their schools also report a positive school climate?</a:t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</a:b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</a:b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08882B-DC70-2645-B3B8-1366A9CE8584}"/>
              </a:ext>
            </a:extLst>
          </p:cNvPr>
          <p:cNvSpPr txBox="1">
            <a:spLocks/>
          </p:cNvSpPr>
          <p:nvPr/>
        </p:nvSpPr>
        <p:spPr>
          <a:xfrm>
            <a:off x="645129" y="2663868"/>
            <a:ext cx="10827734" cy="38349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mbria" panose="02040503050406030204" pitchFamily="18" charset="0"/>
              </a:rPr>
              <a:t>Results confirmed hypothesis of negative relationship </a:t>
            </a:r>
          </a:p>
          <a:p>
            <a:r>
              <a:rPr lang="en-US" dirty="0">
                <a:latin typeface="Cambria" panose="02040503050406030204" pitchFamily="18" charset="0"/>
                <a:sym typeface="Wingdings" pitchFamily="2" charset="2"/>
              </a:rPr>
              <a:t>Likelihood of weapon possession (regardless of its intent) is higher in rural areas</a:t>
            </a:r>
          </a:p>
          <a:p>
            <a:pPr lvl="1"/>
            <a:r>
              <a:rPr lang="en-US" dirty="0">
                <a:latin typeface="Cambria" panose="02040503050406030204" pitchFamily="18" charset="0"/>
                <a:sym typeface="Wingdings" pitchFamily="2" charset="2"/>
              </a:rPr>
              <a:t>Impact on mental health and perceived safety</a:t>
            </a:r>
          </a:p>
          <a:p>
            <a:r>
              <a:rPr lang="en-US" dirty="0">
                <a:latin typeface="Cambria" panose="02040503050406030204" pitchFamily="18" charset="0"/>
              </a:rPr>
              <a:t>Rural schools can become catch-all for students struggling with mental health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Existing barriers to accessing care in rural areas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Youth violence increases risk of poor mental health </a:t>
            </a:r>
            <a:r>
              <a:rPr lang="en-US" sz="1600" dirty="0">
                <a:latin typeface="Cambria" panose="02040503050406030204" pitchFamily="18" charset="0"/>
              </a:rPr>
              <a:t>(Center for Disease Control and Prevention, 2020)</a:t>
            </a:r>
          </a:p>
          <a:p>
            <a:pPr lvl="1"/>
            <a:r>
              <a:rPr lang="en-US" dirty="0">
                <a:latin typeface="Cambria" panose="02040503050406030204" pitchFamily="18" charset="0"/>
              </a:rPr>
              <a:t>Poor mental health increases risk of youth violence </a:t>
            </a:r>
            <a:r>
              <a:rPr lang="en-US" sz="1600" dirty="0">
                <a:latin typeface="Cambria" panose="02040503050406030204" pitchFamily="18" charset="0"/>
              </a:rPr>
              <a:t>(Bushman et al., 2016) </a:t>
            </a: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  <a:sym typeface="Wingdings" pitchFamily="2" charset="2"/>
            </a:endParaRP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endParaRPr lang="en-US" dirty="0">
              <a:latin typeface="Cambria" panose="02040503050406030204" pitchFamily="18" charset="0"/>
              <a:sym typeface="Wingdings" pitchFamily="2" charset="2"/>
            </a:endParaRPr>
          </a:p>
          <a:p>
            <a:pPr lvl="1"/>
            <a:endParaRPr lang="en-US" dirty="0">
              <a:latin typeface="Cambria" panose="02040503050406030204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093423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6EA3A-5DDA-A94A-89D5-4BFC10AE5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341" y="1755649"/>
            <a:ext cx="9549384" cy="4743352"/>
          </a:xfrm>
        </p:spPr>
        <p:txBody>
          <a:bodyPr>
            <a:normAutofit/>
          </a:bodyPr>
          <a:lstStyle/>
          <a:p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lvl="1"/>
            <a:endParaRPr lang="en-US" dirty="0">
              <a:latin typeface="Cambria" panose="02040503050406030204" pitchFamily="18" charset="0"/>
            </a:endParaRPr>
          </a:p>
          <a:p>
            <a:endParaRPr lang="en-US" sz="1600" dirty="0">
              <a:latin typeface="Cambria" panose="020405030504060302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59AA72-6E3A-964E-860F-3F9DB8E06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29" y="992252"/>
            <a:ext cx="9939495" cy="1308036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mbria" panose="02040503050406030204" pitchFamily="18" charset="0"/>
              </a:rPr>
              <a:t>Discussion: Research Question 3</a:t>
            </a:r>
            <a:br>
              <a:rPr lang="en-US" sz="2800" dirty="0">
                <a:latin typeface="Cambria" panose="02040503050406030204" pitchFamily="18" charset="0"/>
              </a:rPr>
            </a:br>
            <a:br>
              <a:rPr lang="en-US" sz="2800" dirty="0">
                <a:latin typeface="Cambria" panose="02040503050406030204" pitchFamily="18" charset="0"/>
              </a:rPr>
            </a:br>
            <a:br>
              <a:rPr lang="en-US" sz="2800" dirty="0">
                <a:latin typeface="Cambria" panose="02040503050406030204" pitchFamily="18" charset="0"/>
              </a:rPr>
            </a:b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RQ3:</a:t>
            </a:r>
            <a:r>
              <a:rPr lang="en-US" sz="2800" i="1" dirty="0"/>
              <a:t>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Will Montanan school mental health professionals who report fewer violence prevention resources also report a poorer school climate?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</a:br>
            <a:endParaRPr 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BFAF00-1BB2-B642-8BC8-FCC8D9BC7718}"/>
              </a:ext>
            </a:extLst>
          </p:cNvPr>
          <p:cNvSpPr txBox="1"/>
          <p:nvPr/>
        </p:nvSpPr>
        <p:spPr>
          <a:xfrm>
            <a:off x="642715" y="2830875"/>
            <a:ext cx="1017050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Results: a more positive school climate was associated with fewer violence prevention resources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Cambria" panose="02040503050406030204" pitchFamily="18" charset="0"/>
              </a:rPr>
              <a:t>Variable </a:t>
            </a:r>
            <a:r>
              <a:rPr lang="en-US" sz="2400" u="sng" dirty="0">
                <a:latin typeface="Cambria" panose="02040503050406030204" pitchFamily="18" charset="0"/>
              </a:rPr>
              <a:t>not</a:t>
            </a:r>
            <a:r>
              <a:rPr lang="en-US" sz="2400" dirty="0">
                <a:latin typeface="Cambria" panose="02040503050406030204" pitchFamily="18" charset="0"/>
              </a:rPr>
              <a:t> measured in this analysis: size of school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Chen &amp; Weikart (2008): smaller schools have fewer resources, but higher rates of learning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How violence prevention resources affect school climate may be unique to each school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540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26BBA1-B394-0D44-86E9-9E6C6ECC3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14" y="395920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 dirty="0">
                <a:solidFill>
                  <a:schemeClr val="tx2"/>
                </a:solidFill>
                <a:latin typeface="Cambria" panose="02040503050406030204" pitchFamily="18" charset="0"/>
              </a:rPr>
              <a:t>Limitations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Graphic 6" descr="Warning">
            <a:extLst>
              <a:ext uri="{FF2B5EF4-FFF2-40B4-BE49-F238E27FC236}">
                <a16:creationId xmlns:a16="http://schemas.microsoft.com/office/drawing/2014/main" id="{31458FBA-5A45-4A5C-B50F-50B84D29D3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29652" y="1859078"/>
            <a:ext cx="3821102" cy="3821102"/>
          </a:xfrm>
          <a:prstGeom prst="rect">
            <a:avLst/>
          </a:prstGeom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195E3D2-B18E-5F46-9DF6-6A1407A81C46}"/>
              </a:ext>
            </a:extLst>
          </p:cNvPr>
          <p:cNvSpPr txBox="1"/>
          <p:nvPr/>
        </p:nvSpPr>
        <p:spPr>
          <a:xfrm>
            <a:off x="228600" y="1693035"/>
            <a:ext cx="643223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Population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Quantitative nature of School Safety Survey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Research Question 3: more variables likely influencing results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What constitutes a rural school?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Cambria" panose="02040503050406030204" pitchFamily="18" charset="0"/>
              </a:rPr>
              <a:t>Biased responses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397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C8566-684A-7D40-9941-10FC76DF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Implications for Montana Schools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3" descr="Upward trend">
            <a:extLst>
              <a:ext uri="{FF2B5EF4-FFF2-40B4-BE49-F238E27FC236}">
                <a16:creationId xmlns:a16="http://schemas.microsoft.com/office/drawing/2014/main" id="{B50FFA88-9406-7149-8E37-75DE331FC5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ADFB0-450A-CF45-B7ED-3900AC4F9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>
                <a:latin typeface="Cambria" panose="02040503050406030204" pitchFamily="18" charset="0"/>
              </a:rPr>
              <a:t>Need for increased effort toward improving school climate</a:t>
            </a:r>
          </a:p>
          <a:p>
            <a:pPr marL="914400" lvl="1" indent="-457200"/>
            <a:r>
              <a:rPr lang="en-US" dirty="0">
                <a:latin typeface="Cambria" panose="02040503050406030204" pitchFamily="18" charset="0"/>
              </a:rPr>
              <a:t>Whole child approach (Darling-Hammond &amp; Cook-Harvey, 2018) </a:t>
            </a:r>
          </a:p>
          <a:p>
            <a:pPr marL="457200" indent="-457200"/>
            <a:r>
              <a:rPr lang="en-US" sz="2400" dirty="0">
                <a:latin typeface="Cambria" panose="02040503050406030204" pitchFamily="18" charset="0"/>
              </a:rPr>
              <a:t>Stronger discipline management systems*</a:t>
            </a:r>
          </a:p>
          <a:p>
            <a:pPr marL="457200" indent="-457200"/>
            <a:r>
              <a:rPr lang="en-US" sz="2400" dirty="0">
                <a:latin typeface="Cambria" panose="02040503050406030204" pitchFamily="18" charset="0"/>
              </a:rPr>
              <a:t>Advocating for effective violence prevention programs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8472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E1CC77-9B96-3A43-BD70-1136A339E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510" y="1815320"/>
            <a:ext cx="3815210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 dirty="0">
                <a:solidFill>
                  <a:srgbClr val="000000"/>
                </a:solidFill>
                <a:latin typeface="Cambria" panose="02040503050406030204" pitchFamily="18" charset="0"/>
              </a:rPr>
              <a:t>Questions? </a:t>
            </a:r>
          </a:p>
        </p:txBody>
      </p:sp>
      <p:sp>
        <p:nvSpPr>
          <p:cNvPr id="13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Graphic 5" descr="Help">
            <a:extLst>
              <a:ext uri="{FF2B5EF4-FFF2-40B4-BE49-F238E27FC236}">
                <a16:creationId xmlns:a16="http://schemas.microsoft.com/office/drawing/2014/main" id="{DF5A65AA-C81D-401D-928B-7E2B91EDC7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84134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85378-966C-BE49-8ACB-1FD219EBA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268" y="139700"/>
            <a:ext cx="3316232" cy="1152144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D480B-0B62-2A42-96F8-66FE20D79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268" y="908050"/>
            <a:ext cx="10178322" cy="5810250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lnSpc>
                <a:spcPct val="170000"/>
              </a:lnSpc>
              <a:buNone/>
            </a:pPr>
            <a:r>
              <a:rPr lang="en-US" sz="4400" dirty="0">
                <a:latin typeface="Cambria" panose="02040503050406030204" pitchFamily="18" charset="0"/>
              </a:rPr>
              <a:t>Centers for Disease Control and Prevention. (2020). United States, High School Youth Risk Behavior Survey, 2019. Retrieved August 31, 2020 from </a:t>
            </a:r>
            <a:r>
              <a:rPr lang="en-US" sz="4400" u="sng" dirty="0">
                <a:latin typeface="Cambria" panose="02040503050406030204" pitchFamily="18" charset="0"/>
                <a:hlinkClick r:id="rId2"/>
              </a:rPr>
              <a:t>https://www.cdc.gov/healthyyouth/data/yrbs/results.htm</a:t>
            </a:r>
            <a:endParaRPr lang="en-US" sz="4400" u="sng" dirty="0">
              <a:latin typeface="Cambria" panose="02040503050406030204" pitchFamily="18" charset="0"/>
            </a:endParaRP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>
                <a:latin typeface="Cambria" panose="02040503050406030204" pitchFamily="18" charset="0"/>
              </a:rPr>
              <a:t>Chen, G., &amp; Weikart, L. A. (2008). Student background, school climate, school disorder, and student achievement: An empirical study of New York City's middle schools. </a:t>
            </a:r>
            <a:r>
              <a:rPr lang="en-US" sz="4400" i="1" dirty="0">
                <a:latin typeface="Cambria" panose="02040503050406030204" pitchFamily="18" charset="0"/>
              </a:rPr>
              <a:t>Journal of School Violence</a:t>
            </a:r>
            <a:r>
              <a:rPr lang="en-US" sz="4400" dirty="0">
                <a:latin typeface="Cambria" panose="02040503050406030204" pitchFamily="18" charset="0"/>
              </a:rPr>
              <a:t>, </a:t>
            </a:r>
            <a:r>
              <a:rPr lang="en-US" sz="4400" i="1" dirty="0">
                <a:latin typeface="Cambria" panose="02040503050406030204" pitchFamily="18" charset="0"/>
              </a:rPr>
              <a:t>7</a:t>
            </a:r>
            <a:r>
              <a:rPr lang="en-US" sz="4400" dirty="0">
                <a:latin typeface="Cambria" panose="02040503050406030204" pitchFamily="18" charset="0"/>
              </a:rPr>
              <a:t>(4), 3-20.</a:t>
            </a: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>
                <a:latin typeface="Cambria" panose="02040503050406030204" pitchFamily="18" charset="0"/>
              </a:rPr>
              <a:t>Cohen, J., McCabe, L., </a:t>
            </a:r>
            <a:r>
              <a:rPr lang="en-US" sz="4400" dirty="0" err="1">
                <a:latin typeface="Cambria" panose="02040503050406030204" pitchFamily="18" charset="0"/>
              </a:rPr>
              <a:t>Michelli</a:t>
            </a:r>
            <a:r>
              <a:rPr lang="en-US" sz="4400" dirty="0">
                <a:latin typeface="Cambria" panose="02040503050406030204" pitchFamily="18" charset="0"/>
              </a:rPr>
              <a:t>, N. M., &amp; </a:t>
            </a:r>
            <a:r>
              <a:rPr lang="en-US" sz="4400" dirty="0" err="1">
                <a:latin typeface="Cambria" panose="02040503050406030204" pitchFamily="18" charset="0"/>
              </a:rPr>
              <a:t>Pickeral</a:t>
            </a:r>
            <a:r>
              <a:rPr lang="en-US" sz="4400" dirty="0">
                <a:latin typeface="Cambria" panose="02040503050406030204" pitchFamily="18" charset="0"/>
              </a:rPr>
              <a:t>, T. (2009). School climate: Research, policy, teacher education and practice. Teachers’ College Record, 111, 	180 –213.</a:t>
            </a: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>
                <a:latin typeface="Cambria" panose="02040503050406030204" pitchFamily="18" charset="0"/>
              </a:rPr>
              <a:t>Darling-Hammond, L., &amp; Cook-Harvey, C. M. (2018). Educating the Whole Child: Improving School Climate to Support Student Success. </a:t>
            </a:r>
            <a:r>
              <a:rPr lang="en-US" sz="4400" i="1" dirty="0">
                <a:latin typeface="Cambria" panose="02040503050406030204" pitchFamily="18" charset="0"/>
              </a:rPr>
              <a:t>Learning Policy Institute</a:t>
            </a:r>
            <a:r>
              <a:rPr lang="en-US" sz="4400" dirty="0">
                <a:latin typeface="Cambria" panose="02040503050406030204" pitchFamily="18" charset="0"/>
              </a:rPr>
              <a:t>.</a:t>
            </a: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 err="1">
                <a:latin typeface="Cambria" panose="02040503050406030204" pitchFamily="18" charset="0"/>
              </a:rPr>
              <a:t>Finkelhor</a:t>
            </a:r>
            <a:r>
              <a:rPr lang="en-US" sz="4400" dirty="0">
                <a:latin typeface="Cambria" panose="02040503050406030204" pitchFamily="18" charset="0"/>
              </a:rPr>
              <a:t>, D., </a:t>
            </a:r>
            <a:r>
              <a:rPr lang="en-US" sz="4400" dirty="0" err="1">
                <a:latin typeface="Cambria" panose="02040503050406030204" pitchFamily="18" charset="0"/>
              </a:rPr>
              <a:t>Vanderminden</a:t>
            </a:r>
            <a:r>
              <a:rPr lang="en-US" sz="4400" dirty="0">
                <a:latin typeface="Cambria" panose="02040503050406030204" pitchFamily="18" charset="0"/>
              </a:rPr>
              <a:t>, J., Turner, H., Shattuck, A., &amp; Hamby, S. (2016). At-school victimization and violence exposure assessed in a national household survey of children and youth. </a:t>
            </a:r>
            <a:r>
              <a:rPr lang="en-US" sz="4400" i="1" dirty="0">
                <a:latin typeface="Cambria" panose="02040503050406030204" pitchFamily="18" charset="0"/>
              </a:rPr>
              <a:t>Journal of school violence</a:t>
            </a:r>
            <a:r>
              <a:rPr lang="en-US" sz="4400" dirty="0">
                <a:latin typeface="Cambria" panose="02040503050406030204" pitchFamily="18" charset="0"/>
              </a:rPr>
              <a:t>, </a:t>
            </a:r>
            <a:r>
              <a:rPr lang="en-US" sz="4400" i="1" dirty="0">
                <a:latin typeface="Cambria" panose="02040503050406030204" pitchFamily="18" charset="0"/>
              </a:rPr>
              <a:t>15</a:t>
            </a:r>
            <a:r>
              <a:rPr lang="en-US" sz="4400" dirty="0">
                <a:latin typeface="Cambria" panose="02040503050406030204" pitchFamily="18" charset="0"/>
              </a:rPr>
              <a:t>(1), 67-90. </a:t>
            </a:r>
            <a:r>
              <a:rPr lang="en-US" sz="4400" u="sng" dirty="0">
                <a:latin typeface="Cambria" panose="02040503050406030204" pitchFamily="18" charset="0"/>
                <a:hlinkClick r:id="rId3"/>
              </a:rPr>
              <a:t>https://doi.org/10.1080/15388220.2014.952816</a:t>
            </a:r>
            <a:endParaRPr lang="en-US" sz="4400" u="sng" dirty="0">
              <a:latin typeface="Cambria" panose="02040503050406030204" pitchFamily="18" charset="0"/>
            </a:endParaRP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>
                <a:latin typeface="Cambria" panose="02040503050406030204" pitchFamily="18" charset="0"/>
              </a:rPr>
              <a:t>Humphrey, N., Barlow, A., </a:t>
            </a:r>
            <a:r>
              <a:rPr lang="en-US" sz="4400" dirty="0" err="1">
                <a:latin typeface="Cambria" panose="02040503050406030204" pitchFamily="18" charset="0"/>
              </a:rPr>
              <a:t>Wigelsworth</a:t>
            </a:r>
            <a:r>
              <a:rPr lang="en-US" sz="4400" dirty="0">
                <a:latin typeface="Cambria" panose="02040503050406030204" pitchFamily="18" charset="0"/>
              </a:rPr>
              <a:t>, M., </a:t>
            </a:r>
            <a:r>
              <a:rPr lang="en-US" sz="4400" dirty="0" err="1">
                <a:latin typeface="Cambria" panose="02040503050406030204" pitchFamily="18" charset="0"/>
              </a:rPr>
              <a:t>Lendrum</a:t>
            </a:r>
            <a:r>
              <a:rPr lang="en-US" sz="4400" dirty="0">
                <a:latin typeface="Cambria" panose="02040503050406030204" pitchFamily="18" charset="0"/>
              </a:rPr>
              <a:t>, A., Pert, K., Joyce, C., ... &amp; </a:t>
            </a:r>
            <a:r>
              <a:rPr lang="en-US" sz="4400" dirty="0" err="1">
                <a:latin typeface="Cambria" panose="02040503050406030204" pitchFamily="18" charset="0"/>
              </a:rPr>
              <a:t>Calam</a:t>
            </a:r>
            <a:r>
              <a:rPr lang="en-US" sz="4400" dirty="0">
                <a:latin typeface="Cambria" panose="02040503050406030204" pitchFamily="18" charset="0"/>
              </a:rPr>
              <a:t>, R.  (2016). A cluster randomized controlled trial of the Promoting Alternative Thinking Strategies (PATHS) curriculum. Journal of school psychology, 58, 73-89. </a:t>
            </a:r>
            <a:r>
              <a:rPr lang="en-US" sz="4400" u="sng" dirty="0">
                <a:latin typeface="Cambria" panose="02040503050406030204" pitchFamily="18" charset="0"/>
                <a:hlinkClick r:id="rId4" tooltip="Persistent link using digital object identifier"/>
              </a:rPr>
              <a:t>https://doi.org/10.1016/j.jsp.2016.07.002</a:t>
            </a:r>
            <a:endParaRPr lang="en-US" sz="4400" dirty="0">
              <a:latin typeface="Cambria" panose="02040503050406030204" pitchFamily="18" charset="0"/>
            </a:endParaRP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>
                <a:latin typeface="Cambria" panose="02040503050406030204" pitchFamily="18" charset="0"/>
              </a:rPr>
              <a:t>Klinger, A. (2019). </a:t>
            </a:r>
            <a:r>
              <a:rPr lang="en-US" sz="4400" i="1" dirty="0">
                <a:latin typeface="Cambria" panose="02040503050406030204" pitchFamily="18" charset="0"/>
              </a:rPr>
              <a:t>Violent threats and incidents in schools.</a:t>
            </a:r>
            <a:r>
              <a:rPr lang="en-US" sz="4400" dirty="0">
                <a:latin typeface="Cambria" panose="02040503050406030204" pitchFamily="18" charset="0"/>
              </a:rPr>
              <a:t> The Educator’s School Safety Network. </a:t>
            </a:r>
            <a:r>
              <a:rPr lang="en-US" sz="4400" u="sng" dirty="0">
                <a:latin typeface="Cambria" panose="02040503050406030204" pitchFamily="18" charset="0"/>
                <a:hlinkClick r:id="rId5"/>
              </a:rPr>
              <a:t>http://eschoolsafety.org/violence</a:t>
            </a:r>
            <a:endParaRPr lang="en-US" sz="4400" u="sng" dirty="0">
              <a:latin typeface="Cambria" panose="02040503050406030204" pitchFamily="18" charset="0"/>
            </a:endParaRP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 err="1">
                <a:latin typeface="Cambria" panose="02040503050406030204" pitchFamily="18" charset="0"/>
              </a:rPr>
              <a:t>Kutsyuruba</a:t>
            </a:r>
            <a:r>
              <a:rPr lang="en-US" sz="4400" dirty="0">
                <a:latin typeface="Cambria" panose="02040503050406030204" pitchFamily="18" charset="0"/>
              </a:rPr>
              <a:t>, B., Klinger, D. A., &amp; Hussain, A. (2015). Relationships among school climate, school safety, and student achievement and well‐being: a review of the literature. Review of Education, 3(2), 103-135. </a:t>
            </a:r>
            <a:r>
              <a:rPr lang="en-US" sz="4400" u="sng" dirty="0">
                <a:latin typeface="Cambria" panose="02040503050406030204" pitchFamily="18" charset="0"/>
                <a:hlinkClick r:id="rId6"/>
              </a:rPr>
              <a:t>https://doi.org/10.1002/rev3.3043</a:t>
            </a:r>
            <a:endParaRPr lang="en-US" sz="4400" u="sng" dirty="0">
              <a:latin typeface="Cambria" panose="02040503050406030204" pitchFamily="18" charset="0"/>
            </a:endParaRP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>
                <a:latin typeface="Cambria" panose="02040503050406030204" pitchFamily="18" charset="0"/>
              </a:rPr>
              <a:t>Mink, M. D., Moore, C. G., Johnson, A., Probst, J. C., &amp; Martin, A. (2005). Violence and rural teens: Teen violence, drug use, and school-based prevention services in rural America</a:t>
            </a:r>
            <a:r>
              <a:rPr lang="en-US" sz="4400" i="1" dirty="0">
                <a:latin typeface="Cambria" panose="02040503050406030204" pitchFamily="18" charset="0"/>
              </a:rPr>
              <a:t>. Columbia, SC: South Carolina Rural Health Research Center. </a:t>
            </a:r>
            <a:r>
              <a:rPr lang="en-US" sz="4400" dirty="0">
                <a:latin typeface="Cambria" panose="02040503050406030204" pitchFamily="18" charset="0"/>
              </a:rPr>
              <a:t>Available at</a:t>
            </a:r>
            <a:r>
              <a:rPr lang="en-US" sz="4400" i="1" dirty="0">
                <a:latin typeface="Cambria" panose="02040503050406030204" pitchFamily="18" charset="0"/>
              </a:rPr>
              <a:t> </a:t>
            </a:r>
            <a:r>
              <a:rPr lang="en-US" sz="4400" dirty="0">
                <a:latin typeface="Cambria" panose="02040503050406030204" pitchFamily="18" charset="0"/>
              </a:rPr>
              <a:t>http://</a:t>
            </a:r>
            <a:r>
              <a:rPr lang="en-US" sz="4400" dirty="0" err="1">
                <a:latin typeface="Cambria" panose="02040503050406030204" pitchFamily="18" charset="0"/>
              </a:rPr>
              <a:t>rhr</a:t>
            </a:r>
            <a:r>
              <a:rPr lang="en-US" sz="4400" dirty="0">
                <a:latin typeface="Cambria" panose="02040503050406030204" pitchFamily="18" charset="0"/>
              </a:rPr>
              <a:t>. </a:t>
            </a:r>
            <a:r>
              <a:rPr lang="en-US" sz="4400" dirty="0" err="1">
                <a:latin typeface="Cambria" panose="02040503050406030204" pitchFamily="18" charset="0"/>
              </a:rPr>
              <a:t>sph</a:t>
            </a:r>
            <a:r>
              <a:rPr lang="en-US" sz="4400" dirty="0">
                <a:latin typeface="Cambria" panose="02040503050406030204" pitchFamily="18" charset="0"/>
              </a:rPr>
              <a:t>. sc. </a:t>
            </a:r>
            <a:r>
              <a:rPr lang="en-US" sz="4400" dirty="0" err="1">
                <a:latin typeface="Cambria" panose="02040503050406030204" pitchFamily="18" charset="0"/>
              </a:rPr>
              <a:t>edu</a:t>
            </a:r>
            <a:r>
              <a:rPr lang="en-US" sz="4400" dirty="0">
                <a:latin typeface="Cambria" panose="02040503050406030204" pitchFamily="18" charset="0"/>
              </a:rPr>
              <a:t>/report/</a:t>
            </a:r>
            <a:r>
              <a:rPr lang="en-US" sz="4400" dirty="0" err="1">
                <a:latin typeface="Cambria" panose="02040503050406030204" pitchFamily="18" charset="0"/>
              </a:rPr>
              <a:t>scrhrcteenviolence</a:t>
            </a:r>
            <a:r>
              <a:rPr lang="en-US" sz="4400" dirty="0">
                <a:latin typeface="Cambria" panose="02040503050406030204" pitchFamily="18" charset="0"/>
              </a:rPr>
              <a:t>. pdf.</a:t>
            </a: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>
                <a:latin typeface="Cambria" panose="02040503050406030204" pitchFamily="18" charset="0"/>
              </a:rPr>
              <a:t>Skiba, R., Simmons, A. B., Peterson, R., &amp; Forde, S. (2006). The SRS Safe Schools Survey: A broader perspective on school violence prevention. In S. R.  Jimerson &amp; M. Furlong (Eds.), </a:t>
            </a:r>
            <a:r>
              <a:rPr lang="en-US" sz="4400" i="1" dirty="0">
                <a:latin typeface="Cambria" panose="02040503050406030204" pitchFamily="18" charset="0"/>
              </a:rPr>
              <a:t>Handbook of school violence and school safety: From research to practice</a:t>
            </a:r>
            <a:r>
              <a:rPr lang="en-US" sz="4400" dirty="0">
                <a:latin typeface="Cambria" panose="02040503050406030204" pitchFamily="18" charset="0"/>
              </a:rPr>
              <a:t> (p. 157–170). Lawrence Erlbaum  Associates Publishers.</a:t>
            </a: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4400" dirty="0">
                <a:latin typeface="Cambria" panose="02040503050406030204" pitchFamily="18" charset="0"/>
              </a:rPr>
              <a:t>Wynne, S. L., &amp; </a:t>
            </a:r>
            <a:r>
              <a:rPr lang="en-US" sz="4400" dirty="0" err="1">
                <a:latin typeface="Cambria" panose="02040503050406030204" pitchFamily="18" charset="0"/>
              </a:rPr>
              <a:t>Joo</a:t>
            </a:r>
            <a:r>
              <a:rPr lang="en-US" sz="4400" dirty="0">
                <a:latin typeface="Cambria" panose="02040503050406030204" pitchFamily="18" charset="0"/>
              </a:rPr>
              <a:t>, H. J. (2011). Predictors of school victimization: individual, familial, and school factors. </a:t>
            </a:r>
            <a:r>
              <a:rPr lang="en-US" sz="4400" i="1" dirty="0">
                <a:latin typeface="Cambria" panose="02040503050406030204" pitchFamily="18" charset="0"/>
              </a:rPr>
              <a:t>Crime &amp; Delinquency</a:t>
            </a:r>
            <a:r>
              <a:rPr lang="en-US" sz="4400" dirty="0">
                <a:latin typeface="Cambria" panose="02040503050406030204" pitchFamily="18" charset="0"/>
              </a:rPr>
              <a:t>, </a:t>
            </a:r>
            <a:r>
              <a:rPr lang="en-US" sz="4400" i="1" dirty="0">
                <a:latin typeface="Cambria" panose="02040503050406030204" pitchFamily="18" charset="0"/>
              </a:rPr>
              <a:t>57</a:t>
            </a:r>
            <a:r>
              <a:rPr lang="en-US" sz="4400" dirty="0">
                <a:latin typeface="Cambria" panose="02040503050406030204" pitchFamily="18" charset="0"/>
              </a:rPr>
              <a:t>(3), 458-488.</a:t>
            </a:r>
          </a:p>
          <a:p>
            <a:pPr marL="0" indent="-457200">
              <a:lnSpc>
                <a:spcPct val="170000"/>
              </a:lnSpc>
              <a:buNone/>
            </a:pPr>
            <a:endParaRPr lang="en-US" sz="4400" dirty="0">
              <a:highlight>
                <a:srgbClr val="FFFF00"/>
              </a:highlight>
              <a:latin typeface="Cambria" panose="020405030504060302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4400" dirty="0">
              <a:highlight>
                <a:srgbClr val="FFFF00"/>
              </a:highlight>
              <a:latin typeface="Cambria" panose="020405030504060302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sz="4400" dirty="0">
              <a:latin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4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CDF52-75B5-AA4C-B21F-3E6A341EA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78" y="304967"/>
            <a:ext cx="10515600" cy="1325563"/>
          </a:xfrm>
        </p:spPr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School Violence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9A203-5C50-5A47-8733-E73921E00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78" y="1630530"/>
            <a:ext cx="10515600" cy="4722743"/>
          </a:xfrm>
        </p:spPr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Incidents of school violence increased 113% in the 2017-18 school year </a:t>
            </a:r>
            <a:r>
              <a:rPr lang="en-US" sz="1600" dirty="0">
                <a:latin typeface="Cambria" panose="02040503050406030204" pitchFamily="18" charset="0"/>
              </a:rPr>
              <a:t>(Klinger et al., 2019) 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</a:rPr>
              <a:t>School violence, such as shootings, assaults, weapons in school, or fights are all events that can negatively affect student functioning in school </a:t>
            </a:r>
            <a:r>
              <a:rPr lang="en-US" sz="1600" dirty="0">
                <a:latin typeface="Cambria" panose="02040503050406030204" pitchFamily="18" charset="0"/>
              </a:rPr>
              <a:t>(Wynne &amp; </a:t>
            </a:r>
            <a:r>
              <a:rPr lang="en-US" sz="1600" dirty="0" err="1">
                <a:latin typeface="Cambria" panose="02040503050406030204" pitchFamily="18" charset="0"/>
              </a:rPr>
              <a:t>Joo</a:t>
            </a:r>
            <a:r>
              <a:rPr lang="en-US" sz="1600" dirty="0">
                <a:latin typeface="Cambria" panose="02040503050406030204" pitchFamily="18" charset="0"/>
              </a:rPr>
              <a:t>, 2011)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</a:rPr>
              <a:t>2015 school year: 48% of students reported some form of victimization on school grounds (e.g., physical assaults, sexual abuse and assaults, and receiving intimidating threats) </a:t>
            </a:r>
            <a:r>
              <a:rPr lang="en-US" sz="1600" dirty="0">
                <a:latin typeface="Cambria" panose="02040503050406030204" pitchFamily="18" charset="0"/>
              </a:rPr>
              <a:t>(</a:t>
            </a:r>
            <a:r>
              <a:rPr lang="en-US" sz="1600" dirty="0" err="1">
                <a:latin typeface="Cambria" panose="02040503050406030204" pitchFamily="18" charset="0"/>
              </a:rPr>
              <a:t>Finkelhor</a:t>
            </a:r>
            <a:r>
              <a:rPr lang="en-US" sz="1600" dirty="0">
                <a:latin typeface="Cambria" panose="02040503050406030204" pitchFamily="18" charset="0"/>
              </a:rPr>
              <a:t> et al., 2016)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3657600" lvl="8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B8876C-83EC-E643-996D-DBDACBC34D6D}"/>
              </a:ext>
            </a:extLst>
          </p:cNvPr>
          <p:cNvSpPr txBox="1"/>
          <p:nvPr/>
        </p:nvSpPr>
        <p:spPr>
          <a:xfrm>
            <a:off x="7664824" y="5983941"/>
            <a:ext cx="376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76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B8876C-83EC-E643-996D-DBDACBC34D6D}"/>
              </a:ext>
            </a:extLst>
          </p:cNvPr>
          <p:cNvSpPr txBox="1"/>
          <p:nvPr/>
        </p:nvSpPr>
        <p:spPr>
          <a:xfrm>
            <a:off x="7664824" y="5983941"/>
            <a:ext cx="376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D2BEAF6-D37D-7C42-8506-8866225A07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9245349"/>
              </p:ext>
            </p:extLst>
          </p:nvPr>
        </p:nvGraphicFramePr>
        <p:xfrm>
          <a:off x="475488" y="504727"/>
          <a:ext cx="11137392" cy="5633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89234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43F62B-BD97-614C-96F4-91A80B91E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163448" cy="525637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mbria" panose="02040503050406030204" pitchFamily="18" charset="0"/>
              </a:rPr>
              <a:t>School Violence Theories 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5C1F0A44-ED2F-47E3-AD2E-FAD2182B33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19862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1272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chool Hallway Stock Photos And Images - 123RF">
            <a:extLst>
              <a:ext uri="{FF2B5EF4-FFF2-40B4-BE49-F238E27FC236}">
                <a16:creationId xmlns:a16="http://schemas.microsoft.com/office/drawing/2014/main" id="{BB3FEE0F-7BCB-BE43-BC68-226ED28686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08" r="-1" b="4649"/>
          <a:stretch/>
        </p:blipFill>
        <p:spPr bwMode="auto">
          <a:xfrm>
            <a:off x="0" y="0"/>
            <a:ext cx="12270828" cy="8261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F1B964-CA01-3E43-841D-E55B19441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92" y="2116724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ambria" panose="02040503050406030204" pitchFamily="18" charset="0"/>
              </a:rPr>
              <a:t>School Climate </a:t>
            </a:r>
            <a:endParaRPr lang="en-US" sz="3600" dirty="0"/>
          </a:p>
        </p:txBody>
      </p:sp>
      <p:cxnSp>
        <p:nvCxnSpPr>
          <p:cNvPr id="2053" name="Straight Connector 7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A81A6-0E78-CD44-B550-6144B4C53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686" y="3164368"/>
            <a:ext cx="5649314" cy="3936988"/>
          </a:xfrm>
        </p:spPr>
        <p:txBody>
          <a:bodyPr anchor="ctr">
            <a:noAutofit/>
          </a:bodyPr>
          <a:lstStyle/>
          <a:p>
            <a:r>
              <a:rPr lang="en-US" sz="2000" dirty="0">
                <a:latin typeface="Cambria" panose="02040503050406030204" pitchFamily="18" charset="0"/>
              </a:rPr>
              <a:t>School climate refers to the quality and character of  school life </a:t>
            </a:r>
          </a:p>
          <a:p>
            <a:r>
              <a:rPr lang="en-US" sz="2000" dirty="0">
                <a:latin typeface="Cambria" panose="02040503050406030204" pitchFamily="18" charset="0"/>
              </a:rPr>
              <a:t>Dimensions of School Climate: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</a:rPr>
              <a:t>Academic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</a:rPr>
              <a:t>Community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</a:rPr>
              <a:t>Safety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</a:rPr>
              <a:t>Instructional </a:t>
            </a:r>
          </a:p>
          <a:p>
            <a:r>
              <a:rPr lang="en-US" sz="2000" dirty="0">
                <a:latin typeface="Cambria" panose="02040503050406030204" pitchFamily="18" charset="0"/>
              </a:rPr>
              <a:t>Research suggests that negative school climate can impact students’ academic performance </a:t>
            </a:r>
            <a:r>
              <a:rPr lang="en-US" sz="1600" dirty="0">
                <a:latin typeface="Cambria" panose="02040503050406030204" pitchFamily="18" charset="0"/>
              </a:rPr>
              <a:t>(Cohen et al., 2009) </a:t>
            </a:r>
          </a:p>
        </p:txBody>
      </p:sp>
    </p:spTree>
    <p:extLst>
      <p:ext uri="{BB962C8B-B14F-4D97-AF65-F5344CB8AC3E}">
        <p14:creationId xmlns:p14="http://schemas.microsoft.com/office/powerpoint/2010/main" val="138684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27B1D3-CA98-9F4F-840C-B0906B8DF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FFFFFF"/>
                </a:solidFill>
                <a:latin typeface="Cambria" panose="02040503050406030204" pitchFamily="18" charset="0"/>
              </a:rPr>
              <a:t>Efficacy of School Violence Prevention Programs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71B16-FF9A-B24B-9AC1-0F30B631A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Increase in school violence prevention strategies, especially crisis preparation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Most school violence prevention programs teach students alternative strategies to violence and interpersonal skills 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05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7CCC30-AA94-4B4B-AC82-4CD6A36A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Cambria" panose="02040503050406030204" pitchFamily="18" charset="0"/>
              </a:rPr>
              <a:t>Rurality as a Risk Factor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BC696-0111-244D-A75A-8EDF27244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613" y="2693460"/>
            <a:ext cx="5288630" cy="3670763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Rural schools are more at risk of school violence than urban schools 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Many rural schools do not have funding for school violence prevention programs </a:t>
            </a:r>
            <a:r>
              <a:rPr lang="en-US" sz="1700" dirty="0">
                <a:solidFill>
                  <a:srgbClr val="000000"/>
                </a:solidFill>
                <a:latin typeface="Cambria" panose="02040503050406030204" pitchFamily="18" charset="0"/>
              </a:rPr>
              <a:t>(Mink et al. 2005)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Efficacy of violence prevention programs is under-studied in rural schools </a:t>
            </a:r>
          </a:p>
          <a:p>
            <a:pPr lvl="1"/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19" name="Picture 4" descr="Rural America Images, Stock Photos &amp; Vectors | Shutterstock">
            <a:extLst>
              <a:ext uri="{FF2B5EF4-FFF2-40B4-BE49-F238E27FC236}">
                <a16:creationId xmlns:a16="http://schemas.microsoft.com/office/drawing/2014/main" id="{27FD29EB-4B72-4440-9C8A-D6D6041CD5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6883095" y="2934074"/>
            <a:ext cx="4953000" cy="3189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243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CCC30-AA94-4B4B-AC82-4CD6A36A6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7366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ambria" panose="02040503050406030204" pitchFamily="18" charset="0"/>
              </a:rPr>
              <a:t>Research Question (1)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FE8BE6-0A47-E744-90E4-572870A06B22}"/>
              </a:ext>
            </a:extLst>
          </p:cNvPr>
          <p:cNvSpPr txBox="1"/>
          <p:nvPr/>
        </p:nvSpPr>
        <p:spPr>
          <a:xfrm>
            <a:off x="831850" y="1599228"/>
            <a:ext cx="10528300" cy="3970318"/>
          </a:xfrm>
          <a:prstGeom prst="rect">
            <a:avLst/>
          </a:prstGeom>
          <a:noFill/>
          <a:ln w="53975" cap="rnd">
            <a:solidFill>
              <a:schemeClr val="accent1">
                <a:shade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0528300"/>
                      <a:gd name="connsiteY0" fmla="*/ 0 h 4524315"/>
                      <a:gd name="connsiteX1" fmla="*/ 10528300 w 10528300"/>
                      <a:gd name="connsiteY1" fmla="*/ 0 h 4524315"/>
                      <a:gd name="connsiteX2" fmla="*/ 10528300 w 10528300"/>
                      <a:gd name="connsiteY2" fmla="*/ 4524315 h 4524315"/>
                      <a:gd name="connsiteX3" fmla="*/ 0 w 10528300"/>
                      <a:gd name="connsiteY3" fmla="*/ 4524315 h 4524315"/>
                      <a:gd name="connsiteX4" fmla="*/ 0 w 10528300"/>
                      <a:gd name="connsiteY4" fmla="*/ 0 h 45243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528300" h="4524315" extrusionOk="0">
                        <a:moveTo>
                          <a:pt x="0" y="0"/>
                        </a:moveTo>
                        <a:cubicBezTo>
                          <a:pt x="1807224" y="118645"/>
                          <a:pt x="5959666" y="116012"/>
                          <a:pt x="10528300" y="0"/>
                        </a:cubicBezTo>
                        <a:cubicBezTo>
                          <a:pt x="10395418" y="1598068"/>
                          <a:pt x="10613251" y="3528365"/>
                          <a:pt x="10528300" y="4524315"/>
                        </a:cubicBezTo>
                        <a:cubicBezTo>
                          <a:pt x="6925863" y="4658915"/>
                          <a:pt x="4628455" y="4367119"/>
                          <a:pt x="0" y="4524315"/>
                        </a:cubicBezTo>
                        <a:cubicBezTo>
                          <a:pt x="-20187" y="3502394"/>
                          <a:pt x="-152480" y="212012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b="1" dirty="0">
                <a:latin typeface="Cambria" panose="02040503050406030204" pitchFamily="18" charset="0"/>
              </a:rPr>
              <a:t>R1: Do school mental health professionals (MHP) in Montana who report a perceived efficacy of violence prevention programs also report a positive school climate? 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i="1" dirty="0">
                <a:latin typeface="Cambria" panose="02040503050406030204" pitchFamily="18" charset="0"/>
              </a:rPr>
              <a:t>H1: There will be a positive relationship between School MHP who report efficacious school violence prevention programs and a more positive school climate.</a:t>
            </a:r>
            <a:endParaRPr lang="en-US" sz="2400" b="1" dirty="0">
              <a:latin typeface="Cambria" panose="020405030504060302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97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42995</TotalTime>
  <Words>3673</Words>
  <Application>Microsoft Macintosh PowerPoint</Application>
  <PresentationFormat>Widescreen</PresentationFormat>
  <Paragraphs>301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</vt:lpstr>
      <vt:lpstr>Office Theme</vt:lpstr>
      <vt:lpstr>School Mental Health Professionals’ Perceived Efficacy of Violence Prevention Programs and School Climate in Rural Schools</vt:lpstr>
      <vt:lpstr>Agenda</vt:lpstr>
      <vt:lpstr>School Violence</vt:lpstr>
      <vt:lpstr>PowerPoint Presentation</vt:lpstr>
      <vt:lpstr>School Violence Theories </vt:lpstr>
      <vt:lpstr>School Climate </vt:lpstr>
      <vt:lpstr>Efficacy of School Violence Prevention Programs </vt:lpstr>
      <vt:lpstr>Rurality as a Risk Factor </vt:lpstr>
      <vt:lpstr>Research Question (1)  </vt:lpstr>
      <vt:lpstr>Research Question (2) </vt:lpstr>
      <vt:lpstr>Research Question (3) </vt:lpstr>
      <vt:lpstr>Methodology</vt:lpstr>
      <vt:lpstr>PowerPoint Presentation</vt:lpstr>
      <vt:lpstr>Results and Analyses</vt:lpstr>
      <vt:lpstr>Results: Research Question 1 </vt:lpstr>
      <vt:lpstr>Results: Research Question 2 </vt:lpstr>
      <vt:lpstr>Results: Research Question 3 </vt:lpstr>
      <vt:lpstr>Discussion</vt:lpstr>
      <vt:lpstr>Discussion: Research Question 1   Do school mental health professionals in Montana who report a perceived efficacy of violence prevention programs also report a more positive school climate? </vt:lpstr>
      <vt:lpstr>Discussion: Research Question 2  Will Montanan school mental health professionals who report fewer incidents of violence in their schools also report a positive school climate?  </vt:lpstr>
      <vt:lpstr>Discussion: Research Question 3   RQ3: Will Montanan school mental health professionals who report fewer violence prevention resources also report a poorer school climate? </vt:lpstr>
      <vt:lpstr>Limitations</vt:lpstr>
      <vt:lpstr>Implications for Montana Schools</vt:lpstr>
      <vt:lpstr>Questions?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Mental Health Professionals’ Perceived Efficacy of Violence Prevention Programs and School Climate in Rural Schools</dc:title>
  <dc:creator>Rotzal, Jenny</dc:creator>
  <cp:lastModifiedBy>Rotzal, Jenny</cp:lastModifiedBy>
  <cp:revision>78</cp:revision>
  <dcterms:created xsi:type="dcterms:W3CDTF">2020-10-06T23:01:13Z</dcterms:created>
  <dcterms:modified xsi:type="dcterms:W3CDTF">2022-02-28T23:21:22Z</dcterms:modified>
</cp:coreProperties>
</file>