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3" pos="138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4E6D"/>
    <a:srgbClr val="9FBA61"/>
    <a:srgbClr val="1EA6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42" autoAdjust="0"/>
    <p:restoredTop sz="94660"/>
  </p:normalViewPr>
  <p:slideViewPr>
    <p:cSldViewPr snapToGrid="0" showGuides="1">
      <p:cViewPr varScale="1">
        <p:scale>
          <a:sx n="23" d="100"/>
          <a:sy n="23" d="100"/>
        </p:scale>
        <p:origin x="1992" y="272"/>
      </p:cViewPr>
      <p:guideLst>
        <p:guide orient="horz" pos="10368"/>
        <p:guide pos="138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2F167C-0D7F-49CD-ADC7-EEE2466C8152}" type="doc">
      <dgm:prSet loTypeId="urn:diagrams.loki3.com/VaryingWidthList" loCatId="list" qsTypeId="urn:microsoft.com/office/officeart/2005/8/quickstyle/simple1" qsCatId="simple" csTypeId="urn:microsoft.com/office/officeart/2005/8/colors/accent1_2" csCatId="accent1" phldr="1"/>
      <dgm:spPr/>
    </dgm:pt>
    <dgm:pt modelId="{52F674F5-8A2F-4273-AF7C-BA2092BE86E5}">
      <dgm:prSet phldrT="[Text]" custT="1"/>
      <dgm:spPr>
        <a:solidFill>
          <a:srgbClr val="9FBA61">
            <a:alpha val="80000"/>
          </a:srgbClr>
        </a:solidFill>
        <a:ln>
          <a:noFill/>
          <a:round/>
        </a:ln>
      </dgm:spPr>
      <dgm:t>
        <a:bodyPr/>
        <a:lstStyle/>
        <a:p>
          <a:r>
            <a:rPr lang="en-US" sz="4600" b="1" dirty="0">
              <a:solidFill>
                <a:srgbClr val="3F4E6D"/>
              </a:solidFill>
              <a:latin typeface="Arial" panose="020B0604020202020204" pitchFamily="34" charset="0"/>
              <a:cs typeface="Arial" panose="020B0604020202020204" pitchFamily="34" charset="0"/>
            </a:rPr>
            <a:t>Qualitative key informant interviews (N=40)</a:t>
          </a:r>
        </a:p>
      </dgm:t>
    </dgm:pt>
    <dgm:pt modelId="{07EB98C8-F5FD-4784-9454-E44CDA630FA2}" type="parTrans" cxnId="{8697A86C-2744-45D1-9C49-68B6FCF0EEC6}">
      <dgm:prSet/>
      <dgm:spPr/>
      <dgm:t>
        <a:bodyPr/>
        <a:lstStyle/>
        <a:p>
          <a:endParaRPr lang="en-US" sz="4600"/>
        </a:p>
      </dgm:t>
    </dgm:pt>
    <dgm:pt modelId="{BF0B1609-24C4-40B3-93F2-4215234851C4}" type="sibTrans" cxnId="{8697A86C-2744-45D1-9C49-68B6FCF0EEC6}">
      <dgm:prSet/>
      <dgm:spPr/>
      <dgm:t>
        <a:bodyPr/>
        <a:lstStyle/>
        <a:p>
          <a:endParaRPr lang="en-US" sz="4600"/>
        </a:p>
      </dgm:t>
    </dgm:pt>
    <dgm:pt modelId="{769BE6A9-9AAC-4351-BC12-09119F7B0BEF}">
      <dgm:prSet phldrT="[Text]" custT="1"/>
      <dgm:spPr>
        <a:solidFill>
          <a:srgbClr val="9FBA61"/>
        </a:solidFill>
        <a:ln>
          <a:noFill/>
        </a:ln>
      </dgm:spPr>
      <dgm:t>
        <a:bodyPr/>
        <a:lstStyle/>
        <a:p>
          <a:r>
            <a:rPr lang="en-US" sz="4600" b="1" dirty="0">
              <a:solidFill>
                <a:srgbClr val="3F4E6D"/>
              </a:solidFill>
              <a:latin typeface="Arial" panose="020B0604020202020204" pitchFamily="34" charset="0"/>
              <a:cs typeface="Arial" panose="020B0604020202020204" pitchFamily="34" charset="0"/>
            </a:rPr>
            <a:t>Mixed-methods</a:t>
          </a:r>
        </a:p>
      </dgm:t>
    </dgm:pt>
    <dgm:pt modelId="{99EFD217-7D24-4A17-A0A4-52554B3EAA97}" type="sibTrans" cxnId="{52B6DF18-2B54-4A8B-BA33-2C1CA4425201}">
      <dgm:prSet/>
      <dgm:spPr/>
      <dgm:t>
        <a:bodyPr/>
        <a:lstStyle/>
        <a:p>
          <a:endParaRPr lang="en-US" sz="4600"/>
        </a:p>
      </dgm:t>
    </dgm:pt>
    <dgm:pt modelId="{B285AF89-ED81-4783-9A87-8B2473E65CFD}" type="parTrans" cxnId="{52B6DF18-2B54-4A8B-BA33-2C1CA4425201}">
      <dgm:prSet/>
      <dgm:spPr/>
      <dgm:t>
        <a:bodyPr/>
        <a:lstStyle/>
        <a:p>
          <a:endParaRPr lang="en-US" sz="4600"/>
        </a:p>
      </dgm:t>
    </dgm:pt>
    <dgm:pt modelId="{0EC0566C-7301-4EBB-BC55-C69A2844BA81}">
      <dgm:prSet custT="1"/>
      <dgm:spPr>
        <a:solidFill>
          <a:srgbClr val="9FBA61">
            <a:alpha val="90000"/>
          </a:srgbClr>
        </a:solidFill>
        <a:ln>
          <a:noFill/>
          <a:round/>
        </a:ln>
      </dgm:spPr>
      <dgm:t>
        <a:bodyPr/>
        <a:lstStyle/>
        <a:p>
          <a:r>
            <a:rPr lang="en-US" sz="4600" b="1" dirty="0">
              <a:solidFill>
                <a:srgbClr val="3F4E6D"/>
              </a:solidFill>
              <a:latin typeface="Arial" panose="020B0604020202020204" pitchFamily="34" charset="0"/>
              <a:cs typeface="Arial" panose="020B0604020202020204" pitchFamily="34" charset="0"/>
            </a:rPr>
            <a:t>CBPR for interview tool development</a:t>
          </a:r>
          <a:endParaRPr lang="en-US" sz="4600" dirty="0">
            <a:solidFill>
              <a:srgbClr val="3F4E6D"/>
            </a:solidFill>
            <a:latin typeface="Arial" panose="020B0604020202020204" pitchFamily="34" charset="0"/>
            <a:cs typeface="Arial" panose="020B0604020202020204" pitchFamily="34" charset="0"/>
          </a:endParaRPr>
        </a:p>
      </dgm:t>
    </dgm:pt>
    <dgm:pt modelId="{93E66D62-3DCE-4A56-8FB9-F30A8CBE6E34}" type="parTrans" cxnId="{ABEF2F9D-9987-4A9E-B274-A6850F5165CB}">
      <dgm:prSet/>
      <dgm:spPr/>
      <dgm:t>
        <a:bodyPr/>
        <a:lstStyle/>
        <a:p>
          <a:endParaRPr lang="en-US" sz="4600"/>
        </a:p>
      </dgm:t>
    </dgm:pt>
    <dgm:pt modelId="{F94393B9-DA2B-48F6-995A-2E3FD763F675}" type="sibTrans" cxnId="{ABEF2F9D-9987-4A9E-B274-A6850F5165CB}">
      <dgm:prSet/>
      <dgm:spPr/>
      <dgm:t>
        <a:bodyPr/>
        <a:lstStyle/>
        <a:p>
          <a:endParaRPr lang="en-US" sz="4600"/>
        </a:p>
      </dgm:t>
    </dgm:pt>
    <dgm:pt modelId="{4EB2CAED-235A-445B-A4AC-DDC7AD6BABDF}">
      <dgm:prSet custT="1"/>
      <dgm:spPr>
        <a:solidFill>
          <a:srgbClr val="9FBA61">
            <a:alpha val="70000"/>
          </a:srgbClr>
        </a:solidFill>
        <a:ln>
          <a:noFill/>
        </a:ln>
      </dgm:spPr>
      <dgm:t>
        <a:bodyPr/>
        <a:lstStyle/>
        <a:p>
          <a:r>
            <a:rPr lang="en-US" sz="4600" b="1" dirty="0">
              <a:solidFill>
                <a:srgbClr val="3F4E6D"/>
              </a:solidFill>
              <a:latin typeface="Arial" panose="020B0604020202020204" pitchFamily="34" charset="0"/>
              <a:cs typeface="Arial" panose="020B0604020202020204" pitchFamily="34" charset="0"/>
            </a:rPr>
            <a:t>Iterative process to identify themes and develop code book</a:t>
          </a:r>
        </a:p>
      </dgm:t>
    </dgm:pt>
    <dgm:pt modelId="{AF62CA2B-40C3-45EC-A479-7590CE4EB05B}" type="parTrans" cxnId="{25D73B9E-5A3F-451F-9E47-D5D9E7DFB9D6}">
      <dgm:prSet/>
      <dgm:spPr/>
      <dgm:t>
        <a:bodyPr/>
        <a:lstStyle/>
        <a:p>
          <a:endParaRPr lang="en-US" sz="4600"/>
        </a:p>
      </dgm:t>
    </dgm:pt>
    <dgm:pt modelId="{9CF032F6-ACC0-440A-B8C5-0E54C49F427B}" type="sibTrans" cxnId="{25D73B9E-5A3F-451F-9E47-D5D9E7DFB9D6}">
      <dgm:prSet/>
      <dgm:spPr/>
      <dgm:t>
        <a:bodyPr/>
        <a:lstStyle/>
        <a:p>
          <a:endParaRPr lang="en-US" sz="4600"/>
        </a:p>
      </dgm:t>
    </dgm:pt>
    <dgm:pt modelId="{9C5F41B1-F400-48CC-B8D7-B5F9610DCB20}">
      <dgm:prSet custT="1"/>
      <dgm:spPr>
        <a:solidFill>
          <a:srgbClr val="9FBA61">
            <a:alpha val="60000"/>
          </a:srgbClr>
        </a:solidFill>
        <a:ln>
          <a:noFill/>
        </a:ln>
      </dgm:spPr>
      <dgm:t>
        <a:bodyPr/>
        <a:lstStyle/>
        <a:p>
          <a:r>
            <a:rPr lang="en-US" sz="4600" b="1" dirty="0">
              <a:solidFill>
                <a:srgbClr val="3F4E6D"/>
              </a:solidFill>
              <a:latin typeface="Arial" panose="020B0604020202020204" pitchFamily="34" charset="0"/>
              <a:cs typeface="Arial" panose="020B0604020202020204" pitchFamily="34" charset="0"/>
            </a:rPr>
            <a:t>Data analysis using NVivo Statistical Software</a:t>
          </a:r>
        </a:p>
      </dgm:t>
    </dgm:pt>
    <dgm:pt modelId="{6142B4D8-B183-467E-BF9F-B0397103CAB2}" type="parTrans" cxnId="{1BAB0EEB-6E39-4CAD-9450-402015AC6F63}">
      <dgm:prSet/>
      <dgm:spPr/>
      <dgm:t>
        <a:bodyPr/>
        <a:lstStyle/>
        <a:p>
          <a:endParaRPr lang="en-US" sz="4600"/>
        </a:p>
      </dgm:t>
    </dgm:pt>
    <dgm:pt modelId="{DDC93B3A-1F05-485D-9788-020160C86D41}" type="sibTrans" cxnId="{1BAB0EEB-6E39-4CAD-9450-402015AC6F63}">
      <dgm:prSet/>
      <dgm:spPr/>
      <dgm:t>
        <a:bodyPr/>
        <a:lstStyle/>
        <a:p>
          <a:endParaRPr lang="en-US" sz="4600"/>
        </a:p>
      </dgm:t>
    </dgm:pt>
    <dgm:pt modelId="{9C1FC37E-27CF-4513-B7B5-55BBD2191FE3}">
      <dgm:prSet custT="1"/>
      <dgm:spPr>
        <a:gradFill flip="none" rotWithShape="0">
          <a:gsLst>
            <a:gs pos="0">
              <a:srgbClr val="9FBA61">
                <a:tint val="66000"/>
                <a:satMod val="160000"/>
              </a:srgbClr>
            </a:gs>
            <a:gs pos="50000">
              <a:srgbClr val="9FBA61">
                <a:tint val="44500"/>
                <a:satMod val="160000"/>
              </a:srgbClr>
            </a:gs>
            <a:gs pos="100000">
              <a:srgbClr val="9FBA61">
                <a:tint val="23500"/>
                <a:satMod val="160000"/>
              </a:srgbClr>
            </a:gs>
          </a:gsLst>
          <a:path path="circle">
            <a:fillToRect l="100000" b="100000"/>
          </a:path>
          <a:tileRect t="-100000" r="-100000"/>
        </a:gradFill>
      </dgm:spPr>
      <dgm:t>
        <a:bodyPr/>
        <a:lstStyle/>
        <a:p>
          <a:r>
            <a:rPr lang="en-US" sz="4600" b="1" dirty="0">
              <a:solidFill>
                <a:srgbClr val="3F4E6D"/>
              </a:solidFill>
              <a:latin typeface="Arial" panose="020B0604020202020204" pitchFamily="34" charset="0"/>
              <a:cs typeface="Arial" panose="020B0604020202020204" pitchFamily="34" charset="0"/>
            </a:rPr>
            <a:t>Return of results to community</a:t>
          </a:r>
        </a:p>
      </dgm:t>
    </dgm:pt>
    <dgm:pt modelId="{2E9435E5-87C1-4AE4-9F71-867E8FDF48FD}" type="parTrans" cxnId="{BFBE7100-B25D-4D85-8413-D0B840EEEF97}">
      <dgm:prSet/>
      <dgm:spPr/>
      <dgm:t>
        <a:bodyPr/>
        <a:lstStyle/>
        <a:p>
          <a:endParaRPr lang="en-US" sz="4600"/>
        </a:p>
      </dgm:t>
    </dgm:pt>
    <dgm:pt modelId="{E0BC25FF-807E-405A-BEA3-BB16690FC877}" type="sibTrans" cxnId="{BFBE7100-B25D-4D85-8413-D0B840EEEF97}">
      <dgm:prSet/>
      <dgm:spPr/>
      <dgm:t>
        <a:bodyPr/>
        <a:lstStyle/>
        <a:p>
          <a:endParaRPr lang="en-US" sz="4600"/>
        </a:p>
      </dgm:t>
    </dgm:pt>
    <dgm:pt modelId="{908852FD-61B2-41B9-94BE-3F1663C404D6}" type="pres">
      <dgm:prSet presAssocID="{FE2F167C-0D7F-49CD-ADC7-EEE2466C8152}" presName="Name0" presStyleCnt="0">
        <dgm:presLayoutVars>
          <dgm:resizeHandles/>
        </dgm:presLayoutVars>
      </dgm:prSet>
      <dgm:spPr/>
    </dgm:pt>
    <dgm:pt modelId="{9564AD3F-F9F2-41DC-919F-C0E121980A3D}" type="pres">
      <dgm:prSet presAssocID="{769BE6A9-9AAC-4351-BC12-09119F7B0BEF}" presName="text" presStyleLbl="node1" presStyleIdx="0" presStyleCnt="6" custScaleX="484648" custScaleY="66166">
        <dgm:presLayoutVars>
          <dgm:bulletEnabled val="1"/>
        </dgm:presLayoutVars>
      </dgm:prSet>
      <dgm:spPr/>
    </dgm:pt>
    <dgm:pt modelId="{CF91DA6C-40BB-495A-B17D-5021C828C640}" type="pres">
      <dgm:prSet presAssocID="{99EFD217-7D24-4A17-A0A4-52554B3EAA97}" presName="space" presStyleCnt="0"/>
      <dgm:spPr/>
    </dgm:pt>
    <dgm:pt modelId="{63936219-7120-47EA-810E-A32E022F6C4E}" type="pres">
      <dgm:prSet presAssocID="{0EC0566C-7301-4EBB-BC55-C69A2844BA81}" presName="text" presStyleLbl="node1" presStyleIdx="1" presStyleCnt="6" custScaleX="186883" custScaleY="117917">
        <dgm:presLayoutVars>
          <dgm:bulletEnabled val="1"/>
        </dgm:presLayoutVars>
      </dgm:prSet>
      <dgm:spPr/>
    </dgm:pt>
    <dgm:pt modelId="{FFC560F1-90BA-45E3-B2B6-AC4516547784}" type="pres">
      <dgm:prSet presAssocID="{F94393B9-DA2B-48F6-995A-2E3FD763F675}" presName="space" presStyleCnt="0"/>
      <dgm:spPr/>
    </dgm:pt>
    <dgm:pt modelId="{70D0DC43-3CEA-4D92-8D61-B28CCB14743F}" type="pres">
      <dgm:prSet presAssocID="{52F674F5-8A2F-4273-AF7C-BA2092BE86E5}" presName="text" presStyleLbl="node1" presStyleIdx="2" presStyleCnt="6" custScaleX="1332781">
        <dgm:presLayoutVars>
          <dgm:bulletEnabled val="1"/>
        </dgm:presLayoutVars>
      </dgm:prSet>
      <dgm:spPr/>
    </dgm:pt>
    <dgm:pt modelId="{7D25496B-36FB-4EF3-8E0C-4FE0B2100C68}" type="pres">
      <dgm:prSet presAssocID="{BF0B1609-24C4-40B3-93F2-4215234851C4}" presName="space" presStyleCnt="0"/>
      <dgm:spPr/>
    </dgm:pt>
    <dgm:pt modelId="{70A5AA66-E07E-4241-BC18-A4F2542B47A5}" type="pres">
      <dgm:prSet presAssocID="{4EB2CAED-235A-445B-A4AC-DDC7AD6BABDF}" presName="text" presStyleLbl="node1" presStyleIdx="3" presStyleCnt="6" custScaleX="1378262" custScaleY="200698" custLinFactNeighborX="6958" custLinFactNeighborY="-57863">
        <dgm:presLayoutVars>
          <dgm:bulletEnabled val="1"/>
        </dgm:presLayoutVars>
      </dgm:prSet>
      <dgm:spPr/>
    </dgm:pt>
    <dgm:pt modelId="{888547C9-3861-46DA-BFA8-28E035E56CD5}" type="pres">
      <dgm:prSet presAssocID="{9CF032F6-ACC0-440A-B8C5-0E54C49F427B}" presName="space" presStyleCnt="0"/>
      <dgm:spPr/>
    </dgm:pt>
    <dgm:pt modelId="{032CAF2F-8AE6-4349-8326-568047B3B3E4}" type="pres">
      <dgm:prSet presAssocID="{9C5F41B1-F400-48CC-B8D7-B5F9610DCB20}" presName="text" presStyleLbl="node1" presStyleIdx="4" presStyleCnt="6" custScaleX="1332781" custScaleY="132700">
        <dgm:presLayoutVars>
          <dgm:bulletEnabled val="1"/>
        </dgm:presLayoutVars>
      </dgm:prSet>
      <dgm:spPr/>
    </dgm:pt>
    <dgm:pt modelId="{A9C6E47D-9876-4D66-A6E9-F7C553427328}" type="pres">
      <dgm:prSet presAssocID="{DDC93B3A-1F05-485D-9788-020160C86D41}" presName="space" presStyleCnt="0"/>
      <dgm:spPr/>
    </dgm:pt>
    <dgm:pt modelId="{2CB19617-5B15-4318-92F6-D1702AC75DC2}" type="pres">
      <dgm:prSet presAssocID="{9C1FC37E-27CF-4513-B7B5-55BBD2191FE3}" presName="text" presStyleLbl="node1" presStyleIdx="5" presStyleCnt="6" custScaleX="1332781">
        <dgm:presLayoutVars>
          <dgm:bulletEnabled val="1"/>
        </dgm:presLayoutVars>
      </dgm:prSet>
      <dgm:spPr/>
    </dgm:pt>
  </dgm:ptLst>
  <dgm:cxnLst>
    <dgm:cxn modelId="{BFBE7100-B25D-4D85-8413-D0B840EEEF97}" srcId="{FE2F167C-0D7F-49CD-ADC7-EEE2466C8152}" destId="{9C1FC37E-27CF-4513-B7B5-55BBD2191FE3}" srcOrd="5" destOrd="0" parTransId="{2E9435E5-87C1-4AE4-9F71-867E8FDF48FD}" sibTransId="{E0BC25FF-807E-405A-BEA3-BB16690FC877}"/>
    <dgm:cxn modelId="{52B6DF18-2B54-4A8B-BA33-2C1CA4425201}" srcId="{FE2F167C-0D7F-49CD-ADC7-EEE2466C8152}" destId="{769BE6A9-9AAC-4351-BC12-09119F7B0BEF}" srcOrd="0" destOrd="0" parTransId="{B285AF89-ED81-4783-9A87-8B2473E65CFD}" sibTransId="{99EFD217-7D24-4A17-A0A4-52554B3EAA97}"/>
    <dgm:cxn modelId="{0C283B2D-0E89-4661-B4B9-AB76F2618B73}" type="presOf" srcId="{FE2F167C-0D7F-49CD-ADC7-EEE2466C8152}" destId="{908852FD-61B2-41B9-94BE-3F1663C404D6}" srcOrd="0" destOrd="0" presId="urn:diagrams.loki3.com/VaryingWidthList"/>
    <dgm:cxn modelId="{3A56B54C-48F1-441F-9FF7-C938B21BC4CA}" type="presOf" srcId="{52F674F5-8A2F-4273-AF7C-BA2092BE86E5}" destId="{70D0DC43-3CEA-4D92-8D61-B28CCB14743F}" srcOrd="0" destOrd="0" presId="urn:diagrams.loki3.com/VaryingWidthList"/>
    <dgm:cxn modelId="{8697A86C-2744-45D1-9C49-68B6FCF0EEC6}" srcId="{FE2F167C-0D7F-49CD-ADC7-EEE2466C8152}" destId="{52F674F5-8A2F-4273-AF7C-BA2092BE86E5}" srcOrd="2" destOrd="0" parTransId="{07EB98C8-F5FD-4784-9454-E44CDA630FA2}" sibTransId="{BF0B1609-24C4-40B3-93F2-4215234851C4}"/>
    <dgm:cxn modelId="{6560BF6C-0035-4F5F-92A6-0E7B7F9EAB14}" type="presOf" srcId="{0EC0566C-7301-4EBB-BC55-C69A2844BA81}" destId="{63936219-7120-47EA-810E-A32E022F6C4E}" srcOrd="0" destOrd="0" presId="urn:diagrams.loki3.com/VaryingWidthList"/>
    <dgm:cxn modelId="{B5494994-B785-4D99-BD4B-E8CB078D7F11}" type="presOf" srcId="{9C1FC37E-27CF-4513-B7B5-55BBD2191FE3}" destId="{2CB19617-5B15-4318-92F6-D1702AC75DC2}" srcOrd="0" destOrd="0" presId="urn:diagrams.loki3.com/VaryingWidthList"/>
    <dgm:cxn modelId="{ABEF2F9D-9987-4A9E-B274-A6850F5165CB}" srcId="{FE2F167C-0D7F-49CD-ADC7-EEE2466C8152}" destId="{0EC0566C-7301-4EBB-BC55-C69A2844BA81}" srcOrd="1" destOrd="0" parTransId="{93E66D62-3DCE-4A56-8FB9-F30A8CBE6E34}" sibTransId="{F94393B9-DA2B-48F6-995A-2E3FD763F675}"/>
    <dgm:cxn modelId="{25D73B9E-5A3F-451F-9E47-D5D9E7DFB9D6}" srcId="{FE2F167C-0D7F-49CD-ADC7-EEE2466C8152}" destId="{4EB2CAED-235A-445B-A4AC-DDC7AD6BABDF}" srcOrd="3" destOrd="0" parTransId="{AF62CA2B-40C3-45EC-A479-7590CE4EB05B}" sibTransId="{9CF032F6-ACC0-440A-B8C5-0E54C49F427B}"/>
    <dgm:cxn modelId="{BE6C9CA2-65A9-4FD1-A784-FC7F8DF10074}" type="presOf" srcId="{769BE6A9-9AAC-4351-BC12-09119F7B0BEF}" destId="{9564AD3F-F9F2-41DC-919F-C0E121980A3D}" srcOrd="0" destOrd="0" presId="urn:diagrams.loki3.com/VaryingWidthList"/>
    <dgm:cxn modelId="{347A63D6-5C1F-4C80-8C6E-485F11FD13E2}" type="presOf" srcId="{4EB2CAED-235A-445B-A4AC-DDC7AD6BABDF}" destId="{70A5AA66-E07E-4241-BC18-A4F2542B47A5}" srcOrd="0" destOrd="0" presId="urn:diagrams.loki3.com/VaryingWidthList"/>
    <dgm:cxn modelId="{F77DF5EA-0C0C-4731-8FE1-D4AC05A07A4E}" type="presOf" srcId="{9C5F41B1-F400-48CC-B8D7-B5F9610DCB20}" destId="{032CAF2F-8AE6-4349-8326-568047B3B3E4}" srcOrd="0" destOrd="0" presId="urn:diagrams.loki3.com/VaryingWidthList"/>
    <dgm:cxn modelId="{1BAB0EEB-6E39-4CAD-9450-402015AC6F63}" srcId="{FE2F167C-0D7F-49CD-ADC7-EEE2466C8152}" destId="{9C5F41B1-F400-48CC-B8D7-B5F9610DCB20}" srcOrd="4" destOrd="0" parTransId="{6142B4D8-B183-467E-BF9F-B0397103CAB2}" sibTransId="{DDC93B3A-1F05-485D-9788-020160C86D41}"/>
    <dgm:cxn modelId="{26D87C90-DEC8-494C-997C-B03DC31F5D8D}" type="presParOf" srcId="{908852FD-61B2-41B9-94BE-3F1663C404D6}" destId="{9564AD3F-F9F2-41DC-919F-C0E121980A3D}" srcOrd="0" destOrd="0" presId="urn:diagrams.loki3.com/VaryingWidthList"/>
    <dgm:cxn modelId="{666BAF32-391F-41C1-8B47-F00EA0647D7C}" type="presParOf" srcId="{908852FD-61B2-41B9-94BE-3F1663C404D6}" destId="{CF91DA6C-40BB-495A-B17D-5021C828C640}" srcOrd="1" destOrd="0" presId="urn:diagrams.loki3.com/VaryingWidthList"/>
    <dgm:cxn modelId="{953182EC-DB7A-467D-AB7D-06D5380EE979}" type="presParOf" srcId="{908852FD-61B2-41B9-94BE-3F1663C404D6}" destId="{63936219-7120-47EA-810E-A32E022F6C4E}" srcOrd="2" destOrd="0" presId="urn:diagrams.loki3.com/VaryingWidthList"/>
    <dgm:cxn modelId="{B3FCE7C8-19FC-4ED8-A9BE-3B3D4072C089}" type="presParOf" srcId="{908852FD-61B2-41B9-94BE-3F1663C404D6}" destId="{FFC560F1-90BA-45E3-B2B6-AC4516547784}" srcOrd="3" destOrd="0" presId="urn:diagrams.loki3.com/VaryingWidthList"/>
    <dgm:cxn modelId="{1259DB77-2090-4799-99C6-B9464022B994}" type="presParOf" srcId="{908852FD-61B2-41B9-94BE-3F1663C404D6}" destId="{70D0DC43-3CEA-4D92-8D61-B28CCB14743F}" srcOrd="4" destOrd="0" presId="urn:diagrams.loki3.com/VaryingWidthList"/>
    <dgm:cxn modelId="{DAC8ED7D-DD54-4526-BF33-E0520B3F683C}" type="presParOf" srcId="{908852FD-61B2-41B9-94BE-3F1663C404D6}" destId="{7D25496B-36FB-4EF3-8E0C-4FE0B2100C68}" srcOrd="5" destOrd="0" presId="urn:diagrams.loki3.com/VaryingWidthList"/>
    <dgm:cxn modelId="{F1E87FCC-8F2F-4DD7-9E58-8568F2CEA232}" type="presParOf" srcId="{908852FD-61B2-41B9-94BE-3F1663C404D6}" destId="{70A5AA66-E07E-4241-BC18-A4F2542B47A5}" srcOrd="6" destOrd="0" presId="urn:diagrams.loki3.com/VaryingWidthList"/>
    <dgm:cxn modelId="{FBCC318E-9E4B-4CC9-A736-B0839956E5C6}" type="presParOf" srcId="{908852FD-61B2-41B9-94BE-3F1663C404D6}" destId="{888547C9-3861-46DA-BFA8-28E035E56CD5}" srcOrd="7" destOrd="0" presId="urn:diagrams.loki3.com/VaryingWidthList"/>
    <dgm:cxn modelId="{127D6E64-2D27-40B0-8BC2-6C43182A2E6D}" type="presParOf" srcId="{908852FD-61B2-41B9-94BE-3F1663C404D6}" destId="{032CAF2F-8AE6-4349-8326-568047B3B3E4}" srcOrd="8" destOrd="0" presId="urn:diagrams.loki3.com/VaryingWidthList"/>
    <dgm:cxn modelId="{3242032E-B76C-48C3-8D5B-496896CB1FD8}" type="presParOf" srcId="{908852FD-61B2-41B9-94BE-3F1663C404D6}" destId="{A9C6E47D-9876-4D66-A6E9-F7C553427328}" srcOrd="9" destOrd="0" presId="urn:diagrams.loki3.com/VaryingWidthList"/>
    <dgm:cxn modelId="{B8577479-6D6C-4854-A6C9-22C40EDB059F}" type="presParOf" srcId="{908852FD-61B2-41B9-94BE-3F1663C404D6}" destId="{2CB19617-5B15-4318-92F6-D1702AC75DC2}" srcOrd="10" destOrd="0" presId="urn:diagrams.loki3.com/VaryingWidth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64AD3F-F9F2-41DC-919F-C0E121980A3D}">
      <dsp:nvSpPr>
        <dsp:cNvPr id="0" name=""/>
        <dsp:cNvSpPr/>
      </dsp:nvSpPr>
      <dsp:spPr>
        <a:xfrm>
          <a:off x="0" y="10858"/>
          <a:ext cx="9854887" cy="886224"/>
        </a:xfrm>
        <a:prstGeom prst="rect">
          <a:avLst/>
        </a:prstGeom>
        <a:solidFill>
          <a:srgbClr val="9FBA6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840" tIns="116840" rIns="116840" bIns="116840" numCol="1" spcCol="1270" anchor="ctr" anchorCtr="0">
          <a:noAutofit/>
        </a:bodyPr>
        <a:lstStyle/>
        <a:p>
          <a:pPr marL="0" lvl="0" indent="0" algn="ctr" defTabSz="2044700">
            <a:lnSpc>
              <a:spcPct val="90000"/>
            </a:lnSpc>
            <a:spcBef>
              <a:spcPct val="0"/>
            </a:spcBef>
            <a:spcAft>
              <a:spcPct val="35000"/>
            </a:spcAft>
            <a:buNone/>
          </a:pPr>
          <a:r>
            <a:rPr lang="en-US" sz="4600" b="1" kern="1200" dirty="0">
              <a:solidFill>
                <a:srgbClr val="3F4E6D"/>
              </a:solidFill>
              <a:latin typeface="Arial" panose="020B0604020202020204" pitchFamily="34" charset="0"/>
              <a:cs typeface="Arial" panose="020B0604020202020204" pitchFamily="34" charset="0"/>
            </a:rPr>
            <a:t>Mixed-methods</a:t>
          </a:r>
        </a:p>
      </dsp:txBody>
      <dsp:txXfrm>
        <a:off x="0" y="10858"/>
        <a:ext cx="9854887" cy="886224"/>
      </dsp:txXfrm>
    </dsp:sp>
    <dsp:sp modelId="{63936219-7120-47EA-810E-A32E022F6C4E}">
      <dsp:nvSpPr>
        <dsp:cNvPr id="0" name=""/>
        <dsp:cNvSpPr/>
      </dsp:nvSpPr>
      <dsp:spPr>
        <a:xfrm>
          <a:off x="0" y="964052"/>
          <a:ext cx="9854887" cy="1579374"/>
        </a:xfrm>
        <a:prstGeom prst="rect">
          <a:avLst/>
        </a:prstGeom>
        <a:solidFill>
          <a:srgbClr val="9FBA61">
            <a:alpha val="90000"/>
          </a:srgbClr>
        </a:solidFill>
        <a:ln w="12700" cap="flat" cmpd="sng" algn="ctr">
          <a:no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16840" tIns="116840" rIns="116840" bIns="116840" numCol="1" spcCol="1270" anchor="ctr" anchorCtr="0">
          <a:noAutofit/>
        </a:bodyPr>
        <a:lstStyle/>
        <a:p>
          <a:pPr marL="0" lvl="0" indent="0" algn="ctr" defTabSz="2044700">
            <a:lnSpc>
              <a:spcPct val="90000"/>
            </a:lnSpc>
            <a:spcBef>
              <a:spcPct val="0"/>
            </a:spcBef>
            <a:spcAft>
              <a:spcPct val="35000"/>
            </a:spcAft>
            <a:buNone/>
          </a:pPr>
          <a:r>
            <a:rPr lang="en-US" sz="4600" b="1" kern="1200" dirty="0">
              <a:solidFill>
                <a:srgbClr val="3F4E6D"/>
              </a:solidFill>
              <a:latin typeface="Arial" panose="020B0604020202020204" pitchFamily="34" charset="0"/>
              <a:cs typeface="Arial" panose="020B0604020202020204" pitchFamily="34" charset="0"/>
            </a:rPr>
            <a:t>CBPR for interview tool development</a:t>
          </a:r>
          <a:endParaRPr lang="en-US" sz="4600" kern="1200" dirty="0">
            <a:solidFill>
              <a:srgbClr val="3F4E6D"/>
            </a:solidFill>
            <a:latin typeface="Arial" panose="020B0604020202020204" pitchFamily="34" charset="0"/>
            <a:cs typeface="Arial" panose="020B0604020202020204" pitchFamily="34" charset="0"/>
          </a:endParaRPr>
        </a:p>
      </dsp:txBody>
      <dsp:txXfrm>
        <a:off x="0" y="964052"/>
        <a:ext cx="9854887" cy="1579374"/>
      </dsp:txXfrm>
    </dsp:sp>
    <dsp:sp modelId="{70D0DC43-3CEA-4D92-8D61-B28CCB14743F}">
      <dsp:nvSpPr>
        <dsp:cNvPr id="0" name=""/>
        <dsp:cNvSpPr/>
      </dsp:nvSpPr>
      <dsp:spPr>
        <a:xfrm>
          <a:off x="0" y="2610396"/>
          <a:ext cx="9854887" cy="1339395"/>
        </a:xfrm>
        <a:prstGeom prst="rect">
          <a:avLst/>
        </a:prstGeom>
        <a:solidFill>
          <a:srgbClr val="9FBA61">
            <a:alpha val="80000"/>
          </a:srgbClr>
        </a:solidFill>
        <a:ln w="12700" cap="flat" cmpd="sng" algn="ctr">
          <a:no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16840" tIns="116840" rIns="116840" bIns="116840" numCol="1" spcCol="1270" anchor="ctr" anchorCtr="0">
          <a:noAutofit/>
        </a:bodyPr>
        <a:lstStyle/>
        <a:p>
          <a:pPr marL="0" lvl="0" indent="0" algn="ctr" defTabSz="2044700">
            <a:lnSpc>
              <a:spcPct val="90000"/>
            </a:lnSpc>
            <a:spcBef>
              <a:spcPct val="0"/>
            </a:spcBef>
            <a:spcAft>
              <a:spcPct val="35000"/>
            </a:spcAft>
            <a:buNone/>
          </a:pPr>
          <a:r>
            <a:rPr lang="en-US" sz="4600" b="1" kern="1200" dirty="0">
              <a:solidFill>
                <a:srgbClr val="3F4E6D"/>
              </a:solidFill>
              <a:latin typeface="Arial" panose="020B0604020202020204" pitchFamily="34" charset="0"/>
              <a:cs typeface="Arial" panose="020B0604020202020204" pitchFamily="34" charset="0"/>
            </a:rPr>
            <a:t>Qualitative key informant interviews (N=40)</a:t>
          </a:r>
        </a:p>
      </dsp:txBody>
      <dsp:txXfrm>
        <a:off x="0" y="2610396"/>
        <a:ext cx="9854887" cy="1339395"/>
      </dsp:txXfrm>
    </dsp:sp>
    <dsp:sp modelId="{70A5AA66-E07E-4241-BC18-A4F2542B47A5}">
      <dsp:nvSpPr>
        <dsp:cNvPr id="0" name=""/>
        <dsp:cNvSpPr/>
      </dsp:nvSpPr>
      <dsp:spPr>
        <a:xfrm>
          <a:off x="0" y="3978010"/>
          <a:ext cx="9854887" cy="2688139"/>
        </a:xfrm>
        <a:prstGeom prst="rect">
          <a:avLst/>
        </a:prstGeom>
        <a:solidFill>
          <a:srgbClr val="9FBA61">
            <a:alpha val="7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840" tIns="116840" rIns="116840" bIns="116840" numCol="1" spcCol="1270" anchor="ctr" anchorCtr="0">
          <a:noAutofit/>
        </a:bodyPr>
        <a:lstStyle/>
        <a:p>
          <a:pPr marL="0" lvl="0" indent="0" algn="ctr" defTabSz="2044700">
            <a:lnSpc>
              <a:spcPct val="90000"/>
            </a:lnSpc>
            <a:spcBef>
              <a:spcPct val="0"/>
            </a:spcBef>
            <a:spcAft>
              <a:spcPct val="35000"/>
            </a:spcAft>
            <a:buNone/>
          </a:pPr>
          <a:r>
            <a:rPr lang="en-US" sz="4600" b="1" kern="1200" dirty="0">
              <a:solidFill>
                <a:srgbClr val="3F4E6D"/>
              </a:solidFill>
              <a:latin typeface="Arial" panose="020B0604020202020204" pitchFamily="34" charset="0"/>
              <a:cs typeface="Arial" panose="020B0604020202020204" pitchFamily="34" charset="0"/>
            </a:rPr>
            <a:t>Iterative process to identify themes and develop code book</a:t>
          </a:r>
        </a:p>
      </dsp:txBody>
      <dsp:txXfrm>
        <a:off x="0" y="3978010"/>
        <a:ext cx="9854887" cy="2688139"/>
      </dsp:txXfrm>
    </dsp:sp>
    <dsp:sp modelId="{032CAF2F-8AE6-4349-8326-568047B3B3E4}">
      <dsp:nvSpPr>
        <dsp:cNvPr id="0" name=""/>
        <dsp:cNvSpPr/>
      </dsp:nvSpPr>
      <dsp:spPr>
        <a:xfrm>
          <a:off x="0" y="6771870"/>
          <a:ext cx="9854887" cy="1777377"/>
        </a:xfrm>
        <a:prstGeom prst="rect">
          <a:avLst/>
        </a:prstGeom>
        <a:solidFill>
          <a:srgbClr val="9FBA61">
            <a:alpha val="6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840" tIns="116840" rIns="116840" bIns="116840" numCol="1" spcCol="1270" anchor="ctr" anchorCtr="0">
          <a:noAutofit/>
        </a:bodyPr>
        <a:lstStyle/>
        <a:p>
          <a:pPr marL="0" lvl="0" indent="0" algn="ctr" defTabSz="2044700">
            <a:lnSpc>
              <a:spcPct val="90000"/>
            </a:lnSpc>
            <a:spcBef>
              <a:spcPct val="0"/>
            </a:spcBef>
            <a:spcAft>
              <a:spcPct val="35000"/>
            </a:spcAft>
            <a:buNone/>
          </a:pPr>
          <a:r>
            <a:rPr lang="en-US" sz="4600" b="1" kern="1200" dirty="0">
              <a:solidFill>
                <a:srgbClr val="3F4E6D"/>
              </a:solidFill>
              <a:latin typeface="Arial" panose="020B0604020202020204" pitchFamily="34" charset="0"/>
              <a:cs typeface="Arial" panose="020B0604020202020204" pitchFamily="34" charset="0"/>
            </a:rPr>
            <a:t>Data analysis using NVivo Statistical Software</a:t>
          </a:r>
        </a:p>
      </dsp:txBody>
      <dsp:txXfrm>
        <a:off x="0" y="6771870"/>
        <a:ext cx="9854887" cy="1777377"/>
      </dsp:txXfrm>
    </dsp:sp>
    <dsp:sp modelId="{2CB19617-5B15-4318-92F6-D1702AC75DC2}">
      <dsp:nvSpPr>
        <dsp:cNvPr id="0" name=""/>
        <dsp:cNvSpPr/>
      </dsp:nvSpPr>
      <dsp:spPr>
        <a:xfrm>
          <a:off x="0" y="8616217"/>
          <a:ext cx="9854887" cy="1339395"/>
        </a:xfrm>
        <a:prstGeom prst="rect">
          <a:avLst/>
        </a:prstGeom>
        <a:gradFill flip="none" rotWithShape="0">
          <a:gsLst>
            <a:gs pos="0">
              <a:srgbClr val="9FBA61">
                <a:tint val="66000"/>
                <a:satMod val="160000"/>
              </a:srgbClr>
            </a:gs>
            <a:gs pos="50000">
              <a:srgbClr val="9FBA61">
                <a:tint val="44500"/>
                <a:satMod val="160000"/>
              </a:srgbClr>
            </a:gs>
            <a:gs pos="100000">
              <a:srgbClr val="9FBA61">
                <a:tint val="23500"/>
                <a:satMod val="160000"/>
              </a:srgbClr>
            </a:gs>
          </a:gsLst>
          <a:path path="circle">
            <a:fillToRect l="100000" b="100000"/>
          </a:path>
          <a:tileRect t="-100000" r="-100000"/>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6840" tIns="116840" rIns="116840" bIns="116840" numCol="1" spcCol="1270" anchor="ctr" anchorCtr="0">
          <a:noAutofit/>
        </a:bodyPr>
        <a:lstStyle/>
        <a:p>
          <a:pPr marL="0" lvl="0" indent="0" algn="ctr" defTabSz="2044700">
            <a:lnSpc>
              <a:spcPct val="90000"/>
            </a:lnSpc>
            <a:spcBef>
              <a:spcPct val="0"/>
            </a:spcBef>
            <a:spcAft>
              <a:spcPct val="35000"/>
            </a:spcAft>
            <a:buNone/>
          </a:pPr>
          <a:r>
            <a:rPr lang="en-US" sz="4600" b="1" kern="1200" dirty="0">
              <a:solidFill>
                <a:srgbClr val="3F4E6D"/>
              </a:solidFill>
              <a:latin typeface="Arial" panose="020B0604020202020204" pitchFamily="34" charset="0"/>
              <a:cs typeface="Arial" panose="020B0604020202020204" pitchFamily="34" charset="0"/>
            </a:rPr>
            <a:t>Return of results to community</a:t>
          </a:r>
        </a:p>
      </dsp:txBody>
      <dsp:txXfrm>
        <a:off x="0" y="8616217"/>
        <a:ext cx="9854887" cy="1339395"/>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385EC5-2A15-4F88-A559-D4F4F4B126AE}" type="datetimeFigureOut">
              <a:rPr lang="en-US" smtClean="0"/>
              <a:t>2/27/22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40232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385EC5-2A15-4F88-A559-D4F4F4B126AE}" type="datetimeFigureOut">
              <a:rPr lang="en-US" smtClean="0"/>
              <a:t>2/27/22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337772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385EC5-2A15-4F88-A559-D4F4F4B126AE}" type="datetimeFigureOut">
              <a:rPr lang="en-US" smtClean="0"/>
              <a:t>2/27/22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21284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385EC5-2A15-4F88-A559-D4F4F4B126AE}" type="datetimeFigureOut">
              <a:rPr lang="en-US" smtClean="0"/>
              <a:t>2/27/22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2462614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385EC5-2A15-4F88-A559-D4F4F4B126AE}" type="datetimeFigureOut">
              <a:rPr lang="en-US" smtClean="0"/>
              <a:t>2/27/22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2335081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85EC5-2A15-4F88-A559-D4F4F4B126AE}" type="datetimeFigureOut">
              <a:rPr lang="en-US" smtClean="0"/>
              <a:t>2/27/22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2520941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385EC5-2A15-4F88-A559-D4F4F4B126AE}" type="datetimeFigureOut">
              <a:rPr lang="en-US" smtClean="0"/>
              <a:t>2/27/22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238685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385EC5-2A15-4F88-A559-D4F4F4B126AE}" type="datetimeFigureOut">
              <a:rPr lang="en-US" smtClean="0"/>
              <a:t>2/27/22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307177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385EC5-2A15-4F88-A559-D4F4F4B126AE}" type="datetimeFigureOut">
              <a:rPr lang="en-US" smtClean="0"/>
              <a:t>2/27/22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2722423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B8385EC5-2A15-4F88-A559-D4F4F4B126AE}" type="datetimeFigureOut">
              <a:rPr lang="en-US" smtClean="0"/>
              <a:t>2/27/22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3289836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B8385EC5-2A15-4F88-A559-D4F4F4B126AE}" type="datetimeFigureOut">
              <a:rPr lang="en-US" smtClean="0"/>
              <a:t>2/27/22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A164A-FF97-4526-A0F7-067A9F5B7FE6}" type="slidenum">
              <a:rPr lang="en-US" smtClean="0"/>
              <a:t>‹#›</a:t>
            </a:fld>
            <a:endParaRPr lang="en-US"/>
          </a:p>
        </p:txBody>
      </p:sp>
    </p:spTree>
    <p:extLst>
      <p:ext uri="{BB962C8B-B14F-4D97-AF65-F5344CB8AC3E}">
        <p14:creationId xmlns:p14="http://schemas.microsoft.com/office/powerpoint/2010/main" val="487001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B8385EC5-2A15-4F88-A559-D4F4F4B126AE}" type="datetimeFigureOut">
              <a:rPr lang="en-US" smtClean="0"/>
              <a:t>2/27/22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778A164A-FF97-4526-A0F7-067A9F5B7FE6}" type="slidenum">
              <a:rPr lang="en-US" smtClean="0"/>
              <a:t>‹#›</a:t>
            </a:fld>
            <a:endParaRPr lang="en-US"/>
          </a:p>
        </p:txBody>
      </p:sp>
    </p:spTree>
    <p:extLst>
      <p:ext uri="{BB962C8B-B14F-4D97-AF65-F5344CB8AC3E}">
        <p14:creationId xmlns:p14="http://schemas.microsoft.com/office/powerpoint/2010/main" val="3449352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kff.org/coronavirus-covid-19/dashboard/kff-covid-19-vaccine-monitor-dashboard" TargetMode="External"/><Relationship Id="rId13"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jpeg"/><Relationship Id="rId12" Type="http://schemas.openxmlformats.org/officeDocument/2006/relationships/hyperlink" Target="https://doi.org/10.1177/0033354920954512" TargetMode="Externa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hyperlink" Target="https://doi.org/10.1016/j.amepre.2021.01.038" TargetMode="External"/><Relationship Id="rId5" Type="http://schemas.openxmlformats.org/officeDocument/2006/relationships/diagramColors" Target="../diagrams/colors1.xml"/><Relationship Id="rId10" Type="http://schemas.openxmlformats.org/officeDocument/2006/relationships/hyperlink" Target="http://dx.doi.org/10.15585/mmwr.mm7006e3" TargetMode="External"/><Relationship Id="rId4" Type="http://schemas.openxmlformats.org/officeDocument/2006/relationships/diagramQuickStyle" Target="../diagrams/quickStyle1.xml"/><Relationship Id="rId9" Type="http://schemas.openxmlformats.org/officeDocument/2006/relationships/hyperlink" Target="https://montana.maps.arcgis.com/apps/MapSeries/index.html?appid=7c34f3412536439491adcc2103421d4b"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peech Bubble: Rectangle with Corners Rounded 1">
            <a:extLst>
              <a:ext uri="{FF2B5EF4-FFF2-40B4-BE49-F238E27FC236}">
                <a16:creationId xmlns:a16="http://schemas.microsoft.com/office/drawing/2014/main" id="{FFC64759-3470-49B5-B273-7942D6D8A0C8}"/>
              </a:ext>
            </a:extLst>
          </p:cNvPr>
          <p:cNvSpPr/>
          <p:nvPr/>
        </p:nvSpPr>
        <p:spPr>
          <a:xfrm>
            <a:off x="9884970" y="21623582"/>
            <a:ext cx="10476813" cy="4477063"/>
          </a:xfrm>
          <a:prstGeom prst="wedgeRoundRectCallout">
            <a:avLst/>
          </a:prstGeom>
          <a:gradFill flip="none" rotWithShape="1">
            <a:gsLst>
              <a:gs pos="0">
                <a:srgbClr val="9FBA61">
                  <a:tint val="66000"/>
                  <a:satMod val="160000"/>
                </a:srgbClr>
              </a:gs>
              <a:gs pos="50000">
                <a:srgbClr val="9FBA61">
                  <a:tint val="44500"/>
                  <a:satMod val="160000"/>
                </a:srgbClr>
              </a:gs>
              <a:gs pos="100000">
                <a:srgbClr val="9FBA61">
                  <a:tint val="23500"/>
                  <a:satMod val="160000"/>
                </a:srgbClr>
              </a:gs>
            </a:gsLst>
            <a:lin ang="18900000" scaled="1"/>
            <a:tileRect/>
          </a:gradFill>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i="1" dirty="0">
                <a:latin typeface="Arial" panose="020B0604020202020204" pitchFamily="34" charset="0"/>
                <a:cs typeface="Arial" panose="020B0604020202020204" pitchFamily="34" charset="0"/>
              </a:rPr>
              <a:t>“I don’t trust what’s in it. I don’t trust the long-term things that could happen to you… we hear about so many people having problems from the vaccine, still getting violently ill from it…and dying after they have the vaccine from supposed COVID.”</a:t>
            </a:r>
          </a:p>
        </p:txBody>
      </p:sp>
      <p:sp>
        <p:nvSpPr>
          <p:cNvPr id="6" name="Rectangle 5">
            <a:extLst>
              <a:ext uri="{FF2B5EF4-FFF2-40B4-BE49-F238E27FC236}">
                <a16:creationId xmlns:a16="http://schemas.microsoft.com/office/drawing/2014/main" id="{1B7AD3A9-4655-4AF8-B51E-54E5D4DF8FCD}"/>
              </a:ext>
            </a:extLst>
          </p:cNvPr>
          <p:cNvSpPr/>
          <p:nvPr/>
        </p:nvSpPr>
        <p:spPr>
          <a:xfrm>
            <a:off x="0" y="0"/>
            <a:ext cx="43891200" cy="4552950"/>
          </a:xfrm>
          <a:prstGeom prst="rect">
            <a:avLst/>
          </a:prstGeom>
          <a:solidFill>
            <a:srgbClr val="3F4E6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5B4CD8E-86F8-4181-B14E-BFB8E4CF6776}"/>
              </a:ext>
            </a:extLst>
          </p:cNvPr>
          <p:cNvSpPr txBox="1"/>
          <p:nvPr/>
        </p:nvSpPr>
        <p:spPr>
          <a:xfrm>
            <a:off x="1370320" y="2691020"/>
            <a:ext cx="40358291" cy="1877437"/>
          </a:xfrm>
          <a:prstGeom prst="rect">
            <a:avLst/>
          </a:prstGeom>
          <a:noFill/>
        </p:spPr>
        <p:txBody>
          <a:bodyPr wrap="square" rtlCol="0">
            <a:spAutoFit/>
          </a:bodyPr>
          <a:lstStyle/>
          <a:p>
            <a:pPr algn="ctr"/>
            <a:r>
              <a:rPr lang="en-US" sz="4000" dirty="0">
                <a:solidFill>
                  <a:schemeClr val="bg1"/>
                </a:solidFill>
                <a:latin typeface="Arial" panose="020B0604020202020204" pitchFamily="34" charset="0"/>
                <a:cs typeface="Arial" panose="020B0604020202020204" pitchFamily="34" charset="0"/>
              </a:rPr>
              <a:t>Kelley Jansen, MS, MAC</a:t>
            </a:r>
            <a:r>
              <a:rPr lang="en-US" sz="4000" baseline="30000" dirty="0">
                <a:solidFill>
                  <a:schemeClr val="bg1"/>
                </a:solidFill>
                <a:latin typeface="Arial" panose="020B0604020202020204" pitchFamily="34" charset="0"/>
                <a:cs typeface="Arial" panose="020B0604020202020204" pitchFamily="34" charset="0"/>
              </a:rPr>
              <a:t>1</a:t>
            </a:r>
            <a:r>
              <a:rPr lang="en-US" sz="4000" dirty="0">
                <a:solidFill>
                  <a:schemeClr val="bg1"/>
                </a:solidFill>
                <a:latin typeface="Arial" panose="020B0604020202020204" pitchFamily="34" charset="0"/>
                <a:cs typeface="Arial" panose="020B0604020202020204" pitchFamily="34" charset="0"/>
              </a:rPr>
              <a:t>, James Caringi, PhD</a:t>
            </a:r>
            <a:r>
              <a:rPr lang="en-US" sz="4000" baseline="30000" dirty="0">
                <a:solidFill>
                  <a:schemeClr val="bg1"/>
                </a:solidFill>
                <a:latin typeface="Arial" panose="020B0604020202020204" pitchFamily="34" charset="0"/>
                <a:cs typeface="Arial" panose="020B0604020202020204" pitchFamily="34" charset="0"/>
              </a:rPr>
              <a:t>1</a:t>
            </a:r>
            <a:r>
              <a:rPr lang="en-US" sz="4000" dirty="0">
                <a:solidFill>
                  <a:schemeClr val="bg1"/>
                </a:solidFill>
                <a:latin typeface="Arial" panose="020B0604020202020204" pitchFamily="34" charset="0"/>
                <a:cs typeface="Arial" panose="020B0604020202020204" pitchFamily="34" charset="0"/>
              </a:rPr>
              <a:t>, Elizabeth Williams, MPH, MSEd</a:t>
            </a:r>
            <a:r>
              <a:rPr lang="en-US" sz="4000" baseline="30000" dirty="0">
                <a:solidFill>
                  <a:schemeClr val="bg1"/>
                </a:solidFill>
                <a:latin typeface="Arial" panose="020B0604020202020204" pitchFamily="34" charset="0"/>
                <a:cs typeface="Arial" panose="020B0604020202020204" pitchFamily="34" charset="0"/>
              </a:rPr>
              <a:t>1,2</a:t>
            </a:r>
            <a:r>
              <a:rPr lang="en-US" sz="4000" dirty="0">
                <a:solidFill>
                  <a:schemeClr val="bg1"/>
                </a:solidFill>
                <a:latin typeface="Arial" panose="020B0604020202020204" pitchFamily="34" charset="0"/>
                <a:cs typeface="Arial" panose="020B0604020202020204" pitchFamily="34" charset="0"/>
              </a:rPr>
              <a:t>, Christian Goes Ahead-Lopez, BSHA</a:t>
            </a:r>
            <a:r>
              <a:rPr lang="en-US" sz="4000" baseline="30000" dirty="0">
                <a:solidFill>
                  <a:schemeClr val="bg1"/>
                </a:solidFill>
                <a:latin typeface="Arial" panose="020B0604020202020204" pitchFamily="34" charset="0"/>
                <a:cs typeface="Arial" panose="020B0604020202020204" pitchFamily="34" charset="0"/>
              </a:rPr>
              <a:t>2</a:t>
            </a:r>
            <a:r>
              <a:rPr lang="en-US" sz="4000" dirty="0">
                <a:solidFill>
                  <a:schemeClr val="bg1"/>
                </a:solidFill>
                <a:latin typeface="Arial" panose="020B0604020202020204" pitchFamily="34" charset="0"/>
                <a:cs typeface="Arial" panose="020B0604020202020204" pitchFamily="34" charset="0"/>
              </a:rPr>
              <a:t>, </a:t>
            </a:r>
          </a:p>
          <a:p>
            <a:pPr algn="ctr"/>
            <a:r>
              <a:rPr lang="en-US" sz="4000" dirty="0">
                <a:solidFill>
                  <a:schemeClr val="bg1"/>
                </a:solidFill>
                <a:latin typeface="Arial" panose="020B0604020202020204" pitchFamily="34" charset="0"/>
                <a:cs typeface="Arial" panose="020B0604020202020204" pitchFamily="34" charset="0"/>
              </a:rPr>
              <a:t>Alexandria N. Albers, MS</a:t>
            </a:r>
            <a:r>
              <a:rPr lang="en-US" sz="4000" baseline="30000" dirty="0">
                <a:solidFill>
                  <a:schemeClr val="bg1"/>
                </a:solidFill>
                <a:latin typeface="Arial" panose="020B0604020202020204" pitchFamily="34" charset="0"/>
                <a:cs typeface="Arial" panose="020B0604020202020204" pitchFamily="34" charset="0"/>
              </a:rPr>
              <a:t>1</a:t>
            </a:r>
            <a:r>
              <a:rPr lang="en-US" sz="4000" dirty="0">
                <a:solidFill>
                  <a:schemeClr val="bg1"/>
                </a:solidFill>
                <a:latin typeface="Arial" panose="020B0604020202020204" pitchFamily="34" charset="0"/>
                <a:cs typeface="Arial" panose="020B0604020202020204" pitchFamily="34" charset="0"/>
              </a:rPr>
              <a:t>, Juthika Thaker, MHA</a:t>
            </a:r>
            <a:r>
              <a:rPr lang="en-US" sz="4000" baseline="30000" dirty="0">
                <a:solidFill>
                  <a:schemeClr val="bg1"/>
                </a:solidFill>
                <a:latin typeface="Arial" panose="020B0604020202020204" pitchFamily="34" charset="0"/>
                <a:cs typeface="Arial" panose="020B0604020202020204" pitchFamily="34" charset="0"/>
              </a:rPr>
              <a:t>1</a:t>
            </a:r>
            <a:r>
              <a:rPr lang="en-US" sz="4000" dirty="0">
                <a:solidFill>
                  <a:schemeClr val="bg1"/>
                </a:solidFill>
                <a:latin typeface="Arial" panose="020B0604020202020204" pitchFamily="34" charset="0"/>
                <a:cs typeface="Arial" panose="020B0604020202020204" pitchFamily="34" charset="0"/>
              </a:rPr>
              <a:t>, Sophia R. Newcomer, PhD, MPH</a:t>
            </a:r>
            <a:r>
              <a:rPr lang="en-US" sz="4000" baseline="30000" dirty="0">
                <a:solidFill>
                  <a:schemeClr val="bg1"/>
                </a:solidFill>
                <a:latin typeface="Arial" panose="020B0604020202020204" pitchFamily="34" charset="0"/>
                <a:cs typeface="Arial" panose="020B0604020202020204" pitchFamily="34" charset="0"/>
              </a:rPr>
              <a:t>1</a:t>
            </a:r>
          </a:p>
          <a:p>
            <a:pPr algn="ctr"/>
            <a:r>
              <a:rPr lang="en-US" sz="3600" dirty="0">
                <a:solidFill>
                  <a:schemeClr val="bg1"/>
                </a:solidFill>
                <a:latin typeface="Arial" panose="020B0604020202020204" pitchFamily="34" charset="0"/>
                <a:cs typeface="Arial" panose="020B0604020202020204" pitchFamily="34" charset="0"/>
              </a:rPr>
              <a:t> </a:t>
            </a:r>
            <a:r>
              <a:rPr lang="en-US" sz="3600" dirty="0">
                <a:solidFill>
                  <a:srgbClr val="1EA6BD"/>
                </a:solidFill>
                <a:latin typeface="Arial" panose="020B0604020202020204" pitchFamily="34" charset="0"/>
                <a:cs typeface="Arial" panose="020B0604020202020204" pitchFamily="34" charset="0"/>
              </a:rPr>
              <a:t>1. University of Montana Center for Population Health Research   2. All Nations Health Center</a:t>
            </a:r>
          </a:p>
        </p:txBody>
      </p:sp>
      <p:sp>
        <p:nvSpPr>
          <p:cNvPr id="8" name="TextBox 7">
            <a:extLst>
              <a:ext uri="{FF2B5EF4-FFF2-40B4-BE49-F238E27FC236}">
                <a16:creationId xmlns:a16="http://schemas.microsoft.com/office/drawing/2014/main" id="{AFD960D6-F02C-42FB-8919-30D08583594A}"/>
              </a:ext>
            </a:extLst>
          </p:cNvPr>
          <p:cNvSpPr txBox="1"/>
          <p:nvPr/>
        </p:nvSpPr>
        <p:spPr>
          <a:xfrm>
            <a:off x="1033670" y="397565"/>
            <a:ext cx="41466052" cy="2185214"/>
          </a:xfrm>
          <a:prstGeom prst="rect">
            <a:avLst/>
          </a:prstGeom>
          <a:noFill/>
        </p:spPr>
        <p:txBody>
          <a:bodyPr wrap="square" rtlCol="0">
            <a:spAutoFit/>
          </a:bodyPr>
          <a:lstStyle/>
          <a:p>
            <a:pPr algn="ctr"/>
            <a:r>
              <a:rPr lang="en-US" sz="6800" b="1" dirty="0">
                <a:solidFill>
                  <a:schemeClr val="bg1"/>
                </a:solidFill>
                <a:latin typeface="Arial" panose="020B0604020202020204" pitchFamily="34" charset="0"/>
                <a:cs typeface="Arial" panose="020B0604020202020204" pitchFamily="34" charset="0"/>
              </a:rPr>
              <a:t>Community-Engaged Research to Understand SARS-CoV-2 Vaccine Uptake in Montana’s </a:t>
            </a:r>
          </a:p>
          <a:p>
            <a:pPr algn="ctr"/>
            <a:r>
              <a:rPr lang="en-US" sz="6800" b="1" dirty="0">
                <a:solidFill>
                  <a:schemeClr val="bg1"/>
                </a:solidFill>
                <a:latin typeface="Arial" panose="020B0604020202020204" pitchFamily="34" charset="0"/>
                <a:cs typeface="Arial" panose="020B0604020202020204" pitchFamily="34" charset="0"/>
              </a:rPr>
              <a:t>American Indian and Rural Communities</a:t>
            </a:r>
          </a:p>
        </p:txBody>
      </p:sp>
      <p:sp>
        <p:nvSpPr>
          <p:cNvPr id="18" name="Freeform 91">
            <a:extLst>
              <a:ext uri="{FF2B5EF4-FFF2-40B4-BE49-F238E27FC236}">
                <a16:creationId xmlns:a16="http://schemas.microsoft.com/office/drawing/2014/main" id="{4460EF5C-6DF9-464E-8C0C-452832387D75}"/>
              </a:ext>
            </a:extLst>
          </p:cNvPr>
          <p:cNvSpPr>
            <a:spLocks/>
          </p:cNvSpPr>
          <p:nvPr/>
        </p:nvSpPr>
        <p:spPr bwMode="auto">
          <a:xfrm>
            <a:off x="36326618" y="21990778"/>
            <a:ext cx="5401993" cy="2690632"/>
          </a:xfrm>
          <a:custGeom>
            <a:avLst/>
            <a:gdLst>
              <a:gd name="T0" fmla="*/ 1136 w 1600"/>
              <a:gd name="T1" fmla="*/ 611 h 1856"/>
              <a:gd name="T2" fmla="*/ 825 w 1600"/>
              <a:gd name="T3" fmla="*/ 611 h 1856"/>
              <a:gd name="T4" fmla="*/ 826 w 1600"/>
              <a:gd name="T5" fmla="*/ 619 h 1856"/>
              <a:gd name="T6" fmla="*/ 817 w 1600"/>
              <a:gd name="T7" fmla="*/ 627 h 1856"/>
              <a:gd name="T8" fmla="*/ 812 w 1600"/>
              <a:gd name="T9" fmla="*/ 635 h 1856"/>
              <a:gd name="T10" fmla="*/ 782 w 1600"/>
              <a:gd name="T11" fmla="*/ 677 h 1856"/>
              <a:gd name="T12" fmla="*/ 750 w 1600"/>
              <a:gd name="T13" fmla="*/ 721 h 1856"/>
              <a:gd name="T14" fmla="*/ 719 w 1600"/>
              <a:gd name="T15" fmla="*/ 767 h 1856"/>
              <a:gd name="T16" fmla="*/ 689 w 1600"/>
              <a:gd name="T17" fmla="*/ 811 h 1856"/>
              <a:gd name="T18" fmla="*/ 722 w 1600"/>
              <a:gd name="T19" fmla="*/ 859 h 1856"/>
              <a:gd name="T20" fmla="*/ 756 w 1600"/>
              <a:gd name="T21" fmla="*/ 905 h 1856"/>
              <a:gd name="T22" fmla="*/ 790 w 1600"/>
              <a:gd name="T23" fmla="*/ 951 h 1856"/>
              <a:gd name="T24" fmla="*/ 821 w 1600"/>
              <a:gd name="T25" fmla="*/ 997 h 1856"/>
              <a:gd name="T26" fmla="*/ 773 w 1600"/>
              <a:gd name="T27" fmla="*/ 1011 h 1856"/>
              <a:gd name="T28" fmla="*/ 734 w 1600"/>
              <a:gd name="T29" fmla="*/ 1035 h 1856"/>
              <a:gd name="T30" fmla="*/ 707 w 1600"/>
              <a:gd name="T31" fmla="*/ 1071 h 1856"/>
              <a:gd name="T32" fmla="*/ 689 w 1600"/>
              <a:gd name="T33" fmla="*/ 1115 h 1856"/>
              <a:gd name="T34" fmla="*/ 736 w 1600"/>
              <a:gd name="T35" fmla="*/ 1115 h 1856"/>
              <a:gd name="T36" fmla="*/ 736 w 1600"/>
              <a:gd name="T37" fmla="*/ 1109 h 1856"/>
              <a:gd name="T38" fmla="*/ 778 w 1600"/>
              <a:gd name="T39" fmla="*/ 1061 h 1856"/>
              <a:gd name="T40" fmla="*/ 840 w 1600"/>
              <a:gd name="T41" fmla="*/ 1043 h 1856"/>
              <a:gd name="T42" fmla="*/ 947 w 1600"/>
              <a:gd name="T43" fmla="*/ 1043 h 1856"/>
              <a:gd name="T44" fmla="*/ 920 w 1600"/>
              <a:gd name="T45" fmla="*/ 1021 h 1856"/>
              <a:gd name="T46" fmla="*/ 884 w 1600"/>
              <a:gd name="T47" fmla="*/ 1005 h 1856"/>
              <a:gd name="T48" fmla="*/ 911 w 1600"/>
              <a:gd name="T49" fmla="*/ 963 h 1856"/>
              <a:gd name="T50" fmla="*/ 856 w 1600"/>
              <a:gd name="T51" fmla="*/ 963 h 1856"/>
              <a:gd name="T52" fmla="*/ 827 w 1600"/>
              <a:gd name="T53" fmla="*/ 925 h 1856"/>
              <a:gd name="T54" fmla="*/ 772 w 1600"/>
              <a:gd name="T55" fmla="*/ 849 h 1856"/>
              <a:gd name="T56" fmla="*/ 744 w 1600"/>
              <a:gd name="T57" fmla="*/ 813 h 1856"/>
              <a:gd name="T58" fmla="*/ 771 w 1600"/>
              <a:gd name="T59" fmla="*/ 773 h 1856"/>
              <a:gd name="T60" fmla="*/ 798 w 1600"/>
              <a:gd name="T61" fmla="*/ 735 h 1856"/>
              <a:gd name="T62" fmla="*/ 825 w 1600"/>
              <a:gd name="T63" fmla="*/ 695 h 1856"/>
              <a:gd name="T64" fmla="*/ 852 w 1600"/>
              <a:gd name="T65" fmla="*/ 657 h 1856"/>
              <a:gd name="T66" fmla="*/ 911 w 1600"/>
              <a:gd name="T67" fmla="*/ 657 h 1856"/>
              <a:gd name="T68" fmla="*/ 880 w 1600"/>
              <a:gd name="T69" fmla="*/ 615 h 1856"/>
              <a:gd name="T70" fmla="*/ 879 w 1600"/>
              <a:gd name="T71" fmla="*/ 613 h 1856"/>
              <a:gd name="T72" fmla="*/ 1141 w 1600"/>
              <a:gd name="T73" fmla="*/ 613 h 1856"/>
              <a:gd name="T74" fmla="*/ 1136 w 1600"/>
              <a:gd name="T75" fmla="*/ 611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00" h="1856">
                <a:moveTo>
                  <a:pt x="1136" y="611"/>
                </a:moveTo>
                <a:lnTo>
                  <a:pt x="825" y="611"/>
                </a:lnTo>
                <a:lnTo>
                  <a:pt x="826" y="619"/>
                </a:lnTo>
                <a:lnTo>
                  <a:pt x="817" y="627"/>
                </a:lnTo>
                <a:lnTo>
                  <a:pt x="812" y="635"/>
                </a:lnTo>
                <a:lnTo>
                  <a:pt x="782" y="677"/>
                </a:lnTo>
                <a:lnTo>
                  <a:pt x="750" y="721"/>
                </a:lnTo>
                <a:lnTo>
                  <a:pt x="719" y="767"/>
                </a:lnTo>
                <a:lnTo>
                  <a:pt x="689" y="811"/>
                </a:lnTo>
                <a:lnTo>
                  <a:pt x="722" y="859"/>
                </a:lnTo>
                <a:lnTo>
                  <a:pt x="756" y="905"/>
                </a:lnTo>
                <a:lnTo>
                  <a:pt x="790" y="951"/>
                </a:lnTo>
                <a:lnTo>
                  <a:pt x="821" y="997"/>
                </a:lnTo>
                <a:lnTo>
                  <a:pt x="773" y="1011"/>
                </a:lnTo>
                <a:lnTo>
                  <a:pt x="734" y="1035"/>
                </a:lnTo>
                <a:lnTo>
                  <a:pt x="707" y="1071"/>
                </a:lnTo>
                <a:lnTo>
                  <a:pt x="689" y="1115"/>
                </a:lnTo>
                <a:lnTo>
                  <a:pt x="736" y="1115"/>
                </a:lnTo>
                <a:lnTo>
                  <a:pt x="736" y="1109"/>
                </a:lnTo>
                <a:lnTo>
                  <a:pt x="778" y="1061"/>
                </a:lnTo>
                <a:lnTo>
                  <a:pt x="840" y="1043"/>
                </a:lnTo>
                <a:lnTo>
                  <a:pt x="947" y="1043"/>
                </a:lnTo>
                <a:lnTo>
                  <a:pt x="920" y="1021"/>
                </a:lnTo>
                <a:lnTo>
                  <a:pt x="884" y="1005"/>
                </a:lnTo>
                <a:lnTo>
                  <a:pt x="911" y="963"/>
                </a:lnTo>
                <a:lnTo>
                  <a:pt x="856" y="963"/>
                </a:lnTo>
                <a:lnTo>
                  <a:pt x="827" y="925"/>
                </a:lnTo>
                <a:lnTo>
                  <a:pt x="772" y="849"/>
                </a:lnTo>
                <a:lnTo>
                  <a:pt x="744" y="813"/>
                </a:lnTo>
                <a:lnTo>
                  <a:pt x="771" y="773"/>
                </a:lnTo>
                <a:lnTo>
                  <a:pt x="798" y="735"/>
                </a:lnTo>
                <a:lnTo>
                  <a:pt x="825" y="695"/>
                </a:lnTo>
                <a:lnTo>
                  <a:pt x="852" y="657"/>
                </a:lnTo>
                <a:lnTo>
                  <a:pt x="911" y="657"/>
                </a:lnTo>
                <a:lnTo>
                  <a:pt x="880" y="615"/>
                </a:lnTo>
                <a:lnTo>
                  <a:pt x="879" y="613"/>
                </a:lnTo>
                <a:lnTo>
                  <a:pt x="1141" y="613"/>
                </a:lnTo>
                <a:lnTo>
                  <a:pt x="1136" y="6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20" name="Text Placeholder 19">
            <a:extLst>
              <a:ext uri="{FF2B5EF4-FFF2-40B4-BE49-F238E27FC236}">
                <a16:creationId xmlns:a16="http://schemas.microsoft.com/office/drawing/2014/main" id="{9BF4007D-2B16-44B9-AA25-7E840DA56DCF}"/>
              </a:ext>
            </a:extLst>
          </p:cNvPr>
          <p:cNvSpPr txBox="1">
            <a:spLocks/>
          </p:cNvSpPr>
          <p:nvPr/>
        </p:nvSpPr>
        <p:spPr>
          <a:xfrm>
            <a:off x="0" y="16069410"/>
            <a:ext cx="31383514" cy="1015655"/>
          </a:xfrm>
          <a:prstGeom prst="rect">
            <a:avLst/>
          </a:prstGeom>
          <a:solidFill>
            <a:srgbClr val="3F4E6D"/>
          </a:solidFill>
          <a:ln w="19050" cap="flat" cmpd="sng" algn="ctr">
            <a:noFill/>
            <a:prstDash val="solid"/>
          </a:ln>
        </p:spPr>
        <p:style>
          <a:lnRef idx="2">
            <a:schemeClr val="accent5"/>
          </a:lnRef>
          <a:fillRef idx="1">
            <a:schemeClr val="lt1"/>
          </a:fillRef>
          <a:effectRef idx="0">
            <a:schemeClr val="accent5"/>
          </a:effectRef>
          <a:fontRef idx="minor">
            <a:schemeClr val="dk1"/>
          </a:fontRef>
        </p:style>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dk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dk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9pPr>
          </a:lstStyle>
          <a:p>
            <a:r>
              <a:rPr lang="en-US" sz="5400" u="none" dirty="0">
                <a:solidFill>
                  <a:schemeClr val="bg1"/>
                </a:solidFill>
                <a:latin typeface="Arial" panose="020B0604020202020204" pitchFamily="34" charset="0"/>
                <a:cs typeface="Arial" panose="020B0604020202020204" pitchFamily="34" charset="0"/>
              </a:rPr>
              <a:t>PRELIMINARY RESULTS</a:t>
            </a:r>
          </a:p>
        </p:txBody>
      </p:sp>
      <p:sp>
        <p:nvSpPr>
          <p:cNvPr id="21" name="Text Placeholder 19">
            <a:extLst>
              <a:ext uri="{FF2B5EF4-FFF2-40B4-BE49-F238E27FC236}">
                <a16:creationId xmlns:a16="http://schemas.microsoft.com/office/drawing/2014/main" id="{56CC688A-223D-4046-B2A9-DA836D02F97E}"/>
              </a:ext>
            </a:extLst>
          </p:cNvPr>
          <p:cNvSpPr txBox="1">
            <a:spLocks/>
          </p:cNvSpPr>
          <p:nvPr/>
        </p:nvSpPr>
        <p:spPr>
          <a:xfrm>
            <a:off x="0" y="4993690"/>
            <a:ext cx="20053971" cy="1015655"/>
          </a:xfrm>
          <a:prstGeom prst="rect">
            <a:avLst/>
          </a:prstGeom>
          <a:solidFill>
            <a:srgbClr val="3F4E6D"/>
          </a:solidFill>
          <a:ln w="19050" cap="flat" cmpd="sng" algn="ctr">
            <a:noFill/>
            <a:prstDash val="solid"/>
          </a:ln>
        </p:spPr>
        <p:style>
          <a:lnRef idx="2">
            <a:schemeClr val="accent5"/>
          </a:lnRef>
          <a:fillRef idx="1">
            <a:schemeClr val="lt1"/>
          </a:fillRef>
          <a:effectRef idx="0">
            <a:schemeClr val="accent5"/>
          </a:effectRef>
          <a:fontRef idx="minor">
            <a:schemeClr val="dk1"/>
          </a:fontRef>
        </p:style>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dk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dk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9pPr>
          </a:lstStyle>
          <a:p>
            <a:r>
              <a:rPr lang="en-US" sz="5400" u="none" dirty="0">
                <a:solidFill>
                  <a:schemeClr val="bg1"/>
                </a:solidFill>
                <a:latin typeface="Arial" panose="020B0604020202020204" pitchFamily="34" charset="0"/>
                <a:cs typeface="Arial" panose="020B0604020202020204" pitchFamily="34" charset="0"/>
              </a:rPr>
              <a:t>BACKGROUND</a:t>
            </a:r>
          </a:p>
        </p:txBody>
      </p:sp>
      <p:sp>
        <p:nvSpPr>
          <p:cNvPr id="24" name="TextBox 23">
            <a:extLst>
              <a:ext uri="{FF2B5EF4-FFF2-40B4-BE49-F238E27FC236}">
                <a16:creationId xmlns:a16="http://schemas.microsoft.com/office/drawing/2014/main" id="{70E54420-0A96-4C92-8190-8169162E7C5B}"/>
              </a:ext>
            </a:extLst>
          </p:cNvPr>
          <p:cNvSpPr txBox="1"/>
          <p:nvPr/>
        </p:nvSpPr>
        <p:spPr>
          <a:xfrm>
            <a:off x="33147415" y="17267929"/>
            <a:ext cx="10441607" cy="3416320"/>
          </a:xfrm>
          <a:prstGeom prst="rect">
            <a:avLst/>
          </a:prstGeom>
          <a:noFill/>
        </p:spPr>
        <p:txBody>
          <a:bodyPr wrap="square" rtlCol="0">
            <a:spAutoFit/>
          </a:bodyPr>
          <a:lstStyle/>
          <a:p>
            <a:pPr algn="ctr"/>
            <a:r>
              <a:rPr lang="en-US" sz="4800" b="1" dirty="0">
                <a:solidFill>
                  <a:srgbClr val="9FBA61"/>
                </a:solidFill>
                <a:latin typeface="Arial" panose="020B0604020202020204" pitchFamily="34" charset="0"/>
                <a:cs typeface="Arial" panose="020B0604020202020204" pitchFamily="34" charset="0"/>
              </a:rPr>
              <a:t>Collaboration | </a:t>
            </a:r>
            <a:r>
              <a:rPr lang="en-US" sz="4800" i="1" dirty="0">
                <a:solidFill>
                  <a:srgbClr val="3F4E6D"/>
                </a:solidFill>
                <a:latin typeface="Arial" panose="020B0604020202020204" pitchFamily="34" charset="0"/>
                <a:cs typeface="Arial" panose="020B0604020202020204" pitchFamily="34" charset="0"/>
              </a:rPr>
              <a:t>University of Montana &amp; All Nations Health Center</a:t>
            </a:r>
          </a:p>
          <a:p>
            <a:pPr algn="ctr"/>
            <a:r>
              <a:rPr lang="en-US" sz="3600" dirty="0">
                <a:solidFill>
                  <a:srgbClr val="3F4E6D"/>
                </a:solidFill>
                <a:latin typeface="Arial" panose="020B0604020202020204" pitchFamily="34" charset="0"/>
                <a:cs typeface="Arial" panose="020B0604020202020204" pitchFamily="34" charset="0"/>
              </a:rPr>
              <a:t>Conducted in Missoula, Ravalli, Mineral, Sanders, and Flathead counties.</a:t>
            </a:r>
          </a:p>
          <a:p>
            <a:pPr algn="ctr"/>
            <a:endParaRPr lang="en-US" sz="4800" i="1" dirty="0">
              <a:solidFill>
                <a:srgbClr val="3F4E6D"/>
              </a:solidFill>
              <a:latin typeface="Arial" panose="020B0604020202020204" pitchFamily="34" charset="0"/>
              <a:cs typeface="Arial" panose="020B0604020202020204" pitchFamily="34" charset="0"/>
            </a:endParaRPr>
          </a:p>
        </p:txBody>
      </p:sp>
      <p:sp>
        <p:nvSpPr>
          <p:cNvPr id="31" name="Text Placeholder 19">
            <a:extLst>
              <a:ext uri="{FF2B5EF4-FFF2-40B4-BE49-F238E27FC236}">
                <a16:creationId xmlns:a16="http://schemas.microsoft.com/office/drawing/2014/main" id="{735DA37A-CD7A-47E3-9F14-75DD8675372A}"/>
              </a:ext>
            </a:extLst>
          </p:cNvPr>
          <p:cNvSpPr txBox="1">
            <a:spLocks/>
          </p:cNvSpPr>
          <p:nvPr/>
        </p:nvSpPr>
        <p:spPr>
          <a:xfrm>
            <a:off x="32922260" y="24858478"/>
            <a:ext cx="10972800" cy="1015655"/>
          </a:xfrm>
          <a:prstGeom prst="rect">
            <a:avLst/>
          </a:prstGeom>
          <a:solidFill>
            <a:srgbClr val="3F4E6D"/>
          </a:solidFill>
          <a:ln w="19050" cap="flat" cmpd="sng" algn="ctr">
            <a:noFill/>
            <a:prstDash val="solid"/>
          </a:ln>
        </p:spPr>
        <p:style>
          <a:lnRef idx="2">
            <a:schemeClr val="accent5"/>
          </a:lnRef>
          <a:fillRef idx="1">
            <a:schemeClr val="lt1"/>
          </a:fillRef>
          <a:effectRef idx="0">
            <a:schemeClr val="accent5"/>
          </a:effectRef>
          <a:fontRef idx="minor">
            <a:schemeClr val="dk1"/>
          </a:fontRef>
        </p:style>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dk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dk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9pPr>
          </a:lstStyle>
          <a:p>
            <a:r>
              <a:rPr lang="en-US" sz="5400" u="none" dirty="0">
                <a:solidFill>
                  <a:schemeClr val="bg1"/>
                </a:solidFill>
                <a:latin typeface="Arial" panose="020B0604020202020204" pitchFamily="34" charset="0"/>
                <a:cs typeface="Arial" panose="020B0604020202020204" pitchFamily="34" charset="0"/>
              </a:rPr>
              <a:t>REFERENCES</a:t>
            </a:r>
          </a:p>
        </p:txBody>
      </p:sp>
      <p:sp>
        <p:nvSpPr>
          <p:cNvPr id="33" name="Text Placeholder 19">
            <a:extLst>
              <a:ext uri="{FF2B5EF4-FFF2-40B4-BE49-F238E27FC236}">
                <a16:creationId xmlns:a16="http://schemas.microsoft.com/office/drawing/2014/main" id="{10D7B0FB-7907-4354-9E66-7F768424951B}"/>
              </a:ext>
            </a:extLst>
          </p:cNvPr>
          <p:cNvSpPr txBox="1">
            <a:spLocks/>
          </p:cNvSpPr>
          <p:nvPr/>
        </p:nvSpPr>
        <p:spPr>
          <a:xfrm>
            <a:off x="21529427" y="4950513"/>
            <a:ext cx="10472293" cy="1015655"/>
          </a:xfrm>
          <a:prstGeom prst="rect">
            <a:avLst/>
          </a:prstGeom>
          <a:solidFill>
            <a:srgbClr val="3F4E6D"/>
          </a:solidFill>
          <a:ln w="19050" cap="flat" cmpd="sng" algn="ctr">
            <a:noFill/>
            <a:prstDash val="solid"/>
          </a:ln>
        </p:spPr>
        <p:style>
          <a:lnRef idx="2">
            <a:schemeClr val="accent5"/>
          </a:lnRef>
          <a:fillRef idx="1">
            <a:schemeClr val="lt1"/>
          </a:fillRef>
          <a:effectRef idx="0">
            <a:schemeClr val="accent5"/>
          </a:effectRef>
          <a:fontRef idx="minor">
            <a:schemeClr val="dk1"/>
          </a:fontRef>
        </p:style>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dk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dk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9pPr>
          </a:lstStyle>
          <a:p>
            <a:r>
              <a:rPr lang="en-US" sz="5400" u="none" dirty="0">
                <a:solidFill>
                  <a:schemeClr val="bg1"/>
                </a:solidFill>
                <a:latin typeface="Arial" panose="020B0604020202020204" pitchFamily="34" charset="0"/>
                <a:cs typeface="Arial" panose="020B0604020202020204" pitchFamily="34" charset="0"/>
              </a:rPr>
              <a:t>PURPOSE</a:t>
            </a:r>
          </a:p>
        </p:txBody>
      </p:sp>
      <p:sp>
        <p:nvSpPr>
          <p:cNvPr id="34" name="Text Placeholder 19">
            <a:extLst>
              <a:ext uri="{FF2B5EF4-FFF2-40B4-BE49-F238E27FC236}">
                <a16:creationId xmlns:a16="http://schemas.microsoft.com/office/drawing/2014/main" id="{022F8EF6-F94A-4BDF-B8E9-536AC50540FD}"/>
              </a:ext>
            </a:extLst>
          </p:cNvPr>
          <p:cNvSpPr txBox="1">
            <a:spLocks/>
          </p:cNvSpPr>
          <p:nvPr/>
        </p:nvSpPr>
        <p:spPr>
          <a:xfrm>
            <a:off x="33519240" y="4950513"/>
            <a:ext cx="10371960" cy="1015655"/>
          </a:xfrm>
          <a:prstGeom prst="rect">
            <a:avLst/>
          </a:prstGeom>
          <a:solidFill>
            <a:srgbClr val="3F4E6D"/>
          </a:solidFill>
          <a:ln w="19050" cap="flat" cmpd="sng" algn="ctr">
            <a:noFill/>
            <a:prstDash val="solid"/>
          </a:ln>
        </p:spPr>
        <p:style>
          <a:lnRef idx="2">
            <a:schemeClr val="accent5"/>
          </a:lnRef>
          <a:fillRef idx="1">
            <a:schemeClr val="lt1"/>
          </a:fillRef>
          <a:effectRef idx="0">
            <a:schemeClr val="accent5"/>
          </a:effectRef>
          <a:fontRef idx="minor">
            <a:schemeClr val="dk1"/>
          </a:fontRef>
        </p:style>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dk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dk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9pPr>
          </a:lstStyle>
          <a:p>
            <a:r>
              <a:rPr lang="en-US" sz="5400" u="none" dirty="0">
                <a:solidFill>
                  <a:schemeClr val="bg1"/>
                </a:solidFill>
                <a:latin typeface="Arial" panose="020B0604020202020204" pitchFamily="34" charset="0"/>
                <a:cs typeface="Arial" panose="020B0604020202020204" pitchFamily="34" charset="0"/>
              </a:rPr>
              <a:t>METHODS</a:t>
            </a:r>
          </a:p>
        </p:txBody>
      </p:sp>
      <p:sp>
        <p:nvSpPr>
          <p:cNvPr id="35" name="Text Placeholder 19">
            <a:extLst>
              <a:ext uri="{FF2B5EF4-FFF2-40B4-BE49-F238E27FC236}">
                <a16:creationId xmlns:a16="http://schemas.microsoft.com/office/drawing/2014/main" id="{6CC515D3-BBD6-4002-B0D6-4111A97CA3CA}"/>
              </a:ext>
            </a:extLst>
          </p:cNvPr>
          <p:cNvSpPr txBox="1">
            <a:spLocks/>
          </p:cNvSpPr>
          <p:nvPr/>
        </p:nvSpPr>
        <p:spPr>
          <a:xfrm>
            <a:off x="32845239" y="16083421"/>
            <a:ext cx="11045961" cy="1015655"/>
          </a:xfrm>
          <a:prstGeom prst="rect">
            <a:avLst/>
          </a:prstGeom>
          <a:solidFill>
            <a:srgbClr val="3F4E6D"/>
          </a:solidFill>
          <a:ln w="19050" cap="flat" cmpd="sng" algn="ctr">
            <a:noFill/>
            <a:prstDash val="solid"/>
          </a:ln>
        </p:spPr>
        <p:style>
          <a:lnRef idx="2">
            <a:schemeClr val="accent5"/>
          </a:lnRef>
          <a:fillRef idx="1">
            <a:schemeClr val="lt1"/>
          </a:fillRef>
          <a:effectRef idx="0">
            <a:schemeClr val="accent5"/>
          </a:effectRef>
          <a:fontRef idx="minor">
            <a:schemeClr val="dk1"/>
          </a:fontRef>
        </p:style>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dk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dk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9pPr>
          </a:lstStyle>
          <a:p>
            <a:r>
              <a:rPr lang="en-US" sz="5400" u="none" dirty="0">
                <a:solidFill>
                  <a:schemeClr val="bg1"/>
                </a:solidFill>
                <a:latin typeface="Arial" panose="020B0604020202020204" pitchFamily="34" charset="0"/>
                <a:cs typeface="Arial" panose="020B0604020202020204" pitchFamily="34" charset="0"/>
              </a:rPr>
              <a:t>SETTING</a:t>
            </a:r>
          </a:p>
        </p:txBody>
      </p:sp>
      <p:sp>
        <p:nvSpPr>
          <p:cNvPr id="36" name="Text Placeholder 19">
            <a:extLst>
              <a:ext uri="{FF2B5EF4-FFF2-40B4-BE49-F238E27FC236}">
                <a16:creationId xmlns:a16="http://schemas.microsoft.com/office/drawing/2014/main" id="{A69B661D-9C89-4127-B6D0-F3F2F8B5545E}"/>
              </a:ext>
            </a:extLst>
          </p:cNvPr>
          <p:cNvSpPr txBox="1">
            <a:spLocks/>
          </p:cNvSpPr>
          <p:nvPr/>
        </p:nvSpPr>
        <p:spPr>
          <a:xfrm>
            <a:off x="32899700" y="20130251"/>
            <a:ext cx="11017919" cy="1015655"/>
          </a:xfrm>
          <a:prstGeom prst="rect">
            <a:avLst/>
          </a:prstGeom>
          <a:solidFill>
            <a:srgbClr val="3F4E6D"/>
          </a:solidFill>
          <a:ln w="19050" cap="flat" cmpd="sng" algn="ctr">
            <a:noFill/>
            <a:prstDash val="solid"/>
          </a:ln>
        </p:spPr>
        <p:style>
          <a:lnRef idx="2">
            <a:schemeClr val="accent5"/>
          </a:lnRef>
          <a:fillRef idx="1">
            <a:schemeClr val="lt1"/>
          </a:fillRef>
          <a:effectRef idx="0">
            <a:schemeClr val="accent5"/>
          </a:effectRef>
          <a:fontRef idx="minor">
            <a:schemeClr val="dk1"/>
          </a:fontRef>
        </p:style>
        <p:txBody>
          <a:bodyPr wrap="square" lIns="91436" tIns="91436" rIns="91436" bIns="91436" anchor="ctr" anchorCtr="0">
            <a:spAutoFit/>
          </a:bodyPr>
          <a:lstStyle>
            <a:lvl1pPr marL="0" indent="0"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dk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dk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dk1"/>
                </a:solidFill>
                <a:latin typeface="+mn-lt"/>
                <a:ea typeface="+mn-ea"/>
                <a:cs typeface="+mn-cs"/>
              </a:defRPr>
            </a:lvl9pPr>
          </a:lstStyle>
          <a:p>
            <a:r>
              <a:rPr lang="en-US" sz="5400" u="none" dirty="0">
                <a:solidFill>
                  <a:schemeClr val="bg1"/>
                </a:solidFill>
                <a:latin typeface="Arial" panose="020B0604020202020204" pitchFamily="34" charset="0"/>
                <a:cs typeface="Arial" panose="020B0604020202020204" pitchFamily="34" charset="0"/>
              </a:rPr>
              <a:t>Next Steps</a:t>
            </a:r>
          </a:p>
        </p:txBody>
      </p:sp>
      <p:graphicFrame>
        <p:nvGraphicFramePr>
          <p:cNvPr id="4" name="Diagram 3">
            <a:extLst>
              <a:ext uri="{FF2B5EF4-FFF2-40B4-BE49-F238E27FC236}">
                <a16:creationId xmlns:a16="http://schemas.microsoft.com/office/drawing/2014/main" id="{8C9C9DFE-67D9-4C52-8AF0-F74383045722}"/>
              </a:ext>
            </a:extLst>
          </p:cNvPr>
          <p:cNvGraphicFramePr>
            <a:graphicFrameLocks/>
          </p:cNvGraphicFramePr>
          <p:nvPr>
            <p:extLst>
              <p:ext uri="{D42A27DB-BD31-4B8C-83A1-F6EECF244321}">
                <p14:modId xmlns:p14="http://schemas.microsoft.com/office/powerpoint/2010/main" val="1392554290"/>
              </p:ext>
            </p:extLst>
          </p:nvPr>
        </p:nvGraphicFramePr>
        <p:xfrm>
          <a:off x="33728646" y="6009345"/>
          <a:ext cx="9854887" cy="99664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Arrow: Chevron 11">
            <a:extLst>
              <a:ext uri="{FF2B5EF4-FFF2-40B4-BE49-F238E27FC236}">
                <a16:creationId xmlns:a16="http://schemas.microsoft.com/office/drawing/2014/main" id="{EA75578A-5919-4AFF-89E1-976BC838BD43}"/>
              </a:ext>
            </a:extLst>
          </p:cNvPr>
          <p:cNvSpPr/>
          <p:nvPr/>
        </p:nvSpPr>
        <p:spPr>
          <a:xfrm>
            <a:off x="33044960" y="23368479"/>
            <a:ext cx="948560" cy="638415"/>
          </a:xfrm>
          <a:prstGeom prst="chevron">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1" name="TextBox 40">
            <a:extLst>
              <a:ext uri="{FF2B5EF4-FFF2-40B4-BE49-F238E27FC236}">
                <a16:creationId xmlns:a16="http://schemas.microsoft.com/office/drawing/2014/main" id="{F0A13248-C3B5-437C-AA0A-B08505CC60F6}"/>
              </a:ext>
            </a:extLst>
          </p:cNvPr>
          <p:cNvSpPr txBox="1"/>
          <p:nvPr/>
        </p:nvSpPr>
        <p:spPr>
          <a:xfrm>
            <a:off x="13354964" y="20684249"/>
            <a:ext cx="2609156" cy="769441"/>
          </a:xfrm>
          <a:prstGeom prst="rect">
            <a:avLst/>
          </a:prstGeom>
          <a:noFill/>
        </p:spPr>
        <p:txBody>
          <a:bodyPr wrap="square" rtlCol="0">
            <a:spAutoFit/>
          </a:bodyPr>
          <a:lstStyle/>
          <a:p>
            <a:pPr algn="ctr"/>
            <a:r>
              <a:rPr lang="en-US" sz="4400" b="1" u="sng" dirty="0">
                <a:solidFill>
                  <a:srgbClr val="3F4E6D"/>
                </a:solidFill>
                <a:latin typeface="Arial" panose="020B0604020202020204" pitchFamily="34" charset="0"/>
                <a:cs typeface="Arial" panose="020B0604020202020204" pitchFamily="34" charset="0"/>
              </a:rPr>
              <a:t>QUOTES</a:t>
            </a:r>
            <a:endParaRPr lang="en-US" sz="4400" u="sng" dirty="0">
              <a:solidFill>
                <a:srgbClr val="3F4E6D"/>
              </a:solidFill>
              <a:latin typeface="Arial" panose="020B0604020202020204" pitchFamily="34" charset="0"/>
              <a:cs typeface="Arial" panose="020B0604020202020204" pitchFamily="34" charset="0"/>
            </a:endParaRPr>
          </a:p>
        </p:txBody>
      </p:sp>
      <p:sp>
        <p:nvSpPr>
          <p:cNvPr id="44" name="Arrow: Chevron 43">
            <a:extLst>
              <a:ext uri="{FF2B5EF4-FFF2-40B4-BE49-F238E27FC236}">
                <a16:creationId xmlns:a16="http://schemas.microsoft.com/office/drawing/2014/main" id="{710C603A-ACD7-48D7-812F-F5D4EEB1B2DA}"/>
              </a:ext>
            </a:extLst>
          </p:cNvPr>
          <p:cNvSpPr/>
          <p:nvPr/>
        </p:nvSpPr>
        <p:spPr>
          <a:xfrm>
            <a:off x="610405" y="21883257"/>
            <a:ext cx="948560" cy="638415"/>
          </a:xfrm>
          <a:prstGeom prst="chevron">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Arrow: Chevron 45">
            <a:extLst>
              <a:ext uri="{FF2B5EF4-FFF2-40B4-BE49-F238E27FC236}">
                <a16:creationId xmlns:a16="http://schemas.microsoft.com/office/drawing/2014/main" id="{ED97712D-AB97-427A-A0EF-92F454CD9A79}"/>
              </a:ext>
            </a:extLst>
          </p:cNvPr>
          <p:cNvSpPr/>
          <p:nvPr/>
        </p:nvSpPr>
        <p:spPr>
          <a:xfrm>
            <a:off x="653888" y="27908539"/>
            <a:ext cx="948560" cy="638415"/>
          </a:xfrm>
          <a:prstGeom prst="chevron">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7" name="Arrow: Chevron 46">
            <a:extLst>
              <a:ext uri="{FF2B5EF4-FFF2-40B4-BE49-F238E27FC236}">
                <a16:creationId xmlns:a16="http://schemas.microsoft.com/office/drawing/2014/main" id="{D585F605-7C3F-432D-A905-5A3D4439A464}"/>
              </a:ext>
            </a:extLst>
          </p:cNvPr>
          <p:cNvSpPr/>
          <p:nvPr/>
        </p:nvSpPr>
        <p:spPr>
          <a:xfrm>
            <a:off x="653889" y="29363751"/>
            <a:ext cx="948560" cy="638415"/>
          </a:xfrm>
          <a:prstGeom prst="chevron">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1" name="Arrow: Chevron 50">
            <a:extLst>
              <a:ext uri="{FF2B5EF4-FFF2-40B4-BE49-F238E27FC236}">
                <a16:creationId xmlns:a16="http://schemas.microsoft.com/office/drawing/2014/main" id="{61A293C2-8957-4BA7-9FDD-A801B3A70BD2}"/>
              </a:ext>
            </a:extLst>
          </p:cNvPr>
          <p:cNvSpPr/>
          <p:nvPr/>
        </p:nvSpPr>
        <p:spPr>
          <a:xfrm>
            <a:off x="610405" y="24451891"/>
            <a:ext cx="948560" cy="638415"/>
          </a:xfrm>
          <a:prstGeom prst="chevron">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2" name="Speech Bubble: Rectangle with Corners Rounded 51">
            <a:extLst>
              <a:ext uri="{FF2B5EF4-FFF2-40B4-BE49-F238E27FC236}">
                <a16:creationId xmlns:a16="http://schemas.microsoft.com/office/drawing/2014/main" id="{330A1DB1-411E-4632-8DC9-9C295DD7D937}"/>
              </a:ext>
            </a:extLst>
          </p:cNvPr>
          <p:cNvSpPr/>
          <p:nvPr/>
        </p:nvSpPr>
        <p:spPr>
          <a:xfrm>
            <a:off x="20569127" y="20877575"/>
            <a:ext cx="11500345" cy="4767262"/>
          </a:xfrm>
          <a:prstGeom prst="wedgeRoundRectCallout">
            <a:avLst/>
          </a:prstGeom>
          <a:gradFill flip="none" rotWithShape="1">
            <a:gsLst>
              <a:gs pos="0">
                <a:srgbClr val="1EA6BD">
                  <a:tint val="66000"/>
                  <a:satMod val="160000"/>
                </a:srgbClr>
              </a:gs>
              <a:gs pos="50000">
                <a:srgbClr val="1EA6BD">
                  <a:tint val="44500"/>
                  <a:satMod val="160000"/>
                </a:srgbClr>
              </a:gs>
              <a:gs pos="100000">
                <a:srgbClr val="1EA6BD">
                  <a:tint val="23500"/>
                  <a:satMod val="160000"/>
                </a:srgbClr>
              </a:gs>
            </a:gsLst>
            <a:lin ang="18900000" scaled="1"/>
            <a:tileRect/>
          </a:gradFill>
          <a:ln>
            <a:solidFill>
              <a:srgbClr val="1EA6BD"/>
            </a:solidFill>
          </a:ln>
        </p:spPr>
        <p:style>
          <a:lnRef idx="2">
            <a:schemeClr val="accent6"/>
          </a:lnRef>
          <a:fillRef idx="1">
            <a:schemeClr val="lt1"/>
          </a:fillRef>
          <a:effectRef idx="0">
            <a:schemeClr val="accent6"/>
          </a:effectRef>
          <a:fontRef idx="minor">
            <a:schemeClr val="dk1"/>
          </a:fontRef>
        </p:style>
        <p:txBody>
          <a:bodyPr rtlCol="0" anchor="ctr"/>
          <a:lstStyle/>
          <a:p>
            <a:pPr marL="0" marR="0" algn="ctr">
              <a:spcBef>
                <a:spcPts val="0"/>
              </a:spcBef>
              <a:spcAft>
                <a:spcPts val="0"/>
              </a:spcAft>
            </a:pPr>
            <a:r>
              <a:rPr lang="en-US" sz="4000" i="1" dirty="0">
                <a:effectLst/>
                <a:latin typeface="Arial" panose="020B0604020202020204" pitchFamily="34" charset="0"/>
                <a:ea typeface="Arial" panose="020B0604020202020204" pitchFamily="34" charset="0"/>
              </a:rPr>
              <a:t>“We saw, at the time, President Trump had the vaccine, and he didn't seem to miss a beat. We figured, he's an older person, he may have some underlying health concerns, and it didn't seem to affect him in any way, and I thought, "That's helpful."</a:t>
            </a:r>
            <a:r>
              <a:rPr lang="en-US" sz="4000" i="1" dirty="0">
                <a:effectLst/>
                <a:latin typeface="Calibri" panose="020F0502020204030204" pitchFamily="34" charset="0"/>
                <a:ea typeface="Times New Roman" panose="02020603050405020304" pitchFamily="18" charset="0"/>
              </a:rPr>
              <a:t>    </a:t>
            </a:r>
            <a:endParaRPr lang="en-US" sz="4000" i="1" dirty="0">
              <a:effectLst/>
              <a:latin typeface="Calibri" panose="020F0502020204030204" pitchFamily="34" charset="0"/>
              <a:ea typeface="Calibri" panose="020F0502020204030204" pitchFamily="34" charset="0"/>
            </a:endParaRPr>
          </a:p>
        </p:txBody>
      </p:sp>
      <p:sp>
        <p:nvSpPr>
          <p:cNvPr id="13" name="Speech Bubble: Rectangle with Corners Rounded 12">
            <a:extLst>
              <a:ext uri="{FF2B5EF4-FFF2-40B4-BE49-F238E27FC236}">
                <a16:creationId xmlns:a16="http://schemas.microsoft.com/office/drawing/2014/main" id="{502E1164-4982-48B0-ABE6-4AD8BE868B4D}"/>
              </a:ext>
            </a:extLst>
          </p:cNvPr>
          <p:cNvSpPr/>
          <p:nvPr/>
        </p:nvSpPr>
        <p:spPr>
          <a:xfrm>
            <a:off x="22711100" y="26690098"/>
            <a:ext cx="10476813" cy="4222453"/>
          </a:xfrm>
          <a:prstGeom prst="wedgeRoundRectCallout">
            <a:avLst/>
          </a:prstGeom>
          <a:gradFill flip="none" rotWithShape="1">
            <a:gsLst>
              <a:gs pos="0">
                <a:srgbClr val="3F4E6D">
                  <a:tint val="66000"/>
                  <a:satMod val="160000"/>
                </a:srgbClr>
              </a:gs>
              <a:gs pos="50000">
                <a:srgbClr val="3F4E6D">
                  <a:tint val="44500"/>
                  <a:satMod val="160000"/>
                </a:srgbClr>
              </a:gs>
              <a:gs pos="100000">
                <a:srgbClr val="3F4E6D">
                  <a:tint val="23500"/>
                  <a:satMod val="160000"/>
                </a:srgbClr>
              </a:gs>
            </a:gsLst>
            <a:lin ang="18900000" scaled="1"/>
            <a:tileRect/>
          </a:gradFill>
          <a:ln>
            <a:solidFill>
              <a:srgbClr val="3F4E6D"/>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i="1" dirty="0">
                <a:latin typeface="Arial" panose="020B0604020202020204" pitchFamily="34" charset="0"/>
                <a:cs typeface="Arial" panose="020B0604020202020204" pitchFamily="34" charset="0"/>
              </a:rPr>
              <a:t>“I would like to see a bit more longevity in studies about what it does if you are pregnant and have the vaccine, or get the vaccine shortly after becoming pregnant”</a:t>
            </a:r>
          </a:p>
        </p:txBody>
      </p:sp>
      <p:graphicFrame>
        <p:nvGraphicFramePr>
          <p:cNvPr id="16" name="Table 21">
            <a:extLst>
              <a:ext uri="{FF2B5EF4-FFF2-40B4-BE49-F238E27FC236}">
                <a16:creationId xmlns:a16="http://schemas.microsoft.com/office/drawing/2014/main" id="{AC35A830-C434-45AD-A719-DCA00E19E242}"/>
              </a:ext>
            </a:extLst>
          </p:cNvPr>
          <p:cNvGraphicFramePr>
            <a:graphicFrameLocks noGrp="1"/>
          </p:cNvGraphicFramePr>
          <p:nvPr>
            <p:extLst>
              <p:ext uri="{D42A27DB-BD31-4B8C-83A1-F6EECF244321}">
                <p14:modId xmlns:p14="http://schemas.microsoft.com/office/powerpoint/2010/main" val="204265192"/>
              </p:ext>
            </p:extLst>
          </p:nvPr>
        </p:nvGraphicFramePr>
        <p:xfrm>
          <a:off x="948129" y="17317365"/>
          <a:ext cx="29260800" cy="3048000"/>
        </p:xfrm>
        <a:graphic>
          <a:graphicData uri="http://schemas.openxmlformats.org/drawingml/2006/table">
            <a:tbl>
              <a:tblPr firstRow="1" bandRow="1">
                <a:tableStyleId>{1FECB4D8-DB02-4DC6-A0A2-4F2EBAE1DC90}</a:tableStyleId>
              </a:tblPr>
              <a:tblGrid>
                <a:gridCol w="14630400">
                  <a:extLst>
                    <a:ext uri="{9D8B030D-6E8A-4147-A177-3AD203B41FA5}">
                      <a16:colId xmlns:a16="http://schemas.microsoft.com/office/drawing/2014/main" val="1864885792"/>
                    </a:ext>
                  </a:extLst>
                </a:gridCol>
                <a:gridCol w="14630400">
                  <a:extLst>
                    <a:ext uri="{9D8B030D-6E8A-4147-A177-3AD203B41FA5}">
                      <a16:colId xmlns:a16="http://schemas.microsoft.com/office/drawing/2014/main" val="2648270260"/>
                    </a:ext>
                  </a:extLst>
                </a:gridCol>
              </a:tblGrid>
              <a:tr h="370840">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b="1" u="sng" dirty="0">
                          <a:solidFill>
                            <a:srgbClr val="3F4E6D"/>
                          </a:solidFill>
                          <a:latin typeface="Arial" panose="020B0604020202020204" pitchFamily="34" charset="0"/>
                          <a:cs typeface="Arial" panose="020B0604020202020204" pitchFamily="34" charset="0"/>
                        </a:rPr>
                        <a:t>AI Participant Characteristics (</a:t>
                      </a:r>
                      <a:r>
                        <a:rPr lang="en-US" sz="4400" b="1" u="sng">
                          <a:solidFill>
                            <a:srgbClr val="3F4E6D"/>
                          </a:solidFill>
                          <a:latin typeface="Arial" panose="020B0604020202020204" pitchFamily="34" charset="0"/>
                          <a:cs typeface="Arial" panose="020B0604020202020204" pitchFamily="34" charset="0"/>
                        </a:rPr>
                        <a:t>N=12):</a:t>
                      </a:r>
                      <a:endParaRPr lang="en-US" sz="4400" b="1" u="sng" dirty="0">
                        <a:solidFill>
                          <a:srgbClr val="3F4E6D"/>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b="1" u="sng" dirty="0">
                          <a:solidFill>
                            <a:srgbClr val="3F4E6D"/>
                          </a:solidFill>
                          <a:latin typeface="Arial" panose="020B0604020202020204" pitchFamily="34" charset="0"/>
                          <a:cs typeface="Arial" panose="020B0604020202020204" pitchFamily="34" charset="0"/>
                        </a:rPr>
                        <a:t>Rural Participant Characteristics (N=7)</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89506169"/>
                  </a:ext>
                </a:extLst>
              </a:tr>
              <a:tr h="370840">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dirty="0">
                          <a:solidFill>
                            <a:srgbClr val="3F4E6D"/>
                          </a:solidFill>
                          <a:latin typeface="Arial" panose="020B0604020202020204" pitchFamily="34" charset="0"/>
                          <a:cs typeface="Arial" panose="020B0604020202020204" pitchFamily="34" charset="0"/>
                        </a:rPr>
                        <a:t>37 years (SD=14.21) mean </a:t>
                      </a:r>
                      <a:r>
                        <a:rPr lang="en-US" sz="4400" b="1" dirty="0">
                          <a:solidFill>
                            <a:srgbClr val="1EA6BD"/>
                          </a:solidFill>
                          <a:latin typeface="Arial" panose="020B0604020202020204" pitchFamily="34" charset="0"/>
                          <a:cs typeface="Arial" panose="020B0604020202020204" pitchFamily="34" charset="0"/>
                        </a:rPr>
                        <a:t>age</a:t>
                      </a:r>
                      <a:r>
                        <a:rPr lang="en-US" sz="4400" dirty="0">
                          <a:latin typeface="Arial" panose="020B0604020202020204" pitchFamily="34" charset="0"/>
                          <a:cs typeface="Arial" panose="020B0604020202020204" pitchFamily="34" charset="0"/>
                        </a:rPr>
                        <a:t> </a:t>
                      </a:r>
                    </a:p>
                  </a:txBody>
                  <a:tcPr>
                    <a:lnT w="12700" cap="flat" cmpd="sng" algn="ctr">
                      <a:solidFill>
                        <a:schemeClr val="tx1"/>
                      </a:solidFill>
                      <a:prstDash val="solid"/>
                      <a:round/>
                      <a:headEnd type="none" w="med" len="med"/>
                      <a:tailEnd type="none" w="med" len="med"/>
                    </a:lnT>
                  </a:tcPr>
                </a:tc>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dirty="0">
                          <a:solidFill>
                            <a:srgbClr val="3F4E6D"/>
                          </a:solidFill>
                          <a:latin typeface="Arial" panose="020B0604020202020204" pitchFamily="34" charset="0"/>
                          <a:cs typeface="Arial" panose="020B0604020202020204" pitchFamily="34" charset="0"/>
                        </a:rPr>
                        <a:t>50 years (SD=15.12) mean </a:t>
                      </a:r>
                      <a:r>
                        <a:rPr lang="en-US" sz="4400" b="1" dirty="0">
                          <a:solidFill>
                            <a:srgbClr val="1EA6BD"/>
                          </a:solidFill>
                          <a:latin typeface="Arial" panose="020B0604020202020204" pitchFamily="34" charset="0"/>
                          <a:cs typeface="Arial" panose="020B0604020202020204" pitchFamily="34" charset="0"/>
                        </a:rPr>
                        <a:t>age</a:t>
                      </a:r>
                      <a:r>
                        <a:rPr lang="en-US" sz="4400" dirty="0">
                          <a:latin typeface="Arial" panose="020B0604020202020204" pitchFamily="34" charset="0"/>
                          <a:cs typeface="Arial" panose="020B0604020202020204" pitchFamily="34" charset="0"/>
                        </a:rPr>
                        <a:t> </a:t>
                      </a:r>
                    </a:p>
                  </a:txBody>
                  <a:tcPr/>
                </a:tc>
                <a:extLst>
                  <a:ext uri="{0D108BD9-81ED-4DB2-BD59-A6C34878D82A}">
                    <a16:rowId xmlns:a16="http://schemas.microsoft.com/office/drawing/2014/main" val="705890656"/>
                  </a:ext>
                </a:extLst>
              </a:tr>
              <a:tr h="370840">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dirty="0">
                          <a:solidFill>
                            <a:srgbClr val="3F4E6D"/>
                          </a:solidFill>
                          <a:latin typeface="Arial" panose="020B0604020202020204" pitchFamily="34" charset="0"/>
                          <a:cs typeface="Arial" panose="020B0604020202020204" pitchFamily="34" charset="0"/>
                        </a:rPr>
                        <a:t>75% </a:t>
                      </a:r>
                      <a:r>
                        <a:rPr lang="en-US" sz="4400" b="1" dirty="0">
                          <a:solidFill>
                            <a:srgbClr val="1EA6BD"/>
                          </a:solidFill>
                          <a:latin typeface="Arial" panose="020B0604020202020204" pitchFamily="34" charset="0"/>
                          <a:cs typeface="Arial" panose="020B0604020202020204" pitchFamily="34" charset="0"/>
                        </a:rPr>
                        <a:t>female</a:t>
                      </a:r>
                    </a:p>
                  </a:txBody>
                  <a:tcPr/>
                </a:tc>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dirty="0">
                          <a:solidFill>
                            <a:srgbClr val="3F4E6D"/>
                          </a:solidFill>
                          <a:latin typeface="Arial" panose="020B0604020202020204" pitchFamily="34" charset="0"/>
                          <a:cs typeface="Arial" panose="020B0604020202020204" pitchFamily="34" charset="0"/>
                        </a:rPr>
                        <a:t>71% </a:t>
                      </a:r>
                      <a:r>
                        <a:rPr lang="en-US" sz="4400" b="1" dirty="0">
                          <a:solidFill>
                            <a:srgbClr val="1EA6BD"/>
                          </a:solidFill>
                          <a:latin typeface="Arial" panose="020B0604020202020204" pitchFamily="34" charset="0"/>
                          <a:cs typeface="Arial" panose="020B0604020202020204" pitchFamily="34" charset="0"/>
                        </a:rPr>
                        <a:t>female</a:t>
                      </a:r>
                    </a:p>
                  </a:txBody>
                  <a:tcPr/>
                </a:tc>
                <a:extLst>
                  <a:ext uri="{0D108BD9-81ED-4DB2-BD59-A6C34878D82A}">
                    <a16:rowId xmlns:a16="http://schemas.microsoft.com/office/drawing/2014/main" val="4184313477"/>
                  </a:ext>
                </a:extLst>
              </a:tr>
              <a:tr h="370840">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dirty="0">
                          <a:solidFill>
                            <a:srgbClr val="3F4E6D"/>
                          </a:solidFill>
                          <a:latin typeface="Arial" panose="020B0604020202020204" pitchFamily="34" charset="0"/>
                          <a:cs typeface="Arial" panose="020B0604020202020204" pitchFamily="34" charset="0"/>
                        </a:rPr>
                        <a:t>83% </a:t>
                      </a:r>
                      <a:r>
                        <a:rPr lang="en-US" sz="4400" b="1" dirty="0">
                          <a:solidFill>
                            <a:srgbClr val="1EA6BD"/>
                          </a:solidFill>
                          <a:latin typeface="Arial" panose="020B0604020202020204" pitchFamily="34" charset="0"/>
                          <a:cs typeface="Arial" panose="020B0604020202020204" pitchFamily="34" charset="0"/>
                        </a:rPr>
                        <a:t>vaccinated</a:t>
                      </a:r>
                      <a:endParaRPr lang="en-US" sz="4400" dirty="0">
                        <a:latin typeface="Arial" panose="020B0604020202020204" pitchFamily="34" charset="0"/>
                        <a:cs typeface="Arial" panose="020B0604020202020204" pitchFamily="34" charset="0"/>
                      </a:endParaRPr>
                    </a:p>
                  </a:txBody>
                  <a:tcPr/>
                </a:tc>
                <a:tc>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US" sz="4400" dirty="0">
                          <a:solidFill>
                            <a:srgbClr val="3F4E6D"/>
                          </a:solidFill>
                          <a:latin typeface="Arial" panose="020B0604020202020204" pitchFamily="34" charset="0"/>
                          <a:cs typeface="Arial" panose="020B0604020202020204" pitchFamily="34" charset="0"/>
                        </a:rPr>
                        <a:t>57% </a:t>
                      </a:r>
                      <a:r>
                        <a:rPr lang="en-US" sz="4400" b="1" dirty="0">
                          <a:solidFill>
                            <a:srgbClr val="1EA6BD"/>
                          </a:solidFill>
                          <a:latin typeface="Arial" panose="020B0604020202020204" pitchFamily="34" charset="0"/>
                          <a:cs typeface="Arial" panose="020B0604020202020204" pitchFamily="34" charset="0"/>
                        </a:rPr>
                        <a:t>vaccinated</a:t>
                      </a:r>
                      <a:endParaRPr lang="en-US" sz="4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57863752"/>
                  </a:ext>
                </a:extLst>
              </a:tr>
            </a:tbl>
          </a:graphicData>
        </a:graphic>
      </p:graphicFrame>
      <p:sp>
        <p:nvSpPr>
          <p:cNvPr id="39" name="TextBox 38">
            <a:extLst>
              <a:ext uri="{FF2B5EF4-FFF2-40B4-BE49-F238E27FC236}">
                <a16:creationId xmlns:a16="http://schemas.microsoft.com/office/drawing/2014/main" id="{F5A4AA50-300F-470F-831A-423276BEE80C}"/>
              </a:ext>
            </a:extLst>
          </p:cNvPr>
          <p:cNvSpPr txBox="1"/>
          <p:nvPr/>
        </p:nvSpPr>
        <p:spPr>
          <a:xfrm>
            <a:off x="188969" y="6351033"/>
            <a:ext cx="12651542" cy="2277547"/>
          </a:xfrm>
          <a:prstGeom prst="rect">
            <a:avLst/>
          </a:prstGeom>
          <a:noFill/>
        </p:spPr>
        <p:txBody>
          <a:bodyPr wrap="square" rtlCol="0">
            <a:spAutoFit/>
          </a:bodyPr>
          <a:lstStyle/>
          <a:p>
            <a:pPr>
              <a:spcBef>
                <a:spcPts val="600"/>
              </a:spcBef>
              <a:spcAft>
                <a:spcPts val="600"/>
              </a:spcAft>
            </a:pPr>
            <a:r>
              <a:rPr lang="en-US" sz="8800" b="1" dirty="0">
                <a:solidFill>
                  <a:srgbClr val="9FBA61"/>
                </a:solidFill>
                <a:latin typeface="Arial" panose="020B0604020202020204" pitchFamily="34" charset="0"/>
                <a:cs typeface="Arial" panose="020B0604020202020204" pitchFamily="34" charset="0"/>
              </a:rPr>
              <a:t>1 in 5</a:t>
            </a:r>
            <a:r>
              <a:rPr lang="en-US" sz="5400" dirty="0">
                <a:solidFill>
                  <a:srgbClr val="3F4E6D"/>
                </a:solidFill>
                <a:latin typeface="Arial" panose="020B0604020202020204" pitchFamily="34" charset="0"/>
                <a:cs typeface="Arial" panose="020B0604020202020204" pitchFamily="34" charset="0"/>
              </a:rPr>
              <a:t> </a:t>
            </a:r>
            <a:r>
              <a:rPr lang="en-US" sz="5400" i="1" dirty="0">
                <a:solidFill>
                  <a:srgbClr val="3F4E6D"/>
                </a:solidFill>
                <a:latin typeface="Arial" panose="020B0604020202020204" pitchFamily="34" charset="0"/>
                <a:cs typeface="Arial" panose="020B0604020202020204" pitchFamily="34" charset="0"/>
              </a:rPr>
              <a:t>US adults report they do not plan to get vaccinated against COVID-19 </a:t>
            </a:r>
          </a:p>
        </p:txBody>
      </p:sp>
      <p:sp>
        <p:nvSpPr>
          <p:cNvPr id="40" name="TextBox 39">
            <a:extLst>
              <a:ext uri="{FF2B5EF4-FFF2-40B4-BE49-F238E27FC236}">
                <a16:creationId xmlns:a16="http://schemas.microsoft.com/office/drawing/2014/main" id="{988941D7-5686-45D9-BE38-FE1377800129}"/>
              </a:ext>
            </a:extLst>
          </p:cNvPr>
          <p:cNvSpPr txBox="1"/>
          <p:nvPr/>
        </p:nvSpPr>
        <p:spPr>
          <a:xfrm>
            <a:off x="16659596" y="6368585"/>
            <a:ext cx="3182131" cy="1446550"/>
          </a:xfrm>
          <a:prstGeom prst="rect">
            <a:avLst/>
          </a:prstGeom>
          <a:noFill/>
        </p:spPr>
        <p:txBody>
          <a:bodyPr wrap="square">
            <a:spAutoFit/>
          </a:bodyPr>
          <a:lstStyle/>
          <a:p>
            <a:r>
              <a:rPr lang="en-US" sz="8800" b="1" dirty="0">
                <a:solidFill>
                  <a:srgbClr val="9FBA61"/>
                </a:solidFill>
                <a:latin typeface="Arial" panose="020B0604020202020204" pitchFamily="34" charset="0"/>
                <a:cs typeface="Arial" panose="020B0604020202020204" pitchFamily="34" charset="0"/>
              </a:rPr>
              <a:t>54%</a:t>
            </a:r>
            <a:endParaRPr lang="en-US" sz="8800" dirty="0">
              <a:solidFill>
                <a:srgbClr val="9FBA61"/>
              </a:solidFill>
            </a:endParaRPr>
          </a:p>
        </p:txBody>
      </p:sp>
      <p:sp>
        <p:nvSpPr>
          <p:cNvPr id="43" name="TextBox 42">
            <a:extLst>
              <a:ext uri="{FF2B5EF4-FFF2-40B4-BE49-F238E27FC236}">
                <a16:creationId xmlns:a16="http://schemas.microsoft.com/office/drawing/2014/main" id="{54AE500D-44F6-452A-B61C-59B0FAA08A86}"/>
              </a:ext>
            </a:extLst>
          </p:cNvPr>
          <p:cNvSpPr txBox="1"/>
          <p:nvPr/>
        </p:nvSpPr>
        <p:spPr>
          <a:xfrm>
            <a:off x="14663195" y="7671944"/>
            <a:ext cx="6101517" cy="3416320"/>
          </a:xfrm>
          <a:prstGeom prst="rect">
            <a:avLst/>
          </a:prstGeom>
          <a:noFill/>
        </p:spPr>
        <p:txBody>
          <a:bodyPr wrap="square">
            <a:spAutoFit/>
          </a:bodyPr>
          <a:lstStyle/>
          <a:p>
            <a:pPr algn="ctr"/>
            <a:r>
              <a:rPr lang="en-US" sz="5400" i="1" dirty="0">
                <a:solidFill>
                  <a:srgbClr val="3F4E6D"/>
                </a:solidFill>
                <a:latin typeface="Arial" panose="020B0604020202020204" pitchFamily="34" charset="0"/>
                <a:cs typeface="Arial" panose="020B0604020202020204" pitchFamily="34" charset="0"/>
              </a:rPr>
              <a:t>of eligible Montanans are fully vaccinated against COVID-19</a:t>
            </a:r>
            <a:endParaRPr lang="en-US" sz="5400" dirty="0"/>
          </a:p>
        </p:txBody>
      </p:sp>
      <p:pic>
        <p:nvPicPr>
          <p:cNvPr id="1026" name="67768F74-0A23-447C-AF6F-7F13329A3194">
            <a:extLst>
              <a:ext uri="{FF2B5EF4-FFF2-40B4-BE49-F238E27FC236}">
                <a16:creationId xmlns:a16="http://schemas.microsoft.com/office/drawing/2014/main" id="{89456850-2C8F-4DA8-9042-BFBA072AB92E}"/>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977" t="9735" b="4930"/>
          <a:stretch/>
        </p:blipFill>
        <p:spPr bwMode="auto">
          <a:xfrm>
            <a:off x="53984" y="10243307"/>
            <a:ext cx="20937551" cy="56949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3B67D76E-2271-4EF1-A5A7-A69AD70CBA52}"/>
              </a:ext>
            </a:extLst>
          </p:cNvPr>
          <p:cNvSpPr txBox="1"/>
          <p:nvPr/>
        </p:nvSpPr>
        <p:spPr>
          <a:xfrm>
            <a:off x="13810434" y="31742913"/>
            <a:ext cx="17602910" cy="1077218"/>
          </a:xfrm>
          <a:prstGeom prst="rect">
            <a:avLst/>
          </a:prstGeom>
          <a:noFill/>
        </p:spPr>
        <p:txBody>
          <a:bodyPr wrap="square" rtlCol="0">
            <a:spAutoFit/>
          </a:bodyPr>
          <a:lstStyle/>
          <a:p>
            <a:pPr algn="ctr"/>
            <a:r>
              <a:rPr lang="en-US" sz="3200" dirty="0"/>
              <a:t>This research was supported by a Center for Biomedical Research Excellence award (1P20GM130418) from the National Institute of General Medical Sciences of the National Institutes of Health.</a:t>
            </a:r>
          </a:p>
        </p:txBody>
      </p:sp>
      <p:sp>
        <p:nvSpPr>
          <p:cNvPr id="49" name="TextBox 48">
            <a:extLst>
              <a:ext uri="{FF2B5EF4-FFF2-40B4-BE49-F238E27FC236}">
                <a16:creationId xmlns:a16="http://schemas.microsoft.com/office/drawing/2014/main" id="{A1839010-3D38-41D8-ABCF-EFCED4630FE7}"/>
              </a:ext>
            </a:extLst>
          </p:cNvPr>
          <p:cNvSpPr txBox="1"/>
          <p:nvPr/>
        </p:nvSpPr>
        <p:spPr>
          <a:xfrm>
            <a:off x="5838692" y="9063868"/>
            <a:ext cx="8863200" cy="1077218"/>
          </a:xfrm>
          <a:prstGeom prst="rect">
            <a:avLst/>
          </a:prstGeom>
          <a:noFill/>
        </p:spPr>
        <p:txBody>
          <a:bodyPr wrap="square">
            <a:spAutoFit/>
          </a:bodyPr>
          <a:lstStyle/>
          <a:p>
            <a:r>
              <a:rPr lang="en-US" sz="3200" dirty="0">
                <a:solidFill>
                  <a:srgbClr val="3F4E6D"/>
                </a:solidFill>
                <a:latin typeface="Arial" panose="020B0604020202020204" pitchFamily="34" charset="0"/>
                <a:cs typeface="Arial" panose="020B0604020202020204" pitchFamily="34" charset="0"/>
              </a:rPr>
              <a:t>Socio-ecological model for identifying factors influencing SARS-CoV-2 vaccine acceptance</a:t>
            </a:r>
            <a:endParaRPr lang="en-US" sz="3200" dirty="0"/>
          </a:p>
        </p:txBody>
      </p:sp>
      <p:sp>
        <p:nvSpPr>
          <p:cNvPr id="54" name="TextBox 53">
            <a:extLst>
              <a:ext uri="{FF2B5EF4-FFF2-40B4-BE49-F238E27FC236}">
                <a16:creationId xmlns:a16="http://schemas.microsoft.com/office/drawing/2014/main" id="{92B6AB8F-D155-4590-B112-F606CB79343C}"/>
              </a:ext>
            </a:extLst>
          </p:cNvPr>
          <p:cNvSpPr txBox="1"/>
          <p:nvPr/>
        </p:nvSpPr>
        <p:spPr>
          <a:xfrm>
            <a:off x="34255874" y="21291037"/>
            <a:ext cx="9543479" cy="1569660"/>
          </a:xfrm>
          <a:prstGeom prst="rect">
            <a:avLst/>
          </a:prstGeom>
          <a:noFill/>
        </p:spPr>
        <p:txBody>
          <a:bodyPr wrap="square">
            <a:spAutoFit/>
          </a:bodyPr>
          <a:lstStyle/>
          <a:p>
            <a:pPr>
              <a:spcBef>
                <a:spcPts val="600"/>
              </a:spcBef>
              <a:spcAft>
                <a:spcPts val="600"/>
              </a:spcAft>
            </a:pPr>
            <a:r>
              <a:rPr lang="en-US" sz="4800" dirty="0">
                <a:solidFill>
                  <a:srgbClr val="3F4E6D"/>
                </a:solidFill>
                <a:latin typeface="Arial" panose="020B0604020202020204" pitchFamily="34" charset="0"/>
                <a:cs typeface="Arial" panose="020B0604020202020204" pitchFamily="34" charset="0"/>
              </a:rPr>
              <a:t>Complete data collection and analysis</a:t>
            </a:r>
          </a:p>
        </p:txBody>
      </p:sp>
      <p:sp>
        <p:nvSpPr>
          <p:cNvPr id="55" name="Speech Bubble: Rectangle with Corners Rounded 54">
            <a:extLst>
              <a:ext uri="{FF2B5EF4-FFF2-40B4-BE49-F238E27FC236}">
                <a16:creationId xmlns:a16="http://schemas.microsoft.com/office/drawing/2014/main" id="{862A5CB1-CBD2-474C-804E-F0B256E91009}"/>
              </a:ext>
            </a:extLst>
          </p:cNvPr>
          <p:cNvSpPr/>
          <p:nvPr/>
        </p:nvSpPr>
        <p:spPr>
          <a:xfrm>
            <a:off x="8614146" y="26677385"/>
            <a:ext cx="13626398" cy="5097485"/>
          </a:xfrm>
          <a:prstGeom prst="wedgeRoundRectCallout">
            <a:avLst/>
          </a:prstGeom>
          <a:gradFill flip="none" rotWithShape="1">
            <a:gsLst>
              <a:gs pos="0">
                <a:srgbClr val="1EA6BD">
                  <a:tint val="66000"/>
                  <a:satMod val="160000"/>
                </a:srgbClr>
              </a:gs>
              <a:gs pos="50000">
                <a:srgbClr val="1EA6BD">
                  <a:tint val="44500"/>
                  <a:satMod val="160000"/>
                </a:srgbClr>
              </a:gs>
              <a:gs pos="100000">
                <a:srgbClr val="1EA6BD">
                  <a:tint val="23500"/>
                  <a:satMod val="160000"/>
                </a:srgbClr>
              </a:gs>
            </a:gsLst>
            <a:lin ang="18900000" scaled="1"/>
            <a:tileRect/>
          </a:gradFill>
          <a:ln>
            <a:solidFill>
              <a:srgbClr val="1EA6BD"/>
            </a:solidFill>
          </a:ln>
        </p:spPr>
        <p:style>
          <a:lnRef idx="2">
            <a:schemeClr val="accent6"/>
          </a:lnRef>
          <a:fillRef idx="1">
            <a:schemeClr val="lt1"/>
          </a:fillRef>
          <a:effectRef idx="0">
            <a:schemeClr val="accent6"/>
          </a:effectRef>
          <a:fontRef idx="minor">
            <a:schemeClr val="dk1"/>
          </a:fontRef>
        </p:style>
        <p:txBody>
          <a:bodyPr rtlCol="0" anchor="ctr"/>
          <a:lstStyle/>
          <a:p>
            <a:pPr marL="0" marR="0" algn="ctr">
              <a:spcBef>
                <a:spcPts val="0"/>
              </a:spcBef>
              <a:spcAft>
                <a:spcPts val="0"/>
              </a:spcAft>
            </a:pPr>
            <a:r>
              <a:rPr lang="en-US" sz="4000" i="1" dirty="0">
                <a:effectLst/>
                <a:latin typeface="Arial" panose="020B0604020202020204" pitchFamily="34" charset="0"/>
                <a:ea typeface="Calibri" panose="020F0502020204030204" pitchFamily="34" charset="0"/>
                <a:cs typeface="Arial" panose="020B0604020202020204" pitchFamily="34" charset="0"/>
              </a:rPr>
              <a:t>"I do rely on CDC information. I do the federal government and also my health department. I think our nurse is phenomenal. A lot of the information that she was getting and that she was relaying to us, I believed. It made me feel comfortable. I didn't feel I felt was conspiratorial or I was like, oh, this is good to know. "</a:t>
            </a:r>
          </a:p>
        </p:txBody>
      </p:sp>
      <p:sp>
        <p:nvSpPr>
          <p:cNvPr id="5" name="TextBox 4">
            <a:extLst>
              <a:ext uri="{FF2B5EF4-FFF2-40B4-BE49-F238E27FC236}">
                <a16:creationId xmlns:a16="http://schemas.microsoft.com/office/drawing/2014/main" id="{A58BE8F6-9B83-4E14-9DBB-14717683E2E7}"/>
              </a:ext>
            </a:extLst>
          </p:cNvPr>
          <p:cNvSpPr txBox="1"/>
          <p:nvPr/>
        </p:nvSpPr>
        <p:spPr>
          <a:xfrm>
            <a:off x="1802645" y="21782496"/>
            <a:ext cx="8023513" cy="2554545"/>
          </a:xfrm>
          <a:prstGeom prst="rect">
            <a:avLst/>
          </a:prstGeom>
          <a:noFill/>
        </p:spPr>
        <p:txBody>
          <a:bodyPr wrap="square" rtlCol="0">
            <a:spAutoFit/>
          </a:bodyPr>
          <a:lstStyle/>
          <a:p>
            <a:r>
              <a:rPr lang="en-US" sz="4000" b="1" dirty="0">
                <a:solidFill>
                  <a:srgbClr val="3F4E6D"/>
                </a:solidFill>
              </a:rPr>
              <a:t>Political and social pressures surrounding the vaccine are an important factors in vaccine hesitancy and decision making</a:t>
            </a:r>
          </a:p>
        </p:txBody>
      </p:sp>
      <p:sp>
        <p:nvSpPr>
          <p:cNvPr id="3" name="Oval 2">
            <a:extLst>
              <a:ext uri="{FF2B5EF4-FFF2-40B4-BE49-F238E27FC236}">
                <a16:creationId xmlns:a16="http://schemas.microsoft.com/office/drawing/2014/main" id="{905C5926-A47A-436E-BA07-0A3FDF002869}"/>
              </a:ext>
            </a:extLst>
          </p:cNvPr>
          <p:cNvSpPr/>
          <p:nvPr/>
        </p:nvSpPr>
        <p:spPr>
          <a:xfrm>
            <a:off x="23977987" y="8442471"/>
            <a:ext cx="5826642" cy="5100218"/>
          </a:xfrm>
          <a:prstGeom prst="ellipse">
            <a:avLst/>
          </a:prstGeom>
          <a:gradFill flip="none" rotWithShape="1">
            <a:gsLst>
              <a:gs pos="0">
                <a:srgbClr val="9FBA61">
                  <a:tint val="66000"/>
                  <a:satMod val="160000"/>
                </a:srgbClr>
              </a:gs>
              <a:gs pos="50000">
                <a:srgbClr val="9FBA61">
                  <a:tint val="44500"/>
                  <a:satMod val="160000"/>
                </a:srgbClr>
              </a:gs>
              <a:gs pos="100000">
                <a:srgbClr val="9FBA61">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0A272924-F268-49FA-A0D7-3F58B0BD1E03}"/>
              </a:ext>
            </a:extLst>
          </p:cNvPr>
          <p:cNvSpPr txBox="1"/>
          <p:nvPr/>
        </p:nvSpPr>
        <p:spPr>
          <a:xfrm>
            <a:off x="1679402" y="24456865"/>
            <a:ext cx="7659012" cy="3170099"/>
          </a:xfrm>
          <a:prstGeom prst="rect">
            <a:avLst/>
          </a:prstGeom>
          <a:noFill/>
        </p:spPr>
        <p:txBody>
          <a:bodyPr wrap="square" rtlCol="0">
            <a:spAutoFit/>
          </a:bodyPr>
          <a:lstStyle/>
          <a:p>
            <a:r>
              <a:rPr lang="en-US" sz="4000" b="1" dirty="0">
                <a:solidFill>
                  <a:srgbClr val="3F4E6D"/>
                </a:solidFill>
              </a:rPr>
              <a:t>Participants expressed concerns regarding the possible long term health consequences due to the expedited roll out and FDA approvals.</a:t>
            </a:r>
          </a:p>
        </p:txBody>
      </p:sp>
      <p:sp>
        <p:nvSpPr>
          <p:cNvPr id="57" name="TextBox 56">
            <a:extLst>
              <a:ext uri="{FF2B5EF4-FFF2-40B4-BE49-F238E27FC236}">
                <a16:creationId xmlns:a16="http://schemas.microsoft.com/office/drawing/2014/main" id="{FEFB603E-8AA5-42C3-90B6-329169C27A7E}"/>
              </a:ext>
            </a:extLst>
          </p:cNvPr>
          <p:cNvSpPr txBox="1"/>
          <p:nvPr/>
        </p:nvSpPr>
        <p:spPr>
          <a:xfrm>
            <a:off x="1602449" y="27811794"/>
            <a:ext cx="6979181" cy="1323439"/>
          </a:xfrm>
          <a:prstGeom prst="rect">
            <a:avLst/>
          </a:prstGeom>
          <a:noFill/>
        </p:spPr>
        <p:txBody>
          <a:bodyPr wrap="square" rtlCol="0">
            <a:spAutoFit/>
          </a:bodyPr>
          <a:lstStyle/>
          <a:p>
            <a:r>
              <a:rPr lang="en-US" sz="4000" b="1" dirty="0">
                <a:solidFill>
                  <a:srgbClr val="3F4E6D"/>
                </a:solidFill>
              </a:rPr>
              <a:t>Participants expressed concerns about vaccine ingredients.</a:t>
            </a:r>
          </a:p>
        </p:txBody>
      </p:sp>
      <p:sp>
        <p:nvSpPr>
          <p:cNvPr id="58" name="TextBox 57">
            <a:extLst>
              <a:ext uri="{FF2B5EF4-FFF2-40B4-BE49-F238E27FC236}">
                <a16:creationId xmlns:a16="http://schemas.microsoft.com/office/drawing/2014/main" id="{4A0A4047-6AD4-47F6-9F81-FA13A09EC4AC}"/>
              </a:ext>
            </a:extLst>
          </p:cNvPr>
          <p:cNvSpPr txBox="1"/>
          <p:nvPr/>
        </p:nvSpPr>
        <p:spPr>
          <a:xfrm>
            <a:off x="1602448" y="29346187"/>
            <a:ext cx="6508625" cy="3170099"/>
          </a:xfrm>
          <a:prstGeom prst="rect">
            <a:avLst/>
          </a:prstGeom>
          <a:noFill/>
        </p:spPr>
        <p:txBody>
          <a:bodyPr wrap="square" rtlCol="0">
            <a:spAutoFit/>
          </a:bodyPr>
          <a:lstStyle/>
          <a:p>
            <a:r>
              <a:rPr lang="en-US" sz="4000" b="1" dirty="0">
                <a:solidFill>
                  <a:srgbClr val="3F4E6D"/>
                </a:solidFill>
              </a:rPr>
              <a:t>Concerns were raised regarding specific populations such as unborn babies, children, and older adults’ reactions to the vaccine</a:t>
            </a:r>
          </a:p>
        </p:txBody>
      </p:sp>
      <p:sp>
        <p:nvSpPr>
          <p:cNvPr id="42" name="Arrow: Chevron 41">
            <a:extLst>
              <a:ext uri="{FF2B5EF4-FFF2-40B4-BE49-F238E27FC236}">
                <a16:creationId xmlns:a16="http://schemas.microsoft.com/office/drawing/2014/main" id="{CDF2C8B8-4388-49AB-8304-5050542E2A5D}"/>
              </a:ext>
            </a:extLst>
          </p:cNvPr>
          <p:cNvSpPr/>
          <p:nvPr/>
        </p:nvSpPr>
        <p:spPr>
          <a:xfrm>
            <a:off x="33052101" y="21586291"/>
            <a:ext cx="948560" cy="638415"/>
          </a:xfrm>
          <a:prstGeom prst="chevron">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5" name="TextBox 44">
            <a:extLst>
              <a:ext uri="{FF2B5EF4-FFF2-40B4-BE49-F238E27FC236}">
                <a16:creationId xmlns:a16="http://schemas.microsoft.com/office/drawing/2014/main" id="{FEC6C36D-1987-43D9-A8B6-54D7E635D90A}"/>
              </a:ext>
            </a:extLst>
          </p:cNvPr>
          <p:cNvSpPr txBox="1"/>
          <p:nvPr/>
        </p:nvSpPr>
        <p:spPr>
          <a:xfrm>
            <a:off x="34255874" y="23131647"/>
            <a:ext cx="9543479" cy="1569660"/>
          </a:xfrm>
          <a:prstGeom prst="rect">
            <a:avLst/>
          </a:prstGeom>
          <a:noFill/>
        </p:spPr>
        <p:txBody>
          <a:bodyPr wrap="square">
            <a:spAutoFit/>
          </a:bodyPr>
          <a:lstStyle/>
          <a:p>
            <a:pPr>
              <a:spcBef>
                <a:spcPts val="600"/>
              </a:spcBef>
              <a:spcAft>
                <a:spcPts val="600"/>
              </a:spcAft>
            </a:pPr>
            <a:r>
              <a:rPr lang="en-US" sz="4800" dirty="0">
                <a:solidFill>
                  <a:srgbClr val="3F4E6D"/>
                </a:solidFill>
                <a:latin typeface="Arial" panose="020B0604020202020204" pitchFamily="34" charset="0"/>
                <a:cs typeface="Arial" panose="020B0604020202020204" pitchFamily="34" charset="0"/>
              </a:rPr>
              <a:t>Utilize findings to promote vaccine confidence in Montana</a:t>
            </a:r>
          </a:p>
        </p:txBody>
      </p:sp>
      <p:sp>
        <p:nvSpPr>
          <p:cNvPr id="38" name="TextBox 37">
            <a:extLst>
              <a:ext uri="{FF2B5EF4-FFF2-40B4-BE49-F238E27FC236}">
                <a16:creationId xmlns:a16="http://schemas.microsoft.com/office/drawing/2014/main" id="{24FFF4FA-499A-4C3A-BEC9-11AB5170B364}"/>
              </a:ext>
            </a:extLst>
          </p:cNvPr>
          <p:cNvSpPr txBox="1"/>
          <p:nvPr/>
        </p:nvSpPr>
        <p:spPr>
          <a:xfrm>
            <a:off x="21475455" y="9087092"/>
            <a:ext cx="10831705" cy="3416320"/>
          </a:xfrm>
          <a:prstGeom prst="rect">
            <a:avLst/>
          </a:prstGeom>
          <a:noFill/>
        </p:spPr>
        <p:txBody>
          <a:bodyPr wrap="square" rtlCol="0">
            <a:spAutoFit/>
          </a:bodyPr>
          <a:lstStyle/>
          <a:p>
            <a:pPr algn="ctr">
              <a:spcBef>
                <a:spcPts val="600"/>
              </a:spcBef>
              <a:spcAft>
                <a:spcPts val="600"/>
              </a:spcAft>
            </a:pPr>
            <a:r>
              <a:rPr lang="en-US" sz="5400" b="1" dirty="0">
                <a:solidFill>
                  <a:srgbClr val="1EA6BD"/>
                </a:solidFill>
                <a:latin typeface="Arial" panose="020B0604020202020204" pitchFamily="34" charset="0"/>
                <a:cs typeface="Arial" panose="020B0604020202020204" pitchFamily="34" charset="0"/>
              </a:rPr>
              <a:t>Identify</a:t>
            </a:r>
            <a:r>
              <a:rPr lang="en-US" sz="5400" dirty="0">
                <a:solidFill>
                  <a:srgbClr val="1EA6BD"/>
                </a:solidFill>
                <a:latin typeface="Arial" panose="020B0604020202020204" pitchFamily="34" charset="0"/>
                <a:cs typeface="Arial" panose="020B0604020202020204" pitchFamily="34" charset="0"/>
              </a:rPr>
              <a:t> </a:t>
            </a:r>
            <a:r>
              <a:rPr lang="en-US" sz="5400" dirty="0">
                <a:solidFill>
                  <a:srgbClr val="3F4E6D"/>
                </a:solidFill>
                <a:latin typeface="Arial" panose="020B0604020202020204" pitchFamily="34" charset="0"/>
                <a:cs typeface="Arial" panose="020B0604020202020204" pitchFamily="34" charset="0"/>
              </a:rPr>
              <a:t>causes of</a:t>
            </a:r>
            <a:r>
              <a:rPr lang="en-US" sz="5400" dirty="0">
                <a:solidFill>
                  <a:srgbClr val="1EA6BD"/>
                </a:solidFill>
                <a:latin typeface="Arial" panose="020B0604020202020204" pitchFamily="34" charset="0"/>
                <a:cs typeface="Arial" panose="020B0604020202020204" pitchFamily="34" charset="0"/>
              </a:rPr>
              <a:t> </a:t>
            </a:r>
            <a:r>
              <a:rPr lang="en-US" sz="5400" dirty="0">
                <a:solidFill>
                  <a:srgbClr val="3F4E6D"/>
                </a:solidFill>
                <a:latin typeface="Arial" panose="020B0604020202020204" pitchFamily="34" charset="0"/>
                <a:cs typeface="Arial" panose="020B0604020202020204" pitchFamily="34" charset="0"/>
              </a:rPr>
              <a:t>COVID-19 </a:t>
            </a:r>
            <a:r>
              <a:rPr lang="en-US" sz="5400" b="1" dirty="0">
                <a:solidFill>
                  <a:srgbClr val="1EA6BD"/>
                </a:solidFill>
                <a:latin typeface="Arial" panose="020B0604020202020204" pitchFamily="34" charset="0"/>
                <a:cs typeface="Arial" panose="020B0604020202020204" pitchFamily="34" charset="0"/>
              </a:rPr>
              <a:t>vaccine confidence &amp; hesitancy </a:t>
            </a:r>
            <a:r>
              <a:rPr lang="en-US" sz="5400" dirty="0">
                <a:solidFill>
                  <a:srgbClr val="3F4E6D"/>
                </a:solidFill>
                <a:latin typeface="Arial" panose="020B0604020202020204" pitchFamily="34" charset="0"/>
                <a:cs typeface="Arial" panose="020B0604020202020204" pitchFamily="34" charset="0"/>
              </a:rPr>
              <a:t>among American Indian and rural adults in MT</a:t>
            </a:r>
          </a:p>
        </p:txBody>
      </p:sp>
      <p:sp>
        <p:nvSpPr>
          <p:cNvPr id="10" name="TextBox 9">
            <a:extLst>
              <a:ext uri="{FF2B5EF4-FFF2-40B4-BE49-F238E27FC236}">
                <a16:creationId xmlns:a16="http://schemas.microsoft.com/office/drawing/2014/main" id="{8C80E7E2-15C9-4B6F-AA79-0FE73634271D}"/>
              </a:ext>
            </a:extLst>
          </p:cNvPr>
          <p:cNvSpPr txBox="1"/>
          <p:nvPr/>
        </p:nvSpPr>
        <p:spPr>
          <a:xfrm>
            <a:off x="33440806" y="26100645"/>
            <a:ext cx="10476813" cy="4489901"/>
          </a:xfrm>
          <a:prstGeom prst="rect">
            <a:avLst/>
          </a:prstGeom>
          <a:noFill/>
        </p:spPr>
        <p:txBody>
          <a:bodyPr wrap="square" rtlCol="0">
            <a:spAutoFit/>
          </a:bodyPr>
          <a:lstStyle/>
          <a:p>
            <a:pPr marL="285750" indent="-285750">
              <a:buFont typeface="Arial" panose="020B0604020202020204" pitchFamily="34" charset="0"/>
              <a:buChar char="•"/>
            </a:pPr>
            <a:r>
              <a:rPr lang="en-US" sz="1600" b="0" i="0" dirty="0">
                <a:solidFill>
                  <a:srgbClr val="3F4E6D"/>
                </a:solidFill>
                <a:effectLst/>
                <a:latin typeface="Open Sans" panose="020B0606030504020204" pitchFamily="34" charset="0"/>
              </a:rPr>
              <a:t>Kaiser Family Foundation COVID-19 Vaccine, January 2022.  </a:t>
            </a:r>
            <a:r>
              <a:rPr lang="en-US" sz="1600" dirty="0">
                <a:solidFill>
                  <a:srgbClr val="3F4E6D"/>
                </a:solidFill>
                <a:latin typeface="Open Sans" panose="020B0606030504020204" pitchFamily="34" charset="0"/>
              </a:rPr>
              <a:t>Available at: </a:t>
            </a:r>
            <a:r>
              <a:rPr lang="en-US" sz="1600" dirty="0">
                <a:solidFill>
                  <a:srgbClr val="3F4E6D"/>
                </a:solidFill>
                <a:latin typeface="Open Sans" panose="020B0606030504020204" pitchFamily="34" charset="0"/>
                <a:hlinkClick r:id="rId8"/>
              </a:rPr>
              <a:t>https://www.kff.org/coronavirus-covid-19/dashboard/kff-covid-19-vaccine-monitor-dashboard</a:t>
            </a:r>
            <a:r>
              <a:rPr lang="en-US" sz="1600" dirty="0">
                <a:solidFill>
                  <a:srgbClr val="3F4E6D"/>
                </a:solidFill>
                <a:latin typeface="Open Sans" panose="020B0606030504020204" pitchFamily="34" charset="0"/>
              </a:rPr>
              <a:t>. Accessed on February 26, 2022.</a:t>
            </a:r>
          </a:p>
          <a:p>
            <a:pPr marL="285750" indent="-285750">
              <a:buFont typeface="Arial" panose="020B0604020202020204" pitchFamily="34" charset="0"/>
              <a:buChar char="•"/>
            </a:pPr>
            <a:r>
              <a:rPr lang="en-US" sz="1600" dirty="0">
                <a:solidFill>
                  <a:srgbClr val="3F4E6D"/>
                </a:solidFill>
                <a:latin typeface="Open Sans" panose="020B0606030504020204" pitchFamily="34" charset="0"/>
              </a:rPr>
              <a:t>Montana Department of Health and Human Services, COVID-19 Vaccines by County of Residence.  Available at: </a:t>
            </a:r>
            <a:r>
              <a:rPr lang="en-US" sz="1600" dirty="0">
                <a:solidFill>
                  <a:srgbClr val="3F4E6D"/>
                </a:solidFill>
                <a:latin typeface="Open Sans" panose="020B0606030504020204" pitchFamily="34" charset="0"/>
                <a:hlinkClick r:id="rId9"/>
              </a:rPr>
              <a:t>https://montana.maps.arcgis.com/apps/MapSeries/index.html?appid=7c34f3412536439491adcc2103421d4b</a:t>
            </a:r>
            <a:r>
              <a:rPr lang="en-US" sz="1600" dirty="0">
                <a:solidFill>
                  <a:srgbClr val="3F4E6D"/>
                </a:solidFill>
                <a:latin typeface="Open Sans" panose="020B0606030504020204" pitchFamily="34" charset="0"/>
              </a:rPr>
              <a:t>. Accessed on February 26, 2022.</a:t>
            </a:r>
          </a:p>
          <a:p>
            <a:pPr marL="285750" indent="-285750">
              <a:buFont typeface="Arial" panose="020B0604020202020204" pitchFamily="34" charset="0"/>
              <a:buChar char="•"/>
            </a:pPr>
            <a:r>
              <a:rPr lang="en-US" sz="1600" b="0" i="0" dirty="0">
                <a:solidFill>
                  <a:srgbClr val="3F4E6D"/>
                </a:solidFill>
                <a:effectLst/>
                <a:latin typeface="Open Sans" panose="020B0606030504020204" pitchFamily="34" charset="0"/>
              </a:rPr>
              <a:t>Nguyen KH, </a:t>
            </a:r>
            <a:r>
              <a:rPr lang="en-US" sz="1600" b="0" i="0" dirty="0" err="1">
                <a:solidFill>
                  <a:srgbClr val="3F4E6D"/>
                </a:solidFill>
                <a:effectLst/>
                <a:latin typeface="Open Sans" panose="020B0606030504020204" pitchFamily="34" charset="0"/>
              </a:rPr>
              <a:t>Srivastav</a:t>
            </a:r>
            <a:r>
              <a:rPr lang="en-US" sz="1600" b="0" i="0" dirty="0">
                <a:solidFill>
                  <a:srgbClr val="3F4E6D"/>
                </a:solidFill>
                <a:effectLst/>
                <a:latin typeface="Open Sans" panose="020B0606030504020204" pitchFamily="34" charset="0"/>
              </a:rPr>
              <a:t> A, </a:t>
            </a:r>
            <a:r>
              <a:rPr lang="en-US" sz="1600" b="0" i="0" dirty="0" err="1">
                <a:solidFill>
                  <a:srgbClr val="3F4E6D"/>
                </a:solidFill>
                <a:effectLst/>
                <a:latin typeface="Open Sans" panose="020B0606030504020204" pitchFamily="34" charset="0"/>
              </a:rPr>
              <a:t>Razzaghi</a:t>
            </a:r>
            <a:r>
              <a:rPr lang="en-US" sz="1600" b="0" i="0" dirty="0">
                <a:solidFill>
                  <a:srgbClr val="3F4E6D"/>
                </a:solidFill>
                <a:effectLst/>
                <a:latin typeface="Open Sans" panose="020B0606030504020204" pitchFamily="34" charset="0"/>
              </a:rPr>
              <a:t> H, et al. COVID-19 Vaccination Intent, Perceptions, and Reasons for Not Vaccinating Among Groups Prioritized for Early Vaccination — United States, September and December 2020. MMWR </a:t>
            </a:r>
            <a:r>
              <a:rPr lang="en-US" sz="1600" b="0" i="0" dirty="0" err="1">
                <a:solidFill>
                  <a:srgbClr val="3F4E6D"/>
                </a:solidFill>
                <a:effectLst/>
                <a:latin typeface="Open Sans" panose="020B0606030504020204" pitchFamily="34" charset="0"/>
              </a:rPr>
              <a:t>Morb</a:t>
            </a:r>
            <a:r>
              <a:rPr lang="en-US" sz="1600" b="0" i="0" dirty="0">
                <a:solidFill>
                  <a:srgbClr val="3F4E6D"/>
                </a:solidFill>
                <a:effectLst/>
                <a:latin typeface="Open Sans" panose="020B0606030504020204" pitchFamily="34" charset="0"/>
              </a:rPr>
              <a:t> Mortal </a:t>
            </a:r>
            <a:r>
              <a:rPr lang="en-US" sz="1600" b="0" i="0" dirty="0" err="1">
                <a:solidFill>
                  <a:srgbClr val="3F4E6D"/>
                </a:solidFill>
                <a:effectLst/>
                <a:latin typeface="Open Sans" panose="020B0606030504020204" pitchFamily="34" charset="0"/>
              </a:rPr>
              <a:t>Wkly</a:t>
            </a:r>
            <a:r>
              <a:rPr lang="en-US" sz="1600" b="0" i="0" dirty="0">
                <a:solidFill>
                  <a:srgbClr val="3F4E6D"/>
                </a:solidFill>
                <a:effectLst/>
                <a:latin typeface="Open Sans" panose="020B0606030504020204" pitchFamily="34" charset="0"/>
              </a:rPr>
              <a:t> Rep 2021;70:217–222. DOI: </a:t>
            </a:r>
            <a:r>
              <a:rPr lang="en-US" sz="1600" b="0" i="0" u="sng" dirty="0">
                <a:solidFill>
                  <a:srgbClr val="0563C1"/>
                </a:solidFill>
                <a:effectLst/>
                <a:latin typeface="Open Sans" panose="020B0606030504020204" pitchFamily="34" charset="0"/>
                <a:hlinkClick r:id="rId10">
                  <a:extLst>
                    <a:ext uri="{A12FA001-AC4F-418D-AE19-62706E023703}">
                      <ahyp:hlinkClr xmlns:ahyp="http://schemas.microsoft.com/office/drawing/2018/hyperlinkcolor" val="tx"/>
                    </a:ext>
                  </a:extLst>
                </a:hlinkClick>
              </a:rPr>
              <a:t>http://dx.doi.org/10.15585/mmwr.mm7006e3</a:t>
            </a:r>
            <a:r>
              <a:rPr lang="en-US" sz="1600" b="0" i="0" u="none" strike="noStrike" dirty="0">
                <a:solidFill>
                  <a:srgbClr val="3F4E6D"/>
                </a:solidFill>
                <a:effectLst/>
                <a:latin typeface="Open Sans" panose="020B0606030504020204" pitchFamily="34" charset="0"/>
                <a:hlinkClick r:id="rId10">
                  <a:extLst>
                    <a:ext uri="{A12FA001-AC4F-418D-AE19-62706E023703}">
                      <ahyp:hlinkClr xmlns:ahyp="http://schemas.microsoft.com/office/drawing/2018/hyperlinkcolor" val="tx"/>
                    </a:ext>
                  </a:extLst>
                </a:hlinkClick>
              </a:rPr>
              <a:t>external icon</a:t>
            </a:r>
            <a:r>
              <a:rPr lang="en-US" sz="1600" b="0" i="0" dirty="0">
                <a:solidFill>
                  <a:srgbClr val="3F4E6D"/>
                </a:solidFill>
                <a:effectLst/>
                <a:latin typeface="Open Sans" panose="020B0606030504020204" pitchFamily="34" charset="0"/>
              </a:rPr>
              <a:t>.</a:t>
            </a:r>
          </a:p>
          <a:p>
            <a:pPr marL="285750" indent="-285750">
              <a:buFont typeface="Arial" panose="020B0604020202020204" pitchFamily="34" charset="0"/>
              <a:buChar char="•"/>
            </a:pPr>
            <a:r>
              <a:rPr lang="en-US" sz="1600" dirty="0">
                <a:solidFill>
                  <a:srgbClr val="3F4E6D"/>
                </a:solidFill>
                <a:latin typeface="Open Sans" panose="020B0606030504020204" pitchFamily="34" charset="0"/>
              </a:rPr>
              <a:t>Newcomer, S. R., Freeman, R. E., Wehner, B. K., Anderson, S. L., &amp; Daley, M. F. (2021). Timeliness of Early Childhood Vaccinations and </a:t>
            </a:r>
            <a:r>
              <a:rPr lang="en-US" sz="1600" dirty="0" err="1">
                <a:solidFill>
                  <a:srgbClr val="3F4E6D"/>
                </a:solidFill>
                <a:latin typeface="Open Sans" panose="020B0606030504020204" pitchFamily="34" charset="0"/>
              </a:rPr>
              <a:t>Undervaccination</a:t>
            </a:r>
            <a:r>
              <a:rPr lang="en-US" sz="1600" dirty="0">
                <a:solidFill>
                  <a:srgbClr val="3F4E6D"/>
                </a:solidFill>
                <a:latin typeface="Open Sans" panose="020B0606030504020204" pitchFamily="34" charset="0"/>
              </a:rPr>
              <a:t> Patterns in Montana. American Journal of Preventive Medicine, 61(1), e21–e29. </a:t>
            </a:r>
            <a:r>
              <a:rPr lang="en-US" sz="1600" dirty="0">
                <a:solidFill>
                  <a:srgbClr val="3F4E6D"/>
                </a:solidFill>
                <a:latin typeface="Open Sans" panose="020B0606030504020204" pitchFamily="34" charset="0"/>
                <a:hlinkClick r:id="rId11">
                  <a:extLst>
                    <a:ext uri="{A12FA001-AC4F-418D-AE19-62706E023703}">
                      <ahyp:hlinkClr xmlns:ahyp="http://schemas.microsoft.com/office/drawing/2018/hyperlinkcolor" val="tx"/>
                    </a:ext>
                  </a:extLst>
                </a:hlinkClick>
              </a:rPr>
              <a:t>https://doi.org/10.1016/j.amepre.2021.01.038</a:t>
            </a:r>
            <a:endParaRPr lang="en-US" sz="1600" dirty="0">
              <a:solidFill>
                <a:srgbClr val="3F4E6D"/>
              </a:solidFill>
              <a:latin typeface="Open Sans" panose="020B0606030504020204" pitchFamily="34" charset="0"/>
            </a:endParaRPr>
          </a:p>
          <a:p>
            <a:pPr marL="285750" indent="-285750">
              <a:buFont typeface="Arial" panose="020B0604020202020204" pitchFamily="34" charset="0"/>
              <a:buChar char="•"/>
            </a:pPr>
            <a:r>
              <a:rPr lang="en-US" sz="1600" dirty="0">
                <a:solidFill>
                  <a:srgbClr val="3F4E6D"/>
                </a:solidFill>
                <a:latin typeface="Open Sans" panose="020B0606030504020204" pitchFamily="34" charset="0"/>
              </a:rPr>
              <a:t>Newcomer, S. R., </a:t>
            </a:r>
            <a:r>
              <a:rPr lang="en-US" sz="1600" dirty="0" err="1">
                <a:solidFill>
                  <a:srgbClr val="3F4E6D"/>
                </a:solidFill>
                <a:latin typeface="Open Sans" panose="020B0606030504020204" pitchFamily="34" charset="0"/>
              </a:rPr>
              <a:t>Caringi</a:t>
            </a:r>
            <a:r>
              <a:rPr lang="en-US" sz="1600" dirty="0">
                <a:solidFill>
                  <a:srgbClr val="3F4E6D"/>
                </a:solidFill>
                <a:latin typeface="Open Sans" panose="020B0606030504020204" pitchFamily="34" charset="0"/>
              </a:rPr>
              <a:t>, J., Jones, B., Coyle, E., </a:t>
            </a:r>
            <a:r>
              <a:rPr lang="en-US" sz="1600" dirty="0" err="1">
                <a:solidFill>
                  <a:srgbClr val="3F4E6D"/>
                </a:solidFill>
                <a:latin typeface="Open Sans" panose="020B0606030504020204" pitchFamily="34" charset="0"/>
              </a:rPr>
              <a:t>Schehl</a:t>
            </a:r>
            <a:r>
              <a:rPr lang="en-US" sz="1600" dirty="0">
                <a:solidFill>
                  <a:srgbClr val="3F4E6D"/>
                </a:solidFill>
                <a:latin typeface="Open Sans" panose="020B0606030504020204" pitchFamily="34" charset="0"/>
              </a:rPr>
              <a:t>, T., &amp; Daley, M. F. (2020). A mixed-methods analysis of barriers to and facilitators of human papillomavirus vaccination among adolescents in Montana. Public Health Reports, 135(6), 842–850. </a:t>
            </a:r>
            <a:r>
              <a:rPr lang="en-US" sz="1600" dirty="0">
                <a:solidFill>
                  <a:srgbClr val="3F4E6D"/>
                </a:solidFill>
                <a:latin typeface="Open Sans" panose="020B0606030504020204" pitchFamily="34" charset="0"/>
                <a:hlinkClick r:id="rId12"/>
              </a:rPr>
              <a:t>https://doi.org/10.1177/0033354920954512</a:t>
            </a:r>
            <a:r>
              <a:rPr lang="en-US" sz="1600" dirty="0">
                <a:solidFill>
                  <a:srgbClr val="3F4E6D"/>
                </a:solidFill>
                <a:latin typeface="Open Sans" panose="020B0606030504020204" pitchFamily="34" charset="0"/>
              </a:rPr>
              <a:t>.</a:t>
            </a:r>
          </a:p>
          <a:p>
            <a:endParaRPr lang="en-US" sz="1600" b="0" i="0" dirty="0">
              <a:solidFill>
                <a:srgbClr val="000000"/>
              </a:solidFill>
              <a:effectLst/>
              <a:latin typeface="Open Sans" panose="020B0606030504020204" pitchFamily="34" charset="0"/>
            </a:endParaRPr>
          </a:p>
          <a:p>
            <a:endParaRPr lang="en-US" sz="1600" dirty="0"/>
          </a:p>
        </p:txBody>
      </p:sp>
      <p:sp>
        <p:nvSpPr>
          <p:cNvPr id="48" name="TextBox 47">
            <a:extLst>
              <a:ext uri="{FF2B5EF4-FFF2-40B4-BE49-F238E27FC236}">
                <a16:creationId xmlns:a16="http://schemas.microsoft.com/office/drawing/2014/main" id="{F0A13248-C3B5-437C-AA0A-B08505CC60F6}"/>
              </a:ext>
            </a:extLst>
          </p:cNvPr>
          <p:cNvSpPr txBox="1"/>
          <p:nvPr/>
        </p:nvSpPr>
        <p:spPr>
          <a:xfrm>
            <a:off x="3018668" y="20906316"/>
            <a:ext cx="2609156" cy="769441"/>
          </a:xfrm>
          <a:prstGeom prst="rect">
            <a:avLst/>
          </a:prstGeom>
          <a:noFill/>
        </p:spPr>
        <p:txBody>
          <a:bodyPr wrap="square" rtlCol="0">
            <a:spAutoFit/>
          </a:bodyPr>
          <a:lstStyle/>
          <a:p>
            <a:pPr algn="ctr"/>
            <a:r>
              <a:rPr lang="en-US" sz="4400" b="1" u="sng" dirty="0">
                <a:solidFill>
                  <a:srgbClr val="3F4E6D"/>
                </a:solidFill>
                <a:latin typeface="Arial" panose="020B0604020202020204" pitchFamily="34" charset="0"/>
                <a:cs typeface="Arial" panose="020B0604020202020204" pitchFamily="34" charset="0"/>
              </a:rPr>
              <a:t>THEMES</a:t>
            </a:r>
            <a:endParaRPr lang="en-US" sz="4400" u="sng" dirty="0">
              <a:solidFill>
                <a:srgbClr val="3F4E6D"/>
              </a:solidFill>
              <a:latin typeface="Arial" panose="020B0604020202020204" pitchFamily="34" charset="0"/>
              <a:cs typeface="Arial" panose="020B0604020202020204" pitchFamily="34" charset="0"/>
            </a:endParaRPr>
          </a:p>
        </p:txBody>
      </p:sp>
      <p:pic>
        <p:nvPicPr>
          <p:cNvPr id="14" name="Picture 13"/>
          <p:cNvPicPr>
            <a:picLocks noChangeAspect="1"/>
          </p:cNvPicPr>
          <p:nvPr/>
        </p:nvPicPr>
        <p:blipFill>
          <a:blip r:embed="rId13"/>
          <a:stretch>
            <a:fillRect/>
          </a:stretch>
        </p:blipFill>
        <p:spPr>
          <a:xfrm>
            <a:off x="37893983" y="30139899"/>
            <a:ext cx="5800726" cy="2286000"/>
          </a:xfrm>
          <a:prstGeom prst="rect">
            <a:avLst/>
          </a:prstGeom>
        </p:spPr>
      </p:pic>
      <p:pic>
        <p:nvPicPr>
          <p:cNvPr id="11" name="Picture 2" descr="All Nations Health Center – Health Care And Wellness For Native Americans  In The Missoula Area">
            <a:extLst>
              <a:ext uri="{FF2B5EF4-FFF2-40B4-BE49-F238E27FC236}">
                <a16:creationId xmlns:a16="http://schemas.microsoft.com/office/drawing/2014/main" id="{5B887DDB-0C3E-B840-88C2-F0269E5A70C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526303" y="30002166"/>
            <a:ext cx="2746097" cy="2746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490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1132</TotalTime>
  <Words>842</Words>
  <Application>Microsoft Macintosh PowerPoint</Application>
  <PresentationFormat>Custom</PresentationFormat>
  <Paragraphs>51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Jansen, Kelley</dc:creator>
  <cp:lastModifiedBy>Kelley Jansen</cp:lastModifiedBy>
  <cp:revision>81</cp:revision>
  <dcterms:created xsi:type="dcterms:W3CDTF">2020-02-04T16:43:56Z</dcterms:created>
  <dcterms:modified xsi:type="dcterms:W3CDTF">2022-02-27T18:08:45Z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208c32-d70a-43b8-940b-046f80ec21ff_Enabled">
    <vt:lpwstr>true</vt:lpwstr>
  </property>
  <property fmtid="{D5CDD505-2E9C-101B-9397-08002B2CF9AE}" pid="3" name="MSIP_Label_e9208c32-d70a-43b8-940b-046f80ec21ff_SetDate">
    <vt:lpwstr>2020-02-04T16:43:56Z</vt:lpwstr>
  </property>
  <property fmtid="{D5CDD505-2E9C-101B-9397-08002B2CF9AE}" pid="4" name="MSIP_Label_e9208c32-d70a-43b8-940b-046f80ec21ff_Method">
    <vt:lpwstr>Standard</vt:lpwstr>
  </property>
  <property fmtid="{D5CDD505-2E9C-101B-9397-08002B2CF9AE}" pid="5" name="MSIP_Label_e9208c32-d70a-43b8-940b-046f80ec21ff_Name">
    <vt:lpwstr>General</vt:lpwstr>
  </property>
  <property fmtid="{D5CDD505-2E9C-101B-9397-08002B2CF9AE}" pid="6" name="MSIP_Label_e9208c32-d70a-43b8-940b-046f80ec21ff_SiteId">
    <vt:lpwstr>99486203-6320-4d00-9b2a-c4102ce1908d</vt:lpwstr>
  </property>
  <property fmtid="{D5CDD505-2E9C-101B-9397-08002B2CF9AE}" pid="7" name="MSIP_Label_e9208c32-d70a-43b8-940b-046f80ec21ff_ActionId">
    <vt:lpwstr>e5ee0998-2d38-45cb-9c4a-0000f3bc26dd</vt:lpwstr>
  </property>
  <property fmtid="{D5CDD505-2E9C-101B-9397-08002B2CF9AE}" pid="8" name="MSIP_Label_e9208c32-d70a-43b8-940b-046f80ec21ff_ContentBits">
    <vt:lpwstr>0</vt:lpwstr>
  </property>
</Properties>
</file>