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76" r:id="rId3"/>
    <p:sldId id="277" r:id="rId4"/>
    <p:sldId id="282" r:id="rId5"/>
    <p:sldId id="257" r:id="rId6"/>
    <p:sldId id="280" r:id="rId7"/>
    <p:sldId id="264" r:id="rId8"/>
    <p:sldId id="263" r:id="rId9"/>
    <p:sldId id="266" r:id="rId10"/>
    <p:sldId id="275" r:id="rId11"/>
    <p:sldId id="259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1/18/2022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1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3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72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8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9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7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2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0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5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1/18/2022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3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16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5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3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ps.gov/archeology/timeline/images/mrbsdig.jpg" TargetMode="External"/><Relationship Id="rId13" Type="http://schemas.openxmlformats.org/officeDocument/2006/relationships/hyperlink" Target="http://image3.slideserve.com/6736614/cultural-resource-management-n.jpg" TargetMode="External"/><Relationship Id="rId3" Type="http://schemas.openxmlformats.org/officeDocument/2006/relationships/hyperlink" Target="http://1.bp.blogspot.com/-_HOIfXyhv6k/Td-xowzN1JI/AAAAAAAAMVE/Od7VJf9Gvs0/w1200-h630-p-k-no-nu/%25210_0000_MORGUE_Flood_BridgeCollapsed.jpg" TargetMode="External"/><Relationship Id="rId7" Type="http://schemas.openxmlformats.org/officeDocument/2006/relationships/hyperlink" Target="https://nmnh.typepad.com/.a/6a01156e4c2c3d970c01a511d12073970c-500wi" TargetMode="External"/><Relationship Id="rId12" Type="http://schemas.openxmlformats.org/officeDocument/2006/relationships/hyperlink" Target="https://nmnh.typepad.com/.a/6a01156e4c2c3d970c01a73ddc6d8e970d-600wi" TargetMode="External"/><Relationship Id="rId2" Type="http://schemas.openxmlformats.org/officeDocument/2006/relationships/hyperlink" Target="https://www2.palomar.edu/users/scrouthamel/AIS120/cat0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mnh.typepad.com/.a/6a01156e4c2c3d970c01a73ddc6d41970d-800wi" TargetMode="External"/><Relationship Id="rId11" Type="http://schemas.openxmlformats.org/officeDocument/2006/relationships/hyperlink" Target="http://www.lewis-clark.org/media/NewImages/Importing/AERIALBOOK/South-Dakota.gif" TargetMode="External"/><Relationship Id="rId5" Type="http://schemas.openxmlformats.org/officeDocument/2006/relationships/hyperlink" Target="https://nmnh.typepad.com/.a/6a01156e4c2c3d970c0263e991b8ad200b-600wi" TargetMode="External"/><Relationship Id="rId10" Type="http://schemas.openxmlformats.org/officeDocument/2006/relationships/hyperlink" Target="https://nmnh.typepad.com/.a/6a01156e4c2c3d970c01bb09c99eec970d-600wi" TargetMode="External"/><Relationship Id="rId4" Type="http://schemas.openxmlformats.org/officeDocument/2006/relationships/hyperlink" Target="https://bloximages.newyork1.vip.townnews.com/omaha.com/content/tncms/assets/v3/editorial/2/22/22288072-4a77-598e-b0a8-ab8df0ab2acb/5ca828cadae1c.image.jpg" TargetMode="External"/><Relationship Id="rId9" Type="http://schemas.openxmlformats.org/officeDocument/2006/relationships/hyperlink" Target="https://archaeology-world.com/wp-content/uploads/2020/05/dakota-1-1-1024x640.jpg" TargetMode="External"/><Relationship Id="rId14" Type="http://schemas.openxmlformats.org/officeDocument/2006/relationships/hyperlink" Target="https://www.warpaths2peacepipes.com/images/mandan-earth-lodge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nativeamericannetroots.net/diary/40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3E0955-9888-4A5A-A203-51DA6FDCC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20495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0135D-E8DD-4820-BB46-D0DE855F9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Dams, Displaced Tribes, Salvage Archaeology, and Cultural Resource Management in the Missouri River Basin in North and South Dakota.</a:t>
            </a: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Lisa Hunt</a:t>
            </a: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7DB62B-732B-40EB-A08E-F668F3C7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14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6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8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97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>
            <a:extLst>
              <a:ext uri="{FF2B5EF4-FFF2-40B4-BE49-F238E27FC236}">
                <a16:creationId xmlns:a16="http://schemas.microsoft.com/office/drawing/2014/main" id="{646A2519-AE33-4734-89C1-63FF0D198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5" r="1" b="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472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7D6AC-7D03-452D-856F-F6A08C53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9971314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605E4-6F3B-42A5-BFBD-F68FEFA4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642594"/>
            <a:ext cx="11342914" cy="5910606"/>
          </a:xfrm>
        </p:spPr>
        <p:txBody>
          <a:bodyPr>
            <a:normAutofit/>
          </a:bodyPr>
          <a:lstStyle/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 CITED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https://www2.palomar.edu/users/scrouthamel/AIS120/cat02.jpg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http://1.bp.blogspot.com/-_HOIfXyhv6k/Td-xowzN1JI/AAAAAAAAMVE/Od7VJf9Gvs0/w1200-h630-p-k-no-nu/%25210_0000_MORGUE_Flood_BridgeCollapsed.jpg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https://bloximages.newyork1.vip.townnews.com/omaha.com/content/tncms/assets/v3/editorial/2/22/22288072-4a77-598e-b0a8-ab8df0ab2acb/5ca828cadae1c.image.jpg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https://nmnh.typepad.com/.a/6a01156e4c2c3d970c0263e991b8ad200b-600wi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https://nmnh.typepad.com/.a/6a01156e4c2c3d970c01a73ddc6d41970d-800wi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https://nmnh.typepad.com/.a/6a01156e4c2c3d970c01a511d12073970c-500wi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https://www.nps.gov/archeology/timeline/images/mrbsdig.jpg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https://archaeology-world.com/wp-content/uploads/2020/05/dakota-1-1-1024x640.jpg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https://nmnh.typepad.com/.a/6a01156e4c2c3d970c01bb09c99eec970d-600wi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http://www.lewis-clark.org/media/NewImages/Importing/AERIALBOOK/South-Dakota.gif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https://nmnh.typepad.com/.a/6a01156e4c2c3d970c01a73ddc6d8e970d-600wi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http://image3.slideserve.com/6736614/cultural-resource-management-n.jpg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https://www.warpaths2peacepipes.com/images/mandan-earth-lodge.jpg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6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D7E87-E042-4828-926C-17B6806EC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44" y="642594"/>
            <a:ext cx="9919855" cy="8061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DCC8B-2C8F-4770-A873-E59993B0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02" y="822960"/>
            <a:ext cx="11197243" cy="5527964"/>
          </a:xfrm>
        </p:spPr>
        <p:txBody>
          <a:bodyPr>
            <a:normAutofit fontScale="62500" lnSpcReduction="20000"/>
          </a:bodyPr>
          <a:lstStyle/>
          <a:p>
            <a:r>
              <a:rPr lang="en-US" sz="1800" b="1" dirty="0"/>
              <a:t>WORKS CITED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Banks, Kimball M.,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Czaplicki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Jon S. 2016.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Dam Projects and the Growth of American Archaeology: The River Basin Survey and the Interagency Archeological Salvage Program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Left Coast Press, Inc.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Banks, Kimball M, J. Signe Sortland, and Jon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Czaplicki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2011. "The Price We've Paid: From Salvage Archaeology to Cultural Resource Management and Beyond in the Missouri River Basin."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Plains Anthropologist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56, no. 220: 371-85.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Caposella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Peter. 2015. “Impacts of the Army Corps of Engineers’ Pick-Sloan Program on the Indian Tribes of the Missouri River Basin”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of  Environmental Law and Litigation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Vol. 30, 143.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“Dam Indians: The Missouri River.” 2010. 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Native American Netroots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March 10. Nativeamericannetroots.net/diary/405.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Establishing a Commission to Conduct a Study and Provide Recommendations on a Comprehensive Resolution of Impacts Caused to Certain Indian Tribes by the Pick-Sloan Program.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2010. United States. Congress. Senate. Committee on Indian Affairs.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Fuller, Reba. 2011. "Consultation in Cultural Resource Management: An Indigenous Perspective."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Companion to Cultural Resource Management,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edited by Thomas F. King, Wiley-Blackwell, (373-384).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Govaerts, Lotte E. “Transformative Consequences of Garrison Dam: Land, People, and the Practice of Archaeology.”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Great Plains Quarterly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36, no. 4 (2016): 281–307.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Jennings, Jesse D. 1985.  "River Basin Surveys: Origins, Operations, and Results, 1945-1969."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American Antiquity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50, no. 2: 281-96.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Johnson, Frederick. 1951. “The Inter-Agency Archaeological Salvage Program in the United States.” </a:t>
            </a:r>
            <a:r>
              <a:rPr lang="en-US" sz="1800" i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Archaeology</a:t>
            </a:r>
            <a:r>
              <a:rPr lang="en-US" sz="180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4, no. 1: 25–40.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King, Thomas F. 2013.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Cultural Resource Laws &amp; Practice.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AltaMira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Press.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King, Thomas F. 2000.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Federal Planning and Historic Places: The Section 106 Process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AltaMira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Press.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King, Thomas F. 2002.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Thinking About Cultural Resource Management: Essays from the Edge.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AltaMira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Press.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King, Thomas F. 2009.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Unprotected Heritage: Whitewashing the Destruction of Our Cultural and Natural Environment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Taylor &amp; Francis Group.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Lawson, Michael L. 2009.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Dammed Indians Revisited: The Continuing History of the Pick-Sloan Plan and the Missouri River Sioux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South Dakota State Historical Society Press.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Lawson, Michael L. 1982.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Dammed Indians: The Pick-Sloan Plan and the Missouri River Sioux, 1944-1980.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Oklahoma Press.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Lehmer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Donald J. 1954.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River Basin Surveys Papers: Inter-Agency Archeological Salvage Program: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No. 7 Archeological Investigations in the Oahe Dam Area, South Dakota, 1950-1951. Smithsonian Institution. United States. GPO.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Ritchie, Lucas. 2005. "Indian Burial Sites Unearthed: The Misapplication of the Native American Graves Protection and Repatriation Act,"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 Land &amp; Resources Law Review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26: 71-96.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Roberts, Frank H. 1953.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River Basin Survey Papers: Inter-Agency Archeological Salvage Program, Numbers 1-6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Smithsonian Institution Bureau of American Ethnology-Bulletin 154. United States GPO.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Rose, Christina. 2017. “Echoes of Oak Flat: 4 Pick-Sloan Dams That Submerged Native Lands.”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Indian Country Today.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August 14.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Schneiders, Robert Kelley. 1997.  "Flooding the Missouri Valley: The Politics of Dam Site Selection and Design.”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Great Plains Quarterly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17,  237-49.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Silverberg, Robert. 1967.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 Against Time: Salvage Archaeology in the United States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Macmillan Company.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Thiessen, Thomas D. 1999.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Emergency Archeology in the Missouri River Basin: The Role of the Missouri Basin Project and the Midwest Archeological Center in the Interagency Archeological Salvage Program, 1946-1975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Lincoln, Neb: U.S. Dept. of the Interior, National Park Service, Midwest Archeological Center.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VanDevelder, Paul. 2009.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Coyote Warrior: One Man, Three Tribes, and the Trial That Forged a Nation.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University of Nebraska Press.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Wedel, Waldo R. 1947.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Prehistory and the Missouri Valley Development Program: Summary Report on the Missouri River Basin Archeological Survey in 1946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Smithsonian Institution.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u="sng" dirty="0">
                <a:solidFill>
                  <a:srgbClr val="1155CC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http://nativeamericannetroots.net/diary/405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/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3F796CC1-D44C-4C95-82C6-C7AA9AEAC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7" b="1018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624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FE216CB0-7143-4C91-A7C8-6AB960FD9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9" b="675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86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ACA1BDB-3DC7-4BA2-9547-1CBC7D256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9284" y="643467"/>
            <a:ext cx="825343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5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B349A18-E2C2-4DC8-BA09-6A093DE46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439" y="643467"/>
            <a:ext cx="973112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911744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106EBCE-2F1A-4993-B468-C7C86B1F0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1" r="1" b="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696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7D862A45-64BD-47AE-A378-12E14CBAD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1" b="1301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49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8F1630E-A2A4-4BE7-9C96-6FBD73753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57" y="768531"/>
            <a:ext cx="8349343" cy="53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80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ABD0707-D1E6-4F2F-B908-3B765E291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" b="2004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37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_2SEEDS">
      <a:dk1>
        <a:srgbClr val="000000"/>
      </a:dk1>
      <a:lt1>
        <a:srgbClr val="FFFFFF"/>
      </a:lt1>
      <a:dk2>
        <a:srgbClr val="412429"/>
      </a:dk2>
      <a:lt2>
        <a:srgbClr val="E2E8E7"/>
      </a:lt2>
      <a:accent1>
        <a:srgbClr val="C32941"/>
      </a:accent1>
      <a:accent2>
        <a:srgbClr val="D53B93"/>
      </a:accent2>
      <a:accent3>
        <a:srgbClr val="D5633B"/>
      </a:accent3>
      <a:accent4>
        <a:srgbClr val="27BB6E"/>
      </a:accent4>
      <a:accent5>
        <a:srgbClr val="32B5A8"/>
      </a:accent5>
      <a:accent6>
        <a:srgbClr val="2993C3"/>
      </a:accent6>
      <a:hlink>
        <a:srgbClr val="309283"/>
      </a:hlink>
      <a:folHlink>
        <a:srgbClr val="7F7F7F"/>
      </a:folHlink>
    </a:clrScheme>
    <a:fontScheme name="Savon">
      <a:maj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12906</TotalTime>
  <Words>1012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Garamond</vt:lpstr>
      <vt:lpstr>Goudy Old Style</vt:lpstr>
      <vt:lpstr>Roboto</vt:lpstr>
      <vt:lpstr>Times New Roman</vt:lpstr>
      <vt:lpstr>SavonVTI</vt:lpstr>
      <vt:lpstr>Dams, Displaced Tribes, Salvage Archaeology, and Cultural Resource Management in the Missouri River Basin in North and South Dakota. By Lisa Hunt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Dams, Displaced Tribes, Salvage Archaeology, and Cultural Resource Management in the Missouri River Basin in North and South Dakota. By Lisa Hunt </dc:title>
  <dc:creator>Lisa Hunt</dc:creator>
  <cp:lastModifiedBy>Lisa Hunt</cp:lastModifiedBy>
  <cp:revision>12</cp:revision>
  <dcterms:created xsi:type="dcterms:W3CDTF">2021-12-23T16:58:49Z</dcterms:created>
  <dcterms:modified xsi:type="dcterms:W3CDTF">2022-01-19T13:07:16Z</dcterms:modified>
</cp:coreProperties>
</file>