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3" r:id="rId4"/>
    <p:sldId id="262" r:id="rId5"/>
    <p:sldId id="272" r:id="rId6"/>
    <p:sldId id="269" r:id="rId7"/>
    <p:sldId id="266" r:id="rId8"/>
    <p:sldId id="273" r:id="rId9"/>
    <p:sldId id="270" r:id="rId10"/>
    <p:sldId id="261" r:id="rId11"/>
    <p:sldId id="271"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2/13/2022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F7FC-3DD5-4EE3-980F-5438B0E5AEC7}"/>
              </a:ext>
            </a:extLst>
          </p:cNvPr>
          <p:cNvSpPr>
            <a:spLocks noGrp="1"/>
          </p:cNvSpPr>
          <p:nvPr>
            <p:ph type="ctrTitle"/>
          </p:nvPr>
        </p:nvSpPr>
        <p:spPr/>
        <p:txBody>
          <a:bodyPr/>
          <a:lstStyle/>
          <a:p>
            <a:r>
              <a:rPr lang="en-US" dirty="0"/>
              <a:t>Applying Counseling Theory to arts education</a:t>
            </a:r>
          </a:p>
        </p:txBody>
      </p:sp>
      <p:sp>
        <p:nvSpPr>
          <p:cNvPr id="3" name="Subtitle 2">
            <a:extLst>
              <a:ext uri="{FF2B5EF4-FFF2-40B4-BE49-F238E27FC236}">
                <a16:creationId xmlns:a16="http://schemas.microsoft.com/office/drawing/2014/main" id="{F179350B-8682-493F-AAF8-5E7C1DEE7BCD}"/>
              </a:ext>
            </a:extLst>
          </p:cNvPr>
          <p:cNvSpPr>
            <a:spLocks noGrp="1"/>
          </p:cNvSpPr>
          <p:nvPr>
            <p:ph type="subTitle" idx="1"/>
          </p:nvPr>
        </p:nvSpPr>
        <p:spPr/>
        <p:txBody>
          <a:bodyPr/>
          <a:lstStyle/>
          <a:p>
            <a:r>
              <a:rPr lang="en-US" dirty="0"/>
              <a:t>Person-centered pedagogy at the collegiate level</a:t>
            </a:r>
          </a:p>
        </p:txBody>
      </p:sp>
    </p:spTree>
    <p:extLst>
      <p:ext uri="{BB962C8B-B14F-4D97-AF65-F5344CB8AC3E}">
        <p14:creationId xmlns:p14="http://schemas.microsoft.com/office/powerpoint/2010/main" val="2067332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78474-1EEA-43E3-A222-0C3FE31B0FCE}"/>
              </a:ext>
            </a:extLst>
          </p:cNvPr>
          <p:cNvSpPr>
            <a:spLocks noGrp="1"/>
          </p:cNvSpPr>
          <p:nvPr>
            <p:ph type="title"/>
          </p:nvPr>
        </p:nvSpPr>
        <p:spPr>
          <a:xfrm>
            <a:off x="685801" y="533400"/>
            <a:ext cx="10820400" cy="1177092"/>
          </a:xfrm>
        </p:spPr>
        <p:txBody>
          <a:bodyPr anchor="b">
            <a:normAutofit/>
          </a:bodyPr>
          <a:lstStyle/>
          <a:p>
            <a:pPr algn="ctr"/>
            <a:r>
              <a:rPr lang="en-US" sz="4400"/>
              <a:t>What does the data </a:t>
            </a:r>
            <a:r>
              <a:rPr lang="en-US" sz="4400" i="1"/>
              <a:t>not</a:t>
            </a:r>
            <a:r>
              <a:rPr lang="en-US" sz="4400"/>
              <a:t> suggest?</a:t>
            </a:r>
          </a:p>
        </p:txBody>
      </p:sp>
      <p:cxnSp>
        <p:nvCxnSpPr>
          <p:cNvPr id="17" name="Straight Connector 16">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5AB7CB-BD7D-4BB5-AD2E-FB16F092F0D4}"/>
              </a:ext>
            </a:extLst>
          </p:cNvPr>
          <p:cNvSpPr>
            <a:spLocks noGrp="1"/>
          </p:cNvSpPr>
          <p:nvPr>
            <p:ph idx="1"/>
          </p:nvPr>
        </p:nvSpPr>
        <p:spPr>
          <a:xfrm>
            <a:off x="685801" y="2243892"/>
            <a:ext cx="10820400" cy="3547308"/>
          </a:xfrm>
        </p:spPr>
        <p:txBody>
          <a:bodyPr anchor="t">
            <a:normAutofit/>
          </a:bodyPr>
          <a:lstStyle/>
          <a:p>
            <a:r>
              <a:rPr lang="en-US" sz="2000" dirty="0"/>
              <a:t>Without a time-machine, it is impossible to measure whether a different approach would have yielded different results. For instance, would a more traditionally-directive approach to </a:t>
            </a:r>
            <a:r>
              <a:rPr lang="en-US" sz="2000" i="1" dirty="0"/>
              <a:t>Drood</a:t>
            </a:r>
            <a:r>
              <a:rPr lang="en-US" sz="2000" dirty="0"/>
              <a:t> have created a “better” production from an audience experience? Would a more directive classroom environment have created yet more engagement from the students? There’s no way to assess these questions. As I am reminded over-and-over again in my psychology and counseling courses: correlation does not equal causation!</a:t>
            </a:r>
          </a:p>
        </p:txBody>
      </p:sp>
    </p:spTree>
    <p:extLst>
      <p:ext uri="{BB962C8B-B14F-4D97-AF65-F5344CB8AC3E}">
        <p14:creationId xmlns:p14="http://schemas.microsoft.com/office/powerpoint/2010/main" val="4130042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189EB-53C8-421E-B510-2DB6FC03E918}"/>
              </a:ext>
            </a:extLst>
          </p:cNvPr>
          <p:cNvSpPr>
            <a:spLocks noGrp="1"/>
          </p:cNvSpPr>
          <p:nvPr>
            <p:ph type="title"/>
          </p:nvPr>
        </p:nvSpPr>
        <p:spPr>
          <a:xfrm>
            <a:off x="4955458" y="639097"/>
            <a:ext cx="6593075" cy="1612490"/>
          </a:xfrm>
        </p:spPr>
        <p:txBody>
          <a:bodyPr>
            <a:normAutofit/>
          </a:bodyPr>
          <a:lstStyle/>
          <a:p>
            <a:r>
              <a:rPr lang="en-US"/>
              <a:t>Red flags</a:t>
            </a:r>
          </a:p>
        </p:txBody>
      </p:sp>
      <p:pic>
        <p:nvPicPr>
          <p:cNvPr id="6148" name="Picture 4" descr="Red Flag Red Flag - Transparent Background Red Flag Png Clipart (#5758658)  - PinClipart">
            <a:extLst>
              <a:ext uri="{FF2B5EF4-FFF2-40B4-BE49-F238E27FC236}">
                <a16:creationId xmlns:a16="http://schemas.microsoft.com/office/drawing/2014/main" id="{1E42895A-2B8A-4B75-8E92-96A041EBC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5" r="5039"/>
          <a:stretch/>
        </p:blipFill>
        <p:spPr bwMode="auto">
          <a:xfrm>
            <a:off x="0" y="-3941"/>
            <a:ext cx="4635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3A72497-7927-434A-9BF5-7489DEAA190E}"/>
              </a:ext>
            </a:extLst>
          </p:cNvPr>
          <p:cNvSpPr>
            <a:spLocks noGrp="1"/>
          </p:cNvSpPr>
          <p:nvPr>
            <p:ph idx="1"/>
          </p:nvPr>
        </p:nvSpPr>
        <p:spPr>
          <a:xfrm>
            <a:off x="4955458" y="1093120"/>
            <a:ext cx="6593075" cy="3972232"/>
          </a:xfrm>
        </p:spPr>
        <p:txBody>
          <a:bodyPr>
            <a:normAutofit/>
          </a:bodyPr>
          <a:lstStyle/>
          <a:p>
            <a:r>
              <a:rPr lang="en-US" sz="2400" dirty="0"/>
              <a:t>Spring 2022 Attendance Concerns.</a:t>
            </a:r>
          </a:p>
          <a:p>
            <a:r>
              <a:rPr lang="en-US" sz="2400" dirty="0"/>
              <a:t>Is there a relationship between PCT and personal accountability in an academic setting? </a:t>
            </a:r>
          </a:p>
        </p:txBody>
      </p:sp>
    </p:spTree>
    <p:extLst>
      <p:ext uri="{BB962C8B-B14F-4D97-AF65-F5344CB8AC3E}">
        <p14:creationId xmlns:p14="http://schemas.microsoft.com/office/powerpoint/2010/main" val="122806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20EEB-E489-4A9E-BF12-9F70A566AFB1}"/>
              </a:ext>
            </a:extLst>
          </p:cNvPr>
          <p:cNvSpPr>
            <a:spLocks noGrp="1"/>
          </p:cNvSpPr>
          <p:nvPr>
            <p:ph type="title"/>
          </p:nvPr>
        </p:nvSpPr>
        <p:spPr>
          <a:xfrm>
            <a:off x="685799" y="1150076"/>
            <a:ext cx="3659389" cy="4557849"/>
          </a:xfrm>
        </p:spPr>
        <p:txBody>
          <a:bodyPr>
            <a:normAutofit/>
          </a:bodyPr>
          <a:lstStyle/>
          <a:p>
            <a:pPr algn="r"/>
            <a:r>
              <a:rPr lang="en-US" dirty="0"/>
              <a:t>Bibliography</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62BA6B-8F49-473D-B9E9-BD42E569D0DD}"/>
              </a:ext>
            </a:extLst>
          </p:cNvPr>
          <p:cNvSpPr>
            <a:spLocks noGrp="1"/>
          </p:cNvSpPr>
          <p:nvPr>
            <p:ph idx="1"/>
          </p:nvPr>
        </p:nvSpPr>
        <p:spPr>
          <a:xfrm>
            <a:off x="4988658" y="1150076"/>
            <a:ext cx="6517543" cy="4557849"/>
          </a:xfrm>
        </p:spPr>
        <p:txBody>
          <a:bodyPr>
            <a:normAutofit/>
          </a:bodyPr>
          <a:lstStyle/>
          <a:p>
            <a:r>
              <a:rPr lang="en-US" dirty="0"/>
              <a:t>Holmes, Rupert. </a:t>
            </a:r>
            <a:r>
              <a:rPr lang="en-US" i="1" dirty="0"/>
              <a:t>The Mystery of Edwin Drood</a:t>
            </a:r>
            <a:r>
              <a:rPr lang="en-US" dirty="0"/>
              <a:t>. Tams-</a:t>
            </a:r>
            <a:r>
              <a:rPr lang="en-US" dirty="0" err="1"/>
              <a:t>Witmark</a:t>
            </a:r>
            <a:r>
              <a:rPr lang="en-US" dirty="0"/>
              <a:t>, New York. 1987.</a:t>
            </a:r>
          </a:p>
          <a:p>
            <a:r>
              <a:rPr lang="en-US" dirty="0"/>
              <a:t>Rogers, Carl. </a:t>
            </a:r>
            <a:r>
              <a:rPr lang="en-US" i="1" dirty="0"/>
              <a:t>On Becoming a Person: A Therapist’s View of Psychotherapy. </a:t>
            </a:r>
            <a:r>
              <a:rPr lang="en-US" dirty="0"/>
              <a:t>Houghton-Mifflin, New York. </a:t>
            </a:r>
          </a:p>
          <a:p>
            <a:r>
              <a:rPr lang="en-US" dirty="0"/>
              <a:t>Sommers-Flanagan, John; Sommers-Flanagan, Rita. </a:t>
            </a:r>
            <a:r>
              <a:rPr lang="en-US" i="1" dirty="0"/>
              <a:t>Counseling and Psychotherapy Theories in Context and Practice: Skills, Strategies and Techniques.</a:t>
            </a:r>
            <a:r>
              <a:rPr lang="en-US" dirty="0"/>
              <a:t> Wiley and Sons, Hoboken. 2018.  </a:t>
            </a:r>
          </a:p>
        </p:txBody>
      </p:sp>
    </p:spTree>
    <p:extLst>
      <p:ext uri="{BB962C8B-B14F-4D97-AF65-F5344CB8AC3E}">
        <p14:creationId xmlns:p14="http://schemas.microsoft.com/office/powerpoint/2010/main" val="1565594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urned out: why are so many teachers quitting or off sick with stress? |  Teaching | The Guardian">
            <a:extLst>
              <a:ext uri="{FF2B5EF4-FFF2-40B4-BE49-F238E27FC236}">
                <a16:creationId xmlns:a16="http://schemas.microsoft.com/office/drawing/2014/main" id="{79C56817-6B7F-48C5-87F2-809C7958E080}"/>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t="3231" b="301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2" name="Title 1">
            <a:extLst>
              <a:ext uri="{FF2B5EF4-FFF2-40B4-BE49-F238E27FC236}">
                <a16:creationId xmlns:a16="http://schemas.microsoft.com/office/drawing/2014/main" id="{574C1AE2-E966-436D-A402-450ADAD81894}"/>
              </a:ext>
            </a:extLst>
          </p:cNvPr>
          <p:cNvSpPr>
            <a:spLocks noGrp="1"/>
          </p:cNvSpPr>
          <p:nvPr>
            <p:ph type="title"/>
          </p:nvPr>
        </p:nvSpPr>
        <p:spPr>
          <a:xfrm>
            <a:off x="685801" y="609600"/>
            <a:ext cx="10131425" cy="1456267"/>
          </a:xfrm>
        </p:spPr>
        <p:txBody>
          <a:bodyPr>
            <a:normAutofit/>
          </a:bodyPr>
          <a:lstStyle/>
          <a:p>
            <a:r>
              <a:rPr lang="en-US" dirty="0"/>
              <a:t>Why this research?</a:t>
            </a:r>
          </a:p>
        </p:txBody>
      </p:sp>
      <p:sp>
        <p:nvSpPr>
          <p:cNvPr id="3" name="Content Placeholder 2">
            <a:extLst>
              <a:ext uri="{FF2B5EF4-FFF2-40B4-BE49-F238E27FC236}">
                <a16:creationId xmlns:a16="http://schemas.microsoft.com/office/drawing/2014/main" id="{E1916C40-14DB-4116-80FC-A70E680111D0}"/>
              </a:ext>
            </a:extLst>
          </p:cNvPr>
          <p:cNvSpPr>
            <a:spLocks noGrp="1"/>
          </p:cNvSpPr>
          <p:nvPr>
            <p:ph idx="1"/>
          </p:nvPr>
        </p:nvSpPr>
        <p:spPr>
          <a:xfrm>
            <a:off x="685801" y="2142067"/>
            <a:ext cx="10131425" cy="3649133"/>
          </a:xfrm>
        </p:spPr>
        <p:txBody>
          <a:bodyPr>
            <a:normAutofit/>
          </a:bodyPr>
          <a:lstStyle/>
          <a:p>
            <a:r>
              <a:rPr lang="en-US" dirty="0"/>
              <a:t>Observations about student (and my own) mental health prior to and during the pandemic.</a:t>
            </a:r>
          </a:p>
          <a:p>
            <a:pPr lvl="1"/>
            <a:r>
              <a:rPr lang="en-US" dirty="0"/>
              <a:t>Increasingly negative self-reports in mental health statuses from my students in private practice (as a voice teacher) and in the classroom at a GTA at UM from 2018-2021.</a:t>
            </a:r>
          </a:p>
          <a:p>
            <a:r>
              <a:rPr lang="en-US" dirty="0"/>
              <a:t>My personal journey from MFA to pursuing an MA in Clinical Mental Health Counseling.</a:t>
            </a:r>
          </a:p>
          <a:p>
            <a:r>
              <a:rPr lang="en-US" dirty="0"/>
              <a:t>The opportunity to explore the theories of Carl Rogers in a pedagogical setting.</a:t>
            </a:r>
          </a:p>
          <a:p>
            <a:pPr lvl="1"/>
            <a:r>
              <a:rPr lang="en-US" dirty="0"/>
              <a:t>I teach acting, directing, theatre history and dialects/voice at Gonzaga University</a:t>
            </a:r>
          </a:p>
        </p:txBody>
      </p:sp>
    </p:spTree>
    <p:extLst>
      <p:ext uri="{BB962C8B-B14F-4D97-AF65-F5344CB8AC3E}">
        <p14:creationId xmlns:p14="http://schemas.microsoft.com/office/powerpoint/2010/main" val="1662519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C854-ED3F-4F29-842B-DA0E0CCBF7BB}"/>
              </a:ext>
            </a:extLst>
          </p:cNvPr>
          <p:cNvSpPr>
            <a:spLocks noGrp="1"/>
          </p:cNvSpPr>
          <p:nvPr>
            <p:ph type="title"/>
          </p:nvPr>
        </p:nvSpPr>
        <p:spPr>
          <a:xfrm>
            <a:off x="4955458" y="639097"/>
            <a:ext cx="6593075" cy="1612490"/>
          </a:xfrm>
        </p:spPr>
        <p:txBody>
          <a:bodyPr>
            <a:normAutofit/>
          </a:bodyPr>
          <a:lstStyle/>
          <a:p>
            <a:r>
              <a:rPr lang="en-US" dirty="0"/>
              <a:t>Carl Rogers (1902-1987) – American Psychologist</a:t>
            </a:r>
          </a:p>
        </p:txBody>
      </p:sp>
      <p:pic>
        <p:nvPicPr>
          <p:cNvPr id="1026" name="Picture 2" descr="A Photo of Carl Rogers, the Psychotherapist and Researcher">
            <a:extLst>
              <a:ext uri="{FF2B5EF4-FFF2-40B4-BE49-F238E27FC236}">
                <a16:creationId xmlns:a16="http://schemas.microsoft.com/office/drawing/2014/main" id="{E02282D7-0ED9-4969-8AF5-26298DA463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14"/>
          <a:stretch/>
        </p:blipFill>
        <p:spPr bwMode="auto">
          <a:xfrm>
            <a:off x="20" y="14623"/>
            <a:ext cx="4635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712A12D-2253-4BC1-B11C-729D6A94A652}"/>
              </a:ext>
            </a:extLst>
          </p:cNvPr>
          <p:cNvSpPr>
            <a:spLocks noGrp="1"/>
          </p:cNvSpPr>
          <p:nvPr>
            <p:ph idx="1"/>
          </p:nvPr>
        </p:nvSpPr>
        <p:spPr>
          <a:xfrm>
            <a:off x="4955458" y="2575587"/>
            <a:ext cx="6593075" cy="3972232"/>
          </a:xfrm>
        </p:spPr>
        <p:txBody>
          <a:bodyPr>
            <a:normAutofit/>
          </a:bodyPr>
          <a:lstStyle/>
          <a:p>
            <a:r>
              <a:rPr lang="en-US" dirty="0"/>
              <a:t>Person-Centered Therapy, or Rogerian Therapy - a philosophy holds at its forefront </a:t>
            </a:r>
            <a:r>
              <a:rPr lang="en-US" b="0" i="1" dirty="0">
                <a:effectLst/>
              </a:rPr>
              <a:t>“a concern about the person and his becoming, in a modern world which appears intent upon ignoring or diminishing him.” –</a:t>
            </a:r>
            <a:r>
              <a:rPr lang="en-US" b="0" dirty="0">
                <a:effectLst/>
              </a:rPr>
              <a:t>Carl Rogers</a:t>
            </a:r>
            <a:endParaRPr lang="en-US" b="0" i="1" dirty="0">
              <a:effectLst/>
            </a:endParaRPr>
          </a:p>
          <a:p>
            <a:r>
              <a:rPr lang="en-US" dirty="0"/>
              <a:t>PCT is b</a:t>
            </a:r>
            <a:r>
              <a:rPr lang="en-US" b="0" i="0" dirty="0">
                <a:effectLst/>
              </a:rPr>
              <a:t>ased on Rogers’ belief that every human being strives for and has the capacity to fulfill their own potential.</a:t>
            </a:r>
          </a:p>
          <a:p>
            <a:r>
              <a:rPr lang="en-US" sz="1800" dirty="0">
                <a:effectLst/>
                <a:ea typeface="Calibri" panose="020F0502020204030204" pitchFamily="34" charset="0"/>
                <a:cs typeface="Times New Roman" panose="02020603050405020304" pitchFamily="18" charset="0"/>
              </a:rPr>
              <a:t>My hypothesis was: if a student feels as though they are wholly embraced exactly as they are, their expressive work will be freer and their overall sense of well-being will benefit, thereby </a:t>
            </a:r>
            <a:r>
              <a:rPr lang="en-US" sz="1800" i="1" dirty="0">
                <a:effectLst/>
                <a:ea typeface="Calibri" panose="020F0502020204030204" pitchFamily="34" charset="0"/>
                <a:cs typeface="Times New Roman" panose="02020603050405020304" pitchFamily="18" charset="0"/>
              </a:rPr>
              <a:t>connecting</a:t>
            </a:r>
            <a:r>
              <a:rPr lang="en-US" sz="1800" dirty="0">
                <a:effectLst/>
                <a:ea typeface="Calibri" panose="020F0502020204030204" pitchFamily="34" charset="0"/>
                <a:cs typeface="Times New Roman" panose="02020603050405020304" pitchFamily="18" charset="0"/>
              </a:rPr>
              <a:t> the ideas of creative work and positive self esteem, rather than putting them at odds – as is often the case with subjective feedback. </a:t>
            </a:r>
            <a:endParaRPr lang="en-US" b="0" i="1" dirty="0">
              <a:effectLst/>
              <a:latin typeface="Noto Sans" panose="020B0502040204020203" pitchFamily="34" charset="0"/>
            </a:endParaRPr>
          </a:p>
          <a:p>
            <a:endParaRPr lang="en-US" b="0" i="1" dirty="0">
              <a:effectLst/>
              <a:latin typeface="Noto Sans" panose="020B0502040204020203" pitchFamily="34" charset="0"/>
            </a:endParaRPr>
          </a:p>
          <a:p>
            <a:endParaRPr lang="en-US" dirty="0"/>
          </a:p>
        </p:txBody>
      </p:sp>
      <p:sp>
        <p:nvSpPr>
          <p:cNvPr id="4" name="TextBox 3">
            <a:extLst>
              <a:ext uri="{FF2B5EF4-FFF2-40B4-BE49-F238E27FC236}">
                <a16:creationId xmlns:a16="http://schemas.microsoft.com/office/drawing/2014/main" id="{C5497BE6-6ADB-421D-ACFA-890AFE93780C}"/>
              </a:ext>
            </a:extLst>
          </p:cNvPr>
          <p:cNvSpPr txBox="1"/>
          <p:nvPr/>
        </p:nvSpPr>
        <p:spPr>
          <a:xfrm>
            <a:off x="4636008" y="6574971"/>
            <a:ext cx="3216221" cy="369332"/>
          </a:xfrm>
          <a:prstGeom prst="rect">
            <a:avLst/>
          </a:prstGeom>
          <a:noFill/>
        </p:spPr>
        <p:txBody>
          <a:bodyPr wrap="square" rtlCol="0">
            <a:spAutoFit/>
          </a:bodyPr>
          <a:lstStyle/>
          <a:p>
            <a:r>
              <a:rPr lang="en-US" dirty="0"/>
              <a:t>Photo Credit: TotallyHistory.com</a:t>
            </a:r>
          </a:p>
        </p:txBody>
      </p:sp>
    </p:spTree>
    <p:extLst>
      <p:ext uri="{BB962C8B-B14F-4D97-AF65-F5344CB8AC3E}">
        <p14:creationId xmlns:p14="http://schemas.microsoft.com/office/powerpoint/2010/main" val="57177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145F-7CBB-4BA7-BDD2-2A386FB83FF6}"/>
              </a:ext>
            </a:extLst>
          </p:cNvPr>
          <p:cNvSpPr>
            <a:spLocks noGrp="1"/>
          </p:cNvSpPr>
          <p:nvPr>
            <p:ph type="title"/>
          </p:nvPr>
        </p:nvSpPr>
        <p:spPr>
          <a:xfrm>
            <a:off x="4955458" y="639097"/>
            <a:ext cx="6593075" cy="1612490"/>
          </a:xfrm>
        </p:spPr>
        <p:txBody>
          <a:bodyPr>
            <a:normAutofit/>
          </a:bodyPr>
          <a:lstStyle/>
          <a:p>
            <a:r>
              <a:rPr lang="en-US" dirty="0"/>
              <a:t>The research in action</a:t>
            </a:r>
          </a:p>
        </p:txBody>
      </p:sp>
      <p:pic>
        <p:nvPicPr>
          <p:cNvPr id="2050" name="Picture 2">
            <a:extLst>
              <a:ext uri="{FF2B5EF4-FFF2-40B4-BE49-F238E27FC236}">
                <a16:creationId xmlns:a16="http://schemas.microsoft.com/office/drawing/2014/main" id="{3C3C4AD9-9B9C-40DE-8F08-8830B9621C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6" r="2865" b="-3"/>
          <a:stretch/>
        </p:blipFill>
        <p:spPr bwMode="auto">
          <a:xfrm>
            <a:off x="643464" y="1500274"/>
            <a:ext cx="3997362" cy="385308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D2B73A9-E8DC-4B4D-8A56-452F19CE668B}"/>
              </a:ext>
            </a:extLst>
          </p:cNvPr>
          <p:cNvSpPr>
            <a:spLocks noGrp="1"/>
          </p:cNvSpPr>
          <p:nvPr>
            <p:ph idx="1"/>
          </p:nvPr>
        </p:nvSpPr>
        <p:spPr>
          <a:xfrm>
            <a:off x="4955458" y="2251587"/>
            <a:ext cx="6593075" cy="3972232"/>
          </a:xfrm>
        </p:spPr>
        <p:txBody>
          <a:bodyPr>
            <a:normAutofit/>
          </a:bodyPr>
          <a:lstStyle/>
          <a:p>
            <a:pPr marL="0" marR="0" indent="0">
              <a:lnSpc>
                <a:spcPct val="90000"/>
              </a:lnSpc>
              <a:spcBef>
                <a:spcPts val="0"/>
              </a:spcBef>
              <a:spcAft>
                <a:spcPts val="800"/>
              </a:spcAft>
              <a:buNone/>
            </a:pPr>
            <a:r>
              <a:rPr lang="en-US" sz="1700">
                <a:latin typeface="Calibri" panose="020F0502020204030204" pitchFamily="34" charset="0"/>
                <a:ea typeface="Calibri" panose="020F0502020204030204" pitchFamily="34" charset="0"/>
                <a:cs typeface="Times New Roman" panose="02020603050405020304" pitchFamily="18" charset="0"/>
              </a:rPr>
              <a:t>- P</a:t>
            </a:r>
            <a:r>
              <a:rPr lang="en-US" sz="1700">
                <a:effectLst/>
                <a:latin typeface="Calibri" panose="020F0502020204030204" pitchFamily="34" charset="0"/>
                <a:ea typeface="Calibri" panose="020F0502020204030204" pitchFamily="34" charset="0"/>
                <a:cs typeface="Times New Roman" panose="02020603050405020304" pitchFamily="18" charset="0"/>
              </a:rPr>
              <a:t>ractice constant approval for the entire person, even in group settings.</a:t>
            </a:r>
          </a:p>
          <a:p>
            <a:pPr marL="0" marR="0" indent="0">
              <a:lnSpc>
                <a:spcPct val="90000"/>
              </a:lnSpc>
              <a:spcBef>
                <a:spcPts val="0"/>
              </a:spcBef>
              <a:spcAft>
                <a:spcPts val="800"/>
              </a:spcAft>
              <a:buNone/>
            </a:pPr>
            <a:r>
              <a:rPr lang="en-US" sz="1700">
                <a:latin typeface="Calibri" panose="020F0502020204030204" pitchFamily="34" charset="0"/>
                <a:ea typeface="Calibri" panose="020F0502020204030204" pitchFamily="34" charset="0"/>
                <a:cs typeface="Times New Roman" panose="02020603050405020304" pitchFamily="18" charset="0"/>
              </a:rPr>
              <a:t>- </a:t>
            </a:r>
            <a:r>
              <a:rPr lang="en-US" sz="1700">
                <a:effectLst/>
                <a:latin typeface="Calibri" panose="020F0502020204030204" pitchFamily="34" charset="0"/>
                <a:ea typeface="Calibri" panose="020F0502020204030204" pitchFamily="34" charset="0"/>
                <a:cs typeface="Times New Roman" panose="02020603050405020304" pitchFamily="18" charset="0"/>
              </a:rPr>
              <a:t>Respond to questions and comments with positive engagement every time.</a:t>
            </a:r>
          </a:p>
          <a:p>
            <a:pPr marL="0" marR="0" indent="0">
              <a:lnSpc>
                <a:spcPct val="90000"/>
              </a:lnSpc>
              <a:spcBef>
                <a:spcPts val="0"/>
              </a:spcBef>
              <a:spcAft>
                <a:spcPts val="800"/>
              </a:spcAft>
              <a:buNone/>
            </a:pPr>
            <a:r>
              <a:rPr lang="en-US" sz="1700">
                <a:latin typeface="Calibri" panose="020F0502020204030204" pitchFamily="34" charset="0"/>
                <a:ea typeface="Calibri" panose="020F0502020204030204" pitchFamily="34" charset="0"/>
                <a:cs typeface="Times New Roman" panose="02020603050405020304" pitchFamily="18" charset="0"/>
              </a:rPr>
              <a:t>- </a:t>
            </a:r>
            <a:r>
              <a:rPr lang="en-US" sz="1700">
                <a:effectLst/>
                <a:latin typeface="Calibri" panose="020F0502020204030204" pitchFamily="34" charset="0"/>
                <a:ea typeface="Calibri" panose="020F0502020204030204" pitchFamily="34" charset="0"/>
                <a:cs typeface="Times New Roman" panose="02020603050405020304" pitchFamily="18" charset="0"/>
              </a:rPr>
              <a:t>Encourage students to problem-solve on their own, and approve of their solutions – even if they were not put into practical application. </a:t>
            </a:r>
          </a:p>
          <a:p>
            <a:pPr marL="0" marR="0" indent="0">
              <a:lnSpc>
                <a:spcPct val="90000"/>
              </a:lnSpc>
              <a:spcBef>
                <a:spcPts val="0"/>
              </a:spcBef>
              <a:spcAft>
                <a:spcPts val="800"/>
              </a:spcAft>
              <a:buNone/>
            </a:pPr>
            <a:r>
              <a:rPr lang="en-US" sz="1700">
                <a:effectLst/>
                <a:latin typeface="Calibri" panose="020F0502020204030204" pitchFamily="34" charset="0"/>
                <a:ea typeface="Calibri" panose="020F0502020204030204" pitchFamily="34" charset="0"/>
                <a:cs typeface="Times New Roman" panose="02020603050405020304" pitchFamily="18" charset="0"/>
              </a:rPr>
              <a:t>- Encourage an interpersonal approval ethos amongst the members of the group. </a:t>
            </a:r>
          </a:p>
          <a:p>
            <a:pPr marL="0" marR="0" indent="0">
              <a:lnSpc>
                <a:spcPct val="90000"/>
              </a:lnSpc>
              <a:spcBef>
                <a:spcPts val="0"/>
              </a:spcBef>
              <a:spcAft>
                <a:spcPts val="800"/>
              </a:spcAft>
              <a:buNone/>
            </a:pPr>
            <a:r>
              <a:rPr lang="en-US" sz="1700">
                <a:latin typeface="Calibri" panose="020F0502020204030204" pitchFamily="34" charset="0"/>
                <a:ea typeface="Calibri" panose="020F0502020204030204" pitchFamily="34" charset="0"/>
                <a:cs typeface="Times New Roman" panose="02020603050405020304" pitchFamily="18" charset="0"/>
              </a:rPr>
              <a:t>- </a:t>
            </a:r>
            <a:r>
              <a:rPr lang="en-US" sz="1700">
                <a:effectLst/>
                <a:latin typeface="Calibri" panose="020F0502020204030204" pitchFamily="34" charset="0"/>
                <a:ea typeface="Calibri" panose="020F0502020204030204" pitchFamily="34" charset="0"/>
                <a:cs typeface="Times New Roman" panose="02020603050405020304" pitchFamily="18" charset="0"/>
              </a:rPr>
              <a:t>Allow greater flexibility for students’ needs, taking them at their word if they indicated that necessity. This is, happily, in keeping with the “Ignatian Presupposition of Good Intent” that is part of the Jesuit doctrine at Gonzaga. </a:t>
            </a:r>
          </a:p>
          <a:p>
            <a:pPr marL="0" marR="0" indent="0">
              <a:lnSpc>
                <a:spcPct val="90000"/>
              </a:lnSpc>
              <a:spcBef>
                <a:spcPts val="0"/>
              </a:spcBef>
              <a:spcAft>
                <a:spcPts val="800"/>
              </a:spcAft>
              <a:buNone/>
            </a:pPr>
            <a:r>
              <a:rPr lang="en-US" sz="1700">
                <a:latin typeface="Calibri" panose="020F0502020204030204" pitchFamily="34" charset="0"/>
                <a:ea typeface="Calibri" panose="020F0502020204030204" pitchFamily="34" charset="0"/>
                <a:cs typeface="Times New Roman" panose="02020603050405020304" pitchFamily="18" charset="0"/>
              </a:rPr>
              <a:t>- </a:t>
            </a:r>
            <a:r>
              <a:rPr lang="en-US" sz="1700">
                <a:effectLst/>
                <a:latin typeface="Calibri" panose="020F0502020204030204" pitchFamily="34" charset="0"/>
                <a:ea typeface="Calibri" panose="020F0502020204030204" pitchFamily="34" charset="0"/>
                <a:cs typeface="Times New Roman" panose="02020603050405020304" pitchFamily="18" charset="0"/>
              </a:rPr>
              <a:t>Finally, I held space for my own vulnerability and didn’t shy away from sharing my struggles and successes with my students. </a:t>
            </a:r>
          </a:p>
          <a:p>
            <a:pPr>
              <a:lnSpc>
                <a:spcPct val="90000"/>
              </a:lnSpc>
            </a:pPr>
            <a:endParaRPr lang="en-US" sz="1700"/>
          </a:p>
          <a:p>
            <a:pPr>
              <a:lnSpc>
                <a:spcPct val="90000"/>
              </a:lnSpc>
            </a:pPr>
            <a:endParaRPr lang="en-US" sz="1700"/>
          </a:p>
        </p:txBody>
      </p:sp>
    </p:spTree>
    <p:extLst>
      <p:ext uri="{BB962C8B-B14F-4D97-AF65-F5344CB8AC3E}">
        <p14:creationId xmlns:p14="http://schemas.microsoft.com/office/powerpoint/2010/main" val="3952216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BCDA-4933-442F-9510-7FF380A355E9}"/>
              </a:ext>
            </a:extLst>
          </p:cNvPr>
          <p:cNvSpPr>
            <a:spLocks noGrp="1"/>
          </p:cNvSpPr>
          <p:nvPr>
            <p:ph type="title"/>
          </p:nvPr>
        </p:nvSpPr>
        <p:spPr>
          <a:xfrm>
            <a:off x="825909" y="808055"/>
            <a:ext cx="3979205" cy="1453363"/>
          </a:xfrm>
        </p:spPr>
        <p:txBody>
          <a:bodyPr>
            <a:normAutofit/>
          </a:bodyPr>
          <a:lstStyle/>
          <a:p>
            <a:r>
              <a:rPr lang="en-US" dirty="0"/>
              <a:t>The data</a:t>
            </a:r>
          </a:p>
        </p:txBody>
      </p:sp>
      <p:sp>
        <p:nvSpPr>
          <p:cNvPr id="3" name="Content Placeholder 2">
            <a:extLst>
              <a:ext uri="{FF2B5EF4-FFF2-40B4-BE49-F238E27FC236}">
                <a16:creationId xmlns:a16="http://schemas.microsoft.com/office/drawing/2014/main" id="{558D0AE7-9F1E-472F-BC05-29F925C4C551}"/>
              </a:ext>
            </a:extLst>
          </p:cNvPr>
          <p:cNvSpPr>
            <a:spLocks noGrp="1"/>
          </p:cNvSpPr>
          <p:nvPr>
            <p:ph idx="1"/>
          </p:nvPr>
        </p:nvSpPr>
        <p:spPr>
          <a:xfrm>
            <a:off x="802178" y="2261420"/>
            <a:ext cx="4002936" cy="3637935"/>
          </a:xfrm>
        </p:spPr>
        <p:txBody>
          <a:bodyPr>
            <a:normAutofit/>
          </a:bodyPr>
          <a:lstStyle/>
          <a:p>
            <a:r>
              <a:rPr lang="en-US" dirty="0"/>
              <a:t>By way of a disclaimer, I acknowledge that with an experiment such as this, the possibility of generating empirical data is virtually impossible – the data is qualitative. In the subsequent slides, I provide examples of representative responses to my approach in the form of:</a:t>
            </a:r>
          </a:p>
          <a:p>
            <a:pPr lvl="1"/>
            <a:r>
              <a:rPr lang="en-US" dirty="0"/>
              <a:t>anonymous student feedback</a:t>
            </a:r>
          </a:p>
          <a:p>
            <a:pPr lvl="1"/>
            <a:r>
              <a:rPr lang="en-US" dirty="0"/>
              <a:t>Faculty and Collaborator feedback</a:t>
            </a:r>
          </a:p>
          <a:p>
            <a:pPr lvl="1"/>
            <a:r>
              <a:rPr lang="en-US" dirty="0"/>
              <a:t>my personal notes and observations</a:t>
            </a:r>
          </a:p>
          <a:p>
            <a:pPr lvl="1"/>
            <a:endParaRPr lang="en-US" dirty="0"/>
          </a:p>
        </p:txBody>
      </p:sp>
      <p:pic>
        <p:nvPicPr>
          <p:cNvPr id="3074" name="Picture 2" descr="Qualitative Data">
            <a:extLst>
              <a:ext uri="{FF2B5EF4-FFF2-40B4-BE49-F238E27FC236}">
                <a16:creationId xmlns:a16="http://schemas.microsoft.com/office/drawing/2014/main" id="{8CF81741-5F65-4C90-B387-BE333BA977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89752" y="1760286"/>
            <a:ext cx="6095593" cy="317519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549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0E93-5550-49EF-AA97-99A27D8B958E}"/>
              </a:ext>
            </a:extLst>
          </p:cNvPr>
          <p:cNvSpPr>
            <a:spLocks noGrp="1"/>
          </p:cNvSpPr>
          <p:nvPr>
            <p:ph type="title"/>
          </p:nvPr>
        </p:nvSpPr>
        <p:spPr>
          <a:xfrm>
            <a:off x="685801" y="609600"/>
            <a:ext cx="6143423" cy="1456267"/>
          </a:xfrm>
        </p:spPr>
        <p:txBody>
          <a:bodyPr>
            <a:normAutofit/>
          </a:bodyPr>
          <a:lstStyle/>
          <a:p>
            <a:r>
              <a:rPr lang="en-US" dirty="0"/>
              <a:t>Student feedback</a:t>
            </a:r>
          </a:p>
        </p:txBody>
      </p:sp>
      <p:sp>
        <p:nvSpPr>
          <p:cNvPr id="3" name="Content Placeholder 2">
            <a:extLst>
              <a:ext uri="{FF2B5EF4-FFF2-40B4-BE49-F238E27FC236}">
                <a16:creationId xmlns:a16="http://schemas.microsoft.com/office/drawing/2014/main" id="{26B7EDA4-F707-4BDC-9CC7-94CFB92EC618}"/>
              </a:ext>
            </a:extLst>
          </p:cNvPr>
          <p:cNvSpPr>
            <a:spLocks noGrp="1"/>
          </p:cNvSpPr>
          <p:nvPr>
            <p:ph idx="1"/>
          </p:nvPr>
        </p:nvSpPr>
        <p:spPr>
          <a:xfrm>
            <a:off x="685801" y="2142067"/>
            <a:ext cx="6143423" cy="3649133"/>
          </a:xfrm>
        </p:spPr>
        <p:txBody>
          <a:bodyPr>
            <a:normAutofit/>
          </a:bodyPr>
          <a:lstStyle/>
          <a:p>
            <a:r>
              <a:rPr lang="en-US" dirty="0"/>
              <a:t>Anonymous student feedback</a:t>
            </a:r>
          </a:p>
          <a:p>
            <a:pPr lvl="1"/>
            <a:r>
              <a:rPr lang="en-US" dirty="0"/>
              <a:t>“It was a great start to acting, especially for those of us who hadn't participated or performed in acting much, if at all. Jadd was able to create a safe space for all of us to buy into performing and acting.” </a:t>
            </a:r>
          </a:p>
          <a:p>
            <a:pPr lvl="1"/>
            <a:r>
              <a:rPr lang="en-US" dirty="0"/>
              <a:t>“Our rehearsals were some of the best that I have ever had! Jadd had a way of directing that really gave the actors creative freedom but was also structured enough to create comprehensive scenes. The atmosphere at rehearsals was fantastic.”</a:t>
            </a:r>
          </a:p>
          <a:p>
            <a:endParaRPr lang="en-US" dirty="0"/>
          </a:p>
        </p:txBody>
      </p:sp>
      <p:pic>
        <p:nvPicPr>
          <p:cNvPr id="9" name="Picture 8" descr="The Cast of Edwin Drood">
            <a:extLst>
              <a:ext uri="{FF2B5EF4-FFF2-40B4-BE49-F238E27FC236}">
                <a16:creationId xmlns:a16="http://schemas.microsoft.com/office/drawing/2014/main" id="{D2AFCC3F-40D6-4B83-9EC8-8FE967B2F511}"/>
              </a:ext>
            </a:extLst>
          </p:cNvPr>
          <p:cNvPicPr>
            <a:picLocks noChangeAspect="1"/>
          </p:cNvPicPr>
          <p:nvPr/>
        </p:nvPicPr>
        <p:blipFill rotWithShape="1">
          <a:blip r:embed="rId3"/>
          <a:srcRect l="6639" r="12223" b="-1"/>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14" name="Group 13">
            <a:extLst>
              <a:ext uri="{FF2B5EF4-FFF2-40B4-BE49-F238E27FC236}">
                <a16:creationId xmlns:a16="http://schemas.microsoft.com/office/drawing/2014/main" id="{056AA6D6-1643-44BA-A877-4F4CA45ABA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5" name="Freeform 98">
              <a:extLst>
                <a:ext uri="{FF2B5EF4-FFF2-40B4-BE49-F238E27FC236}">
                  <a16:creationId xmlns:a16="http://schemas.microsoft.com/office/drawing/2014/main" id="{EB05E0E6-8DE5-449F-B92B-38CE020BF3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5A6AF8B-7A85-4AB7-8305-001C69FAFD6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7" name="Straight Connector 16">
                <a:extLst>
                  <a:ext uri="{FF2B5EF4-FFF2-40B4-BE49-F238E27FC236}">
                    <a16:creationId xmlns:a16="http://schemas.microsoft.com/office/drawing/2014/main" id="{C1E5E0CD-C8EF-4741-ADB0-196B2BDA84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3F22C5-6042-4720-B42B-57B67D07F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A619AA-5C5E-485C-A637-DB844D4576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217A0CA-EAAA-415C-886C-DE3918CA9B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E5C0A1-DF8B-46D3-A4A6-0BC5E84F68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CDB08A-379C-426D-AAC2-1C3D6DC324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5ED02F8-D527-4ECD-B25D-7C737B0E81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345C3E9-1C38-4197-8F23-E1C54B7B00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A98670-1FEB-44BD-8F33-BA68BA3B80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05A2E6-6095-4BBD-A7BF-CD269EF386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6BEE80D-3DDD-4092-B235-958EBDDBAF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EF509A-19D5-4196-B027-A6B26AD52A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9B3C1A-6296-4B4A-829B-4A78F8BF39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81C9B4D-BE99-409E-A5EB-2F58FFC10E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9863E5-0368-4A3C-A977-306FE08AE5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3CBBF6B-3798-4F18-BDA9-C6D5F97C30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FFB692-413A-4CE6-A462-0C4306417E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0E3350-1C5C-4B7F-A7C8-D2FC6B0274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69DB81-44D7-4348-90E5-5B5F253B3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5F34B78-9ED7-445D-9E2E-641CF2DE56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EE58818-717F-42AA-ABA3-030DB6D2EB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44C6B7-9877-4EDA-B169-94EE18F164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C35AD-5598-4B97-968F-778AFC835A8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76DD974-5A70-4E69-9A01-2738FE55FC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06F0A81-E1FF-4FF8-A7CB-5AA0023E6C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FE3AC23-26C0-42DE-83F7-609E1A97A5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CE73B47-BF44-491C-8C03-1662B0B39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8CD3EB-439A-479C-A55C-E230135E5F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F8CF5D-E313-4A3C-AB85-65E8242727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20EAF0F-DE0F-4BCF-BC77-C0CB893A50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74CDA3D-3B1C-4403-92D7-8B0BF22758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8DB9EBA-FA7C-454E-95A2-D9C646B390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3CB40B-8089-4BD3-8E5F-F3EAFC25F5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C9E2EB-DBBE-4860-A052-3D6C653656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B4462FC-F753-4DDF-AF55-56CF1C45A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4187A2E-F386-4CE1-8E82-14E81704A1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584B90-DCE9-4A1F-8027-F622FC7433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C9978CA-58C3-4A80-B7A7-5959134E27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5892F3-AAAB-43C8-B14E-9C99E21F07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E2DF269-639E-46A8-8AD0-D5FEFC4353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FBE15EF-878D-4855-8175-CD7595E8E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A221730-D520-4233-8B68-65B51B1CD6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AF1ABD0-247F-4C6C-9FE0-E7C78E296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ECA1D9-3147-483B-9BE4-84C03E8A38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1EDE254-4D75-413B-A783-6EAE3482BC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32D9008-CC75-44A0-AB2D-040A2819F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887061E-9ADA-488E-A9CE-F6D6075CA2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543C8FB-2345-4D4F-9DD5-5B5E2F7529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928EF7F-C9D2-4FF7-968B-AB0AA827B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93FDB05-86C5-49D9-A7AA-74F9DBCD3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4DE9B38-5845-4424-8B03-820F073493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C9FB5EA-E865-4531-9803-0A8E0DAAF5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CDB9DF2-7C35-456C-809D-02246246A5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3F6D0A-92AC-4B8D-B4B3-AB199B502F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FB0C44F-8962-4F5C-97D4-2EB1EE5639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1CFD3EA-DF90-47B1-8D55-8791CBB544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93392F0-568E-41F5-9B8C-77725759B6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45F0702-F164-4151-87CC-BDC1D7A54A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8743D70-8AFA-4E91-A2EF-794132871F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713367C-DDF7-4CCA-8CED-50FCD22842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77298F9-6D40-467F-9C09-BC5AE3FE91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EEA3E3-BB78-45D4-BAFF-C518F5F753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1798955-6FF3-423E-BB60-CD0B1D1804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78EDA70-8326-4092-B6EE-7AA5E729DE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B359338-483D-400B-97D0-D78FD767DB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C83602B-B1DD-4B40-8F56-85F3F17B58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03D5316-B177-4774-8FA4-6DB342951B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46A48B8-72F4-4A10-BD28-5034372F6B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FDC8A8E-ED0A-43B9-A63E-A2ABB78334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0EFC5D7-A723-46CC-A70F-9305E73F81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7582486-B463-4836-94D3-374428A77C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810FAD-85A8-4B10-B8C7-B8F486C128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C1D8A25-AAC9-4F67-9E36-1F916AD921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9CD1FF3-9A57-4AC0-B6A4-AF40B6F690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876D95D-E8E9-4C4B-97F4-BFA6B8B1DD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3E386B8-4AB7-4522-8BFB-098A89FF63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F168C9-990C-4F28-B573-6776F8DABD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3F1B77C-79FE-4D12-9EE5-39DFE9930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6" name="Group 95">
            <a:extLst>
              <a:ext uri="{FF2B5EF4-FFF2-40B4-BE49-F238E27FC236}">
                <a16:creationId xmlns:a16="http://schemas.microsoft.com/office/drawing/2014/main" id="{D282CB72-2CDB-42BC-A8ED-72831BCC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7" name="Freeform 17">
              <a:extLst>
                <a:ext uri="{FF2B5EF4-FFF2-40B4-BE49-F238E27FC236}">
                  <a16:creationId xmlns:a16="http://schemas.microsoft.com/office/drawing/2014/main" id="{6AE46DE4-215D-40F9-8FEE-251D0E353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B36A511B-6F39-4378-BFE0-85909D1F8C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99" name="Straight Connector 98">
                <a:extLst>
                  <a:ext uri="{FF2B5EF4-FFF2-40B4-BE49-F238E27FC236}">
                    <a16:creationId xmlns:a16="http://schemas.microsoft.com/office/drawing/2014/main" id="{C4363B20-537C-4060-B84C-0597212F6C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C9CF70A-424F-4E03-B267-FC1757B706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99FF88E-7E40-42AE-BF4B-9775C7CE04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2DE5F9B-DD17-4FB1-A4EE-7133EB2A65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35C0419-8339-4116-A4A9-C200E66692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9493C3D-700E-4D22-882C-6891612745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9F2605A-D03A-408D-BD09-2977D7569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61DF287-58DB-4C3D-9733-FDF7439899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853230B-D26C-4EB2-A2A0-62316B4572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4462623-FE75-4CD8-AF9B-22DE645890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438A4B8-39EA-46D8-8218-317E1FC8B0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A24B522-3D1F-4BA3-A954-6E53DEFAD8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95C6EDD-AA61-43F6-AC00-AF5F37AA2A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7C4D6C9-79C4-4F6C-88BD-E143E4EE67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412E279-820F-434F-9739-1EA3FACEE6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6D3E205-79C6-4C93-8DDB-A63D7C3512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1072693-5C4B-4CE5-A5AD-CFF9A859B4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871115B-BFCB-4C8F-AC06-E56654B44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5D1448B-DA87-400E-B9EB-F841E40FCA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DB02678-AFD8-4298-832C-1FAAC15E76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3448AB8-7DE3-4030-A07E-B6DAD7924E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EA76B4A-2ADA-46F0-BF22-FA5FD6AF67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7604E79-5CE5-4492-B068-BF3E6AA0FA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BCF3B64-C3BC-4B1D-AD14-A5316CFC0E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B0529B2-3997-448F-9B09-6164F77117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CB6E0C-BBB7-4D3C-947D-C6AB56622D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51DC9A1-E549-47AA-8058-B43C08DDA1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D5DC895-4B0E-43F0-AEF8-63CF985EB5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128213C-AFBB-461D-AF47-FB6E94259F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F1CE852-FB44-4D3E-93E9-A2DB024CA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C08A973-DDD5-4B20-A9D9-35D0F40BE2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EAA7EBB-2741-4198-9B4A-E33C7485A9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F04A650-3F5A-40D7-8B49-386FA8EB2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B73B1BC-20E0-4D78-8E73-BE8E84D7C3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56CDDE9-95A3-46F5-9CBE-38B93DAC42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E20E263-DEE1-4EF6-A99A-5CF2572C0B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36E6B4B-6E9E-495C-B812-607D15F971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BEA991A-5BBD-4A99-BFED-2F06A8C1E7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0234511-FFD7-4073-8E37-EDDF78658D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AB0903C-C4BA-4EE0-9C37-4035884439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FE78380-3995-4976-8CBC-E0D9D17E72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C79C12A-3B41-422A-9080-DC278B9283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9EAC6D6-1793-43CF-AD89-2C34BEBCA0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E5122D9-168D-42C8-A7B1-D15347817C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6D15531C-A1FE-40E8-A595-516EECD14F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269AE19-E6E0-41F7-AD0E-84C55FC8FE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B3DFCCD-2308-4A84-9CCE-78DE111657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BF66770-F407-4C79-84B7-23B2F78A26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6BBE3F7-4F6E-4EDC-A055-C55FCF97D3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8CA2FA0-8608-4F60-886F-58C8955B39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57C750F-CD4B-436E-8E41-8452ECA908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C503172-0406-49D1-A974-0464F77DEA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97B3CD0-1E51-4EC2-8ED4-9B9BAD622F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6FAE85F-159C-4B60-8A08-A3ACDBD2D7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B3349D3-C2DA-45BE-9717-A776BC6B7E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81870DA-2192-46EB-B76E-EB1AAFA6D2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83A305A-F7F0-46D2-B0E6-E906A123BB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F4BB300-3986-4043-B060-27240D0CD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5745E93-345E-432F-AD52-FCD5FF59F0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E2891DD-5BA2-4B74-9434-FD271E58D0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373AA69-CBF2-43B3-A665-D2C77305E2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96107AD0-2EFD-479C-8FA1-61DF7326C6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A9B72EB-A254-4582-BE69-9300E40BAD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506B7E6-DABF-4E81-941B-FE26029FE8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03DA953-47EE-4530-A284-E47FB9AF16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E9762B8-668D-4A3C-B600-57EA2C7440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3D041AC-6FF5-4DE6-9342-E5364FE680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FFF888A-DED6-4D8F-9D88-E039A4B875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3B474AA-3B97-4813-89DE-216F7E72A4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1988317-8AAE-4C96-8E2D-545E216AF7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41ACB58-E543-45BC-8106-729CAF704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E33889B-CE49-4EBC-822C-BDCF171C99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A6C5E1C-8526-432D-8CF0-6FAECD651C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C272B23-69A2-4EE2-9C62-DDEBD1DB2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8410610-AE50-4599-AB0D-6A20E889A4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CC4DA32-48D0-4DD7-A41B-1C5EB02570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E49FDE3-835E-40E6-B182-DA35A1F451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E4C2F0B-066A-4085-847C-EE3969244F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7" name="Picture 6" descr="Two Actors in Performance">
            <a:extLst>
              <a:ext uri="{FF2B5EF4-FFF2-40B4-BE49-F238E27FC236}">
                <a16:creationId xmlns:a16="http://schemas.microsoft.com/office/drawing/2014/main" id="{FC8275C4-DB6A-47CB-B453-6702BB75303C}"/>
              </a:ext>
            </a:extLst>
          </p:cNvPr>
          <p:cNvPicPr>
            <a:picLocks noChangeAspect="1"/>
          </p:cNvPicPr>
          <p:nvPr/>
        </p:nvPicPr>
        <p:blipFill rotWithShape="1">
          <a:blip r:embed="rId4"/>
          <a:srcRect l="14249" r="2" b="2"/>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
        <p:nvSpPr>
          <p:cNvPr id="10" name="TextBox 9">
            <a:extLst>
              <a:ext uri="{FF2B5EF4-FFF2-40B4-BE49-F238E27FC236}">
                <a16:creationId xmlns:a16="http://schemas.microsoft.com/office/drawing/2014/main" id="{27BDF6A5-61D6-457F-8593-AEA96758471F}"/>
              </a:ext>
            </a:extLst>
          </p:cNvPr>
          <p:cNvSpPr txBox="1"/>
          <p:nvPr/>
        </p:nvSpPr>
        <p:spPr>
          <a:xfrm>
            <a:off x="3910755" y="6289535"/>
            <a:ext cx="5868283" cy="338554"/>
          </a:xfrm>
          <a:prstGeom prst="rect">
            <a:avLst/>
          </a:prstGeom>
          <a:noFill/>
        </p:spPr>
        <p:txBody>
          <a:bodyPr wrap="square" rtlCol="0">
            <a:spAutoFit/>
          </a:bodyPr>
          <a:lstStyle/>
          <a:p>
            <a:r>
              <a:rPr lang="en-US" sz="1600" dirty="0"/>
              <a:t>Production Photos from </a:t>
            </a:r>
            <a:r>
              <a:rPr lang="en-US" sz="1600" i="1" dirty="0"/>
              <a:t>The Mystery of Edwin Drood</a:t>
            </a:r>
            <a:endParaRPr lang="en-US" sz="1600" dirty="0"/>
          </a:p>
        </p:txBody>
      </p:sp>
    </p:spTree>
    <p:extLst>
      <p:ext uri="{BB962C8B-B14F-4D97-AF65-F5344CB8AC3E}">
        <p14:creationId xmlns:p14="http://schemas.microsoft.com/office/powerpoint/2010/main" val="2805700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D6B4-48F5-4004-A221-D4EDA8B22CCB}"/>
              </a:ext>
            </a:extLst>
          </p:cNvPr>
          <p:cNvSpPr>
            <a:spLocks noGrp="1"/>
          </p:cNvSpPr>
          <p:nvPr>
            <p:ph type="title"/>
          </p:nvPr>
        </p:nvSpPr>
        <p:spPr>
          <a:xfrm>
            <a:off x="5266892" y="609600"/>
            <a:ext cx="5550334" cy="1456267"/>
          </a:xfrm>
        </p:spPr>
        <p:txBody>
          <a:bodyPr>
            <a:normAutofit/>
          </a:bodyPr>
          <a:lstStyle/>
          <a:p>
            <a:r>
              <a:rPr lang="en-US" sz="3300"/>
              <a:t>Faculty and Collaborator</a:t>
            </a:r>
            <a:br>
              <a:rPr lang="en-US" sz="3300"/>
            </a:br>
            <a:r>
              <a:rPr lang="en-US" sz="3300"/>
              <a:t> feedback</a:t>
            </a:r>
          </a:p>
        </p:txBody>
      </p:sp>
      <p:pic>
        <p:nvPicPr>
          <p:cNvPr id="4098" name="Picture 2" descr="Leadership: Entering Into the Dance of our Shared Humanity | Gonzaga  University">
            <a:extLst>
              <a:ext uri="{FF2B5EF4-FFF2-40B4-BE49-F238E27FC236}">
                <a16:creationId xmlns:a16="http://schemas.microsoft.com/office/drawing/2014/main" id="{1738E163-85F5-4E62-ACA5-9FF482B2CE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164"/>
          <a:stretch/>
        </p:blipFill>
        <p:spPr bwMode="auto">
          <a:xfrm>
            <a:off x="20" y="1"/>
            <a:ext cx="46359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oto of Joseph Lyons, Adjunct Faculty in Dance">
            <a:extLst>
              <a:ext uri="{FF2B5EF4-FFF2-40B4-BE49-F238E27FC236}">
                <a16:creationId xmlns:a16="http://schemas.microsoft.com/office/drawing/2014/main" id="{A691A9BA-4E13-4D5C-AA24-5DEA7A25F1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14" r="43914" b="-1"/>
          <a:stretch/>
        </p:blipFill>
        <p:spPr bwMode="auto">
          <a:xfrm>
            <a:off x="20" y="3429001"/>
            <a:ext cx="4635988" cy="3429974"/>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B273EFC8-D304-4DA3-AFAC-94ECA4A1E0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3429000"/>
            <a:ext cx="4637598"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B24A7F62-8EBA-4114-87E7-56D5CBDDD412}"/>
              </a:ext>
            </a:extLst>
          </p:cNvPr>
          <p:cNvSpPr>
            <a:spLocks noGrp="1"/>
          </p:cNvSpPr>
          <p:nvPr>
            <p:ph idx="1"/>
          </p:nvPr>
        </p:nvSpPr>
        <p:spPr>
          <a:xfrm>
            <a:off x="4187598" y="2599267"/>
            <a:ext cx="7883979" cy="3649133"/>
          </a:xfrm>
        </p:spPr>
        <p:txBody>
          <a:bodyPr>
            <a:normAutofit/>
          </a:bodyPr>
          <a:lstStyle/>
          <a:p>
            <a:pPr lvl="1">
              <a:lnSpc>
                <a:spcPct val="90000"/>
              </a:lnSpc>
            </a:pPr>
            <a:r>
              <a:rPr lang="en-US" b="0" i="0" dirty="0">
                <a:effectLst/>
              </a:rPr>
              <a:t>“Every student I talked to who participated said what a welcoming and positive experience it was!  I was thrilled to hear them talk about how even though it was a lot of work it was a very positive experience because of your leadership, organization, enthusiasm, and professional compassion.” - Suzanne </a:t>
            </a:r>
            <a:r>
              <a:rPr lang="en-US" b="0" i="0" dirty="0" err="1">
                <a:effectLst/>
              </a:rPr>
              <a:t>Ostersmith</a:t>
            </a:r>
            <a:r>
              <a:rPr lang="en-US" b="0" i="0" dirty="0">
                <a:effectLst/>
              </a:rPr>
              <a:t>, Associate Professor </a:t>
            </a:r>
            <a:r>
              <a:rPr lang="en-US" i="0" dirty="0"/>
              <a:t>of Dance</a:t>
            </a:r>
          </a:p>
          <a:p>
            <a:pPr lvl="1">
              <a:lnSpc>
                <a:spcPct val="90000"/>
              </a:lnSpc>
            </a:pPr>
            <a:endParaRPr lang="en-US" b="0" i="0" dirty="0">
              <a:effectLst/>
            </a:endParaRPr>
          </a:p>
          <a:p>
            <a:pPr marL="457200" lvl="1" indent="0">
              <a:lnSpc>
                <a:spcPct val="90000"/>
              </a:lnSpc>
              <a:buNone/>
            </a:pPr>
            <a:endParaRPr lang="en-US" b="0" i="0" dirty="0">
              <a:effectLst/>
            </a:endParaRPr>
          </a:p>
          <a:p>
            <a:pPr lvl="1">
              <a:lnSpc>
                <a:spcPct val="90000"/>
              </a:lnSpc>
              <a:buFont typeface="Arial" panose="020B0604020202020204" pitchFamily="34" charset="0"/>
              <a:buChar char="•"/>
            </a:pPr>
            <a:r>
              <a:rPr lang="en-US" b="0" i="0" dirty="0">
                <a:effectLst/>
              </a:rPr>
              <a:t>“During discussion with artistic team members, Jadd was fully present and engaged. Never interrupting, he would thoroughly listen to colleagues and make sure that he understood their thought process before responding. During difficult conversations, Jadd let his colleagues explore their issues fully. In high-stress situations, Jadd was capable of self-reflection to return to an empathetic mindset.”  - Joseph Lyons-Wolf, Adjunct Dance Faculty and Choreographer for </a:t>
            </a:r>
            <a:r>
              <a:rPr lang="en-US" b="0" i="1" dirty="0">
                <a:effectLst/>
              </a:rPr>
              <a:t>Drood. </a:t>
            </a:r>
            <a:r>
              <a:rPr lang="en-US" sz="1400" b="0" i="1" dirty="0">
                <a:effectLst/>
              </a:rPr>
              <a:t>	</a:t>
            </a:r>
            <a:endParaRPr lang="en-US" sz="1400" b="0" i="0" dirty="0">
              <a:effectLst/>
            </a:endParaRPr>
          </a:p>
          <a:p>
            <a:pPr lvl="1">
              <a:lnSpc>
                <a:spcPct val="90000"/>
              </a:lnSpc>
              <a:buFont typeface="Arial" panose="020B0604020202020204" pitchFamily="34" charset="0"/>
              <a:buChar char="•"/>
            </a:pPr>
            <a:endParaRPr lang="en-US" sz="1400" b="0" i="0" dirty="0">
              <a:effectLst/>
              <a:latin typeface="Segoe UI" panose="020B0502040204020203" pitchFamily="34" charset="0"/>
            </a:endParaRPr>
          </a:p>
          <a:p>
            <a:pPr lvl="1">
              <a:lnSpc>
                <a:spcPct val="90000"/>
              </a:lnSpc>
            </a:pPr>
            <a:endParaRPr lang="en-US" sz="1400" b="0" i="0" dirty="0">
              <a:effectLst/>
              <a:latin typeface="Segoe UI" panose="020B0502040204020203" pitchFamily="34" charset="0"/>
            </a:endParaRPr>
          </a:p>
          <a:p>
            <a:pPr lvl="1">
              <a:lnSpc>
                <a:spcPct val="90000"/>
              </a:lnSpc>
            </a:pPr>
            <a:endParaRPr lang="en-US" sz="1400" b="0" i="0" dirty="0">
              <a:effectLst/>
              <a:latin typeface="Segoe UI" panose="020B0502040204020203" pitchFamily="34" charset="0"/>
            </a:endParaRPr>
          </a:p>
          <a:p>
            <a:pPr>
              <a:lnSpc>
                <a:spcPct val="90000"/>
              </a:lnSpc>
            </a:pPr>
            <a:endParaRPr lang="en-US" sz="1400" dirty="0"/>
          </a:p>
        </p:txBody>
      </p:sp>
      <p:cxnSp>
        <p:nvCxnSpPr>
          <p:cNvPr id="76" name="Straight Connector 75">
            <a:extLst>
              <a:ext uri="{FF2B5EF4-FFF2-40B4-BE49-F238E27FC236}">
                <a16:creationId xmlns:a16="http://schemas.microsoft.com/office/drawing/2014/main" id="{C6B89906-40B7-4100-8B84-8606190297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096"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188058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80B5C6-5E82-462B-924F-50E8972847F3}"/>
              </a:ext>
            </a:extLst>
          </p:cNvPr>
          <p:cNvSpPr>
            <a:spLocks noGrp="1"/>
          </p:cNvSpPr>
          <p:nvPr>
            <p:ph type="title"/>
          </p:nvPr>
        </p:nvSpPr>
        <p:spPr>
          <a:xfrm>
            <a:off x="685801" y="336493"/>
            <a:ext cx="10820400" cy="1177092"/>
          </a:xfrm>
        </p:spPr>
        <p:txBody>
          <a:bodyPr anchor="b">
            <a:normAutofit/>
          </a:bodyPr>
          <a:lstStyle/>
          <a:p>
            <a:pPr algn="ctr"/>
            <a:r>
              <a:rPr lang="en-US" sz="4400" dirty="0"/>
              <a:t>Personal observations</a:t>
            </a:r>
          </a:p>
        </p:txBody>
      </p:sp>
      <p:cxnSp>
        <p:nvCxnSpPr>
          <p:cNvPr id="13" name="Straight Connector 9">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98C10A-0003-485D-A12D-BBFD574BD123}"/>
              </a:ext>
            </a:extLst>
          </p:cNvPr>
          <p:cNvSpPr>
            <a:spLocks noGrp="1"/>
          </p:cNvSpPr>
          <p:nvPr>
            <p:ph idx="1"/>
          </p:nvPr>
        </p:nvSpPr>
        <p:spPr>
          <a:xfrm>
            <a:off x="685801" y="1850077"/>
            <a:ext cx="10820400" cy="3547308"/>
          </a:xfrm>
        </p:spPr>
        <p:txBody>
          <a:bodyPr anchor="t">
            <a:noAutofit/>
          </a:bodyPr>
          <a:lstStyle/>
          <a:p>
            <a:pPr>
              <a:lnSpc>
                <a:spcPct val="90000"/>
              </a:lnSpc>
              <a:buFontTx/>
              <a:buChar char="-"/>
            </a:pPr>
            <a:r>
              <a:rPr lang="en-US" sz="1500" i="1" dirty="0"/>
              <a:t>Drood</a:t>
            </a:r>
          </a:p>
          <a:p>
            <a:pPr lvl="1">
              <a:lnSpc>
                <a:spcPct val="90000"/>
              </a:lnSpc>
              <a:buFontTx/>
              <a:buChar char="-"/>
            </a:pPr>
            <a:r>
              <a:rPr lang="en-US" sz="1500" dirty="0"/>
              <a:t>Students consistently used language to indicate their approval of rehearsal. </a:t>
            </a:r>
          </a:p>
          <a:p>
            <a:pPr lvl="1">
              <a:lnSpc>
                <a:spcPct val="90000"/>
              </a:lnSpc>
              <a:buFontTx/>
              <a:buChar char="-"/>
            </a:pPr>
            <a:r>
              <a:rPr lang="en-US" sz="1500" dirty="0"/>
              <a:t>I noticed a marked interpersonal support system between students playing leading roles and those in smaller parts or technical crew.</a:t>
            </a:r>
          </a:p>
          <a:p>
            <a:pPr lvl="1">
              <a:lnSpc>
                <a:spcPct val="90000"/>
              </a:lnSpc>
              <a:buFontTx/>
              <a:buChar char="-"/>
            </a:pPr>
            <a:r>
              <a:rPr lang="en-US" sz="1500" dirty="0"/>
              <a:t>Students felt comfortable approaching me to indicate concerns about racial and gender stereotyping in the script, and we collaborated on mitigating those concerns with the entirety of the cast’s involvement.</a:t>
            </a:r>
          </a:p>
          <a:p>
            <a:pPr lvl="1">
              <a:lnSpc>
                <a:spcPct val="90000"/>
              </a:lnSpc>
              <a:buFontTx/>
              <a:buChar char="-"/>
            </a:pPr>
            <a:r>
              <a:rPr lang="en-US" sz="1500" dirty="0"/>
              <a:t>Over the course of the rehearsal process, I noticed students taking greater initiative to support their colleagues’ work while exhibiting greater fearlessness in their own creative process. </a:t>
            </a:r>
          </a:p>
          <a:p>
            <a:pPr lvl="1">
              <a:lnSpc>
                <a:spcPct val="90000"/>
              </a:lnSpc>
              <a:buFontTx/>
              <a:buChar char="-"/>
            </a:pPr>
            <a:r>
              <a:rPr lang="en-US" sz="1500" dirty="0"/>
              <a:t>Audiences consistently commented on the loose, playful-yet-disciplined nature of the performance, which was an intentional choice the company and I made collaboratively.</a:t>
            </a:r>
          </a:p>
          <a:p>
            <a:pPr marL="457200" lvl="1" indent="0">
              <a:lnSpc>
                <a:spcPct val="90000"/>
              </a:lnSpc>
              <a:buNone/>
            </a:pPr>
            <a:endParaRPr lang="en-US" sz="1500" dirty="0"/>
          </a:p>
          <a:p>
            <a:pPr>
              <a:lnSpc>
                <a:spcPct val="90000"/>
              </a:lnSpc>
              <a:buFontTx/>
              <a:buChar char="-"/>
            </a:pPr>
            <a:r>
              <a:rPr lang="en-US" sz="1500" dirty="0"/>
              <a:t>Acting I</a:t>
            </a:r>
          </a:p>
          <a:p>
            <a:pPr lvl="1">
              <a:lnSpc>
                <a:spcPct val="90000"/>
              </a:lnSpc>
              <a:buFontTx/>
              <a:buChar char="-"/>
            </a:pPr>
            <a:r>
              <a:rPr lang="en-US" sz="1500" dirty="0"/>
              <a:t>Mostly total novice students who showed an increasing willingness to show vulnerability as semester progressed.</a:t>
            </a:r>
          </a:p>
          <a:p>
            <a:pPr lvl="1">
              <a:lnSpc>
                <a:spcPct val="90000"/>
              </a:lnSpc>
              <a:buFontTx/>
              <a:buChar char="-"/>
            </a:pPr>
            <a:r>
              <a:rPr lang="en-US" sz="1500" dirty="0"/>
              <a:t>Two students registered in the next acting series I am currently teaching (Acting II), despite no academic requirement to do so.</a:t>
            </a:r>
          </a:p>
          <a:p>
            <a:pPr lvl="1">
              <a:lnSpc>
                <a:spcPct val="90000"/>
              </a:lnSpc>
              <a:buFontTx/>
              <a:buChar char="-"/>
            </a:pPr>
            <a:r>
              <a:rPr lang="en-US" sz="1500" dirty="0"/>
              <a:t>One student was cast in a leading role in one of our spring productions (independent of my casting input).</a:t>
            </a:r>
          </a:p>
          <a:p>
            <a:pPr lvl="1">
              <a:lnSpc>
                <a:spcPct val="90000"/>
              </a:lnSpc>
              <a:buFontTx/>
              <a:buChar char="-"/>
            </a:pPr>
            <a:r>
              <a:rPr lang="en-US" sz="1500" dirty="0"/>
              <a:t>Several students commented on what a positive and essential social need the class fulfilled, which was evident in classroom behavior. </a:t>
            </a:r>
          </a:p>
        </p:txBody>
      </p:sp>
    </p:spTree>
    <p:extLst>
      <p:ext uri="{BB962C8B-B14F-4D97-AF65-F5344CB8AC3E}">
        <p14:creationId xmlns:p14="http://schemas.microsoft.com/office/powerpoint/2010/main" val="4007559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28E2-8131-45D4-8A91-A7C06B50243F}"/>
              </a:ext>
            </a:extLst>
          </p:cNvPr>
          <p:cNvSpPr>
            <a:spLocks noGrp="1"/>
          </p:cNvSpPr>
          <p:nvPr>
            <p:ph type="title"/>
          </p:nvPr>
        </p:nvSpPr>
        <p:spPr>
          <a:xfrm>
            <a:off x="4955458" y="639097"/>
            <a:ext cx="6593075" cy="1612490"/>
          </a:xfrm>
        </p:spPr>
        <p:txBody>
          <a:bodyPr>
            <a:normAutofit/>
          </a:bodyPr>
          <a:lstStyle/>
          <a:p>
            <a:r>
              <a:rPr lang="en-US"/>
              <a:t>What does the data suggest?</a:t>
            </a:r>
          </a:p>
        </p:txBody>
      </p:sp>
      <p:pic>
        <p:nvPicPr>
          <p:cNvPr id="5122" name="Picture 2" descr="Low Poly Shattered Question Mark Clip Arts - Png Designs Question Mark,  Transparent Png , Transparent Png Image - PNGitem">
            <a:extLst>
              <a:ext uri="{FF2B5EF4-FFF2-40B4-BE49-F238E27FC236}">
                <a16:creationId xmlns:a16="http://schemas.microsoft.com/office/drawing/2014/main" id="{8AA4326F-C3CC-46CD-90AC-25AB40CA21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7158"/>
          <a:stretch/>
        </p:blipFill>
        <p:spPr bwMode="auto">
          <a:xfrm>
            <a:off x="20" y="975"/>
            <a:ext cx="4635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8D92B13-B0B3-4014-8771-2869C21DF0D0}"/>
              </a:ext>
            </a:extLst>
          </p:cNvPr>
          <p:cNvSpPr>
            <a:spLocks noGrp="1"/>
          </p:cNvSpPr>
          <p:nvPr>
            <p:ph idx="1"/>
          </p:nvPr>
        </p:nvSpPr>
        <p:spPr>
          <a:xfrm>
            <a:off x="4955458" y="2251587"/>
            <a:ext cx="6593075" cy="3972232"/>
          </a:xfrm>
        </p:spPr>
        <p:txBody>
          <a:bodyPr>
            <a:normAutofit/>
          </a:bodyPr>
          <a:lstStyle/>
          <a:p>
            <a:r>
              <a:rPr lang="en-US"/>
              <a:t>Based on the feedback from all parties and my own observations, the data suggests that a Person-Centered approach in this context provides, at minimum, a positive atmosphere in which to grow.</a:t>
            </a:r>
          </a:p>
          <a:p>
            <a:r>
              <a:rPr lang="en-US"/>
              <a:t>Students showed increasing autonomy in preparation throughout production and classes over the course of the semester.</a:t>
            </a:r>
          </a:p>
          <a:p>
            <a:r>
              <a:rPr lang="en-US"/>
              <a:t>In a surprise finding, my own feelings of obligation/inadequacy were mitigated by creating space for others’ needs first.</a:t>
            </a:r>
          </a:p>
        </p:txBody>
      </p:sp>
    </p:spTree>
    <p:extLst>
      <p:ext uri="{BB962C8B-B14F-4D97-AF65-F5344CB8AC3E}">
        <p14:creationId xmlns:p14="http://schemas.microsoft.com/office/powerpoint/2010/main" val="19021464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emplate>Celestial</Template>
  <TotalTime>318</TotalTime>
  <Words>1165</Words>
  <Application>Microsoft Office PowerPoint</Application>
  <PresentationFormat>Widescreen</PresentationFormat>
  <Paragraphs>63</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Noto Sans</vt:lpstr>
      <vt:lpstr>Segoe UI</vt:lpstr>
      <vt:lpstr>Celestial</vt:lpstr>
      <vt:lpstr>Applying Counseling Theory to arts education</vt:lpstr>
      <vt:lpstr>Why this research?</vt:lpstr>
      <vt:lpstr>Carl Rogers (1902-1987) – American Psychologist</vt:lpstr>
      <vt:lpstr>The research in action</vt:lpstr>
      <vt:lpstr>The data</vt:lpstr>
      <vt:lpstr>Student feedback</vt:lpstr>
      <vt:lpstr>Faculty and Collaborator  feedback</vt:lpstr>
      <vt:lpstr>Personal observations</vt:lpstr>
      <vt:lpstr>What does the data suggest?</vt:lpstr>
      <vt:lpstr>What does the data not suggest?</vt:lpstr>
      <vt:lpstr>Red flags</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Counseling Theory to arts education</dc:title>
  <dc:creator>Kasey Davis</dc:creator>
  <cp:lastModifiedBy>Kasey Davis</cp:lastModifiedBy>
  <cp:revision>26</cp:revision>
  <dcterms:created xsi:type="dcterms:W3CDTF">2022-02-09T19:03:38Z</dcterms:created>
  <dcterms:modified xsi:type="dcterms:W3CDTF">2022-02-13T23:30:14Z</dcterms:modified>
</cp:coreProperties>
</file>