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4" r:id="rId3"/>
    <p:sldId id="271" r:id="rId4"/>
    <p:sldId id="257" r:id="rId5"/>
    <p:sldId id="268" r:id="rId6"/>
    <p:sldId id="265" r:id="rId7"/>
    <p:sldId id="258" r:id="rId8"/>
    <p:sldId id="272" r:id="rId9"/>
    <p:sldId id="269" r:id="rId10"/>
    <p:sldId id="273" r:id="rId11"/>
    <p:sldId id="259" r:id="rId12"/>
    <p:sldId id="274" r:id="rId13"/>
    <p:sldId id="266" r:id="rId14"/>
    <p:sldId id="270" r:id="rId15"/>
    <p:sldId id="275" r:id="rId16"/>
    <p:sldId id="260" r:id="rId17"/>
    <p:sldId id="262" r:id="rId18"/>
    <p:sldId id="276" r:id="rId19"/>
    <p:sldId id="277" r:id="rId20"/>
    <p:sldId id="263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17"/>
    <p:restoredTop sz="96197"/>
  </p:normalViewPr>
  <p:slideViewPr>
    <p:cSldViewPr snapToGrid="0" snapToObjects="1">
      <p:cViewPr>
        <p:scale>
          <a:sx n="60" d="100"/>
          <a:sy n="60" d="100"/>
        </p:scale>
        <p:origin x="-1032" y="1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A5CE5-68C4-F445-9B38-E5E1EE9036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  </a:t>
            </a:r>
            <a:r>
              <a:rPr lang="en-US" sz="2700" dirty="0"/>
              <a:t>"Does Diversification in the Face of Increased Climate Risks Depend</a:t>
            </a:r>
            <a:br>
              <a:rPr lang="en-US" sz="2700" dirty="0"/>
            </a:br>
            <a:r>
              <a:rPr lang="en-US" sz="2700" dirty="0"/>
              <a:t>on Individual Risk attitudes? Evidence from Rondônia, Brazil"</a:t>
            </a:r>
            <a:r>
              <a:rPr lang="en-US" dirty="0"/>
              <a:t>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15573B-B1FF-B743-B87C-B9450F6BE1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Brenna Swinger</a:t>
            </a:r>
          </a:p>
          <a:p>
            <a:r>
              <a:rPr lang="en-US" dirty="0"/>
              <a:t>This work is supported by UM BRIDGES and the National Science Foundation.</a:t>
            </a:r>
          </a:p>
          <a:p>
            <a:r>
              <a:rPr lang="en-US" dirty="0"/>
              <a:t>NSF DGE-1633831 (UM Bridges) and NSF BCS-1825046 (Water Production Connections)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83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D0BF3-0A9A-794C-8845-81C69FDA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specialization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EA9834-63B2-1547-9B33-413479C452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386281"/>
              </p:ext>
            </p:extLst>
          </p:nvPr>
        </p:nvGraphicFramePr>
        <p:xfrm>
          <a:off x="2230438" y="2638425"/>
          <a:ext cx="7731124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2378">
                  <a:extLst>
                    <a:ext uri="{9D8B030D-6E8A-4147-A177-3AD203B41FA5}">
                      <a16:colId xmlns:a16="http://schemas.microsoft.com/office/drawing/2014/main" val="3205956191"/>
                    </a:ext>
                  </a:extLst>
                </a:gridCol>
                <a:gridCol w="5718746">
                  <a:extLst>
                    <a:ext uri="{9D8B030D-6E8A-4147-A177-3AD203B41FA5}">
                      <a16:colId xmlns:a16="http://schemas.microsoft.com/office/drawing/2014/main" val="11276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Specialized Farmers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4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11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403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Off-farm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503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Perennial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091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086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5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Other Livestock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223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6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250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C25D35-0D3B-9741-9A29-CF9333C73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Explanatory variable – risk attitudes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4A51A-A77A-7141-A5B7-37D87A770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38044"/>
            <a:ext cx="4654296" cy="421995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3200" dirty="0">
                <a:solidFill>
                  <a:schemeClr val="bg1"/>
                </a:solidFill>
              </a:rPr>
              <a:t>“Please tell me how much you would say you are or are not willing to take risks in general. To answer, use a scale from 0 to 10, where 0 means you are ‘not willing at all to take risks’ and 10 means that you are ‘very willing to take risks’. You can use any number between 0 and 10 to indicate your answer”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Chart, histogram&#10;&#10;Description automatically generated">
            <a:extLst>
              <a:ext uri="{FF2B5EF4-FFF2-40B4-BE49-F238E27FC236}">
                <a16:creationId xmlns:a16="http://schemas.microsoft.com/office/drawing/2014/main" id="{44F738BB-003B-624B-BF08-10159667C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7763" y="1506232"/>
            <a:ext cx="6250769" cy="454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870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7117F-094D-2B48-9F5F-976B9064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Categories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4CC62-668E-2041-BA67-4A5864E4F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1 - 3: Risk Averse</a:t>
            </a:r>
          </a:p>
          <a:p>
            <a:r>
              <a:rPr lang="en-US" sz="2400" dirty="0"/>
              <a:t>4 – 6: Risk Neutral</a:t>
            </a:r>
          </a:p>
          <a:p>
            <a:r>
              <a:rPr lang="en-US" sz="2400" dirty="0"/>
              <a:t>7 – 10:  Willing to Take Risks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1D46F90-A385-034E-A553-CB85EB63147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35763" y="1678250"/>
            <a:ext cx="4816475" cy="350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877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3AA37-B6B3-A348-9694-6C18AE195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583692"/>
            <a:ext cx="7729728" cy="1188720"/>
          </a:xfrm>
        </p:spPr>
        <p:txBody>
          <a:bodyPr/>
          <a:lstStyle/>
          <a:p>
            <a:r>
              <a:rPr lang="en-US" dirty="0"/>
              <a:t>Explanatory variable - rainfall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A1334F8-3039-DB41-BF69-A6655991D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264422"/>
              </p:ext>
            </p:extLst>
          </p:nvPr>
        </p:nvGraphicFramePr>
        <p:xfrm>
          <a:off x="784223" y="2005733"/>
          <a:ext cx="10623551" cy="4852267"/>
        </p:xfrm>
        <a:graphic>
          <a:graphicData uri="http://schemas.openxmlformats.org/drawingml/2006/table">
            <a:tbl>
              <a:tblPr/>
              <a:tblGrid>
                <a:gridCol w="4097353">
                  <a:extLst>
                    <a:ext uri="{9D8B030D-6E8A-4147-A177-3AD203B41FA5}">
                      <a16:colId xmlns:a16="http://schemas.microsoft.com/office/drawing/2014/main" val="3192846391"/>
                    </a:ext>
                  </a:extLst>
                </a:gridCol>
                <a:gridCol w="1731873">
                  <a:extLst>
                    <a:ext uri="{9D8B030D-6E8A-4147-A177-3AD203B41FA5}">
                      <a16:colId xmlns:a16="http://schemas.microsoft.com/office/drawing/2014/main" val="4209558573"/>
                    </a:ext>
                  </a:extLst>
                </a:gridCol>
                <a:gridCol w="3125816">
                  <a:extLst>
                    <a:ext uri="{9D8B030D-6E8A-4147-A177-3AD203B41FA5}">
                      <a16:colId xmlns:a16="http://schemas.microsoft.com/office/drawing/2014/main" val="78841196"/>
                    </a:ext>
                  </a:extLst>
                </a:gridCol>
                <a:gridCol w="1668509">
                  <a:extLst>
                    <a:ext uri="{9D8B030D-6E8A-4147-A177-3AD203B41FA5}">
                      <a16:colId xmlns:a16="http://schemas.microsoft.com/office/drawing/2014/main" val="36512284"/>
                    </a:ext>
                  </a:extLst>
                </a:gridCol>
              </a:tblGrid>
              <a:tr h="424577">
                <a:tc gridSpan="4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Standard Deviation of Rainfall Variables Since Farmers Moved to Their Property (mm/yr.)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534788"/>
                  </a:ext>
                </a:extLst>
              </a:tr>
              <a:tr h="42457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mean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885935"/>
                  </a:ext>
                </a:extLst>
              </a:tr>
              <a:tr h="6206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Yearly Rainfall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184.44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32.19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303.35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71524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Dry Season Rainfall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29.08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0.71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42.98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035598"/>
                  </a:ext>
                </a:extLst>
              </a:tr>
              <a:tr h="6206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Wet Season Rainfall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105.04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11.50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245.37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98809"/>
                  </a:ext>
                </a:extLst>
              </a:tr>
              <a:tr h="6206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Rainfall May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36.38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1.41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80.01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895470"/>
                  </a:ext>
                </a:extLst>
              </a:tr>
              <a:tr h="6206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Rainfall September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32.60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2.12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58.84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711286"/>
                  </a:ext>
                </a:extLst>
              </a:tr>
              <a:tr h="42457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1217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979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858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835A-DF8B-9D44-82EF-61B4906B9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409" y="405892"/>
            <a:ext cx="7729728" cy="1188720"/>
          </a:xfrm>
        </p:spPr>
        <p:txBody>
          <a:bodyPr/>
          <a:lstStyle/>
          <a:p>
            <a:r>
              <a:rPr lang="en-US" dirty="0"/>
              <a:t>Control Variables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8FD84E-ADCB-0E4D-91A0-EAC8F1144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727308"/>
              </p:ext>
            </p:extLst>
          </p:nvPr>
        </p:nvGraphicFramePr>
        <p:xfrm>
          <a:off x="2231136" y="1976072"/>
          <a:ext cx="7725001" cy="4856020"/>
        </p:xfrm>
        <a:graphic>
          <a:graphicData uri="http://schemas.openxmlformats.org/drawingml/2006/table">
            <a:tbl>
              <a:tblPr/>
              <a:tblGrid>
                <a:gridCol w="1825096">
                  <a:extLst>
                    <a:ext uri="{9D8B030D-6E8A-4147-A177-3AD203B41FA5}">
                      <a16:colId xmlns:a16="http://schemas.microsoft.com/office/drawing/2014/main" val="1343648307"/>
                    </a:ext>
                  </a:extLst>
                </a:gridCol>
                <a:gridCol w="1766090">
                  <a:extLst>
                    <a:ext uri="{9D8B030D-6E8A-4147-A177-3AD203B41FA5}">
                      <a16:colId xmlns:a16="http://schemas.microsoft.com/office/drawing/2014/main" val="459425667"/>
                    </a:ext>
                  </a:extLst>
                </a:gridCol>
                <a:gridCol w="1145048">
                  <a:extLst>
                    <a:ext uri="{9D8B030D-6E8A-4147-A177-3AD203B41FA5}">
                      <a16:colId xmlns:a16="http://schemas.microsoft.com/office/drawing/2014/main" val="1743168116"/>
                    </a:ext>
                  </a:extLst>
                </a:gridCol>
                <a:gridCol w="1746681">
                  <a:extLst>
                    <a:ext uri="{9D8B030D-6E8A-4147-A177-3AD203B41FA5}">
                      <a16:colId xmlns:a16="http://schemas.microsoft.com/office/drawing/2014/main" val="1359090589"/>
                    </a:ext>
                  </a:extLst>
                </a:gridCol>
                <a:gridCol w="1242086">
                  <a:extLst>
                    <a:ext uri="{9D8B030D-6E8A-4147-A177-3AD203B41FA5}">
                      <a16:colId xmlns:a16="http://schemas.microsoft.com/office/drawing/2014/main" val="3734819997"/>
                    </a:ext>
                  </a:extLst>
                </a:gridCol>
              </a:tblGrid>
              <a:tr h="18792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mean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sd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573561"/>
                  </a:ext>
                </a:extLst>
              </a:tr>
              <a:tr h="4531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Family Members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3.73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2.16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530068"/>
                  </a:ext>
                </a:extLst>
              </a:tr>
              <a:tr h="4531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Edu(F) - years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3.56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3.95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440883"/>
                  </a:ext>
                </a:extLst>
              </a:tr>
              <a:tr h="4531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Edu(M) - years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3.47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3.24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21212"/>
                  </a:ext>
                </a:extLst>
              </a:tr>
              <a:tr h="4531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Most Edu - years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4.58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5.26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683300"/>
                  </a:ext>
                </a:extLst>
              </a:tr>
              <a:tr h="4531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Age Cat(F)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1.07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.26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783843"/>
                  </a:ext>
                </a:extLst>
              </a:tr>
              <a:tr h="4531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Age Cat(M)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1.25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.44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213793"/>
                  </a:ext>
                </a:extLst>
              </a:tr>
              <a:tr h="4531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Durables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12.08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6.30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5067238"/>
                  </a:ext>
                </a:extLst>
              </a:tr>
              <a:tr h="4531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Lot Size –hectares 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100.60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.2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3146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220.82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969200"/>
                  </a:ext>
                </a:extLst>
              </a:tr>
              <a:tr h="4531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Year Acquired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1995.14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1960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13.29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174419"/>
                  </a:ext>
                </a:extLst>
              </a:tr>
              <a:tr h="18792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1267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</a:txBody>
                  <a:tcPr marL="57190" marR="57190" marT="57190" marB="571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303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191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A3764AE-D7B7-4CB5-A0E1-2885E459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C0EEA2-2070-C149-9126-21B9BA0BC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63" y="2099144"/>
            <a:ext cx="3610691" cy="2673194"/>
          </a:xfr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Possible Sources of bias</a:t>
            </a: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9C095C-3AB6-49D8-9436-3672566FE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7B19D-016F-8D4D-A88D-72B99A987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3" y="973600"/>
            <a:ext cx="5826919" cy="4924280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Unobservable characteristics that could be correlated with risk preferences and diversification</a:t>
            </a:r>
          </a:p>
          <a:p>
            <a:r>
              <a:rPr lang="en-US" sz="2800" dirty="0">
                <a:solidFill>
                  <a:schemeClr val="tx1"/>
                </a:solidFill>
              </a:rPr>
              <a:t>Unobservable characteristics that could be correlated with rainfall and diversification</a:t>
            </a:r>
          </a:p>
        </p:txBody>
      </p:sp>
    </p:spTree>
    <p:extLst>
      <p:ext uri="{BB962C8B-B14F-4D97-AF65-F5344CB8AC3E}">
        <p14:creationId xmlns:p14="http://schemas.microsoft.com/office/powerpoint/2010/main" val="2446259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49D80-628D-9C4A-A0B4-D15011207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304002-6938-DA4A-A931-F41A432FF9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3153597"/>
                <a:ext cx="12192000" cy="310198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𝑆𝐷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𝑟𝑖𝑠𝑘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𝑟𝑎𝑖𝑛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𝑜𝑛𝑡𝑟𝑜𝑙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304002-6938-DA4A-A931-F41A432FF9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153597"/>
                <a:ext cx="12192000" cy="310198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035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C25D35-0D3B-9741-9A29-CF9333C73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564978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regression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4A51A-A77A-7141-A5B7-37D87A770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694" y="2504777"/>
            <a:ext cx="4654296" cy="4219956"/>
          </a:xfrm>
        </p:spPr>
        <p:txBody>
          <a:bodyPr>
            <a:normAutofit/>
          </a:bodyPr>
          <a:lstStyle/>
          <a:p>
            <a:pPr marL="384048" lvl="0" indent="-384048" algn="ctr" fontAlgn="base">
              <a:lnSpc>
                <a:spcPct val="94000"/>
              </a:lnSpc>
              <a:spcBef>
                <a:spcPct val="0"/>
              </a:spcBef>
              <a:spcAft>
                <a:spcPts val="200"/>
              </a:spcAft>
              <a:buClrTx/>
              <a:buNone/>
            </a:pPr>
            <a:endParaRPr lang="en-US" altLang="en-US" sz="2400" i="1" dirty="0">
              <a:solidFill>
                <a:schemeClr val="bg1"/>
              </a:solidFill>
            </a:endParaRPr>
          </a:p>
          <a:p>
            <a:pPr marL="384048" lvl="0" indent="-384048" algn="ctr" fontAlgn="base">
              <a:lnSpc>
                <a:spcPct val="94000"/>
              </a:lnSpc>
              <a:spcBef>
                <a:spcPct val="0"/>
              </a:spcBef>
              <a:spcAft>
                <a:spcPts val="200"/>
              </a:spcAft>
              <a:buClrTx/>
              <a:buNone/>
            </a:pPr>
            <a:endParaRPr lang="en-US" altLang="en-US" sz="2400" i="1" dirty="0">
              <a:solidFill>
                <a:schemeClr val="bg1"/>
              </a:solidFill>
            </a:endParaRPr>
          </a:p>
          <a:p>
            <a:pPr marL="384048" lvl="0" indent="-384048" fontAlgn="base">
              <a:lnSpc>
                <a:spcPct val="94000"/>
              </a:lnSpc>
              <a:spcBef>
                <a:spcPct val="0"/>
              </a:spcBef>
              <a:spcAft>
                <a:spcPts val="200"/>
              </a:spcAft>
              <a:buClrTx/>
              <a:buNone/>
            </a:pPr>
            <a:endParaRPr lang="en-US" alt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54FB6FE-3A92-594A-9B65-5824430C51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872632"/>
              </p:ext>
            </p:extLst>
          </p:nvPr>
        </p:nvGraphicFramePr>
        <p:xfrm>
          <a:off x="4725848" y="130103"/>
          <a:ext cx="7391210" cy="6727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cument" r:id="rId3" imgW="5943600" imgH="5410200" progId="Word.Document.12">
                  <p:embed/>
                </p:oleObj>
              </mc:Choice>
              <mc:Fallback>
                <p:oleObj name="Document" r:id="rId3" imgW="5943600" imgH="5410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5848" y="130103"/>
                        <a:ext cx="7391210" cy="67278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056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49D80-628D-9C4A-A0B4-D15011207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304002-6938-DA4A-A931-F41A432FF9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3153597"/>
                <a:ext cx="12192000" cy="310198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𝑆𝐷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𝑟𝑖𝑠𝑘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𝑙𝑒𝑣𝑒𝑙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𝑟𝑎𝑖𝑛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𝑟𝑖𝑠𝑘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𝑙𝑒𝑣𝑒𝑙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𝑟𝑎𝑖𝑛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𝑜𝑛𝑡𝑟𝑜𝑙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304002-6938-DA4A-A931-F41A432FF9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153597"/>
                <a:ext cx="12192000" cy="310198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688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C25D35-0D3B-9741-9A29-CF9333C73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61" y="2630029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Interaction regression results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500C5EF-9CEF-F044-AF69-AEE07F6CA2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356308"/>
              </p:ext>
            </p:extLst>
          </p:nvPr>
        </p:nvGraphicFramePr>
        <p:xfrm>
          <a:off x="4729385" y="1765560"/>
          <a:ext cx="7387525" cy="3456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5943600" imgH="2781300" progId="Word.Document.12">
                  <p:embed/>
                </p:oleObj>
              </mc:Choice>
              <mc:Fallback>
                <p:oleObj name="Document" r:id="rId3" imgW="5943600" imgH="2781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9385" y="1765560"/>
                        <a:ext cx="7387525" cy="34569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9884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C5318-DB21-894B-B2EB-5BDD36716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82510-3184-7849-AD1A-8E34E28D9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29" y="2638044"/>
            <a:ext cx="9622971" cy="3653899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Diversification is a farm management strategy under which farmers generate a mixed portfolio of different crops and activities in order to minimize their risk exposure (Ochieng et al., 2020)</a:t>
            </a:r>
          </a:p>
          <a:p>
            <a:endParaRPr lang="en-US" sz="2800" dirty="0"/>
          </a:p>
          <a:p>
            <a:r>
              <a:rPr lang="en-US" sz="2800" dirty="0"/>
              <a:t>Climate change is leading to increased rainfall variability for smallholder farmers and therefore greater risks to their crops, land, and livestock (Tefera, 2012; </a:t>
            </a:r>
            <a:r>
              <a:rPr lang="en-US" sz="2800" dirty="0" err="1"/>
              <a:t>Waha</a:t>
            </a:r>
            <a:r>
              <a:rPr lang="en-US" sz="2800" dirty="0"/>
              <a:t> et al., 2012; Jones &amp; Thornton 2003)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Research has found diversification allows farmers to offset the risks of climate change (McNamara &amp; Weiss, 2005)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810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9FA3-D315-224C-94C0-BF462BE86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265" y="2858251"/>
            <a:ext cx="4486656" cy="1141497"/>
          </a:xfrm>
        </p:spPr>
        <p:txBody>
          <a:bodyPr/>
          <a:lstStyle/>
          <a:p>
            <a:r>
              <a:rPr lang="en-US" dirty="0"/>
              <a:t>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EE281-B2AD-5846-990A-20400E38C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1" y="804671"/>
            <a:ext cx="4815840" cy="5248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Regressions</a:t>
            </a:r>
          </a:p>
          <a:p>
            <a:r>
              <a:rPr lang="en-US" sz="2400" dirty="0"/>
              <a:t>Poisson model</a:t>
            </a:r>
          </a:p>
          <a:p>
            <a:r>
              <a:rPr lang="en-US" sz="2400" dirty="0"/>
              <a:t>Other specifications of diversification index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Results </a:t>
            </a:r>
          </a:p>
          <a:p>
            <a:r>
              <a:rPr lang="en-US" sz="2400" dirty="0"/>
              <a:t>Examine regression results</a:t>
            </a:r>
          </a:p>
          <a:p>
            <a:r>
              <a:rPr lang="en-US" sz="2400" dirty="0"/>
              <a:t>Describe findings </a:t>
            </a:r>
          </a:p>
        </p:txBody>
      </p:sp>
    </p:spTree>
    <p:extLst>
      <p:ext uri="{BB962C8B-B14F-4D97-AF65-F5344CB8AC3E}">
        <p14:creationId xmlns:p14="http://schemas.microsoft.com/office/powerpoint/2010/main" val="1460652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F580B-B80D-4648-A907-D9232BE55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38757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264F1-09D7-2340-B1EB-E292C8CA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Model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22B77-308C-1D48-81C2-3AA284CD6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791325"/>
            <a:ext cx="12192000" cy="3101983"/>
          </a:xfrm>
        </p:spPr>
        <p:txBody>
          <a:bodyPr>
            <a:normAutofit/>
          </a:bodyPr>
          <a:lstStyle/>
          <a:p>
            <a:r>
              <a:rPr lang="en-US" sz="2400" dirty="0"/>
              <a:t>Diversification strategies offer higher certainty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/>
              <a:t>Relatively risk averse farmers will prefer certainty over higher income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Specialization strategies offer higher levels of income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/>
              <a:t>Relatively risk neutral farmers will prefer higher income over certainty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92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3ED8-6E49-0E44-841C-401CEA9CD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A2E32-A76F-3942-961A-807687591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153597"/>
            <a:ext cx="772972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Do farmers’ diversification decisions in response to increased rainfall variability change based on their individual risk attitudes?</a:t>
            </a:r>
          </a:p>
        </p:txBody>
      </p:sp>
    </p:spTree>
    <p:extLst>
      <p:ext uri="{BB962C8B-B14F-4D97-AF65-F5344CB8AC3E}">
        <p14:creationId xmlns:p14="http://schemas.microsoft.com/office/powerpoint/2010/main" val="137452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9F7E9-B009-6543-82FA-3CF91EA4F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7DB54-90E9-F548-9778-5EC02C388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Understand how risk attitudes and climate risks interact to impact the farming decisions of smallholder farmers </a:t>
            </a:r>
          </a:p>
          <a:p>
            <a:r>
              <a:rPr lang="en-US" sz="2400" dirty="0"/>
              <a:t>Expand the scope of diversification research to include crop, production, and off-farm </a:t>
            </a:r>
          </a:p>
          <a:p>
            <a:r>
              <a:rPr lang="en-US" sz="2400" dirty="0"/>
              <a:t>Expand on the existing literature in terms of geographic area </a:t>
            </a:r>
          </a:p>
        </p:txBody>
      </p:sp>
    </p:spTree>
    <p:extLst>
      <p:ext uri="{BB962C8B-B14F-4D97-AF65-F5344CB8AC3E}">
        <p14:creationId xmlns:p14="http://schemas.microsoft.com/office/powerpoint/2010/main" val="3390615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3DA2C-EE96-3440-9B2C-CB2CD642D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872" y="2901927"/>
            <a:ext cx="4486656" cy="1141497"/>
          </a:xfrm>
        </p:spPr>
        <p:txBody>
          <a:bodyPr/>
          <a:lstStyle/>
          <a:p>
            <a:r>
              <a:rPr lang="en-US" dirty="0"/>
              <a:t>Study region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485E275-18F8-874A-BD97-1998DA6D20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6623" y="1329246"/>
            <a:ext cx="5659222" cy="4286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738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F1538-33D3-2A4C-9F32-E429E702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Dependent Variable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E12659-0E23-494F-8E49-8CBE927193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2800" dirty="0"/>
                  <a:t>Simpson's Diversification Index </a:t>
                </a:r>
              </a:p>
              <a:p>
                <a:pPr algn="ctr"/>
                <a:r>
                  <a:rPr lang="en-US" sz="2800" dirty="0"/>
                  <a:t>SDI = 1-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  <m:e>
                        <m:sSubSup>
                          <m:sSub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en-US" sz="2800" dirty="0"/>
              </a:p>
              <a:p>
                <a:pPr algn="ctr"/>
                <a:endParaRPr lang="en-US" sz="2800" dirty="0"/>
              </a:p>
              <a:p>
                <a:pPr marL="0" indent="0" algn="ctr">
                  <a:buNone/>
                </a:pPr>
                <a:r>
                  <a:rPr lang="en-US" sz="2400" dirty="0"/>
                  <a:t>Two different specifications</a:t>
                </a:r>
              </a:p>
              <a:p>
                <a:pPr algn="ctr"/>
                <a:r>
                  <a:rPr lang="en-US" sz="2400" dirty="0"/>
                  <a:t>Grouped: Crops allocated into two categories, annual and perennial </a:t>
                </a:r>
              </a:p>
              <a:p>
                <a:pPr algn="ctr"/>
                <a:r>
                  <a:rPr lang="en-US" sz="2400" dirty="0"/>
                  <a:t>Ungrouped: the 22 potential crops are counted individually 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E12659-0E23-494F-8E49-8CBE927193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691" b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0975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6C3B59-F73C-9641-8278-81927EF041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Grouped SDI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DA28B-02C1-4243-9194-5223948F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6" y="3143249"/>
            <a:ext cx="4270248" cy="34640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Annual Crops</a:t>
            </a:r>
          </a:p>
          <a:p>
            <a:r>
              <a:rPr lang="en-US" dirty="0"/>
              <a:t>Perennial Crops</a:t>
            </a:r>
          </a:p>
          <a:p>
            <a:r>
              <a:rPr lang="en-US" dirty="0"/>
              <a:t>Milk</a:t>
            </a:r>
          </a:p>
          <a:p>
            <a:r>
              <a:rPr lang="en-US" dirty="0"/>
              <a:t>Cattle</a:t>
            </a:r>
          </a:p>
          <a:p>
            <a:r>
              <a:rPr lang="en-US" dirty="0"/>
              <a:t>Other Livestock</a:t>
            </a:r>
          </a:p>
          <a:p>
            <a:r>
              <a:rPr lang="en-US" dirty="0"/>
              <a:t>Fish</a:t>
            </a:r>
          </a:p>
          <a:p>
            <a:r>
              <a:rPr lang="en-US" dirty="0"/>
              <a:t>Bees</a:t>
            </a:r>
          </a:p>
          <a:p>
            <a:r>
              <a:rPr lang="en-US" dirty="0"/>
              <a:t>Off Farm Activities </a:t>
            </a:r>
          </a:p>
          <a:p>
            <a:r>
              <a:rPr lang="en-US" dirty="0"/>
              <a:t>Other Sources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061273-DDFB-B44C-A3B1-293EE72767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346402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23 distinct crops </a:t>
            </a:r>
          </a:p>
          <a:p>
            <a:r>
              <a:rPr lang="en-US" dirty="0"/>
              <a:t>Milk</a:t>
            </a:r>
          </a:p>
          <a:p>
            <a:r>
              <a:rPr lang="en-US" dirty="0"/>
              <a:t>Cattle</a:t>
            </a:r>
          </a:p>
          <a:p>
            <a:r>
              <a:rPr lang="en-US" dirty="0"/>
              <a:t>Other Livestock</a:t>
            </a:r>
          </a:p>
          <a:p>
            <a:r>
              <a:rPr lang="en-US" dirty="0"/>
              <a:t>Fish</a:t>
            </a:r>
          </a:p>
          <a:p>
            <a:r>
              <a:rPr lang="en-US" dirty="0"/>
              <a:t>Bees</a:t>
            </a:r>
          </a:p>
          <a:p>
            <a:r>
              <a:rPr lang="en-US" dirty="0"/>
              <a:t>Off Farm Activities</a:t>
            </a:r>
          </a:p>
          <a:p>
            <a:r>
              <a:rPr lang="en-US" dirty="0"/>
              <a:t>Other Sources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B6A28-FC62-2843-A785-E5A55D5125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Ungrouped </a:t>
            </a:r>
            <a:r>
              <a:rPr lang="en-US" dirty="0" err="1"/>
              <a:t>sdi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D7C3D48-902A-194E-ADB6-E411580D6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income</a:t>
            </a:r>
          </a:p>
        </p:txBody>
      </p:sp>
    </p:spTree>
    <p:extLst>
      <p:ext uri="{BB962C8B-B14F-4D97-AF65-F5344CB8AC3E}">
        <p14:creationId xmlns:p14="http://schemas.microsoft.com/office/powerpoint/2010/main" val="219224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9F26AF7-9AC1-49A4-8F89-2C63E1C0A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EBC90B-940C-1749-BE8C-CBD3B87B3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946" y="512529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/>
              <a:t>Distribution of </a:t>
            </a:r>
            <a:r>
              <a:rPr lang="en-US" sz="3200" dirty="0" err="1"/>
              <a:t>sdi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5186AD-F9E3-EF4A-816C-A0A72EFEB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04" y="2824703"/>
            <a:ext cx="4665542" cy="33825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F9EAD0A-4429-4140-8256-C7111C918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254" y="2824703"/>
            <a:ext cx="4665542" cy="3382518"/>
          </a:xfrm>
          <a:prstGeom prst="rect">
            <a:avLst/>
          </a:prstGeom>
        </p:spPr>
      </p:pic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7044BFB5-AF1B-0C43-A4BC-5EC4F6196147}"/>
              </a:ext>
            </a:extLst>
          </p:cNvPr>
          <p:cNvSpPr txBox="1">
            <a:spLocks/>
          </p:cNvSpPr>
          <p:nvPr/>
        </p:nvSpPr>
        <p:spPr>
          <a:xfrm>
            <a:off x="1646498" y="1948953"/>
            <a:ext cx="4270248" cy="704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54E97428-9135-3846-8984-3433DE2FA183}"/>
              </a:ext>
            </a:extLst>
          </p:cNvPr>
          <p:cNvSpPr txBox="1">
            <a:spLocks/>
          </p:cNvSpPr>
          <p:nvPr/>
        </p:nvSpPr>
        <p:spPr>
          <a:xfrm>
            <a:off x="1646498" y="2120615"/>
            <a:ext cx="4270248" cy="704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900" dirty="0">
                <a:solidFill>
                  <a:schemeClr val="accent2">
                    <a:lumMod val="75000"/>
                  </a:schemeClr>
                </a:solidFill>
              </a:rPr>
              <a:t>GROUPED SDI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28313259-A288-2340-A1E4-1957673823B5}"/>
              </a:ext>
            </a:extLst>
          </p:cNvPr>
          <p:cNvSpPr txBox="1">
            <a:spLocks/>
          </p:cNvSpPr>
          <p:nvPr/>
        </p:nvSpPr>
        <p:spPr>
          <a:xfrm>
            <a:off x="6472901" y="2107209"/>
            <a:ext cx="4270248" cy="704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900" dirty="0">
                <a:solidFill>
                  <a:schemeClr val="accent2">
                    <a:lumMod val="75000"/>
                  </a:schemeClr>
                </a:solidFill>
              </a:rPr>
              <a:t>UNGROUPED SDI</a:t>
            </a:r>
          </a:p>
        </p:txBody>
      </p:sp>
    </p:spTree>
    <p:extLst>
      <p:ext uri="{BB962C8B-B14F-4D97-AF65-F5344CB8AC3E}">
        <p14:creationId xmlns:p14="http://schemas.microsoft.com/office/powerpoint/2010/main" val="328992535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476</TotalTime>
  <Words>669</Words>
  <Application>Microsoft Macintosh PowerPoint</Application>
  <PresentationFormat>Widescreen</PresentationFormat>
  <Paragraphs>182</Paragraphs>
  <Slides>21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Cambria Math</vt:lpstr>
      <vt:lpstr>Gill Sans MT</vt:lpstr>
      <vt:lpstr>Times New Roman</vt:lpstr>
      <vt:lpstr>Parcel</vt:lpstr>
      <vt:lpstr>Document</vt:lpstr>
      <vt:lpstr>   "Does Diversification in the Face of Increased Climate Risks Depend on Individual Risk attitudes? Evidence from Rondônia, Brazil" </vt:lpstr>
      <vt:lpstr>Background </vt:lpstr>
      <vt:lpstr>Theoretical Model </vt:lpstr>
      <vt:lpstr>Research question</vt:lpstr>
      <vt:lpstr>Contribution</vt:lpstr>
      <vt:lpstr>Study region</vt:lpstr>
      <vt:lpstr>Dependent Variable</vt:lpstr>
      <vt:lpstr>Sources of income</vt:lpstr>
      <vt:lpstr>Distribution of sdi</vt:lpstr>
      <vt:lpstr>Complete specialization</vt:lpstr>
      <vt:lpstr>Explanatory variable – risk attitudes</vt:lpstr>
      <vt:lpstr>Risk Categories</vt:lpstr>
      <vt:lpstr>Explanatory variable - rainfall</vt:lpstr>
      <vt:lpstr>Control Variables </vt:lpstr>
      <vt:lpstr>Possible Sources of bias</vt:lpstr>
      <vt:lpstr>equation</vt:lpstr>
      <vt:lpstr>regression results</vt:lpstr>
      <vt:lpstr>Interaction equation</vt:lpstr>
      <vt:lpstr>Interaction regression results</vt:lpstr>
      <vt:lpstr>next steps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  "Does Diversification in the Face of Increased Climate Risks Depend on Individual Risk attitudes? Evidence from Rondônia, Brazil" </dc:title>
  <dc:creator>Brenna Swinger</dc:creator>
  <cp:lastModifiedBy>Brenna Swinger</cp:lastModifiedBy>
  <cp:revision>7</cp:revision>
  <dcterms:created xsi:type="dcterms:W3CDTF">2022-02-01T20:29:41Z</dcterms:created>
  <dcterms:modified xsi:type="dcterms:W3CDTF">2022-02-25T19:40:10Z</dcterms:modified>
</cp:coreProperties>
</file>