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3" r:id="rId4"/>
    <p:sldId id="258" r:id="rId5"/>
    <p:sldId id="271" r:id="rId6"/>
    <p:sldId id="262" r:id="rId7"/>
    <p:sldId id="263" r:id="rId8"/>
    <p:sldId id="259" r:id="rId9"/>
    <p:sldId id="272" r:id="rId10"/>
    <p:sldId id="275" r:id="rId11"/>
    <p:sldId id="276" r:id="rId12"/>
    <p:sldId id="260" r:id="rId13"/>
    <p:sldId id="261" r:id="rId14"/>
    <p:sldId id="265" r:id="rId15"/>
    <p:sldId id="264" r:id="rId16"/>
    <p:sldId id="267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rphy, Shane" initials="MS" lastIdx="13" clrIdx="0">
    <p:extLst>
      <p:ext uri="{19B8F6BF-5375-455C-9EA6-DF929625EA0E}">
        <p15:presenceInfo xmlns:p15="http://schemas.microsoft.com/office/powerpoint/2012/main" userId="S-1-5-21-2090760695-1161300292-829235722-664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2D4F"/>
    <a:srgbClr val="8D2540"/>
    <a:srgbClr val="404040"/>
    <a:srgbClr val="9725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6"/>
    <p:restoredTop sz="84465"/>
  </p:normalViewPr>
  <p:slideViewPr>
    <p:cSldViewPr snapToGrid="0" snapToObjects="1">
      <p:cViewPr>
        <p:scale>
          <a:sx n="60" d="100"/>
          <a:sy n="60" d="100"/>
        </p:scale>
        <p:origin x="878" y="278"/>
      </p:cViewPr>
      <p:guideLst/>
    </p:cSldViewPr>
  </p:slideViewPr>
  <p:outlineViewPr>
    <p:cViewPr>
      <p:scale>
        <a:sx n="33" d="100"/>
        <a:sy n="33" d="100"/>
      </p:scale>
      <p:origin x="0" y="-2424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2-10T08:46:08.796" idx="2">
    <p:pos x="10" y="10"/>
    <p:text>In general, needing to add citations for all slides, i would suggest using white text over the bottom black bar and just listing first authors last name and year published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2-10T09:11:53.709" idx="13">
    <p:pos x="10" y="10"/>
    <p:text>reduce text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394F4-0D8C-274D-9319-D9927B55FAB0}" type="datetimeFigureOut">
              <a:rPr lang="en-US" smtClean="0"/>
              <a:t>12/11/2021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BA91D-0CBD-B849-8BDB-12F1DD46C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188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BA91D-0CBD-B849-8BDB-12F1DD46C54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731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BA91D-0CBD-B849-8BDB-12F1DD46C54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462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BA91D-0CBD-B849-8BDB-12F1DD46C54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986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BA91D-0CBD-B849-8BDB-12F1DD46C54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86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BA91D-0CBD-B849-8BDB-12F1DD46C54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56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BA91D-0CBD-B849-8BDB-12F1DD46C54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719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910DB1-90BB-594D-B2EE-4E482D450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1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5B824D6-079F-EB4B-A383-DCC1DF7046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2123" y="225425"/>
            <a:ext cx="10879206" cy="835025"/>
          </a:xfrm>
          <a:solidFill>
            <a:schemeClr val="bg1">
              <a:lumMod val="75000"/>
              <a:alpha val="6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B2C2DA6C-640C-2F4D-A9F7-3CDDD09821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38146"/>
          <a:stretch/>
        </p:blipFill>
        <p:spPr>
          <a:xfrm>
            <a:off x="6006177" y="5905973"/>
            <a:ext cx="6100763" cy="105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5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a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910DB1-90BB-594D-B2EE-4E482D450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1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6DC9FC7-610F-A14D-B2FD-13127CEA15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" b="43384"/>
          <a:stretch/>
        </p:blipFill>
        <p:spPr>
          <a:xfrm>
            <a:off x="0" y="0"/>
            <a:ext cx="9700536" cy="1537252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8F5DC294-5D81-B946-A6E1-8ED2DF61A3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25000"/>
          </a:blip>
          <a:srcRect l="15026" t="56317" r="37159"/>
          <a:stretch/>
        </p:blipFill>
        <p:spPr>
          <a:xfrm>
            <a:off x="7553738" y="5671930"/>
            <a:ext cx="4638261" cy="118607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7B85E-AB51-AE49-A6CD-D35CF68185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92350" y="2544763"/>
            <a:ext cx="7646988" cy="2079625"/>
          </a:xfrm>
        </p:spPr>
        <p:txBody>
          <a:bodyPr>
            <a:normAutofit/>
          </a:bodyPr>
          <a:lstStyle>
            <a:lvl1pPr marL="0" indent="0" algn="ctr">
              <a:buNone/>
              <a:defRPr sz="60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5847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 Watermark Whi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1AE8F9-CD3A-CF46-A02B-A889345F0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56" b="61556" l="4667" r="44510">
                        <a14:foregroundMark x1="5176" y1="61222" x2="7647" y2="61889"/>
                        <a14:foregroundMark x1="7647" y1="61889" x2="9765" y2="61556"/>
                        <a14:foregroundMark x1="9765" y1="61556" x2="11412" y2="58778"/>
                        <a14:foregroundMark x1="42076" y1="32343" x2="44471" y2="34667"/>
                        <a14:backgroundMark x1="41294" y1="32333" x2="41961" y2="32778"/>
                        <a14:backgroundMark x1="41804" y1="32778" x2="42039" y2="32889"/>
                        <a14:backgroundMark x1="41765" y1="32778" x2="42000" y2="32778"/>
                        <a14:backgroundMark x1="44353" y1="34111" x2="44706" y2="34444"/>
                        <a14:backgroundMark x1="44353" y1="34111" x2="44627" y2="34444"/>
                        <a14:backgroundMark x1="44431" y1="34111" x2="44549" y2="34222"/>
                      </a14:backgroundRemoval>
                    </a14:imgEffect>
                  </a14:imgLayer>
                </a14:imgProps>
              </a:ext>
            </a:extLst>
          </a:blip>
          <a:srcRect r="53125" b="33750"/>
          <a:stretch/>
        </p:blipFill>
        <p:spPr>
          <a:xfrm>
            <a:off x="-574584" y="1255701"/>
            <a:ext cx="11896549" cy="593428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11C1D4C-5578-084F-AEF7-320EC8C3F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1" y="424542"/>
            <a:ext cx="6274954" cy="5817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rgbClr val="8D2540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D66E40FE-EA96-9C47-953C-1D79AA5EEDC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2082" y="1685766"/>
            <a:ext cx="5237163" cy="43862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0AC0E2-4CA8-BE4E-93C4-37E58CE1A562}"/>
              </a:ext>
            </a:extLst>
          </p:cNvPr>
          <p:cNvSpPr/>
          <p:nvPr userDrawn="1"/>
        </p:nvSpPr>
        <p:spPr>
          <a:xfrm>
            <a:off x="622300" y="6446158"/>
            <a:ext cx="11582400" cy="424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347E62FF-C9CB-3842-93AB-20FEBEB90DA9}"/>
              </a:ext>
            </a:extLst>
          </p:cNvPr>
          <p:cNvSpPr/>
          <p:nvPr userDrawn="1"/>
        </p:nvSpPr>
        <p:spPr>
          <a:xfrm flipH="1">
            <a:off x="0" y="6446158"/>
            <a:ext cx="622300" cy="424542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DC5983-E119-7042-9BC8-796C621CA70D}"/>
              </a:ext>
            </a:extLst>
          </p:cNvPr>
          <p:cNvSpPr/>
          <p:nvPr userDrawn="1"/>
        </p:nvSpPr>
        <p:spPr>
          <a:xfrm>
            <a:off x="8204200" y="6021616"/>
            <a:ext cx="4000500" cy="424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E19E300C-2EE4-9F46-AEA0-E7D445DED4C5}"/>
              </a:ext>
            </a:extLst>
          </p:cNvPr>
          <p:cNvSpPr/>
          <p:nvPr userDrawn="1"/>
        </p:nvSpPr>
        <p:spPr>
          <a:xfrm flipH="1">
            <a:off x="7581900" y="6021616"/>
            <a:ext cx="622300" cy="424542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BF3F342E-8C24-4BFD-B5C2-6E199F3076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2463"/>
          <a:stretch/>
        </p:blipFill>
        <p:spPr>
          <a:xfrm>
            <a:off x="8588883" y="6140157"/>
            <a:ext cx="3507418" cy="56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9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 Watermark Grey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1AE8F9-CD3A-CF46-A02B-A889345F0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56" b="61556" l="4667" r="44510">
                        <a14:foregroundMark x1="5176" y1="61222" x2="7647" y2="61889"/>
                        <a14:foregroundMark x1="7647" y1="61889" x2="9765" y2="61556"/>
                        <a14:foregroundMark x1="9765" y1="61556" x2="11412" y2="58778"/>
                        <a14:foregroundMark x1="42076" y1="32343" x2="44471" y2="34667"/>
                        <a14:backgroundMark x1="41294" y1="32333" x2="41961" y2="32778"/>
                        <a14:backgroundMark x1="41804" y1="32778" x2="42039" y2="32889"/>
                        <a14:backgroundMark x1="41765" y1="32778" x2="42000" y2="32778"/>
                        <a14:backgroundMark x1="44353" y1="34111" x2="44706" y2="34444"/>
                        <a14:backgroundMark x1="44353" y1="34111" x2="44627" y2="34444"/>
                        <a14:backgroundMark x1="44431" y1="34111" x2="44549" y2="34222"/>
                      </a14:backgroundRemoval>
                    </a14:imgEffect>
                  </a14:imgLayer>
                </a14:imgProps>
              </a:ext>
            </a:extLst>
          </a:blip>
          <a:srcRect r="53125" b="33750"/>
          <a:stretch/>
        </p:blipFill>
        <p:spPr>
          <a:xfrm>
            <a:off x="-574584" y="1255701"/>
            <a:ext cx="11896549" cy="593428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11C1D4C-5578-084F-AEF7-320EC8C3F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1" y="424542"/>
            <a:ext cx="6274954" cy="5817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rgbClr val="AD2D4F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D66E40FE-EA96-9C47-953C-1D79AA5EEDC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2082" y="1685766"/>
            <a:ext cx="5237163" cy="43862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0AC0E2-4CA8-BE4E-93C4-37E58CE1A562}"/>
              </a:ext>
            </a:extLst>
          </p:cNvPr>
          <p:cNvSpPr/>
          <p:nvPr userDrawn="1"/>
        </p:nvSpPr>
        <p:spPr>
          <a:xfrm>
            <a:off x="622300" y="6446158"/>
            <a:ext cx="11582400" cy="424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347E62FF-C9CB-3842-93AB-20FEBEB90DA9}"/>
              </a:ext>
            </a:extLst>
          </p:cNvPr>
          <p:cNvSpPr/>
          <p:nvPr userDrawn="1"/>
        </p:nvSpPr>
        <p:spPr>
          <a:xfrm flipH="1">
            <a:off x="0" y="6446158"/>
            <a:ext cx="622300" cy="424542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DC5983-E119-7042-9BC8-796C621CA70D}"/>
              </a:ext>
            </a:extLst>
          </p:cNvPr>
          <p:cNvSpPr/>
          <p:nvPr userDrawn="1"/>
        </p:nvSpPr>
        <p:spPr>
          <a:xfrm>
            <a:off x="8204200" y="6021616"/>
            <a:ext cx="4000500" cy="424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E19E300C-2EE4-9F46-AEA0-E7D445DED4C5}"/>
              </a:ext>
            </a:extLst>
          </p:cNvPr>
          <p:cNvSpPr/>
          <p:nvPr userDrawn="1"/>
        </p:nvSpPr>
        <p:spPr>
          <a:xfrm flipH="1">
            <a:off x="7581900" y="6021616"/>
            <a:ext cx="622300" cy="424542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BF3F342E-8C24-4BFD-B5C2-6E199F3076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2463"/>
          <a:stretch/>
        </p:blipFill>
        <p:spPr>
          <a:xfrm>
            <a:off x="8588883" y="6140157"/>
            <a:ext cx="3507418" cy="56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00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D66E40FE-EA96-9C47-953C-1D79AA5EEDC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2082" y="1685766"/>
            <a:ext cx="5237163" cy="43862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CABCDD9-149A-9849-9378-F55176A754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46575" y="6500813"/>
            <a:ext cx="5645426" cy="357187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9E1DFD-8CEA-9546-A0F4-EA2AC7A5016A}"/>
              </a:ext>
            </a:extLst>
          </p:cNvPr>
          <p:cNvSpPr/>
          <p:nvPr userDrawn="1"/>
        </p:nvSpPr>
        <p:spPr>
          <a:xfrm>
            <a:off x="0" y="0"/>
            <a:ext cx="12192000" cy="9907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75175BB-14B8-944F-B2D8-5BBA7BBBB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166" y="275251"/>
            <a:ext cx="5753540" cy="58179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E5E565D-EC0F-9B47-97C4-73039488C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56" b="61556" l="4667" r="44510">
                        <a14:foregroundMark x1="5176" y1="61222" x2="7647" y2="61889"/>
                        <a14:foregroundMark x1="7647" y1="61889" x2="9765" y2="61556"/>
                        <a14:foregroundMark x1="9765" y1="61556" x2="11412" y2="58778"/>
                        <a14:foregroundMark x1="42076" y1="32343" x2="44471" y2="34667"/>
                        <a14:backgroundMark x1="41294" y1="32333" x2="41961" y2="32778"/>
                        <a14:backgroundMark x1="41804" y1="32778" x2="42039" y2="32889"/>
                        <a14:backgroundMark x1="41765" y1="32778" x2="42000" y2="32778"/>
                        <a14:backgroundMark x1="44353" y1="34111" x2="44706" y2="34444"/>
                        <a14:backgroundMark x1="44353" y1="34111" x2="44627" y2="34444"/>
                        <a14:backgroundMark x1="44431" y1="34111" x2="44549" y2="34222"/>
                      </a14:backgroundRemoval>
                    </a14:imgEffect>
                  </a14:imgLayer>
                </a14:imgProps>
              </a:ext>
            </a:extLst>
          </a:blip>
          <a:srcRect r="53125" b="33750"/>
          <a:stretch/>
        </p:blipFill>
        <p:spPr>
          <a:xfrm>
            <a:off x="531" y="45046"/>
            <a:ext cx="1986267" cy="99079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9E39BAC-808A-9F41-9EFE-230EAB71AD3F}"/>
              </a:ext>
            </a:extLst>
          </p:cNvPr>
          <p:cNvSpPr/>
          <p:nvPr userDrawn="1"/>
        </p:nvSpPr>
        <p:spPr>
          <a:xfrm>
            <a:off x="8207565" y="609765"/>
            <a:ext cx="3984435" cy="387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E2E00CA1-C09E-4041-80BB-7291DA721DF4}"/>
              </a:ext>
            </a:extLst>
          </p:cNvPr>
          <p:cNvSpPr/>
          <p:nvPr userDrawn="1"/>
        </p:nvSpPr>
        <p:spPr>
          <a:xfrm flipH="1">
            <a:off x="7788863" y="609764"/>
            <a:ext cx="418702" cy="38115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404E120B-EECB-F242-B27A-511F665AFA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7565" y="644755"/>
            <a:ext cx="3921786" cy="357187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7A5C379B-EC60-409A-9400-550DD3E271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2463"/>
          <a:stretch/>
        </p:blipFill>
        <p:spPr>
          <a:xfrm>
            <a:off x="8963757" y="45046"/>
            <a:ext cx="3132543" cy="50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78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D66E40FE-EA96-9C47-953C-1D79AA5EEDC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2082" y="1685766"/>
            <a:ext cx="5237163" cy="43862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CABCDD9-149A-9849-9378-F55176A754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46575" y="6500813"/>
            <a:ext cx="5645426" cy="357187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9E1DFD-8CEA-9546-A0F4-EA2AC7A5016A}"/>
              </a:ext>
            </a:extLst>
          </p:cNvPr>
          <p:cNvSpPr/>
          <p:nvPr userDrawn="1"/>
        </p:nvSpPr>
        <p:spPr>
          <a:xfrm>
            <a:off x="0" y="0"/>
            <a:ext cx="12192000" cy="9907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75175BB-14B8-944F-B2D8-5BBA7BBBB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166" y="275251"/>
            <a:ext cx="5753540" cy="58179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AD2D4F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E5E565D-EC0F-9B47-97C4-73039488C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56" b="61556" l="4667" r="44510">
                        <a14:foregroundMark x1="5176" y1="61222" x2="7647" y2="61889"/>
                        <a14:foregroundMark x1="7647" y1="61889" x2="9765" y2="61556"/>
                        <a14:foregroundMark x1="9765" y1="61556" x2="11412" y2="58778"/>
                        <a14:foregroundMark x1="42076" y1="32343" x2="44471" y2="34667"/>
                        <a14:backgroundMark x1="41294" y1="32333" x2="41961" y2="32778"/>
                        <a14:backgroundMark x1="41804" y1="32778" x2="42039" y2="32889"/>
                        <a14:backgroundMark x1="41765" y1="32778" x2="42000" y2="32778"/>
                        <a14:backgroundMark x1="44353" y1="34111" x2="44706" y2="34444"/>
                        <a14:backgroundMark x1="44353" y1="34111" x2="44627" y2="34444"/>
                        <a14:backgroundMark x1="44431" y1="34111" x2="44549" y2="34222"/>
                      </a14:backgroundRemoval>
                    </a14:imgEffect>
                  </a14:imgLayer>
                </a14:imgProps>
              </a:ext>
            </a:extLst>
          </a:blip>
          <a:srcRect r="53125" b="33750"/>
          <a:stretch/>
        </p:blipFill>
        <p:spPr>
          <a:xfrm>
            <a:off x="531" y="45046"/>
            <a:ext cx="1986267" cy="99079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9E39BAC-808A-9F41-9EFE-230EAB71AD3F}"/>
              </a:ext>
            </a:extLst>
          </p:cNvPr>
          <p:cNvSpPr/>
          <p:nvPr userDrawn="1"/>
        </p:nvSpPr>
        <p:spPr>
          <a:xfrm>
            <a:off x="8207565" y="609765"/>
            <a:ext cx="3984435" cy="387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E2E00CA1-C09E-4041-80BB-7291DA721DF4}"/>
              </a:ext>
            </a:extLst>
          </p:cNvPr>
          <p:cNvSpPr/>
          <p:nvPr userDrawn="1"/>
        </p:nvSpPr>
        <p:spPr>
          <a:xfrm flipH="1">
            <a:off x="7788863" y="609764"/>
            <a:ext cx="418702" cy="38115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404E120B-EECB-F242-B27A-511F665AFA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7565" y="644755"/>
            <a:ext cx="3921786" cy="357187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7A5C379B-EC60-409A-9400-550DD3E271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b="42463"/>
          <a:stretch/>
        </p:blipFill>
        <p:spPr>
          <a:xfrm>
            <a:off x="8963757" y="45046"/>
            <a:ext cx="3132543" cy="50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01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B91E130-3EE1-FC40-B547-A0CCC9944A42}"/>
              </a:ext>
            </a:extLst>
          </p:cNvPr>
          <p:cNvSpPr/>
          <p:nvPr userDrawn="1"/>
        </p:nvSpPr>
        <p:spPr>
          <a:xfrm>
            <a:off x="1162146" y="6170689"/>
            <a:ext cx="685848" cy="687311"/>
          </a:xfrm>
          <a:prstGeom prst="rect">
            <a:avLst/>
          </a:prstGeom>
          <a:solidFill>
            <a:srgbClr val="8D2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1B363FE-B69E-EE4C-852A-74E0DCB0FFCD}"/>
              </a:ext>
            </a:extLst>
          </p:cNvPr>
          <p:cNvSpPr/>
          <p:nvPr userDrawn="1"/>
        </p:nvSpPr>
        <p:spPr>
          <a:xfrm>
            <a:off x="1153095" y="5583168"/>
            <a:ext cx="1305292" cy="12829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521115-4E91-6142-B899-00A95AA8F276}"/>
              </a:ext>
            </a:extLst>
          </p:cNvPr>
          <p:cNvSpPr/>
          <p:nvPr userDrawn="1"/>
        </p:nvSpPr>
        <p:spPr>
          <a:xfrm>
            <a:off x="1162146" y="990791"/>
            <a:ext cx="685848" cy="687311"/>
          </a:xfrm>
          <a:prstGeom prst="rect">
            <a:avLst/>
          </a:prstGeom>
          <a:solidFill>
            <a:srgbClr val="8D2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6B3D76-4B86-2340-BB69-FE51CC8046FA}"/>
              </a:ext>
            </a:extLst>
          </p:cNvPr>
          <p:cNvSpPr/>
          <p:nvPr userDrawn="1"/>
        </p:nvSpPr>
        <p:spPr>
          <a:xfrm>
            <a:off x="1158516" y="979007"/>
            <a:ext cx="1279738" cy="12829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769965-CA35-134E-BB85-C1299FCA6CA1}"/>
              </a:ext>
            </a:extLst>
          </p:cNvPr>
          <p:cNvSpPr/>
          <p:nvPr userDrawn="1"/>
        </p:nvSpPr>
        <p:spPr>
          <a:xfrm>
            <a:off x="-1" y="0"/>
            <a:ext cx="1162147" cy="6858000"/>
          </a:xfrm>
          <a:prstGeom prst="rect">
            <a:avLst/>
          </a:prstGeom>
          <a:solidFill>
            <a:srgbClr val="8D2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56CFE9-5AC4-534E-A653-6214B35DC1C6}"/>
              </a:ext>
            </a:extLst>
          </p:cNvPr>
          <p:cNvSpPr/>
          <p:nvPr userDrawn="1"/>
        </p:nvSpPr>
        <p:spPr>
          <a:xfrm>
            <a:off x="0" y="0"/>
            <a:ext cx="12192000" cy="9907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11C1D4C-5578-084F-AEF7-320EC8C3F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166" y="275251"/>
            <a:ext cx="5753540" cy="58179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CABCDD9-149A-9849-9378-F55176A754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46575" y="6500813"/>
            <a:ext cx="5645426" cy="357187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44AF7A-0080-4D46-ABCF-D5DC57DF3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56" b="61556" l="4667" r="44510">
                        <a14:foregroundMark x1="5176" y1="61222" x2="7647" y2="61889"/>
                        <a14:foregroundMark x1="7647" y1="61889" x2="9765" y2="61556"/>
                        <a14:foregroundMark x1="9765" y1="61556" x2="11412" y2="58778"/>
                        <a14:foregroundMark x1="42076" y1="32343" x2="44471" y2="34667"/>
                        <a14:backgroundMark x1="41294" y1="32333" x2="41961" y2="32778"/>
                        <a14:backgroundMark x1="41804" y1="32778" x2="42039" y2="32889"/>
                        <a14:backgroundMark x1="41765" y1="32778" x2="42000" y2="32778"/>
                        <a14:backgroundMark x1="44353" y1="34111" x2="44706" y2="34444"/>
                        <a14:backgroundMark x1="44353" y1="34111" x2="44627" y2="34444"/>
                        <a14:backgroundMark x1="44431" y1="34111" x2="44549" y2="34222"/>
                      </a14:backgroundRemoval>
                    </a14:imgEffect>
                  </a14:imgLayer>
                </a14:imgProps>
              </a:ext>
            </a:extLst>
          </a:blip>
          <a:srcRect r="53125" b="33750"/>
          <a:stretch/>
        </p:blipFill>
        <p:spPr>
          <a:xfrm>
            <a:off x="531" y="45046"/>
            <a:ext cx="1986267" cy="9907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255E43-0F30-3846-BBF3-B349E1F16309}"/>
              </a:ext>
            </a:extLst>
          </p:cNvPr>
          <p:cNvSpPr/>
          <p:nvPr userDrawn="1"/>
        </p:nvSpPr>
        <p:spPr>
          <a:xfrm>
            <a:off x="8207565" y="609765"/>
            <a:ext cx="3984435" cy="387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A691A26B-C1D7-6748-AA09-A89197D8BB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" y="1548559"/>
            <a:ext cx="1162147" cy="409024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D8D0EB57-D347-EA4C-B0D7-57A1F4F9B5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2463"/>
          <a:stretch/>
        </p:blipFill>
        <p:spPr>
          <a:xfrm>
            <a:off x="8963757" y="45046"/>
            <a:ext cx="3132543" cy="504479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2038DBCA-92FA-EB47-9D6B-D0E4C9131A0A}"/>
              </a:ext>
            </a:extLst>
          </p:cNvPr>
          <p:cNvSpPr/>
          <p:nvPr userDrawn="1"/>
        </p:nvSpPr>
        <p:spPr>
          <a:xfrm flipH="1">
            <a:off x="7788863" y="609764"/>
            <a:ext cx="418702" cy="38115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4ACD4FA0-9D32-0947-A138-4927EDD219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7565" y="644755"/>
            <a:ext cx="3921786" cy="357187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D66E40FE-EA96-9C47-953C-1D79AA5EEDC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13602" y="1530482"/>
            <a:ext cx="5237163" cy="43862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334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E6A34F1-E1D7-834B-A5A6-E33B95842D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56" b="61556" l="4667" r="44510">
                        <a14:foregroundMark x1="5176" y1="61222" x2="7647" y2="61889"/>
                        <a14:foregroundMark x1="7647" y1="61889" x2="9765" y2="61556"/>
                        <a14:foregroundMark x1="9765" y1="61556" x2="11412" y2="58778"/>
                        <a14:foregroundMark x1="42076" y1="32343" x2="44471" y2="34667"/>
                        <a14:backgroundMark x1="41294" y1="32333" x2="41961" y2="32778"/>
                        <a14:backgroundMark x1="41804" y1="32778" x2="42039" y2="32889"/>
                        <a14:backgroundMark x1="41765" y1="32778" x2="42000" y2="32778"/>
                        <a14:backgroundMark x1="44353" y1="34111" x2="44706" y2="34444"/>
                        <a14:backgroundMark x1="44353" y1="34111" x2="44627" y2="34444"/>
                        <a14:backgroundMark x1="44431" y1="34111" x2="44549" y2="34222"/>
                      </a14:backgroundRemoval>
                    </a14:imgEffect>
                  </a14:imgLayer>
                </a14:imgProps>
              </a:ext>
            </a:extLst>
          </a:blip>
          <a:srcRect r="53125" b="33750"/>
          <a:stretch/>
        </p:blipFill>
        <p:spPr>
          <a:xfrm>
            <a:off x="-1038411" y="1229196"/>
            <a:ext cx="11896549" cy="5934280"/>
          </a:xfrm>
          <a:prstGeom prst="rect">
            <a:avLst/>
          </a:prstGeom>
        </p:spPr>
      </p:pic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4ACD4FA0-9D32-0947-A138-4927EDD219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9468" y="463437"/>
            <a:ext cx="9998670" cy="765759"/>
          </a:xfrm>
        </p:spPr>
        <p:txBody>
          <a:bodyPr>
            <a:noAutofit/>
          </a:bodyPr>
          <a:lstStyle>
            <a:lvl1pPr marL="0" indent="0">
              <a:buNone/>
              <a:defRPr sz="3800" b="1" i="0">
                <a:solidFill>
                  <a:srgbClr val="8D25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D66E40FE-EA96-9C47-953C-1D79AA5EEDC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9468" y="1712686"/>
            <a:ext cx="5237163" cy="414739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officeArt object">
            <a:extLst>
              <a:ext uri="{FF2B5EF4-FFF2-40B4-BE49-F238E27FC236}">
                <a16:creationId xmlns:a16="http://schemas.microsoft.com/office/drawing/2014/main" id="{1339452C-89C8-C54C-8336-71339ACD5235}"/>
              </a:ext>
            </a:extLst>
          </p:cNvPr>
          <p:cNvSpPr/>
          <p:nvPr userDrawn="1"/>
        </p:nvSpPr>
        <p:spPr>
          <a:xfrm>
            <a:off x="3073721" y="6247575"/>
            <a:ext cx="7784417" cy="531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ot="0" spcFirstLastPara="1" vert="horz" wrap="square" lIns="0" tIns="0" rIns="0" bIns="0" numCol="1" spcCol="38100" rtlCol="0" anchor="t">
            <a:prstTxWarp prst="textNoShape">
              <a:avLst/>
            </a:prstTxWarp>
            <a:no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500" dirty="0">
                <a:effectLst/>
                <a:latin typeface="Avenir" panose="02000503020000020003" pitchFamily="2" charset="0"/>
                <a:ea typeface="Avenir" panose="02000503020000020003" pitchFamily="2" charset="0"/>
                <a:cs typeface="Avenir" panose="02000503020000020003" pitchFamily="2" charset="0"/>
              </a:rPr>
              <a:t> 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1600" dirty="0">
                <a:effectLst/>
                <a:latin typeface="Avenir Blac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School of Integrative Physiology &amp; Athletic Training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1600" i="1" dirty="0">
                <a:solidFill>
                  <a:srgbClr val="8D2540"/>
                </a:solidFill>
                <a:effectLst/>
                <a:latin typeface="Arno Pro"/>
                <a:ea typeface="Calibri" panose="020F0502020204030204" pitchFamily="34" charset="0"/>
                <a:cs typeface="Times New Roman" panose="02020603050405020304" pitchFamily="18" charset="0"/>
              </a:rPr>
              <a:t>…advancing the tradition of Health &amp; Human Performance at the University of Montana</a:t>
            </a:r>
            <a:endParaRPr lang="en-US" sz="1600" dirty="0">
              <a:solidFill>
                <a:srgbClr val="8D254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1100" i="1" dirty="0">
                <a:effectLst/>
                <a:latin typeface="Arno Pro"/>
                <a:ea typeface="Avenir Next" panose="020B0503020202020204" pitchFamily="34" charset="0"/>
                <a:cs typeface="Avenir Next" panose="020B0503020202020204" pitchFamily="34" charset="0"/>
              </a:rPr>
              <a:t> 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12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55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D15BAF-2016-48D7-8811-B3C42F84CB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80" t="16468"/>
          <a:stretch/>
        </p:blipFill>
        <p:spPr>
          <a:xfrm>
            <a:off x="0" y="1"/>
            <a:ext cx="12204700" cy="68707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2701BE7-2588-44CA-B1E9-5F14E83DB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133647"/>
            <a:ext cx="6959600" cy="5817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rgbClr val="8D2540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4D7887-7C35-48D6-B3B1-45E60D96EC5D}"/>
              </a:ext>
            </a:extLst>
          </p:cNvPr>
          <p:cNvSpPr/>
          <p:nvPr userDrawn="1"/>
        </p:nvSpPr>
        <p:spPr>
          <a:xfrm>
            <a:off x="622300" y="6446158"/>
            <a:ext cx="11582400" cy="424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A810B445-931E-4959-9C5C-C25AB5C0718B}"/>
              </a:ext>
            </a:extLst>
          </p:cNvPr>
          <p:cNvSpPr/>
          <p:nvPr userDrawn="1"/>
        </p:nvSpPr>
        <p:spPr>
          <a:xfrm flipH="1">
            <a:off x="0" y="6446158"/>
            <a:ext cx="622300" cy="424542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D81965-6137-4E83-B51B-8CF8833FB1A8}"/>
              </a:ext>
            </a:extLst>
          </p:cNvPr>
          <p:cNvSpPr/>
          <p:nvPr userDrawn="1"/>
        </p:nvSpPr>
        <p:spPr>
          <a:xfrm>
            <a:off x="8204200" y="6021616"/>
            <a:ext cx="4000500" cy="424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0035855-F00C-4551-981D-6DAAC4FECAF9}"/>
              </a:ext>
            </a:extLst>
          </p:cNvPr>
          <p:cNvSpPr/>
          <p:nvPr userDrawn="1"/>
        </p:nvSpPr>
        <p:spPr>
          <a:xfrm flipH="1">
            <a:off x="7581900" y="6021616"/>
            <a:ext cx="622300" cy="424542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62E6343C-E04C-4140-9209-8094967B37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578"/>
          <a:stretch/>
        </p:blipFill>
        <p:spPr>
          <a:xfrm>
            <a:off x="7965213" y="6132420"/>
            <a:ext cx="4171702" cy="67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15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38C713-1EB5-5545-987E-9A21CC56A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A9269-94D3-8A46-BF35-05FB24C40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BD188-9575-8C41-927B-B507B169B6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5D3B9-3EB5-2946-A413-91F07A0D1256}" type="datetimeFigureOut">
              <a:rPr lang="en-US" smtClean="0"/>
              <a:t>12/11/2021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6B94C-7B93-DE44-8A47-FF5F5E0A8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B60E4-828B-0B4B-A751-C708C1F8C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FC6B2-C377-C74A-8A4A-BB9CD97CE4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67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4" r:id="rId3"/>
    <p:sldLayoutId id="2147483659" r:id="rId4"/>
    <p:sldLayoutId id="2147483657" r:id="rId5"/>
    <p:sldLayoutId id="2147483660" r:id="rId6"/>
    <p:sldLayoutId id="2147483652" r:id="rId7"/>
    <p:sldLayoutId id="2147483651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597CF8-A662-6F4D-AFBC-CD31EEEAC7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862" y="860778"/>
            <a:ext cx="11964276" cy="3850922"/>
          </a:xfrm>
        </p:spPr>
        <p:txBody>
          <a:bodyPr anchor="ctr">
            <a:noAutofit/>
          </a:bodyPr>
          <a:lstStyle/>
          <a:p>
            <a:r>
              <a:rPr lang="en-US" sz="3600" dirty="0"/>
              <a:t>Effects of Concussions on Balance: A Systematic Review</a:t>
            </a:r>
          </a:p>
          <a:p>
            <a:endParaRPr lang="en-US" sz="3600" dirty="0"/>
          </a:p>
          <a:p>
            <a:r>
              <a:rPr lang="en-US" sz="3600" b="0" dirty="0"/>
              <a:t>Jason Nielsen, ATS</a:t>
            </a:r>
          </a:p>
          <a:p>
            <a:r>
              <a:rPr lang="en-US" sz="3600" b="0" dirty="0"/>
              <a:t>Shane Murphy, PhD, ATC</a:t>
            </a:r>
          </a:p>
        </p:txBody>
      </p:sp>
    </p:spTree>
    <p:extLst>
      <p:ext uri="{BB962C8B-B14F-4D97-AF65-F5344CB8AC3E}">
        <p14:creationId xmlns:p14="http://schemas.microsoft.com/office/powerpoint/2010/main" val="209099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E41101-7ABB-4A80-9999-6EB7D8A43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47" y="508205"/>
            <a:ext cx="10555706" cy="51225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20DE35-AF69-49A1-806F-A1643212675F}"/>
              </a:ext>
            </a:extLst>
          </p:cNvPr>
          <p:cNvSpPr txBox="1"/>
          <p:nvPr/>
        </p:nvSpPr>
        <p:spPr>
          <a:xfrm>
            <a:off x="946484" y="6504710"/>
            <a:ext cx="2326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Reilley et al, 2020.</a:t>
            </a:r>
          </a:p>
        </p:txBody>
      </p:sp>
    </p:spTree>
    <p:extLst>
      <p:ext uri="{BB962C8B-B14F-4D97-AF65-F5344CB8AC3E}">
        <p14:creationId xmlns:p14="http://schemas.microsoft.com/office/powerpoint/2010/main" val="3455844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C0D289-DFAC-4F43-9AF0-821AAF7D3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05" y="478447"/>
            <a:ext cx="11004884" cy="5216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EC5802-AE08-4A61-8445-464BF2A1EA61}"/>
              </a:ext>
            </a:extLst>
          </p:cNvPr>
          <p:cNvSpPr txBox="1"/>
          <p:nvPr/>
        </p:nvSpPr>
        <p:spPr>
          <a:xfrm>
            <a:off x="368968" y="6488668"/>
            <a:ext cx="9737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Reilly et al, 2020, Sweeny et al, 2020, Purkayastha et al, 2019, Rochefort et al, 2020, Powers et al, 2014.</a:t>
            </a:r>
          </a:p>
        </p:txBody>
      </p:sp>
    </p:spTree>
    <p:extLst>
      <p:ext uri="{BB962C8B-B14F-4D97-AF65-F5344CB8AC3E}">
        <p14:creationId xmlns:p14="http://schemas.microsoft.com/office/powerpoint/2010/main" val="1715095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0319A-8B05-AC4B-B671-7089E347C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13" y="463827"/>
            <a:ext cx="7909008" cy="814382"/>
          </a:xfrm>
        </p:spPr>
        <p:txBody>
          <a:bodyPr/>
          <a:lstStyle/>
          <a:p>
            <a:r>
              <a:rPr lang="en-US" sz="4000" dirty="0"/>
              <a:t>COP Displacement/Postural Sway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7D2DA-D46D-0F4E-9D80-769AB90B773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0837" y="1838829"/>
            <a:ext cx="6169233" cy="395234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one article that did just displacement shows that their data doesn’t show any significant differences between the controlled (non-concussed) and the concussed groups.</a:t>
            </a:r>
          </a:p>
          <a:p>
            <a:pPr lvl="1"/>
            <a:r>
              <a:rPr lang="en-US" dirty="0"/>
              <a:t>The other articles focused mainly on velocity, elliptical, RMS or area.</a:t>
            </a:r>
          </a:p>
          <a:p>
            <a:pPr lvl="1"/>
            <a:r>
              <a:rPr lang="en-US" dirty="0"/>
              <a:t>Would need more than this to get a better data set for displacement via COP.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DC430F-8A77-4128-9B23-BE39788F7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021" y="1278209"/>
            <a:ext cx="4792078" cy="4384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1092F7-3C2D-4A77-B505-85423E6E6E9B}"/>
              </a:ext>
            </a:extLst>
          </p:cNvPr>
          <p:cNvSpPr txBox="1"/>
          <p:nvPr/>
        </p:nvSpPr>
        <p:spPr>
          <a:xfrm>
            <a:off x="707571" y="648866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Reilly et al, 2020</a:t>
            </a:r>
          </a:p>
        </p:txBody>
      </p:sp>
    </p:spTree>
    <p:extLst>
      <p:ext uri="{BB962C8B-B14F-4D97-AF65-F5344CB8AC3E}">
        <p14:creationId xmlns:p14="http://schemas.microsoft.com/office/powerpoint/2010/main" val="2847727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0319A-8B05-AC4B-B671-7089E347C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1" y="560685"/>
            <a:ext cx="8290890" cy="581790"/>
          </a:xfrm>
        </p:spPr>
        <p:txBody>
          <a:bodyPr/>
          <a:lstStyle/>
          <a:p>
            <a:r>
              <a:rPr lang="en-US" sz="4000" dirty="0"/>
              <a:t>COP 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7D2DA-D46D-0F4E-9D80-769AB90B773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4278" y="1842053"/>
            <a:ext cx="5237163" cy="263718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From the data we can say that the RMS for the concussed group is slightly more than the controlled group for both planes of motion (sagittal and frontal)</a:t>
            </a:r>
          </a:p>
          <a:p>
            <a:pPr lvl="1"/>
            <a:r>
              <a:rPr lang="en-US" dirty="0"/>
              <a:t>This means a bigger area was displaced during the COP measurement for the concussed group.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39BB7B-5F03-4BD8-9EDE-57C64FB6A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986" y="135924"/>
            <a:ext cx="4553331" cy="579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D3C83C-6B99-4FD0-A86C-8D3CC6FA4728}"/>
              </a:ext>
            </a:extLst>
          </p:cNvPr>
          <p:cNvSpPr txBox="1"/>
          <p:nvPr/>
        </p:nvSpPr>
        <p:spPr>
          <a:xfrm>
            <a:off x="776373" y="6434524"/>
            <a:ext cx="5809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Powers et al, 2014, Dierjick et al, 2018, Sweeny et al, 2020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133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427BD-4B06-9D44-A83D-327139960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86" y="495076"/>
            <a:ext cx="6274954" cy="581790"/>
          </a:xfrm>
        </p:spPr>
        <p:txBody>
          <a:bodyPr/>
          <a:lstStyle/>
          <a:p>
            <a:r>
              <a:rPr lang="en-US" sz="4000" dirty="0"/>
              <a:t>COP Displacement Velocity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F4A7B-C156-4147-B5EC-4D29A71ECB7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The data shows a faster velocity for anterior/ posterior postural sway for the concussed group. </a:t>
            </a:r>
          </a:p>
          <a:p>
            <a:r>
              <a:rPr lang="en-US" dirty="0"/>
              <a:t>No significant amount of difference between the controlled and concussed groups for medial/ lateral postural sway.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14573E-D226-4BE4-B21D-AD778B868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299" y="336884"/>
            <a:ext cx="3307536" cy="5374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623445-F036-4A58-9E2D-537600366BD2}"/>
              </a:ext>
            </a:extLst>
          </p:cNvPr>
          <p:cNvSpPr txBox="1"/>
          <p:nvPr/>
        </p:nvSpPr>
        <p:spPr>
          <a:xfrm>
            <a:off x="570567" y="6527040"/>
            <a:ext cx="7767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Reilly et al, 2020, Sweeny et al, 2020, Purkayastha et al, 2019, Rochefort et al, 2020, Powers et al, 2014.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048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8E53E-D6FA-A242-85AA-74A49EFAD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5" y="310018"/>
            <a:ext cx="8708570" cy="761906"/>
          </a:xfrm>
        </p:spPr>
        <p:txBody>
          <a:bodyPr/>
          <a:lstStyle/>
          <a:p>
            <a:r>
              <a:rPr lang="en-US" sz="4000" dirty="0"/>
              <a:t>Factors Contributing to Balance Issues from a Concussion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4A357-74D8-6A41-8835-D87ACD9DF88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dirty="0"/>
              <a:t>Visual and vestibular system problems</a:t>
            </a:r>
          </a:p>
          <a:p>
            <a:pPr lvl="2"/>
            <a:r>
              <a:rPr lang="en-US" dirty="0"/>
              <a:t>These systems are the most used in balance, thus when disturbed they throw a person’s balance off with:</a:t>
            </a:r>
          </a:p>
          <a:p>
            <a:pPr lvl="3"/>
            <a:r>
              <a:rPr lang="en-US" dirty="0"/>
              <a:t>Double vision</a:t>
            </a:r>
          </a:p>
          <a:p>
            <a:pPr lvl="3"/>
            <a:r>
              <a:rPr lang="en-US" dirty="0"/>
              <a:t>Depth perception problems</a:t>
            </a:r>
          </a:p>
          <a:p>
            <a:pPr lvl="3"/>
            <a:r>
              <a:rPr lang="en-US" dirty="0"/>
              <a:t>Dizziness</a:t>
            </a:r>
          </a:p>
          <a:p>
            <a:pPr lvl="3"/>
            <a:r>
              <a:rPr lang="en-US" dirty="0"/>
              <a:t>Vertigo</a:t>
            </a:r>
          </a:p>
          <a:p>
            <a:pPr lvl="3"/>
            <a:r>
              <a:rPr lang="en-US" dirty="0"/>
              <a:t>Headaches</a:t>
            </a:r>
          </a:p>
          <a:p>
            <a:pPr lvl="3"/>
            <a:r>
              <a:rPr lang="en-US" dirty="0"/>
              <a:t>Confusion</a:t>
            </a:r>
          </a:p>
          <a:p>
            <a:pPr lvl="3"/>
            <a:r>
              <a:rPr lang="en-US" dirty="0"/>
              <a:t>Decreased Reactions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102D2-E7A5-194A-89DD-83CCCAC446DB}"/>
              </a:ext>
            </a:extLst>
          </p:cNvPr>
          <p:cNvSpPr txBox="1"/>
          <p:nvPr/>
        </p:nvSpPr>
        <p:spPr>
          <a:xfrm>
            <a:off x="10429875" y="4586288"/>
            <a:ext cx="1414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Veritas Health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B84BF3-055B-4C5D-B3B6-87A54FC5E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56982"/>
            <a:ext cx="5807242" cy="4355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553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F8C47-D0CB-C74C-9EC8-40263EB7D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85" y="495076"/>
            <a:ext cx="7029249" cy="581790"/>
          </a:xfrm>
        </p:spPr>
        <p:txBody>
          <a:bodyPr/>
          <a:lstStyle/>
          <a:p>
            <a:r>
              <a:rPr lang="en-US" sz="4000" dirty="0"/>
              <a:t>Current and Future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0E4F7-CB42-5347-82B5-FC3E0E37130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Previous studies have more focus on return to play and symptoms then balance issues, which is why it is not a bigger part for RTP.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CE7A26-8228-384F-84C6-29CBAAE16F6B}"/>
              </a:ext>
            </a:extLst>
          </p:cNvPr>
          <p:cNvSpPr/>
          <p:nvPr/>
        </p:nvSpPr>
        <p:spPr>
          <a:xfrm>
            <a:off x="6095999" y="1685766"/>
            <a:ext cx="580548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Future research is needed to better understand why balance should be tested throughout a concussion rehab along with be used a lot in rehab.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Hopefully adding to the RTP for most organizations.</a:t>
            </a:r>
          </a:p>
        </p:txBody>
      </p:sp>
    </p:spTree>
    <p:extLst>
      <p:ext uri="{BB962C8B-B14F-4D97-AF65-F5344CB8AC3E}">
        <p14:creationId xmlns:p14="http://schemas.microsoft.com/office/powerpoint/2010/main" val="2169211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779F6-4E58-5643-952D-90CA4BF0F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1" y="495076"/>
            <a:ext cx="7797875" cy="581790"/>
          </a:xfrm>
        </p:spPr>
        <p:txBody>
          <a:bodyPr/>
          <a:lstStyle/>
          <a:p>
            <a:r>
              <a:rPr lang="en-US" sz="40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2FC67-0DE5-9447-8E37-2F091DEE7E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1193800"/>
            <a:ext cx="6559136" cy="542223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COP shows that concussions do have noticeable changes in postural sway through velocity, RMS, and displacement.</a:t>
            </a:r>
          </a:p>
          <a:p>
            <a:pPr lvl="1"/>
            <a:r>
              <a:rPr lang="en-US" dirty="0"/>
              <a:t>Some measures show more differences in the sagittal plane (medial/ lateral), while others show that the frontal plane (anterior/posterior) has a bigger difference.</a:t>
            </a:r>
          </a:p>
          <a:p>
            <a:r>
              <a:rPr lang="en-US" dirty="0"/>
              <a:t>In this review the biggest differences between control and concussion was the measure of RMS and Velocity.</a:t>
            </a:r>
          </a:p>
          <a:p>
            <a:pPr lvl="1"/>
            <a:r>
              <a:rPr lang="en-US" dirty="0"/>
              <a:t>Still needs more research to show true changes because this was not enough to be significant.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1E782D-808A-4DDA-9946-F1B2CEBCE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136" y="495076"/>
            <a:ext cx="5466183" cy="542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77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337B3A-EC46-524E-8982-B4B7FBA68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6" y="534180"/>
            <a:ext cx="9551917" cy="581790"/>
          </a:xfrm>
        </p:spPr>
        <p:txBody>
          <a:bodyPr>
            <a:noAutofit/>
          </a:bodyPr>
          <a:lstStyle/>
          <a:p>
            <a:r>
              <a:rPr lang="en-US" sz="4000" dirty="0"/>
              <a:t>Concussions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4A695D-1014-F445-8967-A2D9954309A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Usual occurrence comes from participation in a sport with contact, where a blow to the head can occur. </a:t>
            </a:r>
          </a:p>
          <a:p>
            <a:pPr lvl="1"/>
            <a:r>
              <a:rPr lang="en-US" dirty="0"/>
              <a:t>This blow to the head causes a coup and contrecoup movement of the brain which in return affects the function of the brain.</a:t>
            </a:r>
          </a:p>
          <a:p>
            <a:pPr lvl="2"/>
            <a:r>
              <a:rPr lang="en-US" dirty="0"/>
              <a:t>Concentration, memory, balance, and coordination.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93E0F5-5C87-9A4C-9BC9-0F1FE4050D6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46850" y="6500813"/>
            <a:ext cx="5645150" cy="35718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Reference: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8266E1-5FC7-4316-91D4-582508DE7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850" y="1255258"/>
            <a:ext cx="5388429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43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DE9EE-CB52-CF4E-BD14-AB577A2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85" y="495076"/>
            <a:ext cx="8858049" cy="581790"/>
          </a:xfrm>
        </p:spPr>
        <p:txBody>
          <a:bodyPr/>
          <a:lstStyle/>
          <a:p>
            <a:r>
              <a:rPr lang="en-US" sz="4000" dirty="0"/>
              <a:t>Center of Pressure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96867-D146-D842-80D2-588A0F30322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2082" y="1268671"/>
            <a:ext cx="5237163" cy="3608610"/>
          </a:xfrm>
        </p:spPr>
        <p:txBody>
          <a:bodyPr>
            <a:noAutofit/>
          </a:bodyPr>
          <a:lstStyle/>
          <a:p>
            <a:r>
              <a:rPr lang="en-US" dirty="0"/>
              <a:t>Measurement using a force plate to capture postural control in both the sagittal and frontal planes of motion.</a:t>
            </a:r>
          </a:p>
          <a:p>
            <a:pPr lvl="1"/>
            <a:r>
              <a:rPr lang="en-US" dirty="0"/>
              <a:t>Root Mean Square is the square root of the mean for displacement.</a:t>
            </a:r>
          </a:p>
          <a:p>
            <a:pPr lvl="1"/>
            <a:r>
              <a:rPr lang="en-US" dirty="0"/>
              <a:t>Displacement/ postural sway is the measurement of distance from center</a:t>
            </a:r>
          </a:p>
          <a:p>
            <a:pPr lvl="1"/>
            <a:r>
              <a:rPr lang="en-US" dirty="0"/>
              <a:t>Velocity is how fast the postural swaying was.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9C7555-96B6-49CE-8C60-B48A4CA80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468" y="495076"/>
            <a:ext cx="4653531" cy="52886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333B0B-AF2E-4B29-8000-55C0AA531E2B}"/>
              </a:ext>
            </a:extLst>
          </p:cNvPr>
          <p:cNvSpPr txBox="1"/>
          <p:nvPr/>
        </p:nvSpPr>
        <p:spPr>
          <a:xfrm>
            <a:off x="925286" y="6488668"/>
            <a:ext cx="5540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Reilly et al, 2020, Sweeny et al 2020, Powers et al, 2014</a:t>
            </a:r>
          </a:p>
        </p:txBody>
      </p:sp>
    </p:spTree>
    <p:extLst>
      <p:ext uri="{BB962C8B-B14F-4D97-AF65-F5344CB8AC3E}">
        <p14:creationId xmlns:p14="http://schemas.microsoft.com/office/powerpoint/2010/main" val="328510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B14A6-00AD-8E46-9AA9-A451B6C86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1" y="495077"/>
            <a:ext cx="6274954" cy="581790"/>
          </a:xfrm>
        </p:spPr>
        <p:txBody>
          <a:bodyPr/>
          <a:lstStyle/>
          <a:p>
            <a:r>
              <a:rPr lang="en-US" sz="4000" dirty="0"/>
              <a:t>Purpose of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8B5BA-60A7-AF4F-9360-F67CB956D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2082" y="2986087"/>
            <a:ext cx="10789356" cy="308594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/>
              <a:t>To determine how much of an effect concussions have on balance, through the use of center of pressure measurements.</a:t>
            </a:r>
          </a:p>
          <a:p>
            <a:pPr marL="0" indent="0" algn="ctr">
              <a:buNone/>
            </a:pP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187930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50109-B2A7-E141-A798-7C8A57EB4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3" y="538842"/>
            <a:ext cx="6274954" cy="581790"/>
          </a:xfrm>
        </p:spPr>
        <p:txBody>
          <a:bodyPr/>
          <a:lstStyle/>
          <a:p>
            <a:r>
              <a:rPr lang="en-US" sz="4000" dirty="0"/>
              <a:t>Key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CA3F2-D9A9-064F-B657-7D61F523082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1394224"/>
            <a:ext cx="12192000" cy="47235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-</a:t>
            </a:r>
            <a:r>
              <a:rPr lang="en-US" b="1" u="sng" dirty="0"/>
              <a:t>Search Phrase</a:t>
            </a:r>
            <a:r>
              <a:rPr lang="en-US" dirty="0"/>
              <a:t>=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(Concussion or “mild traumatic brain injury” or mTBI’s) and (“center of Pressure” or COP). </a:t>
            </a:r>
          </a:p>
          <a:p>
            <a:pPr marL="0" indent="0">
              <a:buNone/>
            </a:pPr>
            <a:r>
              <a:rPr lang="en-US" dirty="0"/>
              <a:t>-Concussion</a:t>
            </a:r>
          </a:p>
          <a:p>
            <a:pPr marL="0" indent="0">
              <a:buNone/>
            </a:pPr>
            <a:r>
              <a:rPr lang="en-US" dirty="0"/>
              <a:t>-mTBI- (mild traumatic brain injury)</a:t>
            </a:r>
          </a:p>
          <a:p>
            <a:pPr marL="0" indent="0">
              <a:buNone/>
            </a:pPr>
            <a:r>
              <a:rPr lang="en-US" dirty="0"/>
              <a:t>-COP- (center of pressure)</a:t>
            </a:r>
          </a:p>
          <a:p>
            <a:pPr marL="0" indent="0">
              <a:buNone/>
            </a:pPr>
            <a:r>
              <a:rPr lang="en-US" dirty="0"/>
              <a:t>-Displacement or postural sway</a:t>
            </a:r>
          </a:p>
          <a:p>
            <a:pPr marL="0" indent="0">
              <a:buNone/>
            </a:pPr>
            <a:r>
              <a:rPr lang="en-US" dirty="0"/>
              <a:t>-RMS (root mean square)</a:t>
            </a:r>
          </a:p>
          <a:p>
            <a:pPr marL="0" indent="0">
              <a:buNone/>
            </a:pPr>
            <a:r>
              <a:rPr lang="en-US" dirty="0"/>
              <a:t>-Velocity</a:t>
            </a:r>
          </a:p>
          <a:p>
            <a:pPr marL="0" indent="0">
              <a:buNone/>
            </a:pPr>
            <a:r>
              <a:rPr lang="en-US" dirty="0"/>
              <a:t>-A/P- Anterior/Posterior (frontal plane)</a:t>
            </a:r>
          </a:p>
          <a:p>
            <a:pPr marL="0" indent="0">
              <a:buNone/>
            </a:pPr>
            <a:r>
              <a:rPr lang="en-US" dirty="0"/>
              <a:t>-M/L- Medial/Lateral (sagittal plane)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5B6666-D416-6E44-BBA7-12DD4759E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812" y="543324"/>
            <a:ext cx="23876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08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85407-C0B2-9549-815C-D7305723B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86" y="785971"/>
            <a:ext cx="6274954" cy="581790"/>
          </a:xfrm>
        </p:spPr>
        <p:txBody>
          <a:bodyPr/>
          <a:lstStyle/>
          <a:p>
            <a:r>
              <a:rPr lang="en-US" sz="4000" dirty="0"/>
              <a:t>Inclusion Criteria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4E231-C33A-854F-AC1C-71AF77B3E6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2082" y="2001078"/>
            <a:ext cx="5237163" cy="4070951"/>
          </a:xfrm>
        </p:spPr>
        <p:txBody>
          <a:bodyPr/>
          <a:lstStyle/>
          <a:p>
            <a:r>
              <a:rPr lang="en-US" dirty="0"/>
              <a:t>Center of pressure to measure balance.</a:t>
            </a:r>
          </a:p>
          <a:p>
            <a:r>
              <a:rPr lang="en-US" dirty="0"/>
              <a:t>Concussions or mTBI’s</a:t>
            </a:r>
          </a:p>
          <a:p>
            <a:r>
              <a:rPr lang="en-US" dirty="0"/>
              <a:t>Any gender, age, language, or ethnicity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C1B1D-6516-4467-94B7-AAB41F441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713" y="1367761"/>
            <a:ext cx="5865395" cy="391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8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7EB97-312A-E546-9755-E5DA9C359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86" y="609217"/>
            <a:ext cx="6274954" cy="933674"/>
          </a:xfrm>
        </p:spPr>
        <p:txBody>
          <a:bodyPr/>
          <a:lstStyle/>
          <a:p>
            <a:r>
              <a:rPr lang="en-US" sz="4000" dirty="0"/>
              <a:t>Exclusion Criteria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C875C-F5C9-8244-BCDF-53F7DFA8E40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7022" y="1391478"/>
            <a:ext cx="6695883" cy="4680551"/>
          </a:xfrm>
        </p:spPr>
        <p:txBody>
          <a:bodyPr>
            <a:normAutofit/>
          </a:bodyPr>
          <a:lstStyle/>
          <a:p>
            <a:r>
              <a:rPr lang="en-US" dirty="0"/>
              <a:t>Using anything other than then COP for measuring balance, like BESS test.</a:t>
            </a:r>
          </a:p>
          <a:p>
            <a:r>
              <a:rPr lang="en-US" dirty="0"/>
              <a:t>No concussion/mTBI groups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255007-137A-4885-B0FE-CB6FBE8AE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905" y="272716"/>
            <a:ext cx="4852736" cy="545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4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11C513-A302-3D4E-B770-CAC414DAE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550" y="456391"/>
            <a:ext cx="2901269" cy="1222959"/>
          </a:xfrm>
        </p:spPr>
        <p:txBody>
          <a:bodyPr/>
          <a:lstStyle/>
          <a:p>
            <a:r>
              <a:rPr lang="en-US" sz="4000" b="0" dirty="0">
                <a:latin typeface="Franklin Gothic Medium" panose="020B0603020102020204" pitchFamily="34" charset="0"/>
              </a:rPr>
              <a:t>PRISMA Flowchart</a:t>
            </a:r>
            <a:endParaRPr lang="en-US" b="0" dirty="0">
              <a:latin typeface="Franklin Gothic Medium" panose="020B06030201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ED96F6-B488-3D46-980E-E1924AC13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5464" y="283317"/>
            <a:ext cx="2547614" cy="10693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Records identified through database searching PubMed (n = 90)</a:t>
            </a: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640C323-6B18-E34E-AEC0-96CAC595615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764992" y="2245777"/>
            <a:ext cx="1371600" cy="401969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vert270" wrap="square" lIns="45720" tIns="45720" rIns="4572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Screening</a:t>
            </a:r>
            <a:endParaRPr lang="en-US" b="1" kern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D1876E4-1DBC-D742-8CE1-7D736D1B488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765631" y="5505229"/>
            <a:ext cx="1371600" cy="401976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vert270" wrap="square" lIns="45720" tIns="45720" rIns="4572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Included</a:t>
            </a:r>
            <a:endParaRPr lang="en-US" b="1" kern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EB6D576-5283-464B-8DD9-F3B329C8CCD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765629" y="3900586"/>
            <a:ext cx="1371600" cy="401972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vert270" wrap="square" lIns="45720" tIns="45720" rIns="4572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Eligibility</a:t>
            </a:r>
            <a:endParaRPr lang="en-US" sz="2000" b="1" kern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C5AA328-8A11-CE4A-A6BD-6E9572211E01}"/>
              </a:ext>
            </a:extLst>
          </p:cNvPr>
          <p:cNvCxnSpPr>
            <a:cxnSpLocks noChangeShapeType="1"/>
            <a:stCxn id="25" idx="2"/>
          </p:cNvCxnSpPr>
          <p:nvPr/>
        </p:nvCxnSpPr>
        <p:spPr bwMode="auto">
          <a:xfrm>
            <a:off x="5299271" y="1352657"/>
            <a:ext cx="7937" cy="27368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CCCCCC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A4D97C9-9C28-6F4E-81C1-F9BC12EEF72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93208" y="1352657"/>
            <a:ext cx="0" cy="20066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CCCCCC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2D874E7-8B4C-8940-AAD5-561F6250D1A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723289" y="617431"/>
            <a:ext cx="1455009" cy="401969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vert270" wrap="square" lIns="45720" tIns="45720" rIns="4572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Identification</a:t>
            </a:r>
            <a:endParaRPr lang="en-US" b="1" kern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1CA0DB3-C841-E242-AF73-9BA89B3FE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423" y="283316"/>
            <a:ext cx="2294890" cy="10469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records identified through other sources (n=0)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17AC110-F227-F540-834E-BD60A9F7C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003" y="1618532"/>
            <a:ext cx="2978150" cy="73669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Records after duplicates removed</a:t>
            </a: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 = 90)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AEC17C1-4707-3843-A0B8-1E1D477B6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8833" y="2627321"/>
            <a:ext cx="1670050" cy="68370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Records screened</a:t>
            </a: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 = 90)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F2E4A82-C4CC-4043-BBFE-80446D9C5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5858" y="2355225"/>
            <a:ext cx="2537725" cy="12001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Records excluded, with reasons</a:t>
            </a: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 =71)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-Irrelevant title and abstract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3BE5463-2231-1E4E-AF1A-D620F4D7B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688" y="3870336"/>
            <a:ext cx="1728470" cy="8790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Full-text articles assessed for eligibility (n = 19)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370C42F-4C5A-3147-BB48-EDB2A40B4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5858" y="3780897"/>
            <a:ext cx="2537720" cy="13715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Full-text articles excluded, with reasons (n = 12)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-Didn’t use COP measurements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-Not enough data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34C1389-DF79-3F4F-A682-DF93486BF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688" y="5378112"/>
            <a:ext cx="1928495" cy="87902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Studies included in qualitative synthesis (n = 7)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1C84E97-B8A6-884E-A3CE-814D012B7BA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43858" y="3396710"/>
            <a:ext cx="0" cy="3429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CCCCCC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573ED7F-7C07-A545-B42E-702C87C6E9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44493" y="5020416"/>
            <a:ext cx="0" cy="3429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CCCCCC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78EF3CB-05EB-FC40-815F-A41163A2C1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85233" y="2983972"/>
            <a:ext cx="6508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CCCCCC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EEB385D-264A-E643-9700-510E2E65A42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13503" y="4120622"/>
            <a:ext cx="6286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CCCCCC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5EBCBFC-FE65-6841-A17C-E1F22D29B87E}"/>
              </a:ext>
            </a:extLst>
          </p:cNvPr>
          <p:cNvCxnSpPr/>
          <p:nvPr/>
        </p:nvCxnSpPr>
        <p:spPr>
          <a:xfrm>
            <a:off x="6443858" y="2361446"/>
            <a:ext cx="0" cy="272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7829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BC586C-66F5-4BC0-870C-DEBAD335D2D1}"/>
              </a:ext>
            </a:extLst>
          </p:cNvPr>
          <p:cNvSpPr txBox="1"/>
          <p:nvPr/>
        </p:nvSpPr>
        <p:spPr>
          <a:xfrm>
            <a:off x="852639" y="6508038"/>
            <a:ext cx="6542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Powers et al, 2014, Dierjick et al, 2018, Sweeny et al,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BC573C-D8C8-4A6E-80B8-FD016BC90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425758"/>
            <a:ext cx="10439400" cy="541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76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AT_Template_2019_v1" id="{6864C541-BB97-8A4F-BFDE-0F0FC5263BA1}" vid="{032CA33F-6545-7640-A457-4BC3FAF96D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7649</TotalTime>
  <Words>854</Words>
  <Application>Microsoft Office PowerPoint</Application>
  <PresentationFormat>Widescreen</PresentationFormat>
  <Paragraphs>93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Arno Pro</vt:lpstr>
      <vt:lpstr>Avenir</vt:lpstr>
      <vt:lpstr>Avenir Black</vt:lpstr>
      <vt:lpstr>Avenir Book</vt:lpstr>
      <vt:lpstr>Calibri</vt:lpstr>
      <vt:lpstr>Calibri Light</vt:lpstr>
      <vt:lpstr>Franklin Gothic Medium</vt:lpstr>
      <vt:lpstr>Times New Roman</vt:lpstr>
      <vt:lpstr>Office Theme</vt:lpstr>
      <vt:lpstr>PowerPoint Presentation</vt:lpstr>
      <vt:lpstr>Concussions</vt:lpstr>
      <vt:lpstr>Center of Pressure</vt:lpstr>
      <vt:lpstr>Purpose of study</vt:lpstr>
      <vt:lpstr>Key words</vt:lpstr>
      <vt:lpstr>Inclusion Criteria </vt:lpstr>
      <vt:lpstr>Exclusion Criteria </vt:lpstr>
      <vt:lpstr>PowerPoint Presentation</vt:lpstr>
      <vt:lpstr>PowerPoint Presentation</vt:lpstr>
      <vt:lpstr>PowerPoint Presentation</vt:lpstr>
      <vt:lpstr>PowerPoint Presentation</vt:lpstr>
      <vt:lpstr>COP Displacement/Postural Sway</vt:lpstr>
      <vt:lpstr>COP RMS</vt:lpstr>
      <vt:lpstr>COP Displacement Velocity</vt:lpstr>
      <vt:lpstr>Factors Contributing to Balance Issues from a Concussion</vt:lpstr>
      <vt:lpstr>Current and Future Research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Murphy, Shane</dc:creator>
  <cp:lastModifiedBy>Jason Nielsen</cp:lastModifiedBy>
  <cp:revision>93</cp:revision>
  <dcterms:created xsi:type="dcterms:W3CDTF">2019-08-08T19:31:51Z</dcterms:created>
  <dcterms:modified xsi:type="dcterms:W3CDTF">2021-12-12T02:16:35Z</dcterms:modified>
</cp:coreProperties>
</file>