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57" r:id="rId3"/>
    <p:sldId id="260" r:id="rId4"/>
    <p:sldId id="261" r:id="rId5"/>
    <p:sldId id="258" r:id="rId6"/>
    <p:sldId id="259" r:id="rId7"/>
    <p:sldId id="263" r:id="rId8"/>
    <p:sldId id="264" r:id="rId9"/>
    <p:sldId id="262" r:id="rId10"/>
    <p:sldId id="265" r:id="rId11"/>
    <p:sldId id="273" r:id="rId12"/>
    <p:sldId id="267"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32" autoAdjust="0"/>
    <p:restoredTop sz="94660"/>
  </p:normalViewPr>
  <p:slideViewPr>
    <p:cSldViewPr snapToGrid="0">
      <p:cViewPr varScale="1">
        <p:scale>
          <a:sx n="72" d="100"/>
          <a:sy n="72" d="100"/>
        </p:scale>
        <p:origin x="57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32E7C4-A05D-4383-9CD1-AD649975B9B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AD2B35B-F527-466C-A424-202B664C03AA}">
      <dgm:prSet/>
      <dgm:spPr/>
      <dgm:t>
        <a:bodyPr/>
        <a:lstStyle/>
        <a:p>
          <a:r>
            <a:rPr lang="en-US" dirty="0"/>
            <a:t>It is the visual aspects of the play, sometimes called, “the plays spectacle.”</a:t>
          </a:r>
        </a:p>
      </dgm:t>
    </dgm:pt>
    <dgm:pt modelId="{9B7246F4-6978-47C1-AFD0-CAB06D07FB1F}" type="parTrans" cxnId="{58A4E998-C1AE-4EB3-B302-C7117123A852}">
      <dgm:prSet/>
      <dgm:spPr/>
      <dgm:t>
        <a:bodyPr/>
        <a:lstStyle/>
        <a:p>
          <a:endParaRPr lang="en-US"/>
        </a:p>
      </dgm:t>
    </dgm:pt>
    <dgm:pt modelId="{BD1A80C6-3F62-4935-8BF8-58492EB0682D}" type="sibTrans" cxnId="{58A4E998-C1AE-4EB3-B302-C7117123A852}">
      <dgm:prSet/>
      <dgm:spPr/>
      <dgm:t>
        <a:bodyPr/>
        <a:lstStyle/>
        <a:p>
          <a:endParaRPr lang="en-US"/>
        </a:p>
      </dgm:t>
    </dgm:pt>
    <dgm:pt modelId="{AFDE4884-33FE-4AFA-869C-5A9AC598FBA6}">
      <dgm:prSet/>
      <dgm:spPr/>
      <dgm:t>
        <a:bodyPr/>
        <a:lstStyle/>
        <a:p>
          <a:r>
            <a:rPr lang="en-US" dirty="0"/>
            <a:t>It involves lighting, sound, scenic, costume, props, and hair and makeup designs. </a:t>
          </a:r>
        </a:p>
      </dgm:t>
    </dgm:pt>
    <dgm:pt modelId="{5835241E-0E29-4457-AD78-C232C7126521}" type="parTrans" cxnId="{CDE3D08C-E8A4-4D77-86C5-B1994F74803A}">
      <dgm:prSet/>
      <dgm:spPr/>
      <dgm:t>
        <a:bodyPr/>
        <a:lstStyle/>
        <a:p>
          <a:endParaRPr lang="en-US"/>
        </a:p>
      </dgm:t>
    </dgm:pt>
    <dgm:pt modelId="{FF17D859-1A77-4E91-A121-43CC35D2FB08}" type="sibTrans" cxnId="{CDE3D08C-E8A4-4D77-86C5-B1994F74803A}">
      <dgm:prSet/>
      <dgm:spPr/>
      <dgm:t>
        <a:bodyPr/>
        <a:lstStyle/>
        <a:p>
          <a:endParaRPr lang="en-US"/>
        </a:p>
      </dgm:t>
    </dgm:pt>
    <dgm:pt modelId="{C7AC053C-BD4B-4211-AF62-ED675B5DB580}">
      <dgm:prSet/>
      <dgm:spPr/>
      <dgm:t>
        <a:bodyPr/>
        <a:lstStyle/>
        <a:p>
          <a:r>
            <a:rPr lang="en-US" dirty="0"/>
            <a:t>It helps bring the audience into the reality of the play. </a:t>
          </a:r>
        </a:p>
      </dgm:t>
    </dgm:pt>
    <dgm:pt modelId="{1B38AD46-97B0-40D9-9D9F-10B87DD1FF88}" type="parTrans" cxnId="{9F3B0FA5-972A-4612-B886-4E1C3E1B5DCA}">
      <dgm:prSet/>
      <dgm:spPr/>
      <dgm:t>
        <a:bodyPr/>
        <a:lstStyle/>
        <a:p>
          <a:endParaRPr lang="en-US"/>
        </a:p>
      </dgm:t>
    </dgm:pt>
    <dgm:pt modelId="{32B934B1-7DA8-45DB-AA40-8569420C66FC}" type="sibTrans" cxnId="{9F3B0FA5-972A-4612-B886-4E1C3E1B5DCA}">
      <dgm:prSet/>
      <dgm:spPr/>
      <dgm:t>
        <a:bodyPr/>
        <a:lstStyle/>
        <a:p>
          <a:endParaRPr lang="en-US"/>
        </a:p>
      </dgm:t>
    </dgm:pt>
    <dgm:pt modelId="{FA585D3D-57AC-454A-B0F6-09487E173FE3}" type="pres">
      <dgm:prSet presAssocID="{6932E7C4-A05D-4383-9CD1-AD649975B9B1}" presName="root" presStyleCnt="0">
        <dgm:presLayoutVars>
          <dgm:dir/>
          <dgm:resizeHandles val="exact"/>
        </dgm:presLayoutVars>
      </dgm:prSet>
      <dgm:spPr/>
    </dgm:pt>
    <dgm:pt modelId="{47DC5B9F-1FC7-4063-AB4D-6BCA5737F308}" type="pres">
      <dgm:prSet presAssocID="{AAD2B35B-F527-466C-A424-202B664C03AA}" presName="compNode" presStyleCnt="0"/>
      <dgm:spPr/>
    </dgm:pt>
    <dgm:pt modelId="{BA385696-4FA2-4334-8852-DB3B8F440AA1}" type="pres">
      <dgm:prSet presAssocID="{AAD2B35B-F527-466C-A424-202B664C03AA}" presName="bgRect" presStyleLbl="bgShp" presStyleIdx="0" presStyleCnt="3"/>
      <dgm:spPr/>
    </dgm:pt>
    <dgm:pt modelId="{5E9BF8ED-CE04-4B1D-9A54-9FA4C2A7B070}" type="pres">
      <dgm:prSet presAssocID="{AAD2B35B-F527-466C-A424-202B664C03A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asses"/>
        </a:ext>
      </dgm:extLst>
    </dgm:pt>
    <dgm:pt modelId="{0CF2F029-A9FF-485A-AEBF-654A5F73DBE4}" type="pres">
      <dgm:prSet presAssocID="{AAD2B35B-F527-466C-A424-202B664C03AA}" presName="spaceRect" presStyleCnt="0"/>
      <dgm:spPr/>
    </dgm:pt>
    <dgm:pt modelId="{71ADF2B3-58B7-4C07-B791-4E1639444E14}" type="pres">
      <dgm:prSet presAssocID="{AAD2B35B-F527-466C-A424-202B664C03AA}" presName="parTx" presStyleLbl="revTx" presStyleIdx="0" presStyleCnt="3">
        <dgm:presLayoutVars>
          <dgm:chMax val="0"/>
          <dgm:chPref val="0"/>
        </dgm:presLayoutVars>
      </dgm:prSet>
      <dgm:spPr/>
    </dgm:pt>
    <dgm:pt modelId="{2701CD7A-9F56-466D-8304-489B647F61CC}" type="pres">
      <dgm:prSet presAssocID="{BD1A80C6-3F62-4935-8BF8-58492EB0682D}" presName="sibTrans" presStyleCnt="0"/>
      <dgm:spPr/>
    </dgm:pt>
    <dgm:pt modelId="{B9D955A7-BD36-435C-BF48-B7D7B4BF5534}" type="pres">
      <dgm:prSet presAssocID="{AFDE4884-33FE-4AFA-869C-5A9AC598FBA6}" presName="compNode" presStyleCnt="0"/>
      <dgm:spPr/>
    </dgm:pt>
    <dgm:pt modelId="{4C983FA7-5F02-4671-A882-BD340532C47E}" type="pres">
      <dgm:prSet presAssocID="{AFDE4884-33FE-4AFA-869C-5A9AC598FBA6}" presName="bgRect" presStyleLbl="bgShp" presStyleIdx="1" presStyleCnt="3"/>
      <dgm:spPr/>
    </dgm:pt>
    <dgm:pt modelId="{77033137-69C0-40FF-BE39-E48AD7F850B4}" type="pres">
      <dgm:prSet presAssocID="{AFDE4884-33FE-4AFA-869C-5A9AC598FBA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arty Mask"/>
        </a:ext>
      </dgm:extLst>
    </dgm:pt>
    <dgm:pt modelId="{753C9F26-E9CF-4658-831A-1FC1AEDD476E}" type="pres">
      <dgm:prSet presAssocID="{AFDE4884-33FE-4AFA-869C-5A9AC598FBA6}" presName="spaceRect" presStyleCnt="0"/>
      <dgm:spPr/>
    </dgm:pt>
    <dgm:pt modelId="{B545F27D-58D2-4AE7-B9F7-AC5BCD5E7774}" type="pres">
      <dgm:prSet presAssocID="{AFDE4884-33FE-4AFA-869C-5A9AC598FBA6}" presName="parTx" presStyleLbl="revTx" presStyleIdx="1" presStyleCnt="3">
        <dgm:presLayoutVars>
          <dgm:chMax val="0"/>
          <dgm:chPref val="0"/>
        </dgm:presLayoutVars>
      </dgm:prSet>
      <dgm:spPr/>
    </dgm:pt>
    <dgm:pt modelId="{F9970CC9-547E-463B-BA9F-513A4952DCE7}" type="pres">
      <dgm:prSet presAssocID="{FF17D859-1A77-4E91-A121-43CC35D2FB08}" presName="sibTrans" presStyleCnt="0"/>
      <dgm:spPr/>
    </dgm:pt>
    <dgm:pt modelId="{9CBDFC5B-350E-4206-BB65-9CF1657DCF1C}" type="pres">
      <dgm:prSet presAssocID="{C7AC053C-BD4B-4211-AF62-ED675B5DB580}" presName="compNode" presStyleCnt="0"/>
      <dgm:spPr/>
    </dgm:pt>
    <dgm:pt modelId="{7C5CDB23-EE0B-43D1-BDAF-303D192347CF}" type="pres">
      <dgm:prSet presAssocID="{C7AC053C-BD4B-4211-AF62-ED675B5DB580}" presName="bgRect" presStyleLbl="bgShp" presStyleIdx="2" presStyleCnt="3" custLinFactNeighborX="-61" custLinFactNeighborY="922"/>
      <dgm:spPr/>
    </dgm:pt>
    <dgm:pt modelId="{691122E7-CE88-477D-8403-114FD9491D3F}" type="pres">
      <dgm:prSet presAssocID="{C7AC053C-BD4B-4211-AF62-ED675B5DB5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eatre"/>
        </a:ext>
      </dgm:extLst>
    </dgm:pt>
    <dgm:pt modelId="{50E0B5DB-CF99-48E4-A64B-CE4F080B340B}" type="pres">
      <dgm:prSet presAssocID="{C7AC053C-BD4B-4211-AF62-ED675B5DB580}" presName="spaceRect" presStyleCnt="0"/>
      <dgm:spPr/>
    </dgm:pt>
    <dgm:pt modelId="{BD18CBAD-6762-4EEA-ACCC-74592C44F6E5}" type="pres">
      <dgm:prSet presAssocID="{C7AC053C-BD4B-4211-AF62-ED675B5DB580}" presName="parTx" presStyleLbl="revTx" presStyleIdx="2" presStyleCnt="3">
        <dgm:presLayoutVars>
          <dgm:chMax val="0"/>
          <dgm:chPref val="0"/>
        </dgm:presLayoutVars>
      </dgm:prSet>
      <dgm:spPr/>
    </dgm:pt>
  </dgm:ptLst>
  <dgm:cxnLst>
    <dgm:cxn modelId="{7109110B-3DD5-4173-A5F2-56BD3BEB9DAD}" type="presOf" srcId="{AAD2B35B-F527-466C-A424-202B664C03AA}" destId="{71ADF2B3-58B7-4C07-B791-4E1639444E14}" srcOrd="0" destOrd="0" presId="urn:microsoft.com/office/officeart/2018/2/layout/IconVerticalSolidList"/>
    <dgm:cxn modelId="{981F9939-3745-489A-9148-C09D7590A02F}" type="presOf" srcId="{6932E7C4-A05D-4383-9CD1-AD649975B9B1}" destId="{FA585D3D-57AC-454A-B0F6-09487E173FE3}" srcOrd="0" destOrd="0" presId="urn:microsoft.com/office/officeart/2018/2/layout/IconVerticalSolidList"/>
    <dgm:cxn modelId="{A893AF64-86A0-45F1-A2EC-8BD116F2F919}" type="presOf" srcId="{AFDE4884-33FE-4AFA-869C-5A9AC598FBA6}" destId="{B545F27D-58D2-4AE7-B9F7-AC5BCD5E7774}" srcOrd="0" destOrd="0" presId="urn:microsoft.com/office/officeart/2018/2/layout/IconVerticalSolidList"/>
    <dgm:cxn modelId="{CDE3D08C-E8A4-4D77-86C5-B1994F74803A}" srcId="{6932E7C4-A05D-4383-9CD1-AD649975B9B1}" destId="{AFDE4884-33FE-4AFA-869C-5A9AC598FBA6}" srcOrd="1" destOrd="0" parTransId="{5835241E-0E29-4457-AD78-C232C7126521}" sibTransId="{FF17D859-1A77-4E91-A121-43CC35D2FB08}"/>
    <dgm:cxn modelId="{58A4E998-C1AE-4EB3-B302-C7117123A852}" srcId="{6932E7C4-A05D-4383-9CD1-AD649975B9B1}" destId="{AAD2B35B-F527-466C-A424-202B664C03AA}" srcOrd="0" destOrd="0" parTransId="{9B7246F4-6978-47C1-AFD0-CAB06D07FB1F}" sibTransId="{BD1A80C6-3F62-4935-8BF8-58492EB0682D}"/>
    <dgm:cxn modelId="{9F3B0FA5-972A-4612-B886-4E1C3E1B5DCA}" srcId="{6932E7C4-A05D-4383-9CD1-AD649975B9B1}" destId="{C7AC053C-BD4B-4211-AF62-ED675B5DB580}" srcOrd="2" destOrd="0" parTransId="{1B38AD46-97B0-40D9-9D9F-10B87DD1FF88}" sibTransId="{32B934B1-7DA8-45DB-AA40-8569420C66FC}"/>
    <dgm:cxn modelId="{F9AAA4C9-E0EE-4A23-8E13-A68974DDA10C}" type="presOf" srcId="{C7AC053C-BD4B-4211-AF62-ED675B5DB580}" destId="{BD18CBAD-6762-4EEA-ACCC-74592C44F6E5}" srcOrd="0" destOrd="0" presId="urn:microsoft.com/office/officeart/2018/2/layout/IconVerticalSolidList"/>
    <dgm:cxn modelId="{6DD72C87-6AF5-4063-8B07-890BA81B663D}" type="presParOf" srcId="{FA585D3D-57AC-454A-B0F6-09487E173FE3}" destId="{47DC5B9F-1FC7-4063-AB4D-6BCA5737F308}" srcOrd="0" destOrd="0" presId="urn:microsoft.com/office/officeart/2018/2/layout/IconVerticalSolidList"/>
    <dgm:cxn modelId="{EAEE0FFD-D534-4B58-98DA-4E50A984687D}" type="presParOf" srcId="{47DC5B9F-1FC7-4063-AB4D-6BCA5737F308}" destId="{BA385696-4FA2-4334-8852-DB3B8F440AA1}" srcOrd="0" destOrd="0" presId="urn:microsoft.com/office/officeart/2018/2/layout/IconVerticalSolidList"/>
    <dgm:cxn modelId="{A3AD2F58-8A82-4FD9-A8A7-8ACE50360833}" type="presParOf" srcId="{47DC5B9F-1FC7-4063-AB4D-6BCA5737F308}" destId="{5E9BF8ED-CE04-4B1D-9A54-9FA4C2A7B070}" srcOrd="1" destOrd="0" presId="urn:microsoft.com/office/officeart/2018/2/layout/IconVerticalSolidList"/>
    <dgm:cxn modelId="{75FE4F59-C142-41E7-9753-DB7DECF49042}" type="presParOf" srcId="{47DC5B9F-1FC7-4063-AB4D-6BCA5737F308}" destId="{0CF2F029-A9FF-485A-AEBF-654A5F73DBE4}" srcOrd="2" destOrd="0" presId="urn:microsoft.com/office/officeart/2018/2/layout/IconVerticalSolidList"/>
    <dgm:cxn modelId="{753170E6-F0F2-4744-8636-72CDB326F597}" type="presParOf" srcId="{47DC5B9F-1FC7-4063-AB4D-6BCA5737F308}" destId="{71ADF2B3-58B7-4C07-B791-4E1639444E14}" srcOrd="3" destOrd="0" presId="urn:microsoft.com/office/officeart/2018/2/layout/IconVerticalSolidList"/>
    <dgm:cxn modelId="{4BFE144B-30D3-4B42-86BC-5DF1E21295B6}" type="presParOf" srcId="{FA585D3D-57AC-454A-B0F6-09487E173FE3}" destId="{2701CD7A-9F56-466D-8304-489B647F61CC}" srcOrd="1" destOrd="0" presId="urn:microsoft.com/office/officeart/2018/2/layout/IconVerticalSolidList"/>
    <dgm:cxn modelId="{2808CFD6-D849-4904-9A04-326983B8C3EC}" type="presParOf" srcId="{FA585D3D-57AC-454A-B0F6-09487E173FE3}" destId="{B9D955A7-BD36-435C-BF48-B7D7B4BF5534}" srcOrd="2" destOrd="0" presId="urn:microsoft.com/office/officeart/2018/2/layout/IconVerticalSolidList"/>
    <dgm:cxn modelId="{067BDE76-FCBC-41CE-80D7-C3262DAB6ABB}" type="presParOf" srcId="{B9D955A7-BD36-435C-BF48-B7D7B4BF5534}" destId="{4C983FA7-5F02-4671-A882-BD340532C47E}" srcOrd="0" destOrd="0" presId="urn:microsoft.com/office/officeart/2018/2/layout/IconVerticalSolidList"/>
    <dgm:cxn modelId="{32B40187-6ED9-4EE3-B84A-CFCF9ED4E416}" type="presParOf" srcId="{B9D955A7-BD36-435C-BF48-B7D7B4BF5534}" destId="{77033137-69C0-40FF-BE39-E48AD7F850B4}" srcOrd="1" destOrd="0" presId="urn:microsoft.com/office/officeart/2018/2/layout/IconVerticalSolidList"/>
    <dgm:cxn modelId="{4EED3BEC-240B-4A12-93F8-AE4EFEB14B58}" type="presParOf" srcId="{B9D955A7-BD36-435C-BF48-B7D7B4BF5534}" destId="{753C9F26-E9CF-4658-831A-1FC1AEDD476E}" srcOrd="2" destOrd="0" presId="urn:microsoft.com/office/officeart/2018/2/layout/IconVerticalSolidList"/>
    <dgm:cxn modelId="{0EEAB11E-2400-45FC-A30B-FB8C501D7C9C}" type="presParOf" srcId="{B9D955A7-BD36-435C-BF48-B7D7B4BF5534}" destId="{B545F27D-58D2-4AE7-B9F7-AC5BCD5E7774}" srcOrd="3" destOrd="0" presId="urn:microsoft.com/office/officeart/2018/2/layout/IconVerticalSolidList"/>
    <dgm:cxn modelId="{337A2477-0BB3-47B4-BF43-5315A7D3ACA0}" type="presParOf" srcId="{FA585D3D-57AC-454A-B0F6-09487E173FE3}" destId="{F9970CC9-547E-463B-BA9F-513A4952DCE7}" srcOrd="3" destOrd="0" presId="urn:microsoft.com/office/officeart/2018/2/layout/IconVerticalSolidList"/>
    <dgm:cxn modelId="{DCFC1778-2518-41D7-A542-DB21328FF33E}" type="presParOf" srcId="{FA585D3D-57AC-454A-B0F6-09487E173FE3}" destId="{9CBDFC5B-350E-4206-BB65-9CF1657DCF1C}" srcOrd="4" destOrd="0" presId="urn:microsoft.com/office/officeart/2018/2/layout/IconVerticalSolidList"/>
    <dgm:cxn modelId="{29AB6722-11BF-45FC-A606-BB994411222E}" type="presParOf" srcId="{9CBDFC5B-350E-4206-BB65-9CF1657DCF1C}" destId="{7C5CDB23-EE0B-43D1-BDAF-303D192347CF}" srcOrd="0" destOrd="0" presId="urn:microsoft.com/office/officeart/2018/2/layout/IconVerticalSolidList"/>
    <dgm:cxn modelId="{A51931DF-B3D7-47E6-97E9-EF2383603DDD}" type="presParOf" srcId="{9CBDFC5B-350E-4206-BB65-9CF1657DCF1C}" destId="{691122E7-CE88-477D-8403-114FD9491D3F}" srcOrd="1" destOrd="0" presId="urn:microsoft.com/office/officeart/2018/2/layout/IconVerticalSolidList"/>
    <dgm:cxn modelId="{CE4C93FC-92D7-4056-9025-3E8DA051B32D}" type="presParOf" srcId="{9CBDFC5B-350E-4206-BB65-9CF1657DCF1C}" destId="{50E0B5DB-CF99-48E4-A64B-CE4F080B340B}" srcOrd="2" destOrd="0" presId="urn:microsoft.com/office/officeart/2018/2/layout/IconVerticalSolidList"/>
    <dgm:cxn modelId="{C672320B-8569-4479-A7BD-99EE50EDE6F3}" type="presParOf" srcId="{9CBDFC5B-350E-4206-BB65-9CF1657DCF1C}" destId="{BD18CBAD-6762-4EEA-ACCC-74592C44F6E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E8F41D-8492-451A-AEAE-0F35FC9C8A5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2E0D1469-6FB3-4237-9BF3-81E8583EF49C}">
      <dgm:prSet/>
      <dgm:spPr/>
      <dgm:t>
        <a:bodyPr/>
        <a:lstStyle/>
        <a:p>
          <a:r>
            <a:rPr lang="en-US"/>
            <a:t>“</a:t>
          </a:r>
          <a:r>
            <a:rPr lang="en-US" b="0" i="0"/>
            <a:t>Some propose that the arts have the potential to nurture talent, reduce stigma, and provide a platform for others to see the “ability” in disability .” In other words, it’s using theatre to help create conversations between disabled and non-disabled people. </a:t>
          </a:r>
          <a:endParaRPr lang="en-US"/>
        </a:p>
      </dgm:t>
    </dgm:pt>
    <dgm:pt modelId="{ED762A1C-E5A6-4AEF-BE10-7AD557C51683}" type="parTrans" cxnId="{0CA5A03B-2210-460A-A282-1C2B64F8D3A8}">
      <dgm:prSet/>
      <dgm:spPr/>
      <dgm:t>
        <a:bodyPr/>
        <a:lstStyle/>
        <a:p>
          <a:endParaRPr lang="en-US"/>
        </a:p>
      </dgm:t>
    </dgm:pt>
    <dgm:pt modelId="{F91AC3B3-CB84-488E-9FC9-C0DCB504EB65}" type="sibTrans" cxnId="{0CA5A03B-2210-460A-A282-1C2B64F8D3A8}">
      <dgm:prSet/>
      <dgm:spPr/>
      <dgm:t>
        <a:bodyPr/>
        <a:lstStyle/>
        <a:p>
          <a:endParaRPr lang="en-US"/>
        </a:p>
      </dgm:t>
    </dgm:pt>
    <dgm:pt modelId="{3CFCA03C-B741-438B-AB91-BA8A55872951}">
      <dgm:prSet/>
      <dgm:spPr/>
      <dgm:t>
        <a:bodyPr/>
        <a:lstStyle/>
        <a:p>
          <a:r>
            <a:rPr lang="en-US"/>
            <a:t>Theatre is built upon empathy and inclusion of all, to deny someone of that is not Theatre or art.</a:t>
          </a:r>
        </a:p>
      </dgm:t>
    </dgm:pt>
    <dgm:pt modelId="{4E5BFFBF-81BE-410A-AED3-36653BCF7062}" type="parTrans" cxnId="{2442A21B-6915-41C8-8BAC-4D3E24E3C7DE}">
      <dgm:prSet/>
      <dgm:spPr/>
      <dgm:t>
        <a:bodyPr/>
        <a:lstStyle/>
        <a:p>
          <a:endParaRPr lang="en-US"/>
        </a:p>
      </dgm:t>
    </dgm:pt>
    <dgm:pt modelId="{C746009C-E88A-4DDA-9142-EAE51E32E2CB}" type="sibTrans" cxnId="{2442A21B-6915-41C8-8BAC-4D3E24E3C7DE}">
      <dgm:prSet/>
      <dgm:spPr/>
      <dgm:t>
        <a:bodyPr/>
        <a:lstStyle/>
        <a:p>
          <a:endParaRPr lang="en-US"/>
        </a:p>
      </dgm:t>
    </dgm:pt>
    <dgm:pt modelId="{21DF7539-C5C3-4D6A-AA3E-1B6501601E88}">
      <dgm:prSet/>
      <dgm:spPr/>
      <dgm:t>
        <a:bodyPr/>
        <a:lstStyle/>
        <a:p>
          <a:r>
            <a:rPr lang="en-US"/>
            <a:t>“I want theatre organizations and artists to think about radically transforming their work to meet the needs of audience members and how that can help welcome new audiences. “</a:t>
          </a:r>
        </a:p>
      </dgm:t>
    </dgm:pt>
    <dgm:pt modelId="{5B8EBB77-5E8D-47DA-9C44-53A0F3205E10}" type="parTrans" cxnId="{0AEF0187-CAAB-4A5C-AD8C-1FE75115686C}">
      <dgm:prSet/>
      <dgm:spPr/>
      <dgm:t>
        <a:bodyPr/>
        <a:lstStyle/>
        <a:p>
          <a:endParaRPr lang="en-US"/>
        </a:p>
      </dgm:t>
    </dgm:pt>
    <dgm:pt modelId="{1AEDAC9C-6A2D-413E-A4A0-B0AA5E69CDC9}" type="sibTrans" cxnId="{0AEF0187-CAAB-4A5C-AD8C-1FE75115686C}">
      <dgm:prSet/>
      <dgm:spPr/>
      <dgm:t>
        <a:bodyPr/>
        <a:lstStyle/>
        <a:p>
          <a:endParaRPr lang="en-US"/>
        </a:p>
      </dgm:t>
    </dgm:pt>
    <dgm:pt modelId="{32470210-03AB-48E0-9310-B950E087175D}" type="pres">
      <dgm:prSet presAssocID="{B4E8F41D-8492-451A-AEAE-0F35FC9C8A53}" presName="linear" presStyleCnt="0">
        <dgm:presLayoutVars>
          <dgm:animLvl val="lvl"/>
          <dgm:resizeHandles val="exact"/>
        </dgm:presLayoutVars>
      </dgm:prSet>
      <dgm:spPr/>
    </dgm:pt>
    <dgm:pt modelId="{16D2BF8B-BF97-4A45-B689-7CED3F8C36F0}" type="pres">
      <dgm:prSet presAssocID="{2E0D1469-6FB3-4237-9BF3-81E8583EF49C}" presName="parentText" presStyleLbl="node1" presStyleIdx="0" presStyleCnt="3">
        <dgm:presLayoutVars>
          <dgm:chMax val="0"/>
          <dgm:bulletEnabled val="1"/>
        </dgm:presLayoutVars>
      </dgm:prSet>
      <dgm:spPr/>
    </dgm:pt>
    <dgm:pt modelId="{BF3E9D1A-A2BB-4ADD-878A-B4560E38EF0D}" type="pres">
      <dgm:prSet presAssocID="{F91AC3B3-CB84-488E-9FC9-C0DCB504EB65}" presName="spacer" presStyleCnt="0"/>
      <dgm:spPr/>
    </dgm:pt>
    <dgm:pt modelId="{BD947E67-2D24-4083-A5C4-F74D25696963}" type="pres">
      <dgm:prSet presAssocID="{3CFCA03C-B741-438B-AB91-BA8A55872951}" presName="parentText" presStyleLbl="node1" presStyleIdx="1" presStyleCnt="3">
        <dgm:presLayoutVars>
          <dgm:chMax val="0"/>
          <dgm:bulletEnabled val="1"/>
        </dgm:presLayoutVars>
      </dgm:prSet>
      <dgm:spPr/>
    </dgm:pt>
    <dgm:pt modelId="{580A4B29-428A-41A4-A56A-2DF0FEF95DEC}" type="pres">
      <dgm:prSet presAssocID="{C746009C-E88A-4DDA-9142-EAE51E32E2CB}" presName="spacer" presStyleCnt="0"/>
      <dgm:spPr/>
    </dgm:pt>
    <dgm:pt modelId="{3BEF460E-26CD-4707-ADDA-933B17B7C4EA}" type="pres">
      <dgm:prSet presAssocID="{21DF7539-C5C3-4D6A-AA3E-1B6501601E88}" presName="parentText" presStyleLbl="node1" presStyleIdx="2" presStyleCnt="3">
        <dgm:presLayoutVars>
          <dgm:chMax val="0"/>
          <dgm:bulletEnabled val="1"/>
        </dgm:presLayoutVars>
      </dgm:prSet>
      <dgm:spPr/>
    </dgm:pt>
  </dgm:ptLst>
  <dgm:cxnLst>
    <dgm:cxn modelId="{2442A21B-6915-41C8-8BAC-4D3E24E3C7DE}" srcId="{B4E8F41D-8492-451A-AEAE-0F35FC9C8A53}" destId="{3CFCA03C-B741-438B-AB91-BA8A55872951}" srcOrd="1" destOrd="0" parTransId="{4E5BFFBF-81BE-410A-AED3-36653BCF7062}" sibTransId="{C746009C-E88A-4DDA-9142-EAE51E32E2CB}"/>
    <dgm:cxn modelId="{0CA5A03B-2210-460A-A282-1C2B64F8D3A8}" srcId="{B4E8F41D-8492-451A-AEAE-0F35FC9C8A53}" destId="{2E0D1469-6FB3-4237-9BF3-81E8583EF49C}" srcOrd="0" destOrd="0" parTransId="{ED762A1C-E5A6-4AEF-BE10-7AD557C51683}" sibTransId="{F91AC3B3-CB84-488E-9FC9-C0DCB504EB65}"/>
    <dgm:cxn modelId="{6A840B6E-5E2D-44C8-BD4B-13EC1E357B56}" type="presOf" srcId="{2E0D1469-6FB3-4237-9BF3-81E8583EF49C}" destId="{16D2BF8B-BF97-4A45-B689-7CED3F8C36F0}" srcOrd="0" destOrd="0" presId="urn:microsoft.com/office/officeart/2005/8/layout/vList2"/>
    <dgm:cxn modelId="{AD464976-CBE1-4C44-9BD5-16361BD55E43}" type="presOf" srcId="{3CFCA03C-B741-438B-AB91-BA8A55872951}" destId="{BD947E67-2D24-4083-A5C4-F74D25696963}" srcOrd="0" destOrd="0" presId="urn:microsoft.com/office/officeart/2005/8/layout/vList2"/>
    <dgm:cxn modelId="{0AEF0187-CAAB-4A5C-AD8C-1FE75115686C}" srcId="{B4E8F41D-8492-451A-AEAE-0F35FC9C8A53}" destId="{21DF7539-C5C3-4D6A-AA3E-1B6501601E88}" srcOrd="2" destOrd="0" parTransId="{5B8EBB77-5E8D-47DA-9C44-53A0F3205E10}" sibTransId="{1AEDAC9C-6A2D-413E-A4A0-B0AA5E69CDC9}"/>
    <dgm:cxn modelId="{33B3C087-8275-42A3-8F8F-ADCB76438B1E}" type="presOf" srcId="{B4E8F41D-8492-451A-AEAE-0F35FC9C8A53}" destId="{32470210-03AB-48E0-9310-B950E087175D}" srcOrd="0" destOrd="0" presId="urn:microsoft.com/office/officeart/2005/8/layout/vList2"/>
    <dgm:cxn modelId="{F1D685DC-57DF-4749-8544-5DB468E297AF}" type="presOf" srcId="{21DF7539-C5C3-4D6A-AA3E-1B6501601E88}" destId="{3BEF460E-26CD-4707-ADDA-933B17B7C4EA}" srcOrd="0" destOrd="0" presId="urn:microsoft.com/office/officeart/2005/8/layout/vList2"/>
    <dgm:cxn modelId="{C1759F84-395D-4087-8D2D-254CF2EF197E}" type="presParOf" srcId="{32470210-03AB-48E0-9310-B950E087175D}" destId="{16D2BF8B-BF97-4A45-B689-7CED3F8C36F0}" srcOrd="0" destOrd="0" presId="urn:microsoft.com/office/officeart/2005/8/layout/vList2"/>
    <dgm:cxn modelId="{B4CA5C64-6537-4A2C-9F7F-9B87B070549F}" type="presParOf" srcId="{32470210-03AB-48E0-9310-B950E087175D}" destId="{BF3E9D1A-A2BB-4ADD-878A-B4560E38EF0D}" srcOrd="1" destOrd="0" presId="urn:microsoft.com/office/officeart/2005/8/layout/vList2"/>
    <dgm:cxn modelId="{3CE4C946-FD9D-4F9A-BE96-ECEA683329F4}" type="presParOf" srcId="{32470210-03AB-48E0-9310-B950E087175D}" destId="{BD947E67-2D24-4083-A5C4-F74D25696963}" srcOrd="2" destOrd="0" presId="urn:microsoft.com/office/officeart/2005/8/layout/vList2"/>
    <dgm:cxn modelId="{E7849297-B30F-4077-9BD7-5FC5624ECFBD}" type="presParOf" srcId="{32470210-03AB-48E0-9310-B950E087175D}" destId="{580A4B29-428A-41A4-A56A-2DF0FEF95DEC}" srcOrd="3" destOrd="0" presId="urn:microsoft.com/office/officeart/2005/8/layout/vList2"/>
    <dgm:cxn modelId="{E8CE3F7B-E1AC-41D5-9AE7-7D1318AA8588}" type="presParOf" srcId="{32470210-03AB-48E0-9310-B950E087175D}" destId="{3BEF460E-26CD-4707-ADDA-933B17B7C4E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444DF7-7B81-4C73-BE2F-45B28736D264}" type="doc">
      <dgm:prSet loTypeId="urn:microsoft.com/office/officeart/2016/7/layout/HorizontalActionList" loCatId="List" qsTypeId="urn:microsoft.com/office/officeart/2005/8/quickstyle/simple1" qsCatId="simple" csTypeId="urn:microsoft.com/office/officeart/2005/8/colors/accent1_2" csCatId="accent1" phldr="1"/>
      <dgm:spPr/>
      <dgm:t>
        <a:bodyPr/>
        <a:lstStyle/>
        <a:p>
          <a:endParaRPr lang="en-US"/>
        </a:p>
      </dgm:t>
    </dgm:pt>
    <dgm:pt modelId="{65DA3E13-C929-4940-9606-F1AF7203EBF4}">
      <dgm:prSet/>
      <dgm:spPr/>
      <dgm:t>
        <a:bodyPr/>
        <a:lstStyle/>
        <a:p>
          <a:r>
            <a:rPr lang="en-US"/>
            <a:t>Fight</a:t>
          </a:r>
        </a:p>
      </dgm:t>
    </dgm:pt>
    <dgm:pt modelId="{54552219-4534-4188-B234-58008E618B87}" type="parTrans" cxnId="{FB3BB6F9-76FA-4037-A9DC-FB026BD8E672}">
      <dgm:prSet/>
      <dgm:spPr/>
      <dgm:t>
        <a:bodyPr/>
        <a:lstStyle/>
        <a:p>
          <a:endParaRPr lang="en-US"/>
        </a:p>
      </dgm:t>
    </dgm:pt>
    <dgm:pt modelId="{1646DC34-3B81-4901-9AAE-2300EB602A91}" type="sibTrans" cxnId="{FB3BB6F9-76FA-4037-A9DC-FB026BD8E672}">
      <dgm:prSet/>
      <dgm:spPr/>
      <dgm:t>
        <a:bodyPr/>
        <a:lstStyle/>
        <a:p>
          <a:endParaRPr lang="en-US"/>
        </a:p>
      </dgm:t>
    </dgm:pt>
    <dgm:pt modelId="{24ED7224-1866-4727-8D94-F8A0B27859BC}">
      <dgm:prSet/>
      <dgm:spPr/>
      <dgm:t>
        <a:bodyPr/>
        <a:lstStyle/>
        <a:p>
          <a:r>
            <a:rPr lang="en-US"/>
            <a:t>Fight for relaxed performances at your theatre and university. Inclusion is what Theatre is built upon.</a:t>
          </a:r>
        </a:p>
      </dgm:t>
    </dgm:pt>
    <dgm:pt modelId="{E5093C1C-80A8-4A19-9D5A-21F0710C1105}" type="parTrans" cxnId="{5C2628BF-29B1-4878-A014-B60C0C1FD121}">
      <dgm:prSet/>
      <dgm:spPr/>
      <dgm:t>
        <a:bodyPr/>
        <a:lstStyle/>
        <a:p>
          <a:endParaRPr lang="en-US"/>
        </a:p>
      </dgm:t>
    </dgm:pt>
    <dgm:pt modelId="{E72C110E-AEC7-430E-BB00-CFDFF25A4F7A}" type="sibTrans" cxnId="{5C2628BF-29B1-4878-A014-B60C0C1FD121}">
      <dgm:prSet/>
      <dgm:spPr/>
      <dgm:t>
        <a:bodyPr/>
        <a:lstStyle/>
        <a:p>
          <a:endParaRPr lang="en-US"/>
        </a:p>
      </dgm:t>
    </dgm:pt>
    <dgm:pt modelId="{6EB6D6A5-1095-48AB-BC14-A76D50714A09}">
      <dgm:prSet/>
      <dgm:spPr/>
      <dgm:t>
        <a:bodyPr/>
        <a:lstStyle/>
        <a:p>
          <a:r>
            <a:rPr lang="en-US"/>
            <a:t>Hire</a:t>
          </a:r>
        </a:p>
      </dgm:t>
    </dgm:pt>
    <dgm:pt modelId="{C553D6C3-CE91-44B9-B63B-CB7AC9E87880}" type="parTrans" cxnId="{34EA471C-00F1-4B77-8E21-DD836E9611D2}">
      <dgm:prSet/>
      <dgm:spPr/>
      <dgm:t>
        <a:bodyPr/>
        <a:lstStyle/>
        <a:p>
          <a:endParaRPr lang="en-US"/>
        </a:p>
      </dgm:t>
    </dgm:pt>
    <dgm:pt modelId="{5F7DF347-A314-436F-8092-4A5DF4544D80}" type="sibTrans" cxnId="{34EA471C-00F1-4B77-8E21-DD836E9611D2}">
      <dgm:prSet/>
      <dgm:spPr/>
      <dgm:t>
        <a:bodyPr/>
        <a:lstStyle/>
        <a:p>
          <a:endParaRPr lang="en-US"/>
        </a:p>
      </dgm:t>
    </dgm:pt>
    <dgm:pt modelId="{7C1D5658-75CE-474D-A8D3-0087EA058486}">
      <dgm:prSet/>
      <dgm:spPr/>
      <dgm:t>
        <a:bodyPr/>
        <a:lstStyle/>
        <a:p>
          <a:r>
            <a:rPr lang="en-US"/>
            <a:t>Hire Inclusion specialists for the design process of the relaxed shows, as to not trigger any of the audience members. </a:t>
          </a:r>
        </a:p>
      </dgm:t>
    </dgm:pt>
    <dgm:pt modelId="{D0885E5C-577D-4159-9B8F-8FE9068F4A27}" type="parTrans" cxnId="{A1D20C2C-D1CB-4391-BAB4-EA9203DCC346}">
      <dgm:prSet/>
      <dgm:spPr/>
      <dgm:t>
        <a:bodyPr/>
        <a:lstStyle/>
        <a:p>
          <a:endParaRPr lang="en-US"/>
        </a:p>
      </dgm:t>
    </dgm:pt>
    <dgm:pt modelId="{8A95824C-7938-4184-B920-9DEDBA25C48A}" type="sibTrans" cxnId="{A1D20C2C-D1CB-4391-BAB4-EA9203DCC346}">
      <dgm:prSet/>
      <dgm:spPr/>
      <dgm:t>
        <a:bodyPr/>
        <a:lstStyle/>
        <a:p>
          <a:endParaRPr lang="en-US"/>
        </a:p>
      </dgm:t>
    </dgm:pt>
    <dgm:pt modelId="{B48A6031-EA55-494B-98AE-20C7D4DBCA4B}">
      <dgm:prSet/>
      <dgm:spPr/>
      <dgm:t>
        <a:bodyPr/>
        <a:lstStyle/>
        <a:p>
          <a:r>
            <a:rPr lang="en-US" dirty="0"/>
            <a:t>Collect Data</a:t>
          </a:r>
        </a:p>
      </dgm:t>
    </dgm:pt>
    <dgm:pt modelId="{57B27C96-4F35-4E13-B8A2-A9176B225DC5}" type="parTrans" cxnId="{5C79CBC5-1659-45D3-9127-44874D007953}">
      <dgm:prSet/>
      <dgm:spPr/>
      <dgm:t>
        <a:bodyPr/>
        <a:lstStyle/>
        <a:p>
          <a:endParaRPr lang="en-US"/>
        </a:p>
      </dgm:t>
    </dgm:pt>
    <dgm:pt modelId="{D6BE6FDC-9EF7-44FB-B193-5712A319CBDA}" type="sibTrans" cxnId="{5C79CBC5-1659-45D3-9127-44874D007953}">
      <dgm:prSet/>
      <dgm:spPr/>
      <dgm:t>
        <a:bodyPr/>
        <a:lstStyle/>
        <a:p>
          <a:endParaRPr lang="en-US"/>
        </a:p>
      </dgm:t>
    </dgm:pt>
    <dgm:pt modelId="{4007683B-15D2-4F21-AE63-078CB1803BDE}">
      <dgm:prSet/>
      <dgm:spPr/>
      <dgm:t>
        <a:bodyPr/>
        <a:lstStyle/>
        <a:p>
          <a:r>
            <a:rPr lang="en-US"/>
            <a:t>Collect data and share with other members of the theatre community. Publish your findings so everyone has access to what works and doesn’t work in a relaxed setting. </a:t>
          </a:r>
        </a:p>
      </dgm:t>
    </dgm:pt>
    <dgm:pt modelId="{31381C9A-ADB7-4550-8CEA-B595645114F0}" type="parTrans" cxnId="{3B55C064-73A2-4968-B944-994D3CD109A6}">
      <dgm:prSet/>
      <dgm:spPr/>
      <dgm:t>
        <a:bodyPr/>
        <a:lstStyle/>
        <a:p>
          <a:endParaRPr lang="en-US"/>
        </a:p>
      </dgm:t>
    </dgm:pt>
    <dgm:pt modelId="{9C51BB9D-3DEA-4BED-A952-51051FD7461F}" type="sibTrans" cxnId="{3B55C064-73A2-4968-B944-994D3CD109A6}">
      <dgm:prSet/>
      <dgm:spPr/>
      <dgm:t>
        <a:bodyPr/>
        <a:lstStyle/>
        <a:p>
          <a:endParaRPr lang="en-US"/>
        </a:p>
      </dgm:t>
    </dgm:pt>
    <dgm:pt modelId="{E658BF4E-A8BC-4043-BD0A-19A0D4FE3CEA}">
      <dgm:prSet/>
      <dgm:spPr/>
      <dgm:t>
        <a:bodyPr/>
        <a:lstStyle/>
        <a:p>
          <a:r>
            <a:rPr lang="en-US" dirty="0"/>
            <a:t>Advocate</a:t>
          </a:r>
        </a:p>
      </dgm:t>
    </dgm:pt>
    <dgm:pt modelId="{EA25A43C-B38F-4723-9AB4-2A8BD67AAEA0}" type="parTrans" cxnId="{D0B6D80F-8237-4ABD-8B72-DCB7447D850E}">
      <dgm:prSet/>
      <dgm:spPr/>
      <dgm:t>
        <a:bodyPr/>
        <a:lstStyle/>
        <a:p>
          <a:endParaRPr lang="en-US"/>
        </a:p>
      </dgm:t>
    </dgm:pt>
    <dgm:pt modelId="{2F48A1D0-9C59-42EA-8CF4-59AEBA30D8FA}" type="sibTrans" cxnId="{D0B6D80F-8237-4ABD-8B72-DCB7447D850E}">
      <dgm:prSet/>
      <dgm:spPr/>
      <dgm:t>
        <a:bodyPr/>
        <a:lstStyle/>
        <a:p>
          <a:endParaRPr lang="en-US"/>
        </a:p>
      </dgm:t>
    </dgm:pt>
    <dgm:pt modelId="{27C05224-D029-473D-811E-55B241555943}">
      <dgm:prSet/>
      <dgm:spPr/>
      <dgm:t>
        <a:bodyPr/>
        <a:lstStyle/>
        <a:p>
          <a:r>
            <a:rPr lang="en-US"/>
            <a:t>Be an advocate for the inclusion of everyone in theatre </a:t>
          </a:r>
        </a:p>
      </dgm:t>
    </dgm:pt>
    <dgm:pt modelId="{8C5DEF83-C1F8-4F20-9031-F1DCD49B4A3B}" type="parTrans" cxnId="{A6650A0A-2E65-4BC6-85A7-929DF1E5CE72}">
      <dgm:prSet/>
      <dgm:spPr/>
      <dgm:t>
        <a:bodyPr/>
        <a:lstStyle/>
        <a:p>
          <a:endParaRPr lang="en-US"/>
        </a:p>
      </dgm:t>
    </dgm:pt>
    <dgm:pt modelId="{BED80AB0-03A0-4FE8-B4E3-D3F936E3941F}" type="sibTrans" cxnId="{A6650A0A-2E65-4BC6-85A7-929DF1E5CE72}">
      <dgm:prSet/>
      <dgm:spPr/>
      <dgm:t>
        <a:bodyPr/>
        <a:lstStyle/>
        <a:p>
          <a:endParaRPr lang="en-US"/>
        </a:p>
      </dgm:t>
    </dgm:pt>
    <dgm:pt modelId="{66AE7B25-B4E7-4BA5-87E4-1AD5FFA3E828}">
      <dgm:prSet/>
      <dgm:spPr/>
      <dgm:t>
        <a:bodyPr/>
        <a:lstStyle/>
        <a:p>
          <a:r>
            <a:rPr lang="en-US" dirty="0"/>
            <a:t>Inclusion</a:t>
          </a:r>
        </a:p>
      </dgm:t>
    </dgm:pt>
    <dgm:pt modelId="{44B6ACA1-6DA0-42C0-A829-4E248D9EB22E}" type="parTrans" cxnId="{687EAEC5-6965-44AF-A6C4-9D2735A4CCDE}">
      <dgm:prSet/>
      <dgm:spPr/>
      <dgm:t>
        <a:bodyPr/>
        <a:lstStyle/>
        <a:p>
          <a:endParaRPr lang="en-US"/>
        </a:p>
      </dgm:t>
    </dgm:pt>
    <dgm:pt modelId="{FD3E3BB7-C7F2-470C-8DCF-9BC843EB55AD}" type="sibTrans" cxnId="{687EAEC5-6965-44AF-A6C4-9D2735A4CCDE}">
      <dgm:prSet/>
      <dgm:spPr/>
      <dgm:t>
        <a:bodyPr/>
        <a:lstStyle/>
        <a:p>
          <a:endParaRPr lang="en-US"/>
        </a:p>
      </dgm:t>
    </dgm:pt>
    <dgm:pt modelId="{DC565656-8387-466C-B710-A15902FB0903}">
      <dgm:prSet/>
      <dgm:spPr/>
      <dgm:t>
        <a:bodyPr/>
        <a:lstStyle/>
        <a:p>
          <a:r>
            <a:rPr lang="en-US"/>
            <a:t>Offer more relaxed performances</a:t>
          </a:r>
        </a:p>
      </dgm:t>
    </dgm:pt>
    <dgm:pt modelId="{D512CD46-4672-49A7-B927-95721A615E92}" type="parTrans" cxnId="{A9E24349-717A-4184-918F-15D63AB10FCB}">
      <dgm:prSet/>
      <dgm:spPr/>
      <dgm:t>
        <a:bodyPr/>
        <a:lstStyle/>
        <a:p>
          <a:endParaRPr lang="en-US"/>
        </a:p>
      </dgm:t>
    </dgm:pt>
    <dgm:pt modelId="{4E49D348-5061-41E8-90CE-A5AED43187AF}" type="sibTrans" cxnId="{A9E24349-717A-4184-918F-15D63AB10FCB}">
      <dgm:prSet/>
      <dgm:spPr/>
      <dgm:t>
        <a:bodyPr/>
        <a:lstStyle/>
        <a:p>
          <a:endParaRPr lang="en-US"/>
        </a:p>
      </dgm:t>
    </dgm:pt>
    <dgm:pt modelId="{4F6EFBD0-8783-4ECF-9F8C-D0503813CEF8}">
      <dgm:prSet/>
      <dgm:spPr/>
      <dgm:t>
        <a:bodyPr/>
        <a:lstStyle/>
        <a:p>
          <a:r>
            <a:rPr lang="en-US" dirty="0"/>
            <a:t>Follow Through</a:t>
          </a:r>
        </a:p>
      </dgm:t>
    </dgm:pt>
    <dgm:pt modelId="{29439CD3-B9EF-4EB5-AB34-BB855F7D4E7E}" type="parTrans" cxnId="{109BFF66-6F30-411D-BCF2-33D41F675E42}">
      <dgm:prSet/>
      <dgm:spPr/>
      <dgm:t>
        <a:bodyPr/>
        <a:lstStyle/>
        <a:p>
          <a:endParaRPr lang="en-US"/>
        </a:p>
      </dgm:t>
    </dgm:pt>
    <dgm:pt modelId="{4D6A181C-A7BF-4324-BA63-1CEDF8A42F42}" type="sibTrans" cxnId="{109BFF66-6F30-411D-BCF2-33D41F675E42}">
      <dgm:prSet/>
      <dgm:spPr/>
      <dgm:t>
        <a:bodyPr/>
        <a:lstStyle/>
        <a:p>
          <a:endParaRPr lang="en-US"/>
        </a:p>
      </dgm:t>
    </dgm:pt>
    <dgm:pt modelId="{29A4A6FA-0100-4CC3-BB0F-2A2BD48ECBFD}">
      <dgm:prSet/>
      <dgm:spPr/>
      <dgm:t>
        <a:bodyPr/>
        <a:lstStyle/>
        <a:p>
          <a:r>
            <a:rPr lang="en-US"/>
            <a:t>Follow some Inclusion Podcasts, Instagram's and Blogs to learn more!</a:t>
          </a:r>
        </a:p>
      </dgm:t>
    </dgm:pt>
    <dgm:pt modelId="{7F1573B0-85D0-4A7B-8110-4572A0840F07}" type="parTrans" cxnId="{DAB89742-5BAB-4ACE-B937-1863AA65FC06}">
      <dgm:prSet/>
      <dgm:spPr/>
      <dgm:t>
        <a:bodyPr/>
        <a:lstStyle/>
        <a:p>
          <a:endParaRPr lang="en-US"/>
        </a:p>
      </dgm:t>
    </dgm:pt>
    <dgm:pt modelId="{E2EEBBD1-27F7-4C04-B52D-E2251901FA23}" type="sibTrans" cxnId="{DAB89742-5BAB-4ACE-B937-1863AA65FC06}">
      <dgm:prSet/>
      <dgm:spPr/>
      <dgm:t>
        <a:bodyPr/>
        <a:lstStyle/>
        <a:p>
          <a:endParaRPr lang="en-US"/>
        </a:p>
      </dgm:t>
    </dgm:pt>
    <dgm:pt modelId="{E09B7035-85CB-41AE-97F4-B28E061A4C6D}" type="pres">
      <dgm:prSet presAssocID="{C7444DF7-7B81-4C73-BE2F-45B28736D264}" presName="Name0" presStyleCnt="0">
        <dgm:presLayoutVars>
          <dgm:dir/>
          <dgm:animLvl val="lvl"/>
          <dgm:resizeHandles val="exact"/>
        </dgm:presLayoutVars>
      </dgm:prSet>
      <dgm:spPr/>
    </dgm:pt>
    <dgm:pt modelId="{69F94446-A650-4C0A-8D5D-E9CDDD9923C5}" type="pres">
      <dgm:prSet presAssocID="{65DA3E13-C929-4940-9606-F1AF7203EBF4}" presName="composite" presStyleCnt="0"/>
      <dgm:spPr/>
    </dgm:pt>
    <dgm:pt modelId="{64B7762D-849E-4BB5-84BC-22CE48CB5AF5}" type="pres">
      <dgm:prSet presAssocID="{65DA3E13-C929-4940-9606-F1AF7203EBF4}" presName="parTx" presStyleLbl="alignNode1" presStyleIdx="0" presStyleCnt="6">
        <dgm:presLayoutVars>
          <dgm:chMax val="0"/>
          <dgm:chPref val="0"/>
        </dgm:presLayoutVars>
      </dgm:prSet>
      <dgm:spPr/>
    </dgm:pt>
    <dgm:pt modelId="{7D36901E-EBF5-4BA1-A580-41690F60AAF4}" type="pres">
      <dgm:prSet presAssocID="{65DA3E13-C929-4940-9606-F1AF7203EBF4}" presName="desTx" presStyleLbl="alignAccFollowNode1" presStyleIdx="0" presStyleCnt="6">
        <dgm:presLayoutVars/>
      </dgm:prSet>
      <dgm:spPr/>
    </dgm:pt>
    <dgm:pt modelId="{2DC2B529-4A6D-4191-B639-1F3B68143B04}" type="pres">
      <dgm:prSet presAssocID="{1646DC34-3B81-4901-9AAE-2300EB602A91}" presName="space" presStyleCnt="0"/>
      <dgm:spPr/>
    </dgm:pt>
    <dgm:pt modelId="{78D33F2D-FA1F-4C5E-8D3E-44D43420CFE1}" type="pres">
      <dgm:prSet presAssocID="{6EB6D6A5-1095-48AB-BC14-A76D50714A09}" presName="composite" presStyleCnt="0"/>
      <dgm:spPr/>
    </dgm:pt>
    <dgm:pt modelId="{B5E23460-3513-4315-9854-6C0A131D646A}" type="pres">
      <dgm:prSet presAssocID="{6EB6D6A5-1095-48AB-BC14-A76D50714A09}" presName="parTx" presStyleLbl="alignNode1" presStyleIdx="1" presStyleCnt="6">
        <dgm:presLayoutVars>
          <dgm:chMax val="0"/>
          <dgm:chPref val="0"/>
        </dgm:presLayoutVars>
      </dgm:prSet>
      <dgm:spPr/>
    </dgm:pt>
    <dgm:pt modelId="{B1561339-EB78-4F2F-BF52-82DFBFA98A72}" type="pres">
      <dgm:prSet presAssocID="{6EB6D6A5-1095-48AB-BC14-A76D50714A09}" presName="desTx" presStyleLbl="alignAccFollowNode1" presStyleIdx="1" presStyleCnt="6">
        <dgm:presLayoutVars/>
      </dgm:prSet>
      <dgm:spPr/>
    </dgm:pt>
    <dgm:pt modelId="{047FF0B8-2C24-462B-821C-71F034EB2CB0}" type="pres">
      <dgm:prSet presAssocID="{5F7DF347-A314-436F-8092-4A5DF4544D80}" presName="space" presStyleCnt="0"/>
      <dgm:spPr/>
    </dgm:pt>
    <dgm:pt modelId="{C55F3310-3CD7-4071-A50B-F882B30ECE87}" type="pres">
      <dgm:prSet presAssocID="{B48A6031-EA55-494B-98AE-20C7D4DBCA4B}" presName="composite" presStyleCnt="0"/>
      <dgm:spPr/>
    </dgm:pt>
    <dgm:pt modelId="{1AA55648-92F4-49D4-BFC5-C82C761FE79E}" type="pres">
      <dgm:prSet presAssocID="{B48A6031-EA55-494B-98AE-20C7D4DBCA4B}" presName="parTx" presStyleLbl="alignNode1" presStyleIdx="2" presStyleCnt="6">
        <dgm:presLayoutVars>
          <dgm:chMax val="0"/>
          <dgm:chPref val="0"/>
        </dgm:presLayoutVars>
      </dgm:prSet>
      <dgm:spPr/>
    </dgm:pt>
    <dgm:pt modelId="{E8EF7E41-3EE7-4F88-AD7C-1926288835DA}" type="pres">
      <dgm:prSet presAssocID="{B48A6031-EA55-494B-98AE-20C7D4DBCA4B}" presName="desTx" presStyleLbl="alignAccFollowNode1" presStyleIdx="2" presStyleCnt="6">
        <dgm:presLayoutVars/>
      </dgm:prSet>
      <dgm:spPr/>
    </dgm:pt>
    <dgm:pt modelId="{7AF29FEE-60B8-43E2-9D40-18E3A336DE81}" type="pres">
      <dgm:prSet presAssocID="{D6BE6FDC-9EF7-44FB-B193-5712A319CBDA}" presName="space" presStyleCnt="0"/>
      <dgm:spPr/>
    </dgm:pt>
    <dgm:pt modelId="{159B4F10-35EE-4486-8B30-560CF4BF9720}" type="pres">
      <dgm:prSet presAssocID="{E658BF4E-A8BC-4043-BD0A-19A0D4FE3CEA}" presName="composite" presStyleCnt="0"/>
      <dgm:spPr/>
    </dgm:pt>
    <dgm:pt modelId="{C1B300B0-5A7B-4599-B8BC-3D0022CDD38D}" type="pres">
      <dgm:prSet presAssocID="{E658BF4E-A8BC-4043-BD0A-19A0D4FE3CEA}" presName="parTx" presStyleLbl="alignNode1" presStyleIdx="3" presStyleCnt="6">
        <dgm:presLayoutVars>
          <dgm:chMax val="0"/>
          <dgm:chPref val="0"/>
        </dgm:presLayoutVars>
      </dgm:prSet>
      <dgm:spPr/>
    </dgm:pt>
    <dgm:pt modelId="{BE8B468A-BF45-4C20-B78C-818006F4FADE}" type="pres">
      <dgm:prSet presAssocID="{E658BF4E-A8BC-4043-BD0A-19A0D4FE3CEA}" presName="desTx" presStyleLbl="alignAccFollowNode1" presStyleIdx="3" presStyleCnt="6">
        <dgm:presLayoutVars/>
      </dgm:prSet>
      <dgm:spPr/>
    </dgm:pt>
    <dgm:pt modelId="{AF791873-4F77-4D78-8891-C39D3FA18AB3}" type="pres">
      <dgm:prSet presAssocID="{2F48A1D0-9C59-42EA-8CF4-59AEBA30D8FA}" presName="space" presStyleCnt="0"/>
      <dgm:spPr/>
    </dgm:pt>
    <dgm:pt modelId="{40D3892B-9029-419A-9BC4-1431AABEC687}" type="pres">
      <dgm:prSet presAssocID="{66AE7B25-B4E7-4BA5-87E4-1AD5FFA3E828}" presName="composite" presStyleCnt="0"/>
      <dgm:spPr/>
    </dgm:pt>
    <dgm:pt modelId="{3D87EE0D-EF91-460A-A096-C92AC2657351}" type="pres">
      <dgm:prSet presAssocID="{66AE7B25-B4E7-4BA5-87E4-1AD5FFA3E828}" presName="parTx" presStyleLbl="alignNode1" presStyleIdx="4" presStyleCnt="6">
        <dgm:presLayoutVars>
          <dgm:chMax val="0"/>
          <dgm:chPref val="0"/>
        </dgm:presLayoutVars>
      </dgm:prSet>
      <dgm:spPr/>
    </dgm:pt>
    <dgm:pt modelId="{99D8A726-6B19-479D-AA5F-3C684EA07CCB}" type="pres">
      <dgm:prSet presAssocID="{66AE7B25-B4E7-4BA5-87E4-1AD5FFA3E828}" presName="desTx" presStyleLbl="alignAccFollowNode1" presStyleIdx="4" presStyleCnt="6">
        <dgm:presLayoutVars/>
      </dgm:prSet>
      <dgm:spPr/>
    </dgm:pt>
    <dgm:pt modelId="{E1FE24B1-4B48-4A4B-8F38-B9E3B05DB1A3}" type="pres">
      <dgm:prSet presAssocID="{FD3E3BB7-C7F2-470C-8DCF-9BC843EB55AD}" presName="space" presStyleCnt="0"/>
      <dgm:spPr/>
    </dgm:pt>
    <dgm:pt modelId="{A6E8C02B-2D2F-480D-96F5-27D835A3BE8B}" type="pres">
      <dgm:prSet presAssocID="{4F6EFBD0-8783-4ECF-9F8C-D0503813CEF8}" presName="composite" presStyleCnt="0"/>
      <dgm:spPr/>
    </dgm:pt>
    <dgm:pt modelId="{56880E63-E063-47B9-9005-B15A744BA099}" type="pres">
      <dgm:prSet presAssocID="{4F6EFBD0-8783-4ECF-9F8C-D0503813CEF8}" presName="parTx" presStyleLbl="alignNode1" presStyleIdx="5" presStyleCnt="6">
        <dgm:presLayoutVars>
          <dgm:chMax val="0"/>
          <dgm:chPref val="0"/>
        </dgm:presLayoutVars>
      </dgm:prSet>
      <dgm:spPr/>
    </dgm:pt>
    <dgm:pt modelId="{72895602-6E6D-4EB4-976A-9127E4B8F9B6}" type="pres">
      <dgm:prSet presAssocID="{4F6EFBD0-8783-4ECF-9F8C-D0503813CEF8}" presName="desTx" presStyleLbl="alignAccFollowNode1" presStyleIdx="5" presStyleCnt="6">
        <dgm:presLayoutVars/>
      </dgm:prSet>
      <dgm:spPr/>
    </dgm:pt>
  </dgm:ptLst>
  <dgm:cxnLst>
    <dgm:cxn modelId="{A6650A0A-2E65-4BC6-85A7-929DF1E5CE72}" srcId="{E658BF4E-A8BC-4043-BD0A-19A0D4FE3CEA}" destId="{27C05224-D029-473D-811E-55B241555943}" srcOrd="0" destOrd="0" parTransId="{8C5DEF83-C1F8-4F20-9031-F1DCD49B4A3B}" sibTransId="{BED80AB0-03A0-4FE8-B4E3-D3F936E3941F}"/>
    <dgm:cxn modelId="{D0B6D80F-8237-4ABD-8B72-DCB7447D850E}" srcId="{C7444DF7-7B81-4C73-BE2F-45B28736D264}" destId="{E658BF4E-A8BC-4043-BD0A-19A0D4FE3CEA}" srcOrd="3" destOrd="0" parTransId="{EA25A43C-B38F-4723-9AB4-2A8BD67AAEA0}" sibTransId="{2F48A1D0-9C59-42EA-8CF4-59AEBA30D8FA}"/>
    <dgm:cxn modelId="{34EA471C-00F1-4B77-8E21-DD836E9611D2}" srcId="{C7444DF7-7B81-4C73-BE2F-45B28736D264}" destId="{6EB6D6A5-1095-48AB-BC14-A76D50714A09}" srcOrd="1" destOrd="0" parTransId="{C553D6C3-CE91-44B9-B63B-CB7AC9E87880}" sibTransId="{5F7DF347-A314-436F-8092-4A5DF4544D80}"/>
    <dgm:cxn modelId="{A1D20C2C-D1CB-4391-BAB4-EA9203DCC346}" srcId="{6EB6D6A5-1095-48AB-BC14-A76D50714A09}" destId="{7C1D5658-75CE-474D-A8D3-0087EA058486}" srcOrd="0" destOrd="0" parTransId="{D0885E5C-577D-4159-9B8F-8FE9068F4A27}" sibTransId="{8A95824C-7938-4184-B920-9DEDBA25C48A}"/>
    <dgm:cxn modelId="{DF17B940-EA47-4960-83D6-0AB272273C2B}" type="presOf" srcId="{66AE7B25-B4E7-4BA5-87E4-1AD5FFA3E828}" destId="{3D87EE0D-EF91-460A-A096-C92AC2657351}" srcOrd="0" destOrd="0" presId="urn:microsoft.com/office/officeart/2016/7/layout/HorizontalActionList"/>
    <dgm:cxn modelId="{DAB89742-5BAB-4ACE-B937-1863AA65FC06}" srcId="{4F6EFBD0-8783-4ECF-9F8C-D0503813CEF8}" destId="{29A4A6FA-0100-4CC3-BB0F-2A2BD48ECBFD}" srcOrd="0" destOrd="0" parTransId="{7F1573B0-85D0-4A7B-8110-4572A0840F07}" sibTransId="{E2EEBBD1-27F7-4C04-B52D-E2251901FA23}"/>
    <dgm:cxn modelId="{07B24D43-F5C4-4803-A770-63EF3A19C074}" type="presOf" srcId="{24ED7224-1866-4727-8D94-F8A0B27859BC}" destId="{7D36901E-EBF5-4BA1-A580-41690F60AAF4}" srcOrd="0" destOrd="0" presId="urn:microsoft.com/office/officeart/2016/7/layout/HorizontalActionList"/>
    <dgm:cxn modelId="{3B55C064-73A2-4968-B944-994D3CD109A6}" srcId="{B48A6031-EA55-494B-98AE-20C7D4DBCA4B}" destId="{4007683B-15D2-4F21-AE63-078CB1803BDE}" srcOrd="0" destOrd="0" parTransId="{31381C9A-ADB7-4550-8CEA-B595645114F0}" sibTransId="{9C51BB9D-3DEA-4BED-A952-51051FD7461F}"/>
    <dgm:cxn modelId="{109BFF66-6F30-411D-BCF2-33D41F675E42}" srcId="{C7444DF7-7B81-4C73-BE2F-45B28736D264}" destId="{4F6EFBD0-8783-4ECF-9F8C-D0503813CEF8}" srcOrd="5" destOrd="0" parTransId="{29439CD3-B9EF-4EB5-AB34-BB855F7D4E7E}" sibTransId="{4D6A181C-A7BF-4324-BA63-1CEDF8A42F42}"/>
    <dgm:cxn modelId="{A9E24349-717A-4184-918F-15D63AB10FCB}" srcId="{66AE7B25-B4E7-4BA5-87E4-1AD5FFA3E828}" destId="{DC565656-8387-466C-B710-A15902FB0903}" srcOrd="0" destOrd="0" parTransId="{D512CD46-4672-49A7-B927-95721A615E92}" sibTransId="{4E49D348-5061-41E8-90CE-A5AED43187AF}"/>
    <dgm:cxn modelId="{608DD84C-E9C9-42CB-B3FB-1F127AD857B5}" type="presOf" srcId="{4007683B-15D2-4F21-AE63-078CB1803BDE}" destId="{E8EF7E41-3EE7-4F88-AD7C-1926288835DA}" srcOrd="0" destOrd="0" presId="urn:microsoft.com/office/officeart/2016/7/layout/HorizontalActionList"/>
    <dgm:cxn modelId="{7AE92087-46B4-4734-B21D-231D6EA75F1A}" type="presOf" srcId="{E658BF4E-A8BC-4043-BD0A-19A0D4FE3CEA}" destId="{C1B300B0-5A7B-4599-B8BC-3D0022CDD38D}" srcOrd="0" destOrd="0" presId="urn:microsoft.com/office/officeart/2016/7/layout/HorizontalActionList"/>
    <dgm:cxn modelId="{6D5E8D9B-EE53-4F35-B089-8102BFD8C33A}" type="presOf" srcId="{DC565656-8387-466C-B710-A15902FB0903}" destId="{99D8A726-6B19-479D-AA5F-3C684EA07CCB}" srcOrd="0" destOrd="0" presId="urn:microsoft.com/office/officeart/2016/7/layout/HorizontalActionList"/>
    <dgm:cxn modelId="{05A4409E-215C-4FBB-887F-D25D87235F3E}" type="presOf" srcId="{27C05224-D029-473D-811E-55B241555943}" destId="{BE8B468A-BF45-4C20-B78C-818006F4FADE}" srcOrd="0" destOrd="0" presId="urn:microsoft.com/office/officeart/2016/7/layout/HorizontalActionList"/>
    <dgm:cxn modelId="{D8E12BA0-E4A6-466F-BCCF-7E1D901CBEC5}" type="presOf" srcId="{29A4A6FA-0100-4CC3-BB0F-2A2BD48ECBFD}" destId="{72895602-6E6D-4EB4-976A-9127E4B8F9B6}" srcOrd="0" destOrd="0" presId="urn:microsoft.com/office/officeart/2016/7/layout/HorizontalActionList"/>
    <dgm:cxn modelId="{6D565EA9-4F49-4C34-82AE-80A26E277910}" type="presOf" srcId="{7C1D5658-75CE-474D-A8D3-0087EA058486}" destId="{B1561339-EB78-4F2F-BF52-82DFBFA98A72}" srcOrd="0" destOrd="0" presId="urn:microsoft.com/office/officeart/2016/7/layout/HorizontalActionList"/>
    <dgm:cxn modelId="{C0A466B2-4BA9-4731-8B38-1F6FFA537798}" type="presOf" srcId="{6EB6D6A5-1095-48AB-BC14-A76D50714A09}" destId="{B5E23460-3513-4315-9854-6C0A131D646A}" srcOrd="0" destOrd="0" presId="urn:microsoft.com/office/officeart/2016/7/layout/HorizontalActionList"/>
    <dgm:cxn modelId="{5C2628BF-29B1-4878-A014-B60C0C1FD121}" srcId="{65DA3E13-C929-4940-9606-F1AF7203EBF4}" destId="{24ED7224-1866-4727-8D94-F8A0B27859BC}" srcOrd="0" destOrd="0" parTransId="{E5093C1C-80A8-4A19-9D5A-21F0710C1105}" sibTransId="{E72C110E-AEC7-430E-BB00-CFDFF25A4F7A}"/>
    <dgm:cxn modelId="{687EAEC5-6965-44AF-A6C4-9D2735A4CCDE}" srcId="{C7444DF7-7B81-4C73-BE2F-45B28736D264}" destId="{66AE7B25-B4E7-4BA5-87E4-1AD5FFA3E828}" srcOrd="4" destOrd="0" parTransId="{44B6ACA1-6DA0-42C0-A829-4E248D9EB22E}" sibTransId="{FD3E3BB7-C7F2-470C-8DCF-9BC843EB55AD}"/>
    <dgm:cxn modelId="{5C79CBC5-1659-45D3-9127-44874D007953}" srcId="{C7444DF7-7B81-4C73-BE2F-45B28736D264}" destId="{B48A6031-EA55-494B-98AE-20C7D4DBCA4B}" srcOrd="2" destOrd="0" parTransId="{57B27C96-4F35-4E13-B8A2-A9176B225DC5}" sibTransId="{D6BE6FDC-9EF7-44FB-B193-5712A319CBDA}"/>
    <dgm:cxn modelId="{429D13CA-B42A-4ED1-9239-6B0E2F1D6504}" type="presOf" srcId="{C7444DF7-7B81-4C73-BE2F-45B28736D264}" destId="{E09B7035-85CB-41AE-97F4-B28E061A4C6D}" srcOrd="0" destOrd="0" presId="urn:microsoft.com/office/officeart/2016/7/layout/HorizontalActionList"/>
    <dgm:cxn modelId="{8F109CDB-1723-4F65-ABC2-B38BFF53E7EE}" type="presOf" srcId="{65DA3E13-C929-4940-9606-F1AF7203EBF4}" destId="{64B7762D-849E-4BB5-84BC-22CE48CB5AF5}" srcOrd="0" destOrd="0" presId="urn:microsoft.com/office/officeart/2016/7/layout/HorizontalActionList"/>
    <dgm:cxn modelId="{CF7FB0E2-65D2-4BB9-8746-C3479FD25C9E}" type="presOf" srcId="{B48A6031-EA55-494B-98AE-20C7D4DBCA4B}" destId="{1AA55648-92F4-49D4-BFC5-C82C761FE79E}" srcOrd="0" destOrd="0" presId="urn:microsoft.com/office/officeart/2016/7/layout/HorizontalActionList"/>
    <dgm:cxn modelId="{FB3BB6F9-76FA-4037-A9DC-FB026BD8E672}" srcId="{C7444DF7-7B81-4C73-BE2F-45B28736D264}" destId="{65DA3E13-C929-4940-9606-F1AF7203EBF4}" srcOrd="0" destOrd="0" parTransId="{54552219-4534-4188-B234-58008E618B87}" sibTransId="{1646DC34-3B81-4901-9AAE-2300EB602A91}"/>
    <dgm:cxn modelId="{596052FB-0A41-40A4-A253-AFD4A00CF40F}" type="presOf" srcId="{4F6EFBD0-8783-4ECF-9F8C-D0503813CEF8}" destId="{56880E63-E063-47B9-9005-B15A744BA099}" srcOrd="0" destOrd="0" presId="urn:microsoft.com/office/officeart/2016/7/layout/HorizontalActionList"/>
    <dgm:cxn modelId="{18B4CAED-55FA-42BE-AA89-1BD331DFB370}" type="presParOf" srcId="{E09B7035-85CB-41AE-97F4-B28E061A4C6D}" destId="{69F94446-A650-4C0A-8D5D-E9CDDD9923C5}" srcOrd="0" destOrd="0" presId="urn:microsoft.com/office/officeart/2016/7/layout/HorizontalActionList"/>
    <dgm:cxn modelId="{187AB4AE-C740-4495-94C3-0A93C010D09D}" type="presParOf" srcId="{69F94446-A650-4C0A-8D5D-E9CDDD9923C5}" destId="{64B7762D-849E-4BB5-84BC-22CE48CB5AF5}" srcOrd="0" destOrd="0" presId="urn:microsoft.com/office/officeart/2016/7/layout/HorizontalActionList"/>
    <dgm:cxn modelId="{12225A6F-F4DF-4F5D-B57D-C4B6D2F8409F}" type="presParOf" srcId="{69F94446-A650-4C0A-8D5D-E9CDDD9923C5}" destId="{7D36901E-EBF5-4BA1-A580-41690F60AAF4}" srcOrd="1" destOrd="0" presId="urn:microsoft.com/office/officeart/2016/7/layout/HorizontalActionList"/>
    <dgm:cxn modelId="{CEC725FF-5D80-4E6F-AD53-A9E1D927EDD3}" type="presParOf" srcId="{E09B7035-85CB-41AE-97F4-B28E061A4C6D}" destId="{2DC2B529-4A6D-4191-B639-1F3B68143B04}" srcOrd="1" destOrd="0" presId="urn:microsoft.com/office/officeart/2016/7/layout/HorizontalActionList"/>
    <dgm:cxn modelId="{34CC2778-75D6-4F81-A01E-27D2E5B276CF}" type="presParOf" srcId="{E09B7035-85CB-41AE-97F4-B28E061A4C6D}" destId="{78D33F2D-FA1F-4C5E-8D3E-44D43420CFE1}" srcOrd="2" destOrd="0" presId="urn:microsoft.com/office/officeart/2016/7/layout/HorizontalActionList"/>
    <dgm:cxn modelId="{88F0EC56-9127-4D20-BA66-512F64C207B2}" type="presParOf" srcId="{78D33F2D-FA1F-4C5E-8D3E-44D43420CFE1}" destId="{B5E23460-3513-4315-9854-6C0A131D646A}" srcOrd="0" destOrd="0" presId="urn:microsoft.com/office/officeart/2016/7/layout/HorizontalActionList"/>
    <dgm:cxn modelId="{5DDF8551-055E-48B8-8112-C6F88CB2BFF0}" type="presParOf" srcId="{78D33F2D-FA1F-4C5E-8D3E-44D43420CFE1}" destId="{B1561339-EB78-4F2F-BF52-82DFBFA98A72}" srcOrd="1" destOrd="0" presId="urn:microsoft.com/office/officeart/2016/7/layout/HorizontalActionList"/>
    <dgm:cxn modelId="{2F63F9C8-9E76-498E-9971-E74C9C921B16}" type="presParOf" srcId="{E09B7035-85CB-41AE-97F4-B28E061A4C6D}" destId="{047FF0B8-2C24-462B-821C-71F034EB2CB0}" srcOrd="3" destOrd="0" presId="urn:microsoft.com/office/officeart/2016/7/layout/HorizontalActionList"/>
    <dgm:cxn modelId="{D12AD82D-56C6-4F40-BCCA-72D525E49772}" type="presParOf" srcId="{E09B7035-85CB-41AE-97F4-B28E061A4C6D}" destId="{C55F3310-3CD7-4071-A50B-F882B30ECE87}" srcOrd="4" destOrd="0" presId="urn:microsoft.com/office/officeart/2016/7/layout/HorizontalActionList"/>
    <dgm:cxn modelId="{E73B076E-9748-48CB-9813-19ED475818F4}" type="presParOf" srcId="{C55F3310-3CD7-4071-A50B-F882B30ECE87}" destId="{1AA55648-92F4-49D4-BFC5-C82C761FE79E}" srcOrd="0" destOrd="0" presId="urn:microsoft.com/office/officeart/2016/7/layout/HorizontalActionList"/>
    <dgm:cxn modelId="{FF109883-7212-4453-8B5C-25649E83CE1B}" type="presParOf" srcId="{C55F3310-3CD7-4071-A50B-F882B30ECE87}" destId="{E8EF7E41-3EE7-4F88-AD7C-1926288835DA}" srcOrd="1" destOrd="0" presId="urn:microsoft.com/office/officeart/2016/7/layout/HorizontalActionList"/>
    <dgm:cxn modelId="{855D1E03-C449-48C4-8CCF-59811066D919}" type="presParOf" srcId="{E09B7035-85CB-41AE-97F4-B28E061A4C6D}" destId="{7AF29FEE-60B8-43E2-9D40-18E3A336DE81}" srcOrd="5" destOrd="0" presId="urn:microsoft.com/office/officeart/2016/7/layout/HorizontalActionList"/>
    <dgm:cxn modelId="{CD112573-B2B7-4134-9BC5-9F6D2570C453}" type="presParOf" srcId="{E09B7035-85CB-41AE-97F4-B28E061A4C6D}" destId="{159B4F10-35EE-4486-8B30-560CF4BF9720}" srcOrd="6" destOrd="0" presId="urn:microsoft.com/office/officeart/2016/7/layout/HorizontalActionList"/>
    <dgm:cxn modelId="{7FCA7BFF-64E1-4119-8418-09C6C89FBF9B}" type="presParOf" srcId="{159B4F10-35EE-4486-8B30-560CF4BF9720}" destId="{C1B300B0-5A7B-4599-B8BC-3D0022CDD38D}" srcOrd="0" destOrd="0" presId="urn:microsoft.com/office/officeart/2016/7/layout/HorizontalActionList"/>
    <dgm:cxn modelId="{5205B00C-A5A2-4B03-B746-A683C299A837}" type="presParOf" srcId="{159B4F10-35EE-4486-8B30-560CF4BF9720}" destId="{BE8B468A-BF45-4C20-B78C-818006F4FADE}" srcOrd="1" destOrd="0" presId="urn:microsoft.com/office/officeart/2016/7/layout/HorizontalActionList"/>
    <dgm:cxn modelId="{F4CB7978-477B-4582-97FE-829AF3909BBB}" type="presParOf" srcId="{E09B7035-85CB-41AE-97F4-B28E061A4C6D}" destId="{AF791873-4F77-4D78-8891-C39D3FA18AB3}" srcOrd="7" destOrd="0" presId="urn:microsoft.com/office/officeart/2016/7/layout/HorizontalActionList"/>
    <dgm:cxn modelId="{C61D235A-CF9B-4F28-A19C-9F330BEAB5C8}" type="presParOf" srcId="{E09B7035-85CB-41AE-97F4-B28E061A4C6D}" destId="{40D3892B-9029-419A-9BC4-1431AABEC687}" srcOrd="8" destOrd="0" presId="urn:microsoft.com/office/officeart/2016/7/layout/HorizontalActionList"/>
    <dgm:cxn modelId="{6246342E-FB78-4CAA-B55C-C9AA64F659D8}" type="presParOf" srcId="{40D3892B-9029-419A-9BC4-1431AABEC687}" destId="{3D87EE0D-EF91-460A-A096-C92AC2657351}" srcOrd="0" destOrd="0" presId="urn:microsoft.com/office/officeart/2016/7/layout/HorizontalActionList"/>
    <dgm:cxn modelId="{13BB533E-0949-4F48-86D5-CF1D5D5B54C0}" type="presParOf" srcId="{40D3892B-9029-419A-9BC4-1431AABEC687}" destId="{99D8A726-6B19-479D-AA5F-3C684EA07CCB}" srcOrd="1" destOrd="0" presId="urn:microsoft.com/office/officeart/2016/7/layout/HorizontalActionList"/>
    <dgm:cxn modelId="{3BFAD51C-EE70-4BC7-A2EC-F47E60E8E98B}" type="presParOf" srcId="{E09B7035-85CB-41AE-97F4-B28E061A4C6D}" destId="{E1FE24B1-4B48-4A4B-8F38-B9E3B05DB1A3}" srcOrd="9" destOrd="0" presId="urn:microsoft.com/office/officeart/2016/7/layout/HorizontalActionList"/>
    <dgm:cxn modelId="{FB399404-C26F-4A3C-9CED-B6DFD3729FDE}" type="presParOf" srcId="{E09B7035-85CB-41AE-97F4-B28E061A4C6D}" destId="{A6E8C02B-2D2F-480D-96F5-27D835A3BE8B}" srcOrd="10" destOrd="0" presId="urn:microsoft.com/office/officeart/2016/7/layout/HorizontalActionList"/>
    <dgm:cxn modelId="{0C3789FC-F502-4ABB-B8B4-D23F6BEEA5B8}" type="presParOf" srcId="{A6E8C02B-2D2F-480D-96F5-27D835A3BE8B}" destId="{56880E63-E063-47B9-9005-B15A744BA099}" srcOrd="0" destOrd="0" presId="urn:microsoft.com/office/officeart/2016/7/layout/HorizontalActionList"/>
    <dgm:cxn modelId="{F5753007-F278-442C-A317-F9431AE45BA1}" type="presParOf" srcId="{A6E8C02B-2D2F-480D-96F5-27D835A3BE8B}" destId="{72895602-6E6D-4EB4-976A-9127E4B8F9B6}"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85696-4FA2-4334-8852-DB3B8F440AA1}">
      <dsp:nvSpPr>
        <dsp:cNvPr id="0" name=""/>
        <dsp:cNvSpPr/>
      </dsp:nvSpPr>
      <dsp:spPr>
        <a:xfrm>
          <a:off x="0" y="657"/>
          <a:ext cx="6400401" cy="1539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BF8ED-CE04-4B1D-9A54-9FA4C2A7B070}">
      <dsp:nvSpPr>
        <dsp:cNvPr id="0" name=""/>
        <dsp:cNvSpPr/>
      </dsp:nvSpPr>
      <dsp:spPr>
        <a:xfrm>
          <a:off x="465649" y="347008"/>
          <a:ext cx="846635" cy="8466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ADF2B3-58B7-4C07-B791-4E1639444E14}">
      <dsp:nvSpPr>
        <dsp:cNvPr id="0" name=""/>
        <dsp:cNvSpPr/>
      </dsp:nvSpPr>
      <dsp:spPr>
        <a:xfrm>
          <a:off x="1777934" y="657"/>
          <a:ext cx="4622466" cy="153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13" tIns="162913" rIns="162913" bIns="162913" numCol="1" spcCol="1270" anchor="ctr" anchorCtr="0">
          <a:noAutofit/>
        </a:bodyPr>
        <a:lstStyle/>
        <a:p>
          <a:pPr marL="0" lvl="0" indent="0" algn="l" defTabSz="1111250">
            <a:lnSpc>
              <a:spcPct val="90000"/>
            </a:lnSpc>
            <a:spcBef>
              <a:spcPct val="0"/>
            </a:spcBef>
            <a:spcAft>
              <a:spcPct val="35000"/>
            </a:spcAft>
            <a:buNone/>
          </a:pPr>
          <a:r>
            <a:rPr lang="en-US" sz="2500" kern="1200" dirty="0"/>
            <a:t>It is the visual aspects of the play, sometimes called, “the plays spectacle.”</a:t>
          </a:r>
        </a:p>
      </dsp:txBody>
      <dsp:txXfrm>
        <a:off x="1777934" y="657"/>
        <a:ext cx="4622466" cy="1539337"/>
      </dsp:txXfrm>
    </dsp:sp>
    <dsp:sp modelId="{4C983FA7-5F02-4671-A882-BD340532C47E}">
      <dsp:nvSpPr>
        <dsp:cNvPr id="0" name=""/>
        <dsp:cNvSpPr/>
      </dsp:nvSpPr>
      <dsp:spPr>
        <a:xfrm>
          <a:off x="0" y="1924829"/>
          <a:ext cx="6400401" cy="1539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033137-69C0-40FF-BE39-E48AD7F850B4}">
      <dsp:nvSpPr>
        <dsp:cNvPr id="0" name=""/>
        <dsp:cNvSpPr/>
      </dsp:nvSpPr>
      <dsp:spPr>
        <a:xfrm>
          <a:off x="465649" y="2271180"/>
          <a:ext cx="846635" cy="8466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45F27D-58D2-4AE7-B9F7-AC5BCD5E7774}">
      <dsp:nvSpPr>
        <dsp:cNvPr id="0" name=""/>
        <dsp:cNvSpPr/>
      </dsp:nvSpPr>
      <dsp:spPr>
        <a:xfrm>
          <a:off x="1777934" y="1924829"/>
          <a:ext cx="4622466" cy="153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13" tIns="162913" rIns="162913" bIns="162913" numCol="1" spcCol="1270" anchor="ctr" anchorCtr="0">
          <a:noAutofit/>
        </a:bodyPr>
        <a:lstStyle/>
        <a:p>
          <a:pPr marL="0" lvl="0" indent="0" algn="l" defTabSz="1111250">
            <a:lnSpc>
              <a:spcPct val="90000"/>
            </a:lnSpc>
            <a:spcBef>
              <a:spcPct val="0"/>
            </a:spcBef>
            <a:spcAft>
              <a:spcPct val="35000"/>
            </a:spcAft>
            <a:buNone/>
          </a:pPr>
          <a:r>
            <a:rPr lang="en-US" sz="2500" kern="1200" dirty="0"/>
            <a:t>It involves lighting, sound, scenic, costume, props, and hair and makeup designs. </a:t>
          </a:r>
        </a:p>
      </dsp:txBody>
      <dsp:txXfrm>
        <a:off x="1777934" y="1924829"/>
        <a:ext cx="4622466" cy="1539337"/>
      </dsp:txXfrm>
    </dsp:sp>
    <dsp:sp modelId="{7C5CDB23-EE0B-43D1-BDAF-303D192347CF}">
      <dsp:nvSpPr>
        <dsp:cNvPr id="0" name=""/>
        <dsp:cNvSpPr/>
      </dsp:nvSpPr>
      <dsp:spPr>
        <a:xfrm>
          <a:off x="0" y="3849659"/>
          <a:ext cx="6400401" cy="153933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1122E7-CE88-477D-8403-114FD9491D3F}">
      <dsp:nvSpPr>
        <dsp:cNvPr id="0" name=""/>
        <dsp:cNvSpPr/>
      </dsp:nvSpPr>
      <dsp:spPr>
        <a:xfrm>
          <a:off x="465649" y="4195352"/>
          <a:ext cx="846635" cy="8466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D18CBAD-6762-4EEA-ACCC-74592C44F6E5}">
      <dsp:nvSpPr>
        <dsp:cNvPr id="0" name=""/>
        <dsp:cNvSpPr/>
      </dsp:nvSpPr>
      <dsp:spPr>
        <a:xfrm>
          <a:off x="1777934" y="3849001"/>
          <a:ext cx="4622466" cy="15393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13" tIns="162913" rIns="162913" bIns="162913" numCol="1" spcCol="1270" anchor="ctr" anchorCtr="0">
          <a:noAutofit/>
        </a:bodyPr>
        <a:lstStyle/>
        <a:p>
          <a:pPr marL="0" lvl="0" indent="0" algn="l" defTabSz="1111250">
            <a:lnSpc>
              <a:spcPct val="90000"/>
            </a:lnSpc>
            <a:spcBef>
              <a:spcPct val="0"/>
            </a:spcBef>
            <a:spcAft>
              <a:spcPct val="35000"/>
            </a:spcAft>
            <a:buNone/>
          </a:pPr>
          <a:r>
            <a:rPr lang="en-US" sz="2500" kern="1200" dirty="0"/>
            <a:t>It helps bring the audience into the reality of the play. </a:t>
          </a:r>
        </a:p>
      </dsp:txBody>
      <dsp:txXfrm>
        <a:off x="1777934" y="3849001"/>
        <a:ext cx="4622466" cy="15393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D2BF8B-BF97-4A45-B689-7CED3F8C36F0}">
      <dsp:nvSpPr>
        <dsp:cNvPr id="0" name=""/>
        <dsp:cNvSpPr/>
      </dsp:nvSpPr>
      <dsp:spPr>
        <a:xfrm>
          <a:off x="0" y="494004"/>
          <a:ext cx="6544416" cy="1193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a:t>
          </a:r>
          <a:r>
            <a:rPr lang="en-US" sz="1700" b="0" i="0" kern="1200"/>
            <a:t>Some propose that the arts have the potential to nurture talent, reduce stigma, and provide a platform for others to see the “ability” in disability .” In other words, it’s using theatre to help create conversations between disabled and non-disabled people. </a:t>
          </a:r>
          <a:endParaRPr lang="en-US" sz="1700" kern="1200"/>
        </a:p>
      </dsp:txBody>
      <dsp:txXfrm>
        <a:off x="58257" y="552261"/>
        <a:ext cx="6427902" cy="1076886"/>
      </dsp:txXfrm>
    </dsp:sp>
    <dsp:sp modelId="{BD947E67-2D24-4083-A5C4-F74D25696963}">
      <dsp:nvSpPr>
        <dsp:cNvPr id="0" name=""/>
        <dsp:cNvSpPr/>
      </dsp:nvSpPr>
      <dsp:spPr>
        <a:xfrm>
          <a:off x="0" y="1736364"/>
          <a:ext cx="6544416" cy="1193400"/>
        </a:xfrm>
        <a:prstGeom prst="roundRect">
          <a:avLst/>
        </a:prstGeom>
        <a:solidFill>
          <a:schemeClr val="accent2">
            <a:hueOff val="742451"/>
            <a:satOff val="-7803"/>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Theatre is built upon empathy and inclusion of all, to deny someone of that is not Theatre or art.</a:t>
          </a:r>
        </a:p>
      </dsp:txBody>
      <dsp:txXfrm>
        <a:off x="58257" y="1794621"/>
        <a:ext cx="6427902" cy="1076886"/>
      </dsp:txXfrm>
    </dsp:sp>
    <dsp:sp modelId="{3BEF460E-26CD-4707-ADDA-933B17B7C4EA}">
      <dsp:nvSpPr>
        <dsp:cNvPr id="0" name=""/>
        <dsp:cNvSpPr/>
      </dsp:nvSpPr>
      <dsp:spPr>
        <a:xfrm>
          <a:off x="0" y="2978724"/>
          <a:ext cx="6544416" cy="1193400"/>
        </a:xfrm>
        <a:prstGeom prst="roundRect">
          <a:avLst/>
        </a:prstGeom>
        <a:solidFill>
          <a:schemeClr val="accent2">
            <a:hueOff val="1484901"/>
            <a:satOff val="-15607"/>
            <a:lumOff val="-5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 want theatre organizations and artists to think about radically transforming their work to meet the needs of audience members and how that can help welcome new audiences. “</a:t>
          </a:r>
        </a:p>
      </dsp:txBody>
      <dsp:txXfrm>
        <a:off x="58257" y="3036981"/>
        <a:ext cx="6427902" cy="10768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B7762D-849E-4BB5-84BC-22CE48CB5AF5}">
      <dsp:nvSpPr>
        <dsp:cNvPr id="0" name=""/>
        <dsp:cNvSpPr/>
      </dsp:nvSpPr>
      <dsp:spPr>
        <a:xfrm>
          <a:off x="8367" y="824663"/>
          <a:ext cx="1559775" cy="4679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57" tIns="123257" rIns="123257" bIns="123257" numCol="1" spcCol="1270" anchor="ctr" anchorCtr="0">
          <a:noAutofit/>
        </a:bodyPr>
        <a:lstStyle/>
        <a:p>
          <a:pPr marL="0" lvl="0" indent="0" algn="ctr" defTabSz="666750">
            <a:lnSpc>
              <a:spcPct val="90000"/>
            </a:lnSpc>
            <a:spcBef>
              <a:spcPct val="0"/>
            </a:spcBef>
            <a:spcAft>
              <a:spcPct val="35000"/>
            </a:spcAft>
            <a:buNone/>
          </a:pPr>
          <a:r>
            <a:rPr lang="en-US" sz="1500" kern="1200"/>
            <a:t>Fight</a:t>
          </a:r>
        </a:p>
      </dsp:txBody>
      <dsp:txXfrm>
        <a:off x="8367" y="824663"/>
        <a:ext cx="1559775" cy="467932"/>
      </dsp:txXfrm>
    </dsp:sp>
    <dsp:sp modelId="{7D36901E-EBF5-4BA1-A580-41690F60AAF4}">
      <dsp:nvSpPr>
        <dsp:cNvPr id="0" name=""/>
        <dsp:cNvSpPr/>
      </dsp:nvSpPr>
      <dsp:spPr>
        <a:xfrm>
          <a:off x="8367" y="1292596"/>
          <a:ext cx="1559775" cy="2006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71" tIns="154071" rIns="154071" bIns="154071" numCol="1" spcCol="1270" anchor="t" anchorCtr="0">
          <a:noAutofit/>
        </a:bodyPr>
        <a:lstStyle/>
        <a:p>
          <a:pPr marL="0" lvl="0" indent="0" algn="l" defTabSz="488950">
            <a:lnSpc>
              <a:spcPct val="90000"/>
            </a:lnSpc>
            <a:spcBef>
              <a:spcPct val="0"/>
            </a:spcBef>
            <a:spcAft>
              <a:spcPct val="35000"/>
            </a:spcAft>
            <a:buNone/>
          </a:pPr>
          <a:r>
            <a:rPr lang="en-US" sz="1100" kern="1200"/>
            <a:t>Fight for relaxed performances at your theatre and university. Inclusion is what Theatre is built upon.</a:t>
          </a:r>
        </a:p>
      </dsp:txBody>
      <dsp:txXfrm>
        <a:off x="8367" y="1292596"/>
        <a:ext cx="1559775" cy="2006058"/>
      </dsp:txXfrm>
    </dsp:sp>
    <dsp:sp modelId="{B5E23460-3513-4315-9854-6C0A131D646A}">
      <dsp:nvSpPr>
        <dsp:cNvPr id="0" name=""/>
        <dsp:cNvSpPr/>
      </dsp:nvSpPr>
      <dsp:spPr>
        <a:xfrm>
          <a:off x="1676037" y="824663"/>
          <a:ext cx="1559775" cy="4679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57" tIns="123257" rIns="123257" bIns="123257" numCol="1" spcCol="1270" anchor="ctr" anchorCtr="0">
          <a:noAutofit/>
        </a:bodyPr>
        <a:lstStyle/>
        <a:p>
          <a:pPr marL="0" lvl="0" indent="0" algn="ctr" defTabSz="666750">
            <a:lnSpc>
              <a:spcPct val="90000"/>
            </a:lnSpc>
            <a:spcBef>
              <a:spcPct val="0"/>
            </a:spcBef>
            <a:spcAft>
              <a:spcPct val="35000"/>
            </a:spcAft>
            <a:buNone/>
          </a:pPr>
          <a:r>
            <a:rPr lang="en-US" sz="1500" kern="1200"/>
            <a:t>Hire</a:t>
          </a:r>
        </a:p>
      </dsp:txBody>
      <dsp:txXfrm>
        <a:off x="1676037" y="824663"/>
        <a:ext cx="1559775" cy="467932"/>
      </dsp:txXfrm>
    </dsp:sp>
    <dsp:sp modelId="{B1561339-EB78-4F2F-BF52-82DFBFA98A72}">
      <dsp:nvSpPr>
        <dsp:cNvPr id="0" name=""/>
        <dsp:cNvSpPr/>
      </dsp:nvSpPr>
      <dsp:spPr>
        <a:xfrm>
          <a:off x="1676037" y="1292596"/>
          <a:ext cx="1559775" cy="2006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71" tIns="154071" rIns="154071" bIns="154071" numCol="1" spcCol="1270" anchor="t" anchorCtr="0">
          <a:noAutofit/>
        </a:bodyPr>
        <a:lstStyle/>
        <a:p>
          <a:pPr marL="0" lvl="0" indent="0" algn="l" defTabSz="488950">
            <a:lnSpc>
              <a:spcPct val="90000"/>
            </a:lnSpc>
            <a:spcBef>
              <a:spcPct val="0"/>
            </a:spcBef>
            <a:spcAft>
              <a:spcPct val="35000"/>
            </a:spcAft>
            <a:buNone/>
          </a:pPr>
          <a:r>
            <a:rPr lang="en-US" sz="1100" kern="1200"/>
            <a:t>Hire Inclusion specialists for the design process of the relaxed shows, as to not trigger any of the audience members. </a:t>
          </a:r>
        </a:p>
      </dsp:txBody>
      <dsp:txXfrm>
        <a:off x="1676037" y="1292596"/>
        <a:ext cx="1559775" cy="2006058"/>
      </dsp:txXfrm>
    </dsp:sp>
    <dsp:sp modelId="{1AA55648-92F4-49D4-BFC5-C82C761FE79E}">
      <dsp:nvSpPr>
        <dsp:cNvPr id="0" name=""/>
        <dsp:cNvSpPr/>
      </dsp:nvSpPr>
      <dsp:spPr>
        <a:xfrm>
          <a:off x="3343707" y="824663"/>
          <a:ext cx="1559775" cy="4679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57" tIns="123257" rIns="123257" bIns="123257" numCol="1" spcCol="1270" anchor="ctr" anchorCtr="0">
          <a:noAutofit/>
        </a:bodyPr>
        <a:lstStyle/>
        <a:p>
          <a:pPr marL="0" lvl="0" indent="0" algn="ctr" defTabSz="666750">
            <a:lnSpc>
              <a:spcPct val="90000"/>
            </a:lnSpc>
            <a:spcBef>
              <a:spcPct val="0"/>
            </a:spcBef>
            <a:spcAft>
              <a:spcPct val="35000"/>
            </a:spcAft>
            <a:buNone/>
          </a:pPr>
          <a:r>
            <a:rPr lang="en-US" sz="1500" kern="1200" dirty="0"/>
            <a:t>Collect Data</a:t>
          </a:r>
        </a:p>
      </dsp:txBody>
      <dsp:txXfrm>
        <a:off x="3343707" y="824663"/>
        <a:ext cx="1559775" cy="467932"/>
      </dsp:txXfrm>
    </dsp:sp>
    <dsp:sp modelId="{E8EF7E41-3EE7-4F88-AD7C-1926288835DA}">
      <dsp:nvSpPr>
        <dsp:cNvPr id="0" name=""/>
        <dsp:cNvSpPr/>
      </dsp:nvSpPr>
      <dsp:spPr>
        <a:xfrm>
          <a:off x="3343707" y="1292596"/>
          <a:ext cx="1559775" cy="2006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71" tIns="154071" rIns="154071" bIns="154071" numCol="1" spcCol="1270" anchor="t" anchorCtr="0">
          <a:noAutofit/>
        </a:bodyPr>
        <a:lstStyle/>
        <a:p>
          <a:pPr marL="0" lvl="0" indent="0" algn="l" defTabSz="488950">
            <a:lnSpc>
              <a:spcPct val="90000"/>
            </a:lnSpc>
            <a:spcBef>
              <a:spcPct val="0"/>
            </a:spcBef>
            <a:spcAft>
              <a:spcPct val="35000"/>
            </a:spcAft>
            <a:buNone/>
          </a:pPr>
          <a:r>
            <a:rPr lang="en-US" sz="1100" kern="1200"/>
            <a:t>Collect data and share with other members of the theatre community. Publish your findings so everyone has access to what works and doesn’t work in a relaxed setting. </a:t>
          </a:r>
        </a:p>
      </dsp:txBody>
      <dsp:txXfrm>
        <a:off x="3343707" y="1292596"/>
        <a:ext cx="1559775" cy="2006058"/>
      </dsp:txXfrm>
    </dsp:sp>
    <dsp:sp modelId="{C1B300B0-5A7B-4599-B8BC-3D0022CDD38D}">
      <dsp:nvSpPr>
        <dsp:cNvPr id="0" name=""/>
        <dsp:cNvSpPr/>
      </dsp:nvSpPr>
      <dsp:spPr>
        <a:xfrm>
          <a:off x="5011377" y="824663"/>
          <a:ext cx="1559775" cy="4679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57" tIns="123257" rIns="123257" bIns="123257" numCol="1" spcCol="1270" anchor="ctr" anchorCtr="0">
          <a:noAutofit/>
        </a:bodyPr>
        <a:lstStyle/>
        <a:p>
          <a:pPr marL="0" lvl="0" indent="0" algn="ctr" defTabSz="666750">
            <a:lnSpc>
              <a:spcPct val="90000"/>
            </a:lnSpc>
            <a:spcBef>
              <a:spcPct val="0"/>
            </a:spcBef>
            <a:spcAft>
              <a:spcPct val="35000"/>
            </a:spcAft>
            <a:buNone/>
          </a:pPr>
          <a:r>
            <a:rPr lang="en-US" sz="1500" kern="1200" dirty="0"/>
            <a:t>Advocate</a:t>
          </a:r>
        </a:p>
      </dsp:txBody>
      <dsp:txXfrm>
        <a:off x="5011377" y="824663"/>
        <a:ext cx="1559775" cy="467932"/>
      </dsp:txXfrm>
    </dsp:sp>
    <dsp:sp modelId="{BE8B468A-BF45-4C20-B78C-818006F4FADE}">
      <dsp:nvSpPr>
        <dsp:cNvPr id="0" name=""/>
        <dsp:cNvSpPr/>
      </dsp:nvSpPr>
      <dsp:spPr>
        <a:xfrm>
          <a:off x="5011377" y="1292596"/>
          <a:ext cx="1559775" cy="2006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71" tIns="154071" rIns="154071" bIns="154071" numCol="1" spcCol="1270" anchor="t" anchorCtr="0">
          <a:noAutofit/>
        </a:bodyPr>
        <a:lstStyle/>
        <a:p>
          <a:pPr marL="0" lvl="0" indent="0" algn="l" defTabSz="488950">
            <a:lnSpc>
              <a:spcPct val="90000"/>
            </a:lnSpc>
            <a:spcBef>
              <a:spcPct val="0"/>
            </a:spcBef>
            <a:spcAft>
              <a:spcPct val="35000"/>
            </a:spcAft>
            <a:buNone/>
          </a:pPr>
          <a:r>
            <a:rPr lang="en-US" sz="1100" kern="1200"/>
            <a:t>Be an advocate for the inclusion of everyone in theatre </a:t>
          </a:r>
        </a:p>
      </dsp:txBody>
      <dsp:txXfrm>
        <a:off x="5011377" y="1292596"/>
        <a:ext cx="1559775" cy="2006058"/>
      </dsp:txXfrm>
    </dsp:sp>
    <dsp:sp modelId="{3D87EE0D-EF91-460A-A096-C92AC2657351}">
      <dsp:nvSpPr>
        <dsp:cNvPr id="0" name=""/>
        <dsp:cNvSpPr/>
      </dsp:nvSpPr>
      <dsp:spPr>
        <a:xfrm>
          <a:off x="6679047" y="824663"/>
          <a:ext cx="1559775" cy="4679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57" tIns="123257" rIns="123257" bIns="123257" numCol="1" spcCol="1270" anchor="ctr" anchorCtr="0">
          <a:noAutofit/>
        </a:bodyPr>
        <a:lstStyle/>
        <a:p>
          <a:pPr marL="0" lvl="0" indent="0" algn="ctr" defTabSz="666750">
            <a:lnSpc>
              <a:spcPct val="90000"/>
            </a:lnSpc>
            <a:spcBef>
              <a:spcPct val="0"/>
            </a:spcBef>
            <a:spcAft>
              <a:spcPct val="35000"/>
            </a:spcAft>
            <a:buNone/>
          </a:pPr>
          <a:r>
            <a:rPr lang="en-US" sz="1500" kern="1200" dirty="0"/>
            <a:t>Inclusion</a:t>
          </a:r>
        </a:p>
      </dsp:txBody>
      <dsp:txXfrm>
        <a:off x="6679047" y="824663"/>
        <a:ext cx="1559775" cy="467932"/>
      </dsp:txXfrm>
    </dsp:sp>
    <dsp:sp modelId="{99D8A726-6B19-479D-AA5F-3C684EA07CCB}">
      <dsp:nvSpPr>
        <dsp:cNvPr id="0" name=""/>
        <dsp:cNvSpPr/>
      </dsp:nvSpPr>
      <dsp:spPr>
        <a:xfrm>
          <a:off x="6679047" y="1292596"/>
          <a:ext cx="1559775" cy="2006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71" tIns="154071" rIns="154071" bIns="154071" numCol="1" spcCol="1270" anchor="t" anchorCtr="0">
          <a:noAutofit/>
        </a:bodyPr>
        <a:lstStyle/>
        <a:p>
          <a:pPr marL="0" lvl="0" indent="0" algn="l" defTabSz="488950">
            <a:lnSpc>
              <a:spcPct val="90000"/>
            </a:lnSpc>
            <a:spcBef>
              <a:spcPct val="0"/>
            </a:spcBef>
            <a:spcAft>
              <a:spcPct val="35000"/>
            </a:spcAft>
            <a:buNone/>
          </a:pPr>
          <a:r>
            <a:rPr lang="en-US" sz="1100" kern="1200"/>
            <a:t>Offer more relaxed performances</a:t>
          </a:r>
        </a:p>
      </dsp:txBody>
      <dsp:txXfrm>
        <a:off x="6679047" y="1292596"/>
        <a:ext cx="1559775" cy="2006058"/>
      </dsp:txXfrm>
    </dsp:sp>
    <dsp:sp modelId="{56880E63-E063-47B9-9005-B15A744BA099}">
      <dsp:nvSpPr>
        <dsp:cNvPr id="0" name=""/>
        <dsp:cNvSpPr/>
      </dsp:nvSpPr>
      <dsp:spPr>
        <a:xfrm>
          <a:off x="8346716" y="824663"/>
          <a:ext cx="1559775" cy="46793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257" tIns="123257" rIns="123257" bIns="123257" numCol="1" spcCol="1270" anchor="ctr" anchorCtr="0">
          <a:noAutofit/>
        </a:bodyPr>
        <a:lstStyle/>
        <a:p>
          <a:pPr marL="0" lvl="0" indent="0" algn="ctr" defTabSz="666750">
            <a:lnSpc>
              <a:spcPct val="90000"/>
            </a:lnSpc>
            <a:spcBef>
              <a:spcPct val="0"/>
            </a:spcBef>
            <a:spcAft>
              <a:spcPct val="35000"/>
            </a:spcAft>
            <a:buNone/>
          </a:pPr>
          <a:r>
            <a:rPr lang="en-US" sz="1500" kern="1200" dirty="0"/>
            <a:t>Follow Through</a:t>
          </a:r>
        </a:p>
      </dsp:txBody>
      <dsp:txXfrm>
        <a:off x="8346716" y="824663"/>
        <a:ext cx="1559775" cy="467932"/>
      </dsp:txXfrm>
    </dsp:sp>
    <dsp:sp modelId="{72895602-6E6D-4EB4-976A-9127E4B8F9B6}">
      <dsp:nvSpPr>
        <dsp:cNvPr id="0" name=""/>
        <dsp:cNvSpPr/>
      </dsp:nvSpPr>
      <dsp:spPr>
        <a:xfrm>
          <a:off x="8346716" y="1292596"/>
          <a:ext cx="1559775" cy="200605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071" tIns="154071" rIns="154071" bIns="154071" numCol="1" spcCol="1270" anchor="t" anchorCtr="0">
          <a:noAutofit/>
        </a:bodyPr>
        <a:lstStyle/>
        <a:p>
          <a:pPr marL="0" lvl="0" indent="0" algn="l" defTabSz="488950">
            <a:lnSpc>
              <a:spcPct val="90000"/>
            </a:lnSpc>
            <a:spcBef>
              <a:spcPct val="0"/>
            </a:spcBef>
            <a:spcAft>
              <a:spcPct val="35000"/>
            </a:spcAft>
            <a:buNone/>
          </a:pPr>
          <a:r>
            <a:rPr lang="en-US" sz="1100" kern="1200"/>
            <a:t>Follow some Inclusion Podcasts, Instagram's and Blogs to learn more!</a:t>
          </a:r>
        </a:p>
      </dsp:txBody>
      <dsp:txXfrm>
        <a:off x="8346716" y="1292596"/>
        <a:ext cx="1559775" cy="200605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1/23/2022</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02211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456619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913932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1/23/2022</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322752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635681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3059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45703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942060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823458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83237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1/23/2022</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8032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1/23/2022</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43768191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8" Type="http://schemas.openxmlformats.org/officeDocument/2006/relationships/hyperlink" Target="https://www.instagram.com/csutdic/?hl=en" TargetMode="External"/><Relationship Id="rId3" Type="http://schemas.openxmlformats.org/officeDocument/2006/relationships/hyperlink" Target="https://podcasts.apple.com/us/podcast/talkback/id1482424589" TargetMode="External"/><Relationship Id="rId7" Type="http://schemas.openxmlformats.org/officeDocument/2006/relationships/hyperlink" Target="https://www.instagram.com/seesawtheatre.nu/?hl=en" TargetMode="External"/><Relationship Id="rId2" Type="http://schemas.openxmlformats.org/officeDocument/2006/relationships/hyperlink" Target="https://twodisableddudes.com/" TargetMode="External"/><Relationship Id="rId1" Type="http://schemas.openxmlformats.org/officeDocument/2006/relationships/slideLayout" Target="../slideLayouts/slideLayout2.xml"/><Relationship Id="rId6" Type="http://schemas.openxmlformats.org/officeDocument/2006/relationships/hyperlink" Target="https://www.instagram.com/nationaldisabilitytheatre/?hl=en" TargetMode="External"/><Relationship Id="rId5" Type="http://schemas.openxmlformats.org/officeDocument/2006/relationships/hyperlink" Target="https://lnns.co/iRrflEMAQ7F" TargetMode="External"/><Relationship Id="rId4" Type="http://schemas.openxmlformats.org/officeDocument/2006/relationships/hyperlink" Target="https://www.listennotes.com/podcasts/theatre-unwrapped-sue-lawther-brown-new-lDdPtG1-WRM/"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nationalartsstandards.org/sites/default/files/Theater_resources/Theatre%20Inclusion%20Guidelines.pdf" TargetMode="External"/><Relationship Id="rId3" Type="http://schemas.openxmlformats.org/officeDocument/2006/relationships/hyperlink" Target="https://howlround.com/envisioning-change" TargetMode="External"/><Relationship Id="rId7" Type="http://schemas.openxmlformats.org/officeDocument/2006/relationships/hyperlink" Target="https://www.britannica.com/art/theatre-art" TargetMode="External"/><Relationship Id="rId2" Type="http://schemas.openxmlformats.org/officeDocument/2006/relationships/hyperlink" Target="https://www.researchgate.net/publication/345728111_Diversity_opportunities_and_challenges_of_inclusive_theatre" TargetMode="External"/><Relationship Id="rId1" Type="http://schemas.openxmlformats.org/officeDocument/2006/relationships/slideLayout" Target="../slideLayouts/slideLayout2.xml"/><Relationship Id="rId6" Type="http://schemas.openxmlformats.org/officeDocument/2006/relationships/hyperlink" Target="https://www.scfta.org/Plan-Your-Visit/Sensory-Friendly/Sensory-Friendly-Overview.aspx" TargetMode="External"/><Relationship Id="rId5" Type="http://schemas.openxmlformats.org/officeDocument/2006/relationships/hyperlink" Target="https://www.theatlantic.com/health/archive/2015/04/making-theater-autism-friendly/388348/" TargetMode="External"/><Relationship Id="rId10" Type="http://schemas.openxmlformats.org/officeDocument/2006/relationships/hyperlink" Target="https://www.independent.co.uk/arts-entertainment/theatre-dance/features/theatre-uk-diabled-access-covid-b1852893.html" TargetMode="External"/><Relationship Id="rId4" Type="http://schemas.openxmlformats.org/officeDocument/2006/relationships/hyperlink" Target="https://journalofethics.ama-assn.org/article/autism-art-and-accessibility-theater/2016-12" TargetMode="External"/><Relationship Id="rId9" Type="http://schemas.openxmlformats.org/officeDocument/2006/relationships/hyperlink" Target="https://www.nytimes.com/2020/09/11/theater/how-to-change-theater.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1B63FF7C-BCE4-419D-9C3F-41EC23EAB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A860C7B-C231-4C73-B846-9641A2720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799C3E2-0DA2-4783-9823-05E67B18AC28}"/>
              </a:ext>
            </a:extLst>
          </p:cNvPr>
          <p:cNvSpPr>
            <a:spLocks noGrp="1"/>
          </p:cNvSpPr>
          <p:nvPr>
            <p:ph type="ctrTitle"/>
          </p:nvPr>
        </p:nvSpPr>
        <p:spPr>
          <a:xfrm>
            <a:off x="914400" y="685798"/>
            <a:ext cx="4770783" cy="3217461"/>
          </a:xfrm>
        </p:spPr>
        <p:txBody>
          <a:bodyPr>
            <a:normAutofit/>
          </a:bodyPr>
          <a:lstStyle/>
          <a:p>
            <a:pPr>
              <a:lnSpc>
                <a:spcPct val="90000"/>
              </a:lnSpc>
            </a:pPr>
            <a:r>
              <a:rPr lang="en-US" sz="4200" dirty="0">
                <a:solidFill>
                  <a:srgbClr val="FFFFFF"/>
                </a:solidFill>
              </a:rPr>
              <a:t>Inclusion in Theatre:</a:t>
            </a:r>
            <a:br>
              <a:rPr lang="en-US" sz="4200" dirty="0">
                <a:solidFill>
                  <a:srgbClr val="FFFFFF"/>
                </a:solidFill>
              </a:rPr>
            </a:br>
            <a:r>
              <a:rPr lang="en-US" sz="4200" dirty="0">
                <a:solidFill>
                  <a:srgbClr val="FFFFFF"/>
                </a:solidFill>
              </a:rPr>
              <a:t>The melting of Design and Acceptance </a:t>
            </a:r>
          </a:p>
        </p:txBody>
      </p:sp>
      <p:pic>
        <p:nvPicPr>
          <p:cNvPr id="4" name="Picture 3" descr="Diagram&#10;&#10;Description automatically generated">
            <a:extLst>
              <a:ext uri="{FF2B5EF4-FFF2-40B4-BE49-F238E27FC236}">
                <a16:creationId xmlns:a16="http://schemas.microsoft.com/office/drawing/2014/main" id="{CA597D8C-DCE5-4E49-81B8-906D9B5B8328}"/>
              </a:ext>
            </a:extLst>
          </p:cNvPr>
          <p:cNvPicPr>
            <a:picLocks noChangeAspect="1"/>
          </p:cNvPicPr>
          <p:nvPr/>
        </p:nvPicPr>
        <p:blipFill rotWithShape="1">
          <a:blip r:embed="rId2"/>
          <a:srcRect l="27000" r="1444" b="-1"/>
          <a:stretch/>
        </p:blipFill>
        <p:spPr>
          <a:xfrm>
            <a:off x="6057901" y="10"/>
            <a:ext cx="6134099" cy="6857989"/>
          </a:xfrm>
          <a:custGeom>
            <a:avLst/>
            <a:gdLst/>
            <a:ahLst/>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p:spPr>
      </p:pic>
      <p:sp>
        <p:nvSpPr>
          <p:cNvPr id="49" name="Freeform: Shape 48">
            <a:extLst>
              <a:ext uri="{FF2B5EF4-FFF2-40B4-BE49-F238E27FC236}">
                <a16:creationId xmlns:a16="http://schemas.microsoft.com/office/drawing/2014/main" id="{90A57368-014F-41F3-B5AF-E1701430F7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57620"/>
            <a:ext cx="11576868" cy="2500379"/>
          </a:xfrm>
          <a:custGeom>
            <a:avLst/>
            <a:gdLst>
              <a:gd name="connsiteX0" fmla="*/ 0 w 11576868"/>
              <a:gd name="connsiteY0" fmla="*/ 0 h 2500379"/>
              <a:gd name="connsiteX1" fmla="*/ 949598 w 11576868"/>
              <a:gd name="connsiteY1" fmla="*/ 0 h 2500379"/>
              <a:gd name="connsiteX2" fmla="*/ 2713710 w 11576868"/>
              <a:gd name="connsiteY2" fmla="*/ 0 h 2500379"/>
              <a:gd name="connsiteX3" fmla="*/ 3638550 w 11576868"/>
              <a:gd name="connsiteY3" fmla="*/ 0 h 2500379"/>
              <a:gd name="connsiteX4" fmla="*/ 4302399 w 11576868"/>
              <a:gd name="connsiteY4" fmla="*/ 0 h 2500379"/>
              <a:gd name="connsiteX5" fmla="*/ 8772860 w 11576868"/>
              <a:gd name="connsiteY5" fmla="*/ 0 h 2500379"/>
              <a:gd name="connsiteX6" fmla="*/ 8772860 w 11576868"/>
              <a:gd name="connsiteY6" fmla="*/ 1898 h 2500379"/>
              <a:gd name="connsiteX7" fmla="*/ 8847928 w 11576868"/>
              <a:gd name="connsiteY7" fmla="*/ 0 h 2500379"/>
              <a:gd name="connsiteX8" fmla="*/ 11574871 w 11576868"/>
              <a:gd name="connsiteY8" fmla="*/ 2460835 h 2500379"/>
              <a:gd name="connsiteX9" fmla="*/ 11576868 w 11576868"/>
              <a:gd name="connsiteY9" fmla="*/ 2500379 h 2500379"/>
              <a:gd name="connsiteX10" fmla="*/ 0 w 11576868"/>
              <a:gd name="connsiteY10" fmla="*/ 2500379 h 25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76868" h="2500379">
                <a:moveTo>
                  <a:pt x="0" y="0"/>
                </a:moveTo>
                <a:lnTo>
                  <a:pt x="949598" y="0"/>
                </a:lnTo>
                <a:lnTo>
                  <a:pt x="2713710" y="0"/>
                </a:lnTo>
                <a:lnTo>
                  <a:pt x="3638550" y="0"/>
                </a:lnTo>
                <a:lnTo>
                  <a:pt x="4302399" y="0"/>
                </a:lnTo>
                <a:lnTo>
                  <a:pt x="8772860" y="0"/>
                </a:lnTo>
                <a:lnTo>
                  <a:pt x="8772860" y="1898"/>
                </a:lnTo>
                <a:lnTo>
                  <a:pt x="8847928" y="0"/>
                </a:lnTo>
                <a:cubicBezTo>
                  <a:pt x="10267176" y="0"/>
                  <a:pt x="11434500" y="1078620"/>
                  <a:pt x="11574871" y="2460835"/>
                </a:cubicBezTo>
                <a:lnTo>
                  <a:pt x="11576868" y="2500379"/>
                </a:lnTo>
                <a:lnTo>
                  <a:pt x="0" y="2500379"/>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ubtitle 2">
            <a:extLst>
              <a:ext uri="{FF2B5EF4-FFF2-40B4-BE49-F238E27FC236}">
                <a16:creationId xmlns:a16="http://schemas.microsoft.com/office/drawing/2014/main" id="{0FCC5A20-ADB8-48E6-A874-6A244CEE058B}"/>
              </a:ext>
            </a:extLst>
          </p:cNvPr>
          <p:cNvSpPr>
            <a:spLocks noGrp="1"/>
          </p:cNvSpPr>
          <p:nvPr>
            <p:ph type="subTitle" idx="1"/>
          </p:nvPr>
        </p:nvSpPr>
        <p:spPr>
          <a:xfrm>
            <a:off x="914400" y="4913194"/>
            <a:ext cx="4920018" cy="1132763"/>
          </a:xfrm>
        </p:spPr>
        <p:txBody>
          <a:bodyPr>
            <a:normAutofit/>
          </a:bodyPr>
          <a:lstStyle/>
          <a:p>
            <a:r>
              <a:rPr lang="en-US">
                <a:solidFill>
                  <a:srgbClr val="FFFFFF"/>
                </a:solidFill>
              </a:rPr>
              <a:t>By: Kylie McDonald </a:t>
            </a:r>
          </a:p>
          <a:p>
            <a:r>
              <a:rPr lang="en-US">
                <a:solidFill>
                  <a:srgbClr val="FFFFFF"/>
                </a:solidFill>
              </a:rPr>
              <a:t>University of Montana: Fall 2021</a:t>
            </a:r>
          </a:p>
        </p:txBody>
      </p:sp>
    </p:spTree>
    <p:extLst>
      <p:ext uri="{BB962C8B-B14F-4D97-AF65-F5344CB8AC3E}">
        <p14:creationId xmlns:p14="http://schemas.microsoft.com/office/powerpoint/2010/main" val="2528887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EC6538-ED75-4BDE-BB9F-30A7C1F98B10}"/>
              </a:ext>
            </a:extLst>
          </p:cNvPr>
          <p:cNvSpPr>
            <a:spLocks noGrp="1"/>
          </p:cNvSpPr>
          <p:nvPr>
            <p:ph type="title"/>
          </p:nvPr>
        </p:nvSpPr>
        <p:spPr>
          <a:xfrm>
            <a:off x="914400" y="484497"/>
            <a:ext cx="9753600" cy="1239528"/>
          </a:xfrm>
        </p:spPr>
        <p:txBody>
          <a:bodyPr>
            <a:normAutofit/>
          </a:bodyPr>
          <a:lstStyle/>
          <a:p>
            <a:r>
              <a:rPr lang="en-US" dirty="0">
                <a:solidFill>
                  <a:srgbClr val="FFFFFF"/>
                </a:solidFill>
              </a:rPr>
              <a:t>Unknowns of Relaxed Shows</a:t>
            </a:r>
          </a:p>
        </p:txBody>
      </p:sp>
      <p:sp>
        <p:nvSpPr>
          <p:cNvPr id="3" name="Content Placeholder 2">
            <a:extLst>
              <a:ext uri="{FF2B5EF4-FFF2-40B4-BE49-F238E27FC236}">
                <a16:creationId xmlns:a16="http://schemas.microsoft.com/office/drawing/2014/main" id="{2076D7BD-A584-42C1-AF70-271A80458C95}"/>
              </a:ext>
            </a:extLst>
          </p:cNvPr>
          <p:cNvSpPr>
            <a:spLocks noGrp="1"/>
          </p:cNvSpPr>
          <p:nvPr>
            <p:ph idx="1"/>
          </p:nvPr>
        </p:nvSpPr>
        <p:spPr>
          <a:xfrm>
            <a:off x="914401" y="2790825"/>
            <a:ext cx="10134600" cy="3386137"/>
          </a:xfrm>
        </p:spPr>
        <p:txBody>
          <a:bodyPr>
            <a:normAutofit/>
          </a:bodyPr>
          <a:lstStyle/>
          <a:p>
            <a:r>
              <a:rPr lang="en-US" dirty="0"/>
              <a:t>There are little to no guidelines for what qualifies as a relaxed show for the inclusion of the audience members, so most theaters must do the research themselves with limited time for productions. </a:t>
            </a:r>
          </a:p>
          <a:p>
            <a:r>
              <a:rPr lang="en-US" dirty="0"/>
              <a:t>Since there are no regulation guidelines for relaxed theatre performances, there’s a possibility the performance may not be as relaxed as it needs to be. You have the potential to trigger your audience members on accident. </a:t>
            </a:r>
          </a:p>
          <a:p>
            <a:r>
              <a:rPr lang="en-US" dirty="0"/>
              <a:t>The theaters don’t know how many tickets will sell on relaxed nights. </a:t>
            </a:r>
          </a:p>
        </p:txBody>
      </p:sp>
    </p:spTree>
    <p:extLst>
      <p:ext uri="{BB962C8B-B14F-4D97-AF65-F5344CB8AC3E}">
        <p14:creationId xmlns:p14="http://schemas.microsoft.com/office/powerpoint/2010/main" val="3430813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84965AF-C953-45C8-BD68-12F8B58810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DECE677-C1FD-4829-8D4A-3C19A04A36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FF291A-3E58-48BC-9A5B-99A6C5E2ED5E}"/>
              </a:ext>
            </a:extLst>
          </p:cNvPr>
          <p:cNvSpPr>
            <a:spLocks noGrp="1"/>
          </p:cNvSpPr>
          <p:nvPr>
            <p:ph type="title"/>
          </p:nvPr>
        </p:nvSpPr>
        <p:spPr>
          <a:xfrm>
            <a:off x="914400" y="510988"/>
            <a:ext cx="9344578" cy="1156448"/>
          </a:xfrm>
        </p:spPr>
        <p:txBody>
          <a:bodyPr>
            <a:normAutofit/>
          </a:bodyPr>
          <a:lstStyle/>
          <a:p>
            <a:r>
              <a:rPr lang="en-US" sz="3700">
                <a:solidFill>
                  <a:srgbClr val="FFFFFF"/>
                </a:solidFill>
              </a:rPr>
              <a:t>Fabled at The University of Montana</a:t>
            </a:r>
          </a:p>
        </p:txBody>
      </p:sp>
      <p:sp>
        <p:nvSpPr>
          <p:cNvPr id="3" name="Content Placeholder 2">
            <a:extLst>
              <a:ext uri="{FF2B5EF4-FFF2-40B4-BE49-F238E27FC236}">
                <a16:creationId xmlns:a16="http://schemas.microsoft.com/office/drawing/2014/main" id="{168E42A1-7171-4F49-88D8-4CF5AC49ADA5}"/>
              </a:ext>
            </a:extLst>
          </p:cNvPr>
          <p:cNvSpPr>
            <a:spLocks noGrp="1"/>
          </p:cNvSpPr>
          <p:nvPr>
            <p:ph idx="1"/>
          </p:nvPr>
        </p:nvSpPr>
        <p:spPr>
          <a:xfrm>
            <a:off x="914400" y="2593073"/>
            <a:ext cx="7823200" cy="3967383"/>
          </a:xfrm>
        </p:spPr>
        <p:txBody>
          <a:bodyPr>
            <a:normAutofit lnSpcReduction="10000"/>
          </a:bodyPr>
          <a:lstStyle/>
          <a:p>
            <a:pPr>
              <a:lnSpc>
                <a:spcPct val="110000"/>
              </a:lnSpc>
            </a:pPr>
            <a:r>
              <a:rPr lang="en-US" sz="1600" dirty="0"/>
              <a:t>Fabled was a play build of five 10-minute musicals along with 2 dance pieces that talked about different fables within storytelling. </a:t>
            </a:r>
          </a:p>
          <a:p>
            <a:pPr>
              <a:lnSpc>
                <a:spcPct val="110000"/>
              </a:lnSpc>
            </a:pPr>
            <a:r>
              <a:rPr lang="en-US" sz="1600" dirty="0"/>
              <a:t>From the begging of producing these musicals, the Director John </a:t>
            </a:r>
            <a:r>
              <a:rPr lang="en-US" sz="1600" dirty="0" err="1"/>
              <a:t>DeBore</a:t>
            </a:r>
            <a:r>
              <a:rPr lang="en-US" sz="1600" dirty="0"/>
              <a:t> wanted them to be relaxed shows for the entire run of the show. Each show was a relaxed showing where the audience members were encouraged to whoop, laugh, and wiggle during the performance. </a:t>
            </a:r>
          </a:p>
          <a:p>
            <a:pPr>
              <a:lnSpc>
                <a:spcPct val="110000"/>
              </a:lnSpc>
            </a:pPr>
            <a:r>
              <a:rPr lang="en-US" sz="1600" dirty="0"/>
              <a:t>We gathered information on what a relaxed production looked like for us and proceeded with those regulations in mind.</a:t>
            </a:r>
          </a:p>
          <a:p>
            <a:pPr>
              <a:lnSpc>
                <a:spcPct val="110000"/>
              </a:lnSpc>
            </a:pPr>
            <a:r>
              <a:rPr lang="en-US" sz="1600" dirty="0"/>
              <a:t>I was the Assistant Lighting Designer, under Hannah Gibbs the Lighting Designer, and we had to brighten the stage through transitions, no strobe or flash effects, and keep the audience lights (house lights) up the entire performance. </a:t>
            </a:r>
          </a:p>
          <a:p>
            <a:pPr>
              <a:lnSpc>
                <a:spcPct val="110000"/>
              </a:lnSpc>
            </a:pPr>
            <a:r>
              <a:rPr lang="en-US" sz="1600" dirty="0"/>
              <a:t>Other considerations were sounds effects being lowered, nothing flashy or shining onstage, and safety restrictions on the stage and audience. </a:t>
            </a:r>
          </a:p>
        </p:txBody>
      </p:sp>
      <p:pic>
        <p:nvPicPr>
          <p:cNvPr id="7" name="Graphic 6" descr="Drama">
            <a:extLst>
              <a:ext uri="{FF2B5EF4-FFF2-40B4-BE49-F238E27FC236}">
                <a16:creationId xmlns:a16="http://schemas.microsoft.com/office/drawing/2014/main" id="{FD057CA8-5DBE-470C-A89D-218BB552193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8219" y="2593075"/>
            <a:ext cx="2690125" cy="2690125"/>
          </a:xfrm>
          <a:prstGeom prst="rect">
            <a:avLst/>
          </a:prstGeom>
        </p:spPr>
      </p:pic>
    </p:spTree>
    <p:extLst>
      <p:ext uri="{BB962C8B-B14F-4D97-AF65-F5344CB8AC3E}">
        <p14:creationId xmlns:p14="http://schemas.microsoft.com/office/powerpoint/2010/main" val="391538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663FC-C77D-480C-B417-7E621A4804D5}"/>
              </a:ext>
            </a:extLst>
          </p:cNvPr>
          <p:cNvSpPr>
            <a:spLocks noGrp="1"/>
          </p:cNvSpPr>
          <p:nvPr>
            <p:ph type="title"/>
          </p:nvPr>
        </p:nvSpPr>
        <p:spPr/>
        <p:txBody>
          <a:bodyPr/>
          <a:lstStyle/>
          <a:p>
            <a:r>
              <a:rPr lang="en-US" dirty="0"/>
              <a:t>Inclusion in Theatre and Theatrical Education</a:t>
            </a:r>
          </a:p>
        </p:txBody>
      </p:sp>
      <p:sp>
        <p:nvSpPr>
          <p:cNvPr id="3" name="Content Placeholder 2">
            <a:extLst>
              <a:ext uri="{FF2B5EF4-FFF2-40B4-BE49-F238E27FC236}">
                <a16:creationId xmlns:a16="http://schemas.microsoft.com/office/drawing/2014/main" id="{52DA3BEB-01ED-415A-87F4-175D1BDB5BEB}"/>
              </a:ext>
            </a:extLst>
          </p:cNvPr>
          <p:cNvSpPr>
            <a:spLocks noGrp="1"/>
          </p:cNvSpPr>
          <p:nvPr>
            <p:ph idx="1"/>
          </p:nvPr>
        </p:nvSpPr>
        <p:spPr>
          <a:xfrm>
            <a:off x="914400" y="1919673"/>
            <a:ext cx="10071652" cy="4719666"/>
          </a:xfrm>
        </p:spPr>
        <p:txBody>
          <a:bodyPr>
            <a:normAutofit/>
          </a:bodyPr>
          <a:lstStyle/>
          <a:p>
            <a:r>
              <a:rPr lang="en-US" dirty="0"/>
              <a:t>“Inclusive performances can make the audience realize that people with and without disabilities – actors as well as others – together can make a valuable contribution to society and contribute to make them look upon diversity as a normal characteristic of humankind. “</a:t>
            </a:r>
          </a:p>
          <a:p>
            <a:r>
              <a:rPr lang="en-US" dirty="0"/>
              <a:t>“Start by asking the question: Are people with disabilities, people from different racial and ethnic groups, men and women, young and old people, and other groups represented throughout the organization in numbers proportional to the community? This include staff, artists, production team, board of directors, and anyone else involved in the organization.”</a:t>
            </a:r>
          </a:p>
          <a:p>
            <a:r>
              <a:rPr lang="en-US" dirty="0"/>
              <a:t>“People tend to feel more welcome in environments where they can see people who are like them, either in the audience or involved with the organization.”</a:t>
            </a:r>
          </a:p>
          <a:p>
            <a:endParaRPr lang="en-US" dirty="0"/>
          </a:p>
        </p:txBody>
      </p:sp>
    </p:spTree>
    <p:extLst>
      <p:ext uri="{BB962C8B-B14F-4D97-AF65-F5344CB8AC3E}">
        <p14:creationId xmlns:p14="http://schemas.microsoft.com/office/powerpoint/2010/main" val="2226453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C2B84E4-3649-482C-BD35-51CFD74FBD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0">
            <a:extLst>
              <a:ext uri="{FF2B5EF4-FFF2-40B4-BE49-F238E27FC236}">
                <a16:creationId xmlns:a16="http://schemas.microsoft.com/office/drawing/2014/main" id="{ACE25BC1-2985-4214-A507-0A333899D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67201" cy="6858000"/>
          </a:xfrm>
          <a:custGeom>
            <a:avLst/>
            <a:gdLst>
              <a:gd name="connsiteX0" fmla="*/ 0 w 4267201"/>
              <a:gd name="connsiteY0" fmla="*/ 0 h 6858000"/>
              <a:gd name="connsiteX1" fmla="*/ 4267201 w 4267201"/>
              <a:gd name="connsiteY1" fmla="*/ 0 h 6858000"/>
              <a:gd name="connsiteX2" fmla="*/ 4267201 w 4267201"/>
              <a:gd name="connsiteY2" fmla="*/ 1397000 h 6858000"/>
              <a:gd name="connsiteX3" fmla="*/ 4267201 w 4267201"/>
              <a:gd name="connsiteY3" fmla="*/ 1600200 h 6858000"/>
              <a:gd name="connsiteX4" fmla="*/ 4267201 w 4267201"/>
              <a:gd name="connsiteY4" fmla="*/ 4205703 h 6858000"/>
              <a:gd name="connsiteX5" fmla="*/ 4265081 w 4267201"/>
              <a:gd name="connsiteY5" fmla="*/ 4250752 h 6858000"/>
              <a:gd name="connsiteX6" fmla="*/ 4265081 w 4267201"/>
              <a:gd name="connsiteY6" fmla="*/ 4276165 h 6858000"/>
              <a:gd name="connsiteX7" fmla="*/ 4263877 w 4267201"/>
              <a:gd name="connsiteY7" fmla="*/ 4276165 h 6858000"/>
              <a:gd name="connsiteX8" fmla="*/ 4258654 w 4267201"/>
              <a:gd name="connsiteY8" fmla="*/ 4386466 h 6858000"/>
              <a:gd name="connsiteX9" fmla="*/ 1819737 w 4267201"/>
              <a:gd name="connsiteY9" fmla="*/ 6840915 h 6858000"/>
              <a:gd name="connsiteX10" fmla="*/ 1553968 w 4267201"/>
              <a:gd name="connsiteY10" fmla="*/ 6854335 h 6858000"/>
              <a:gd name="connsiteX11" fmla="*/ 1553968 w 4267201"/>
              <a:gd name="connsiteY11" fmla="*/ 6858000 h 6858000"/>
              <a:gd name="connsiteX12" fmla="*/ 0 w 4267201"/>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67201" h="6858000">
                <a:moveTo>
                  <a:pt x="0" y="0"/>
                </a:moveTo>
                <a:lnTo>
                  <a:pt x="4267201" y="0"/>
                </a:lnTo>
                <a:lnTo>
                  <a:pt x="4267201" y="1397000"/>
                </a:lnTo>
                <a:lnTo>
                  <a:pt x="4267201" y="1600200"/>
                </a:lnTo>
                <a:lnTo>
                  <a:pt x="4267201" y="4205703"/>
                </a:lnTo>
                <a:lnTo>
                  <a:pt x="4265081" y="4250752"/>
                </a:lnTo>
                <a:lnTo>
                  <a:pt x="4265081" y="4276165"/>
                </a:lnTo>
                <a:lnTo>
                  <a:pt x="4263877" y="4276165"/>
                </a:lnTo>
                <a:lnTo>
                  <a:pt x="4258654" y="4386466"/>
                </a:lnTo>
                <a:cubicBezTo>
                  <a:pt x="4135569" y="5679631"/>
                  <a:pt x="3110552" y="6709825"/>
                  <a:pt x="1819737" y="6840915"/>
                </a:cubicBezTo>
                <a:lnTo>
                  <a:pt x="1553968" y="6854335"/>
                </a:lnTo>
                <a:lnTo>
                  <a:pt x="1553968"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2">
            <a:extLst>
              <a:ext uri="{FF2B5EF4-FFF2-40B4-BE49-F238E27FC236}">
                <a16:creationId xmlns:a16="http://schemas.microsoft.com/office/drawing/2014/main" id="{45F04A5C-6715-4359-A8D6-200E88C29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08254"/>
            <a:ext cx="12192000" cy="4549747"/>
          </a:xfrm>
          <a:custGeom>
            <a:avLst/>
            <a:gdLst>
              <a:gd name="connsiteX0" fmla="*/ 0 w 12192000"/>
              <a:gd name="connsiteY0" fmla="*/ 0 h 4549747"/>
              <a:gd name="connsiteX1" fmla="*/ 4679 w 12192000"/>
              <a:gd name="connsiteY1" fmla="*/ 0 h 4549747"/>
              <a:gd name="connsiteX2" fmla="*/ 18887 w 12192000"/>
              <a:gd name="connsiteY2" fmla="*/ 281361 h 4549747"/>
              <a:gd name="connsiteX3" fmla="*/ 3658142 w 12192000"/>
              <a:gd name="connsiteY3" fmla="*/ 3565479 h 4549747"/>
              <a:gd name="connsiteX4" fmla="*/ 3758325 w 12192000"/>
              <a:gd name="connsiteY4" fmla="*/ 3562945 h 4549747"/>
              <a:gd name="connsiteX5" fmla="*/ 3758325 w 12192000"/>
              <a:gd name="connsiteY5" fmla="*/ 3565479 h 4549747"/>
              <a:gd name="connsiteX6" fmla="*/ 11844593 w 12192000"/>
              <a:gd name="connsiteY6" fmla="*/ 3565479 h 4549747"/>
              <a:gd name="connsiteX7" fmla="*/ 11844593 w 12192000"/>
              <a:gd name="connsiteY7" fmla="*/ 3565476 h 4549747"/>
              <a:gd name="connsiteX8" fmla="*/ 12192000 w 12192000"/>
              <a:gd name="connsiteY8" fmla="*/ 3565476 h 4549747"/>
              <a:gd name="connsiteX9" fmla="*/ 12192000 w 12192000"/>
              <a:gd name="connsiteY9" fmla="*/ 4417168 h 4549747"/>
              <a:gd name="connsiteX10" fmla="*/ 12192000 w 12192000"/>
              <a:gd name="connsiteY10" fmla="*/ 4549747 h 4549747"/>
              <a:gd name="connsiteX11" fmla="*/ 0 w 12192000"/>
              <a:gd name="connsiteY11" fmla="*/ 4549747 h 45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49747">
                <a:moveTo>
                  <a:pt x="0" y="0"/>
                </a:moveTo>
                <a:lnTo>
                  <a:pt x="4679" y="0"/>
                </a:lnTo>
                <a:lnTo>
                  <a:pt x="18887" y="281361"/>
                </a:lnTo>
                <a:cubicBezTo>
                  <a:pt x="206220" y="2126001"/>
                  <a:pt x="1764077" y="3565479"/>
                  <a:pt x="3658142" y="3565479"/>
                </a:cubicBezTo>
                <a:lnTo>
                  <a:pt x="3758325" y="3562945"/>
                </a:lnTo>
                <a:lnTo>
                  <a:pt x="3758325" y="3565479"/>
                </a:lnTo>
                <a:lnTo>
                  <a:pt x="11844593" y="3565479"/>
                </a:lnTo>
                <a:lnTo>
                  <a:pt x="11844593" y="3565476"/>
                </a:lnTo>
                <a:lnTo>
                  <a:pt x="12192000" y="3565476"/>
                </a:lnTo>
                <a:lnTo>
                  <a:pt x="12192000" y="4417168"/>
                </a:lnTo>
                <a:lnTo>
                  <a:pt x="12192000" y="4549747"/>
                </a:lnTo>
                <a:lnTo>
                  <a:pt x="0" y="4549747"/>
                </a:lnTo>
                <a:close/>
              </a:path>
            </a:pathLst>
          </a:custGeom>
          <a:solidFill>
            <a:schemeClr val="accent2">
              <a:lumMod val="75000"/>
              <a:alpha val="25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D566B5-256D-40CB-9711-A5DD9FE803DD}"/>
              </a:ext>
            </a:extLst>
          </p:cNvPr>
          <p:cNvSpPr>
            <a:spLocks noGrp="1"/>
          </p:cNvSpPr>
          <p:nvPr>
            <p:ph type="title"/>
          </p:nvPr>
        </p:nvSpPr>
        <p:spPr>
          <a:xfrm>
            <a:off x="609600" y="685800"/>
            <a:ext cx="3358776" cy="3886200"/>
          </a:xfrm>
        </p:spPr>
        <p:txBody>
          <a:bodyPr anchor="t">
            <a:normAutofit/>
          </a:bodyPr>
          <a:lstStyle/>
          <a:p>
            <a:r>
              <a:rPr lang="en-US">
                <a:solidFill>
                  <a:srgbClr val="FFFFFF"/>
                </a:solidFill>
              </a:rPr>
              <a:t>Why should we care about Melting Together?</a:t>
            </a:r>
          </a:p>
        </p:txBody>
      </p:sp>
      <p:graphicFrame>
        <p:nvGraphicFramePr>
          <p:cNvPr id="18" name="Content Placeholder 2">
            <a:extLst>
              <a:ext uri="{FF2B5EF4-FFF2-40B4-BE49-F238E27FC236}">
                <a16:creationId xmlns:a16="http://schemas.microsoft.com/office/drawing/2014/main" id="{73C24042-EFF5-48FE-B4B8-554448DDEED3}"/>
              </a:ext>
            </a:extLst>
          </p:cNvPr>
          <p:cNvGraphicFramePr>
            <a:graphicFrameLocks noGrp="1"/>
          </p:cNvGraphicFramePr>
          <p:nvPr>
            <p:ph idx="1"/>
            <p:extLst>
              <p:ext uri="{D42A27DB-BD31-4B8C-83A1-F6EECF244321}">
                <p14:modId xmlns:p14="http://schemas.microsoft.com/office/powerpoint/2010/main" val="510257451"/>
              </p:ext>
            </p:extLst>
          </p:nvPr>
        </p:nvGraphicFramePr>
        <p:xfrm>
          <a:off x="5037984" y="591671"/>
          <a:ext cx="6544416" cy="4666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283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897E-3BB9-4FCC-BD7F-6377E77D1C3F}"/>
              </a:ext>
            </a:extLst>
          </p:cNvPr>
          <p:cNvSpPr>
            <a:spLocks noGrp="1"/>
          </p:cNvSpPr>
          <p:nvPr>
            <p:ph type="title"/>
          </p:nvPr>
        </p:nvSpPr>
        <p:spPr/>
        <p:txBody>
          <a:bodyPr/>
          <a:lstStyle/>
          <a:p>
            <a:r>
              <a:rPr lang="en-US"/>
              <a:t>How We can Melt Together!</a:t>
            </a:r>
            <a:endParaRPr lang="en-US" dirty="0"/>
          </a:p>
        </p:txBody>
      </p:sp>
      <p:graphicFrame>
        <p:nvGraphicFramePr>
          <p:cNvPr id="15" name="Content Placeholder 2">
            <a:extLst>
              <a:ext uri="{FF2B5EF4-FFF2-40B4-BE49-F238E27FC236}">
                <a16:creationId xmlns:a16="http://schemas.microsoft.com/office/drawing/2014/main" id="{B308B7D9-E3C9-4172-9D18-CB2EFC97315E}"/>
              </a:ext>
            </a:extLst>
          </p:cNvPr>
          <p:cNvGraphicFramePr>
            <a:graphicFrameLocks noGrp="1"/>
          </p:cNvGraphicFramePr>
          <p:nvPr>
            <p:ph idx="1"/>
            <p:extLst>
              <p:ext uri="{D42A27DB-BD31-4B8C-83A1-F6EECF244321}">
                <p14:modId xmlns:p14="http://schemas.microsoft.com/office/powerpoint/2010/main" val="211901201"/>
              </p:ext>
            </p:extLst>
          </p:nvPr>
        </p:nvGraphicFramePr>
        <p:xfrm>
          <a:off x="914400" y="1919673"/>
          <a:ext cx="9914860" cy="41233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0848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0FF25AD-0F94-41DA-B0CB-8FDC642B7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914EEE2-91CA-464B-AC64-5479DB513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850C165-81F9-4CBC-87CA-3E6EBEA63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C1A212B-431A-4929-AA76-34A688D35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9860295" y="0"/>
            <a:ext cx="2343647" cy="4385568"/>
          </a:xfrm>
          <a:custGeom>
            <a:avLst/>
            <a:gdLst>
              <a:gd name="connsiteX0" fmla="*/ 0 w 2343647"/>
              <a:gd name="connsiteY0" fmla="*/ 0 h 4385568"/>
              <a:gd name="connsiteX1" fmla="*/ 13818 w 2343647"/>
              <a:gd name="connsiteY1" fmla="*/ 0 h 4385568"/>
              <a:gd name="connsiteX2" fmla="*/ 34560 w 2343647"/>
              <a:gd name="connsiteY2" fmla="*/ 141658 h 4385568"/>
              <a:gd name="connsiteX3" fmla="*/ 2208831 w 2343647"/>
              <a:gd name="connsiteY3" fmla="*/ 2118828 h 4385568"/>
              <a:gd name="connsiteX4" fmla="*/ 2343647 w 2343647"/>
              <a:gd name="connsiteY4" fmla="*/ 2125211 h 4385568"/>
              <a:gd name="connsiteX5" fmla="*/ 2208831 w 2343647"/>
              <a:gd name="connsiteY5" fmla="*/ 2131594 h 4385568"/>
              <a:gd name="connsiteX6" fmla="*/ 3143 w 2343647"/>
              <a:gd name="connsiteY6" fmla="*/ 4323325 h 4385568"/>
              <a:gd name="connsiteX7" fmla="*/ 0 w 2343647"/>
              <a:gd name="connsiteY7" fmla="*/ 4385568 h 4385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3647" h="4385568">
                <a:moveTo>
                  <a:pt x="0" y="0"/>
                </a:moveTo>
                <a:lnTo>
                  <a:pt x="13818" y="0"/>
                </a:lnTo>
                <a:lnTo>
                  <a:pt x="34560" y="141658"/>
                </a:lnTo>
                <a:cubicBezTo>
                  <a:pt x="237593" y="1199063"/>
                  <a:pt x="1119361" y="2015131"/>
                  <a:pt x="2208831" y="2118828"/>
                </a:cubicBezTo>
                <a:lnTo>
                  <a:pt x="2343647" y="2125211"/>
                </a:lnTo>
                <a:lnTo>
                  <a:pt x="2208831" y="2131594"/>
                </a:lnTo>
                <a:cubicBezTo>
                  <a:pt x="1046730" y="2242204"/>
                  <a:pt x="120947" y="3163335"/>
                  <a:pt x="3143" y="4323325"/>
                </a:cubicBezTo>
                <a:lnTo>
                  <a:pt x="0" y="4385568"/>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2A1C9D9-79EB-4007-9F6E-7661B86AD0FD}"/>
              </a:ext>
            </a:extLst>
          </p:cNvPr>
          <p:cNvSpPr>
            <a:spLocks noGrp="1"/>
          </p:cNvSpPr>
          <p:nvPr>
            <p:ph type="title"/>
          </p:nvPr>
        </p:nvSpPr>
        <p:spPr>
          <a:xfrm>
            <a:off x="914401" y="430307"/>
            <a:ext cx="9914859" cy="1371600"/>
          </a:xfrm>
        </p:spPr>
        <p:txBody>
          <a:bodyPr>
            <a:normAutofit/>
          </a:bodyPr>
          <a:lstStyle/>
          <a:p>
            <a:r>
              <a:rPr lang="en-US">
                <a:solidFill>
                  <a:srgbClr val="FFFFFF"/>
                </a:solidFill>
              </a:rPr>
              <a:t>Organizations to Follow for more Accessibility to Everyone!</a:t>
            </a:r>
          </a:p>
        </p:txBody>
      </p:sp>
      <p:sp>
        <p:nvSpPr>
          <p:cNvPr id="17" name="Content Placeholder 2">
            <a:extLst>
              <a:ext uri="{FF2B5EF4-FFF2-40B4-BE49-F238E27FC236}">
                <a16:creationId xmlns:a16="http://schemas.microsoft.com/office/drawing/2014/main" id="{24B9960D-6C3E-41B8-ACFC-E8988B6C2B51}"/>
              </a:ext>
            </a:extLst>
          </p:cNvPr>
          <p:cNvSpPr>
            <a:spLocks noGrp="1"/>
          </p:cNvSpPr>
          <p:nvPr>
            <p:ph idx="1"/>
          </p:nvPr>
        </p:nvSpPr>
        <p:spPr>
          <a:xfrm>
            <a:off x="914400" y="2810001"/>
            <a:ext cx="9753600" cy="3366961"/>
          </a:xfrm>
        </p:spPr>
        <p:txBody>
          <a:bodyPr>
            <a:normAutofit/>
          </a:bodyPr>
          <a:lstStyle/>
          <a:p>
            <a:pPr>
              <a:lnSpc>
                <a:spcPct val="110000"/>
              </a:lnSpc>
            </a:pPr>
            <a:r>
              <a:rPr lang="en-US" sz="1700">
                <a:hlinkClick r:id="rId2"/>
              </a:rPr>
              <a:t>https://twodisableddudes.com/</a:t>
            </a:r>
            <a:endParaRPr lang="en-US" sz="1700"/>
          </a:p>
          <a:p>
            <a:pPr>
              <a:lnSpc>
                <a:spcPct val="110000"/>
              </a:lnSpc>
            </a:pPr>
            <a:r>
              <a:rPr lang="en-US" sz="1700">
                <a:hlinkClick r:id="rId3"/>
              </a:rPr>
              <a:t>https://podcasts.apple.com/us/podcast/talkback/id1482424589</a:t>
            </a:r>
            <a:endParaRPr lang="en-US" sz="1700"/>
          </a:p>
          <a:p>
            <a:pPr>
              <a:lnSpc>
                <a:spcPct val="110000"/>
              </a:lnSpc>
            </a:pPr>
            <a:r>
              <a:rPr lang="en-US" sz="1700">
                <a:hlinkClick r:id="rId4"/>
              </a:rPr>
              <a:t>https://www.listennotes.com/podcasts/theatre-unwrapped-sue-lawther-brown-new-lDdPtG1-WRM/</a:t>
            </a:r>
            <a:endParaRPr lang="en-US" sz="1700"/>
          </a:p>
          <a:p>
            <a:pPr>
              <a:lnSpc>
                <a:spcPct val="110000"/>
              </a:lnSpc>
            </a:pPr>
            <a:r>
              <a:rPr lang="en-US" sz="1700">
                <a:hlinkClick r:id="rId5"/>
              </a:rPr>
              <a:t>https://lnns.co/iRrflEMAQ7F</a:t>
            </a:r>
            <a:endParaRPr lang="en-US" sz="1700"/>
          </a:p>
          <a:p>
            <a:pPr>
              <a:lnSpc>
                <a:spcPct val="110000"/>
              </a:lnSpc>
            </a:pPr>
            <a:r>
              <a:rPr lang="en-US" sz="1700">
                <a:hlinkClick r:id="rId6"/>
              </a:rPr>
              <a:t>https://www.instagram.com/nationaldisabilitytheatre/?hl=en</a:t>
            </a:r>
            <a:endParaRPr lang="en-US" sz="1700"/>
          </a:p>
          <a:p>
            <a:pPr>
              <a:lnSpc>
                <a:spcPct val="110000"/>
              </a:lnSpc>
            </a:pPr>
            <a:r>
              <a:rPr lang="en-US" sz="1700">
                <a:hlinkClick r:id="rId7"/>
              </a:rPr>
              <a:t>https://www.instagram.com/seesawtheatre.nu/?hl=en</a:t>
            </a:r>
            <a:endParaRPr lang="en-US" sz="1700"/>
          </a:p>
          <a:p>
            <a:pPr>
              <a:lnSpc>
                <a:spcPct val="110000"/>
              </a:lnSpc>
            </a:pPr>
            <a:r>
              <a:rPr lang="en-US" sz="1700">
                <a:hlinkClick r:id="rId8"/>
              </a:rPr>
              <a:t>https://www.instagram.com/csutdic/?hl=en</a:t>
            </a:r>
            <a:endParaRPr lang="en-US" sz="1700"/>
          </a:p>
          <a:p>
            <a:pPr marL="0" indent="0">
              <a:lnSpc>
                <a:spcPct val="110000"/>
              </a:lnSpc>
              <a:buNone/>
            </a:pPr>
            <a:endParaRPr lang="en-US" sz="1700"/>
          </a:p>
        </p:txBody>
      </p:sp>
    </p:spTree>
    <p:extLst>
      <p:ext uri="{BB962C8B-B14F-4D97-AF65-F5344CB8AC3E}">
        <p14:creationId xmlns:p14="http://schemas.microsoft.com/office/powerpoint/2010/main" val="3081122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6CEA-E0E5-4C29-96E1-0C6143CE335D}"/>
              </a:ext>
            </a:extLst>
          </p:cNvPr>
          <p:cNvSpPr>
            <a:spLocks noGrp="1"/>
          </p:cNvSpPr>
          <p:nvPr>
            <p:ph type="title"/>
          </p:nvPr>
        </p:nvSpPr>
        <p:spPr/>
        <p:txBody>
          <a:bodyPr/>
          <a:lstStyle/>
          <a:p>
            <a:r>
              <a:rPr lang="en-US" dirty="0"/>
              <a:t>Works Cited</a:t>
            </a:r>
          </a:p>
        </p:txBody>
      </p:sp>
      <p:sp>
        <p:nvSpPr>
          <p:cNvPr id="3" name="Content Placeholder 2">
            <a:extLst>
              <a:ext uri="{FF2B5EF4-FFF2-40B4-BE49-F238E27FC236}">
                <a16:creationId xmlns:a16="http://schemas.microsoft.com/office/drawing/2014/main" id="{84E260C0-4282-4E43-9A5A-A5E0011CDC2D}"/>
              </a:ext>
            </a:extLst>
          </p:cNvPr>
          <p:cNvSpPr>
            <a:spLocks noGrp="1"/>
          </p:cNvSpPr>
          <p:nvPr>
            <p:ph idx="1"/>
          </p:nvPr>
        </p:nvSpPr>
        <p:spPr>
          <a:xfrm>
            <a:off x="914400" y="1919672"/>
            <a:ext cx="10372344" cy="4785927"/>
          </a:xfrm>
        </p:spPr>
        <p:txBody>
          <a:bodyPr>
            <a:normAutofit fontScale="92500" lnSpcReduction="20000"/>
          </a:bodyPr>
          <a:lstStyle/>
          <a:p>
            <a:r>
              <a:rPr lang="en-US" dirty="0">
                <a:hlinkClick r:id="rId2"/>
              </a:rPr>
              <a:t>https://www.researchgate.net/publication/345728111_Diversity_opportunities_and_challenges_of_inclusive_theatre</a:t>
            </a:r>
            <a:endParaRPr lang="en-US" dirty="0"/>
          </a:p>
          <a:p>
            <a:r>
              <a:rPr lang="en-US" dirty="0">
                <a:hlinkClick r:id="rId3"/>
              </a:rPr>
              <a:t>https://howlround.com/envisioning-change</a:t>
            </a:r>
            <a:endParaRPr lang="en-US" dirty="0"/>
          </a:p>
          <a:p>
            <a:r>
              <a:rPr lang="en-US" dirty="0">
                <a:hlinkClick r:id="rId4"/>
              </a:rPr>
              <a:t>https://journalofethics.ama-assn.org/article/autism-art-and-accessibility-theater/2016-12</a:t>
            </a:r>
            <a:endParaRPr lang="en-US" dirty="0"/>
          </a:p>
          <a:p>
            <a:r>
              <a:rPr lang="en-US" dirty="0">
                <a:hlinkClick r:id="rId5"/>
              </a:rPr>
              <a:t>https://www.theatlantic.com/health/archive/2015/04/making-theater-autism-friendly/388348/</a:t>
            </a:r>
            <a:endParaRPr lang="en-US" dirty="0"/>
          </a:p>
          <a:p>
            <a:r>
              <a:rPr lang="en-US" dirty="0">
                <a:hlinkClick r:id="rId6"/>
              </a:rPr>
              <a:t>https://www.scfta.org/Plan-Your-Visit/Sensory-Friendly/Sensory-Friendly-Overview.aspx</a:t>
            </a:r>
            <a:endParaRPr lang="en-US" dirty="0"/>
          </a:p>
          <a:p>
            <a:r>
              <a:rPr lang="en-US" dirty="0">
                <a:hlinkClick r:id="rId7"/>
              </a:rPr>
              <a:t>https://www.britannica.com/art/theatre-art</a:t>
            </a:r>
            <a:endParaRPr lang="en-US" dirty="0"/>
          </a:p>
          <a:p>
            <a:r>
              <a:rPr lang="en-US" dirty="0">
                <a:hlinkClick r:id="rId8"/>
              </a:rPr>
              <a:t>https://www.nationalartsstandards.org/sites/default/files/Theater_resources/Theatre%20Inclusion%20Guidelines.pdf</a:t>
            </a:r>
            <a:endParaRPr lang="en-US" dirty="0"/>
          </a:p>
          <a:p>
            <a:r>
              <a:rPr lang="en-US" dirty="0">
                <a:hlinkClick r:id="rId9"/>
              </a:rPr>
              <a:t>https://www.nytimes.com/2020/09/11/theater/how-to-change-theater.html</a:t>
            </a:r>
            <a:endParaRPr lang="en-US" dirty="0"/>
          </a:p>
          <a:p>
            <a:r>
              <a:rPr lang="en-US" dirty="0">
                <a:hlinkClick r:id="rId10"/>
              </a:rPr>
              <a:t>https://www.independent.co.uk/arts-entertainment/theatre-dance/features/theatre-uk-diabled-access-covid-b1852893.html</a:t>
            </a:r>
            <a:r>
              <a:rPr lang="en-US" dirty="0"/>
              <a:t> </a:t>
            </a:r>
          </a:p>
        </p:txBody>
      </p:sp>
    </p:spTree>
    <p:extLst>
      <p:ext uri="{BB962C8B-B14F-4D97-AF65-F5344CB8AC3E}">
        <p14:creationId xmlns:p14="http://schemas.microsoft.com/office/powerpoint/2010/main" val="1470518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F913D1-A9CA-44C0-8516-6A4ADB3AB725}"/>
              </a:ext>
            </a:extLst>
          </p:cNvPr>
          <p:cNvSpPr>
            <a:spLocks noGrp="1"/>
          </p:cNvSpPr>
          <p:nvPr>
            <p:ph type="title"/>
          </p:nvPr>
        </p:nvSpPr>
        <p:spPr>
          <a:xfrm>
            <a:off x="914400" y="484497"/>
            <a:ext cx="9753600" cy="1239528"/>
          </a:xfrm>
        </p:spPr>
        <p:txBody>
          <a:bodyPr>
            <a:normAutofit/>
          </a:bodyPr>
          <a:lstStyle/>
          <a:p>
            <a:pPr>
              <a:lnSpc>
                <a:spcPct val="90000"/>
              </a:lnSpc>
            </a:pPr>
            <a:r>
              <a:rPr lang="en-US" dirty="0">
                <a:solidFill>
                  <a:srgbClr val="FFFFFF"/>
                </a:solidFill>
              </a:rPr>
              <a:t>Let’s Start with the Basics: </a:t>
            </a:r>
            <a:r>
              <a:rPr lang="en-US" sz="3200" dirty="0">
                <a:solidFill>
                  <a:srgbClr val="FFFFFF"/>
                </a:solidFill>
              </a:rPr>
              <a:t>What is Theatre?</a:t>
            </a:r>
            <a:endParaRPr lang="en-US" dirty="0">
              <a:solidFill>
                <a:srgbClr val="FFFFFF"/>
              </a:solidFill>
            </a:endParaRPr>
          </a:p>
        </p:txBody>
      </p:sp>
      <p:sp>
        <p:nvSpPr>
          <p:cNvPr id="3" name="Content Placeholder 2">
            <a:extLst>
              <a:ext uri="{FF2B5EF4-FFF2-40B4-BE49-F238E27FC236}">
                <a16:creationId xmlns:a16="http://schemas.microsoft.com/office/drawing/2014/main" id="{9FD3D4BE-E53E-4F73-B0C6-518A94AF441F}"/>
              </a:ext>
            </a:extLst>
          </p:cNvPr>
          <p:cNvSpPr>
            <a:spLocks noGrp="1"/>
          </p:cNvSpPr>
          <p:nvPr>
            <p:ph idx="1"/>
          </p:nvPr>
        </p:nvSpPr>
        <p:spPr>
          <a:xfrm>
            <a:off x="914401" y="2790825"/>
            <a:ext cx="10134600" cy="3386137"/>
          </a:xfrm>
        </p:spPr>
        <p:txBody>
          <a:bodyPr>
            <a:normAutofit/>
          </a:bodyPr>
          <a:lstStyle/>
          <a:p>
            <a:r>
              <a:rPr lang="en-US" dirty="0"/>
              <a:t>Theatre is, “an art concerned almost exclusively with live performances in which the action is precisely planned to create a coherent and significant sense of drama.”</a:t>
            </a:r>
          </a:p>
          <a:p>
            <a:r>
              <a:rPr lang="en-US" dirty="0"/>
              <a:t>Theatre comes from the Greek Word, “</a:t>
            </a:r>
            <a:r>
              <a:rPr lang="en-US" dirty="0" err="1"/>
              <a:t>theaomai</a:t>
            </a:r>
            <a:r>
              <a:rPr lang="en-US" dirty="0"/>
              <a:t>” which means To See </a:t>
            </a:r>
          </a:p>
          <a:p>
            <a:r>
              <a:rPr lang="en-US" dirty="0"/>
              <a:t>Theatre is born when live performers enact a story that connects with the audience as if the audience themselves are looking through a wall in someone’s house (often called the 4</a:t>
            </a:r>
            <a:r>
              <a:rPr lang="en-US" baseline="30000" dirty="0"/>
              <a:t>th</a:t>
            </a:r>
            <a:r>
              <a:rPr lang="en-US" dirty="0"/>
              <a:t> wall) </a:t>
            </a:r>
          </a:p>
          <a:p>
            <a:r>
              <a:rPr lang="en-US" dirty="0"/>
              <a:t>It is subject to the audience's perspective and connection to the story, often emphasized with theatrical design.   </a:t>
            </a:r>
          </a:p>
        </p:txBody>
      </p:sp>
    </p:spTree>
    <p:extLst>
      <p:ext uri="{BB962C8B-B14F-4D97-AF65-F5344CB8AC3E}">
        <p14:creationId xmlns:p14="http://schemas.microsoft.com/office/powerpoint/2010/main" val="2729254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C4DD10E6-914E-4F17-ABD5-8F016C23E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9023182-6D3E-438B-8E1A-DBF47C70D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66989A7B-378A-4C5A-83D3-92770B761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350"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FF1EBAE-6AA6-4423-A0C6-016A903007DA}"/>
              </a:ext>
            </a:extLst>
          </p:cNvPr>
          <p:cNvSpPr>
            <a:spLocks noGrp="1"/>
          </p:cNvSpPr>
          <p:nvPr>
            <p:ph type="title"/>
          </p:nvPr>
        </p:nvSpPr>
        <p:spPr>
          <a:xfrm>
            <a:off x="609601" y="685800"/>
            <a:ext cx="2984390" cy="5486400"/>
          </a:xfrm>
        </p:spPr>
        <p:txBody>
          <a:bodyPr anchor="ctr">
            <a:normAutofit/>
          </a:bodyPr>
          <a:lstStyle/>
          <a:p>
            <a:r>
              <a:rPr lang="en-US">
                <a:solidFill>
                  <a:srgbClr val="FFFFFF"/>
                </a:solidFill>
              </a:rPr>
              <a:t>We get Theatre, but what is Theatrical Design?</a:t>
            </a:r>
          </a:p>
        </p:txBody>
      </p:sp>
      <p:sp useBgFill="1">
        <p:nvSpPr>
          <p:cNvPr id="26" name="Freeform: Shape 25">
            <a:extLst>
              <a:ext uri="{FF2B5EF4-FFF2-40B4-BE49-F238E27FC236}">
                <a16:creationId xmlns:a16="http://schemas.microsoft.com/office/drawing/2014/main" id="{D493E550-6182-46EC-9D62-577FCFBA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898035" y="-391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963231" h="6861910">
                <a:moveTo>
                  <a:pt x="2532276" y="6861910"/>
                </a:moveTo>
                <a:lnTo>
                  <a:pt x="2377645" y="6858000"/>
                </a:ln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6" name="Content Placeholder 2">
            <a:extLst>
              <a:ext uri="{FF2B5EF4-FFF2-40B4-BE49-F238E27FC236}">
                <a16:creationId xmlns:a16="http://schemas.microsoft.com/office/drawing/2014/main" id="{D8B57EA5-B4C2-404A-8B53-2B550C20F622}"/>
              </a:ext>
            </a:extLst>
          </p:cNvPr>
          <p:cNvGraphicFramePr>
            <a:graphicFrameLocks noGrp="1"/>
          </p:cNvGraphicFramePr>
          <p:nvPr>
            <p:ph idx="1"/>
            <p:extLst>
              <p:ext uri="{D42A27DB-BD31-4B8C-83A1-F6EECF244321}">
                <p14:modId xmlns:p14="http://schemas.microsoft.com/office/powerpoint/2010/main" val="620130023"/>
              </p:ext>
            </p:extLst>
          </p:nvPr>
        </p:nvGraphicFramePr>
        <p:xfrm>
          <a:off x="5181998" y="685800"/>
          <a:ext cx="6400401" cy="53889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412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6" name="Rectangle 15">
            <a:extLst>
              <a:ext uri="{FF2B5EF4-FFF2-40B4-BE49-F238E27FC236}">
                <a16:creationId xmlns:a16="http://schemas.microsoft.com/office/drawing/2014/main" id="{3297DF81-AF9D-4993-9F66-761701AA1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diagram&#10;&#10;Description automatically generated">
            <a:extLst>
              <a:ext uri="{FF2B5EF4-FFF2-40B4-BE49-F238E27FC236}">
                <a16:creationId xmlns:a16="http://schemas.microsoft.com/office/drawing/2014/main" id="{6F7278D0-E1CB-45E1-9AA4-F9F325C9B707}"/>
              </a:ext>
            </a:extLst>
          </p:cNvPr>
          <p:cNvPicPr>
            <a:picLocks noChangeAspect="1"/>
          </p:cNvPicPr>
          <p:nvPr/>
        </p:nvPicPr>
        <p:blipFill rotWithShape="1">
          <a:blip r:embed="rId2">
            <a:extLst>
              <a:ext uri="{28A0092B-C50C-407E-A947-70E740481C1C}">
                <a14:useLocalDpi xmlns:a14="http://schemas.microsoft.com/office/drawing/2010/main" val="0"/>
              </a:ext>
            </a:extLst>
          </a:blip>
          <a:srcRect t="7913" r="-2" b="-2"/>
          <a:stretch/>
        </p:blipFill>
        <p:spPr>
          <a:xfrm>
            <a:off x="20" y="-94"/>
            <a:ext cx="6095980" cy="6858000"/>
          </a:xfrm>
          <a:prstGeom prst="rect">
            <a:avLst/>
          </a:prstGeom>
        </p:spPr>
      </p:pic>
      <p:sp>
        <p:nvSpPr>
          <p:cNvPr id="18" name="Freeform: Shape 17">
            <a:extLst>
              <a:ext uri="{FF2B5EF4-FFF2-40B4-BE49-F238E27FC236}">
                <a16:creationId xmlns:a16="http://schemas.microsoft.com/office/drawing/2014/main" id="{2D2A3E9C-9014-43FA-9B95-3339FC4C5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312" y="-94"/>
            <a:ext cx="5792886" cy="6858000"/>
          </a:xfrm>
          <a:custGeom>
            <a:avLst/>
            <a:gdLst>
              <a:gd name="connsiteX0" fmla="*/ 2869674 w 5792886"/>
              <a:gd name="connsiteY0" fmla="*/ 0 h 6858000"/>
              <a:gd name="connsiteX1" fmla="*/ 5792886 w 5792886"/>
              <a:gd name="connsiteY1" fmla="*/ 0 h 6858000"/>
              <a:gd name="connsiteX2" fmla="*/ 5792886 w 5792886"/>
              <a:gd name="connsiteY2" fmla="*/ 6858000 h 6858000"/>
              <a:gd name="connsiteX3" fmla="*/ 2869674 w 5792886"/>
              <a:gd name="connsiteY3" fmla="*/ 6858000 h 6858000"/>
              <a:gd name="connsiteX4" fmla="*/ 2753645 w 5792886"/>
              <a:gd name="connsiteY4" fmla="*/ 6837472 h 6858000"/>
              <a:gd name="connsiteX5" fmla="*/ 0 w 5792886"/>
              <a:gd name="connsiteY5" fmla="*/ 3429000 h 6858000"/>
              <a:gd name="connsiteX6" fmla="*/ 2753645 w 5792886"/>
              <a:gd name="connsiteY6" fmla="*/ 2052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2886" h="6858000">
                <a:moveTo>
                  <a:pt x="2869674" y="0"/>
                </a:moveTo>
                <a:lnTo>
                  <a:pt x="5792886" y="0"/>
                </a:lnTo>
                <a:lnTo>
                  <a:pt x="5792886" y="6858000"/>
                </a:lnTo>
                <a:lnTo>
                  <a:pt x="2869674" y="6858000"/>
                </a:lnTo>
                <a:lnTo>
                  <a:pt x="2753645" y="6837472"/>
                </a:lnTo>
                <a:cubicBezTo>
                  <a:pt x="1183284" y="6519523"/>
                  <a:pt x="0" y="5114337"/>
                  <a:pt x="0" y="3429000"/>
                </a:cubicBezTo>
                <a:cubicBezTo>
                  <a:pt x="0" y="1743665"/>
                  <a:pt x="1183284" y="338478"/>
                  <a:pt x="2753645" y="2052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662B9-4B4F-40F5-BC6F-058FE37A54D9}"/>
              </a:ext>
            </a:extLst>
          </p:cNvPr>
          <p:cNvSpPr>
            <a:spLocks noGrp="1"/>
          </p:cNvSpPr>
          <p:nvPr>
            <p:ph type="title"/>
          </p:nvPr>
        </p:nvSpPr>
        <p:spPr>
          <a:xfrm>
            <a:off x="3589360" y="1122362"/>
            <a:ext cx="4722127" cy="3135739"/>
          </a:xfrm>
        </p:spPr>
        <p:txBody>
          <a:bodyPr vert="horz" lIns="91440" tIns="45720" rIns="91440" bIns="45720" rtlCol="0" anchor="b">
            <a:normAutofit/>
          </a:bodyPr>
          <a:lstStyle/>
          <a:p>
            <a:pPr algn="r"/>
            <a:r>
              <a:rPr lang="en-US" sz="4400">
                <a:solidFill>
                  <a:srgbClr val="FFFFFF"/>
                </a:solidFill>
              </a:rPr>
              <a:t>Some Lighting, Costumes, and Scenic Designs</a:t>
            </a:r>
          </a:p>
        </p:txBody>
      </p:sp>
      <p:sp>
        <p:nvSpPr>
          <p:cNvPr id="20" name="Freeform: Shape 19">
            <a:extLst>
              <a:ext uri="{FF2B5EF4-FFF2-40B4-BE49-F238E27FC236}">
                <a16:creationId xmlns:a16="http://schemas.microsoft.com/office/drawing/2014/main" id="{77C98104-8E7A-4BC7-A025-524F0DFD5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15478"/>
            <a:ext cx="11624265" cy="2142428"/>
          </a:xfrm>
          <a:custGeom>
            <a:avLst/>
            <a:gdLst>
              <a:gd name="connsiteX0" fmla="*/ 0 w 11624265"/>
              <a:gd name="connsiteY0" fmla="*/ 0 h 2142428"/>
              <a:gd name="connsiteX1" fmla="*/ 364792 w 11624265"/>
              <a:gd name="connsiteY1" fmla="*/ 0 h 2142428"/>
              <a:gd name="connsiteX2" fmla="*/ 2700827 w 11624265"/>
              <a:gd name="connsiteY2" fmla="*/ 0 h 2142428"/>
              <a:gd name="connsiteX3" fmla="*/ 8443927 w 11624265"/>
              <a:gd name="connsiteY3" fmla="*/ 0 h 2142428"/>
              <a:gd name="connsiteX4" fmla="*/ 8459219 w 11624265"/>
              <a:gd name="connsiteY4" fmla="*/ 0 h 2142428"/>
              <a:gd name="connsiteX5" fmla="*/ 8459219 w 11624265"/>
              <a:gd name="connsiteY5" fmla="*/ 387 h 2142428"/>
              <a:gd name="connsiteX6" fmla="*/ 8620483 w 11624265"/>
              <a:gd name="connsiteY6" fmla="*/ 4464 h 2142428"/>
              <a:gd name="connsiteX7" fmla="*/ 11621309 w 11624265"/>
              <a:gd name="connsiteY7" fmla="*/ 2134074 h 2142428"/>
              <a:gd name="connsiteX8" fmla="*/ 11624265 w 11624265"/>
              <a:gd name="connsiteY8" fmla="*/ 2142428 h 2142428"/>
              <a:gd name="connsiteX9" fmla="*/ 0 w 11624265"/>
              <a:gd name="connsiteY9" fmla="*/ 2142428 h 214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24265" h="2142428">
                <a:moveTo>
                  <a:pt x="0" y="0"/>
                </a:moveTo>
                <a:lnTo>
                  <a:pt x="364792" y="0"/>
                </a:lnTo>
                <a:lnTo>
                  <a:pt x="2700827" y="0"/>
                </a:lnTo>
                <a:lnTo>
                  <a:pt x="8443927" y="0"/>
                </a:lnTo>
                <a:lnTo>
                  <a:pt x="8459219" y="0"/>
                </a:lnTo>
                <a:lnTo>
                  <a:pt x="8459219" y="387"/>
                </a:lnTo>
                <a:lnTo>
                  <a:pt x="8620483" y="4464"/>
                </a:lnTo>
                <a:cubicBezTo>
                  <a:pt x="9980093" y="73383"/>
                  <a:pt x="11130888" y="933772"/>
                  <a:pt x="11621309" y="2134074"/>
                </a:cubicBezTo>
                <a:lnTo>
                  <a:pt x="11624265" y="2142428"/>
                </a:lnTo>
                <a:lnTo>
                  <a:pt x="0" y="2142428"/>
                </a:lnTo>
                <a:close/>
              </a:path>
            </a:pathLst>
          </a:custGeom>
          <a:solidFill>
            <a:schemeClr val="accent2">
              <a:lumMod val="60000"/>
              <a:lumOff val="4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group of people dancing&#10;&#10;Description automatically generated with medium confidence">
            <a:extLst>
              <a:ext uri="{FF2B5EF4-FFF2-40B4-BE49-F238E27FC236}">
                <a16:creationId xmlns:a16="http://schemas.microsoft.com/office/drawing/2014/main" id="{04715431-B8E8-481D-8C37-4474A7A5491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8282" r="16453" b="2"/>
          <a:stretch/>
        </p:blipFill>
        <p:spPr>
          <a:xfrm>
            <a:off x="8839197" y="-198"/>
            <a:ext cx="3352803" cy="3429000"/>
          </a:xfrm>
          <a:prstGeom prst="rect">
            <a:avLst/>
          </a:prstGeom>
        </p:spPr>
      </p:pic>
      <p:pic>
        <p:nvPicPr>
          <p:cNvPr id="9" name="Picture 8" descr="A picture containing text, indoor&#10;&#10;Description automatically generated">
            <a:extLst>
              <a:ext uri="{FF2B5EF4-FFF2-40B4-BE49-F238E27FC236}">
                <a16:creationId xmlns:a16="http://schemas.microsoft.com/office/drawing/2014/main" id="{C22DB5E6-EC22-4A53-84DB-7EAEE161A2FE}"/>
              </a:ext>
            </a:extLst>
          </p:cNvPr>
          <p:cNvPicPr>
            <a:picLocks noChangeAspect="1"/>
          </p:cNvPicPr>
          <p:nvPr/>
        </p:nvPicPr>
        <p:blipFill rotWithShape="1">
          <a:blip r:embed="rId4">
            <a:extLst>
              <a:ext uri="{28A0092B-C50C-407E-A947-70E740481C1C}">
                <a14:useLocalDpi xmlns:a14="http://schemas.microsoft.com/office/drawing/2010/main" val="0"/>
              </a:ext>
            </a:extLst>
          </a:blip>
          <a:srcRect l="21197" r="18182" b="-3"/>
          <a:stretch/>
        </p:blipFill>
        <p:spPr>
          <a:xfrm>
            <a:off x="8839197" y="3428802"/>
            <a:ext cx="3352804" cy="3429199"/>
          </a:xfrm>
          <a:prstGeom prst="rect">
            <a:avLst/>
          </a:prstGeom>
        </p:spPr>
      </p:pic>
    </p:spTree>
    <p:extLst>
      <p:ext uri="{BB962C8B-B14F-4D97-AF65-F5344CB8AC3E}">
        <p14:creationId xmlns:p14="http://schemas.microsoft.com/office/powerpoint/2010/main" val="4088199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354E4A1-6024-4D18-89EA-EB7EF53D3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FA0B0F3-4BE3-414F-BF92-563F722B1F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56" y="0"/>
            <a:ext cx="12186844" cy="2128964"/>
          </a:xfrm>
          <a:custGeom>
            <a:avLst/>
            <a:gdLst>
              <a:gd name="connsiteX0" fmla="*/ 0 w 12186844"/>
              <a:gd name="connsiteY0" fmla="*/ 0 h 2128964"/>
              <a:gd name="connsiteX1" fmla="*/ 12186844 w 12186844"/>
              <a:gd name="connsiteY1" fmla="*/ 0 h 2128964"/>
              <a:gd name="connsiteX2" fmla="*/ 12186844 w 12186844"/>
              <a:gd name="connsiteY2" fmla="*/ 2128964 h 2128964"/>
              <a:gd name="connsiteX3" fmla="*/ 2247277 w 12186844"/>
              <a:gd name="connsiteY3" fmla="*/ 2128964 h 2128964"/>
              <a:gd name="connsiteX4" fmla="*/ 2326545 w 12186844"/>
              <a:gd name="connsiteY4" fmla="*/ 2125211 h 2128964"/>
              <a:gd name="connsiteX5" fmla="*/ 2191729 w 12186844"/>
              <a:gd name="connsiteY5" fmla="*/ 2118828 h 2128964"/>
              <a:gd name="connsiteX6" fmla="*/ 66975 w 12186844"/>
              <a:gd name="connsiteY6" fmla="*/ 349781 h 2128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6844" h="2128964">
                <a:moveTo>
                  <a:pt x="0" y="0"/>
                </a:moveTo>
                <a:lnTo>
                  <a:pt x="12186844" y="0"/>
                </a:lnTo>
                <a:lnTo>
                  <a:pt x="12186844" y="2128964"/>
                </a:lnTo>
                <a:lnTo>
                  <a:pt x="2247277" y="2128964"/>
                </a:lnTo>
                <a:lnTo>
                  <a:pt x="2326545" y="2125211"/>
                </a:lnTo>
                <a:lnTo>
                  <a:pt x="2191729" y="2118828"/>
                </a:lnTo>
                <a:cubicBezTo>
                  <a:pt x="1174891" y="2022044"/>
                  <a:pt x="338983" y="1304706"/>
                  <a:pt x="66975" y="349781"/>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3B544EC4-1768-4207-B2BF-E806799528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33672" y="0"/>
            <a:ext cx="2353172" cy="2431959"/>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F913D1-A9CA-44C0-8516-6A4ADB3AB725}"/>
              </a:ext>
            </a:extLst>
          </p:cNvPr>
          <p:cNvSpPr>
            <a:spLocks noGrp="1"/>
          </p:cNvSpPr>
          <p:nvPr>
            <p:ph type="title"/>
          </p:nvPr>
        </p:nvSpPr>
        <p:spPr>
          <a:xfrm>
            <a:off x="914400" y="484497"/>
            <a:ext cx="9753600" cy="1239528"/>
          </a:xfrm>
        </p:spPr>
        <p:txBody>
          <a:bodyPr>
            <a:normAutofit/>
          </a:bodyPr>
          <a:lstStyle/>
          <a:p>
            <a:pPr>
              <a:lnSpc>
                <a:spcPct val="90000"/>
              </a:lnSpc>
            </a:pPr>
            <a:r>
              <a:rPr lang="en-US" sz="4800" dirty="0">
                <a:solidFill>
                  <a:srgbClr val="FFFFFF"/>
                </a:solidFill>
              </a:rPr>
              <a:t>What is Inclusion?</a:t>
            </a:r>
            <a:endParaRPr lang="en-US" sz="6600" dirty="0">
              <a:solidFill>
                <a:srgbClr val="FFFFFF"/>
              </a:solidFill>
            </a:endParaRPr>
          </a:p>
        </p:txBody>
      </p:sp>
      <p:sp>
        <p:nvSpPr>
          <p:cNvPr id="3" name="Content Placeholder 2">
            <a:extLst>
              <a:ext uri="{FF2B5EF4-FFF2-40B4-BE49-F238E27FC236}">
                <a16:creationId xmlns:a16="http://schemas.microsoft.com/office/drawing/2014/main" id="{9FD3D4BE-E53E-4F73-B0C6-518A94AF441F}"/>
              </a:ext>
            </a:extLst>
          </p:cNvPr>
          <p:cNvSpPr>
            <a:spLocks noGrp="1"/>
          </p:cNvSpPr>
          <p:nvPr>
            <p:ph idx="1"/>
          </p:nvPr>
        </p:nvSpPr>
        <p:spPr>
          <a:xfrm>
            <a:off x="914401" y="2790825"/>
            <a:ext cx="10134600" cy="3386137"/>
          </a:xfrm>
        </p:spPr>
        <p:txBody>
          <a:bodyPr>
            <a:normAutofit/>
          </a:bodyPr>
          <a:lstStyle/>
          <a:p>
            <a:r>
              <a:rPr lang="en-US" dirty="0"/>
              <a:t>“The practice or policy of providing equal access to opportunities and resources for people who might otherwise be excluded or marginalized, such as those who have physical or mental disabilities and members of other minority groups.”</a:t>
            </a:r>
          </a:p>
          <a:p>
            <a:r>
              <a:rPr lang="en-US" dirty="0"/>
              <a:t>Theatre inclusion is defined as, “the belief that everyone can flourish when everyone is included.” </a:t>
            </a:r>
          </a:p>
          <a:p>
            <a:r>
              <a:rPr lang="en-US" dirty="0"/>
              <a:t>“theatre teacher consulting with special education teachers and becoming familiar with individual students' IEPs so that abilities and disabilities of each student are known, and appropriate goals and accommodations are applied.”</a:t>
            </a:r>
          </a:p>
        </p:txBody>
      </p:sp>
    </p:spTree>
    <p:extLst>
      <p:ext uri="{BB962C8B-B14F-4D97-AF65-F5344CB8AC3E}">
        <p14:creationId xmlns:p14="http://schemas.microsoft.com/office/powerpoint/2010/main" val="149022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369DB5D3-4B63-4FD1-BA37-8EBACA587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9">
            <a:extLst>
              <a:ext uri="{FF2B5EF4-FFF2-40B4-BE49-F238E27FC236}">
                <a16:creationId xmlns:a16="http://schemas.microsoft.com/office/drawing/2014/main" id="{B5650669-C083-4D8C-BC61-0EE74F1CC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88" y="0"/>
            <a:ext cx="7875323" cy="68532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1">
            <a:extLst>
              <a:ext uri="{FF2B5EF4-FFF2-40B4-BE49-F238E27FC236}">
                <a16:creationId xmlns:a16="http://schemas.microsoft.com/office/drawing/2014/main" id="{C214C731-4700-4E5F-92C1-54F9C83FB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8624" y="0"/>
            <a:ext cx="7351628" cy="6858000"/>
          </a:xfrm>
          <a:custGeom>
            <a:avLst/>
            <a:gdLst>
              <a:gd name="connsiteX0" fmla="*/ 0 w 7351628"/>
              <a:gd name="connsiteY0" fmla="*/ 0 h 6858000"/>
              <a:gd name="connsiteX1" fmla="*/ 1482273 w 7351628"/>
              <a:gd name="connsiteY1" fmla="*/ 0 h 6858000"/>
              <a:gd name="connsiteX2" fmla="*/ 2438400 w 7351628"/>
              <a:gd name="connsiteY2" fmla="*/ 0 h 6858000"/>
              <a:gd name="connsiteX3" fmla="*/ 7351628 w 7351628"/>
              <a:gd name="connsiteY3" fmla="*/ 0 h 6858000"/>
              <a:gd name="connsiteX4" fmla="*/ 3920673 w 7351628"/>
              <a:gd name="connsiteY4" fmla="*/ 3430955 h 6858000"/>
              <a:gd name="connsiteX5" fmla="*/ 7175072 w 7351628"/>
              <a:gd name="connsiteY5" fmla="*/ 6857446 h 6858000"/>
              <a:gd name="connsiteX6" fmla="*/ 7196984 w 7351628"/>
              <a:gd name="connsiteY6" fmla="*/ 6858000 h 6858000"/>
              <a:gd name="connsiteX7" fmla="*/ 2438400 w 7351628"/>
              <a:gd name="connsiteY7" fmla="*/ 6858000 h 6858000"/>
              <a:gd name="connsiteX8" fmla="*/ 1482273 w 7351628"/>
              <a:gd name="connsiteY8" fmla="*/ 6858000 h 6858000"/>
              <a:gd name="connsiteX9" fmla="*/ 0 w 735162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51628" h="6858000">
                <a:moveTo>
                  <a:pt x="0" y="0"/>
                </a:moveTo>
                <a:lnTo>
                  <a:pt x="1482273" y="0"/>
                </a:lnTo>
                <a:lnTo>
                  <a:pt x="2438400" y="0"/>
                </a:lnTo>
                <a:lnTo>
                  <a:pt x="7351628" y="0"/>
                </a:lnTo>
                <a:cubicBezTo>
                  <a:pt x="5456764" y="0"/>
                  <a:pt x="3920673" y="1536091"/>
                  <a:pt x="3920673" y="3430955"/>
                </a:cubicBezTo>
                <a:cubicBezTo>
                  <a:pt x="3920673" y="5266604"/>
                  <a:pt x="5362258" y="6765554"/>
                  <a:pt x="7175072" y="6857446"/>
                </a:cubicBezTo>
                <a:lnTo>
                  <a:pt x="7196984" y="6858000"/>
                </a:lnTo>
                <a:lnTo>
                  <a:pt x="2438400" y="6858000"/>
                </a:lnTo>
                <a:lnTo>
                  <a:pt x="1482273"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A7570A7-FD4E-4597-B202-B2B531A722C8}"/>
              </a:ext>
            </a:extLst>
          </p:cNvPr>
          <p:cNvSpPr>
            <a:spLocks noGrp="1"/>
          </p:cNvSpPr>
          <p:nvPr>
            <p:ph type="title"/>
          </p:nvPr>
        </p:nvSpPr>
        <p:spPr>
          <a:xfrm>
            <a:off x="609600" y="685800"/>
            <a:ext cx="2952465" cy="5486400"/>
          </a:xfrm>
        </p:spPr>
        <p:txBody>
          <a:bodyPr anchor="ctr">
            <a:normAutofit/>
          </a:bodyPr>
          <a:lstStyle/>
          <a:p>
            <a:r>
              <a:rPr lang="en-US" dirty="0">
                <a:solidFill>
                  <a:srgbClr val="FFFFFF"/>
                </a:solidFill>
              </a:rPr>
              <a:t>Inclusion in Theatre </a:t>
            </a:r>
          </a:p>
        </p:txBody>
      </p:sp>
      <p:sp useBgFill="1">
        <p:nvSpPr>
          <p:cNvPr id="21" name="Freeform: Shape 13">
            <a:extLst>
              <a:ext uri="{FF2B5EF4-FFF2-40B4-BE49-F238E27FC236}">
                <a16:creationId xmlns:a16="http://schemas.microsoft.com/office/drawing/2014/main" id="{26C151D7-1FA6-4D02-9CDD-5C3205DB2B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904573" y="0"/>
            <a:ext cx="5963231" cy="6861910"/>
          </a:xfrm>
          <a:custGeom>
            <a:avLst/>
            <a:gdLst>
              <a:gd name="connsiteX0" fmla="*/ 2532276 w 5963231"/>
              <a:gd name="connsiteY0" fmla="*/ 6861910 h 6861910"/>
              <a:gd name="connsiteX1" fmla="*/ 2377645 w 5963231"/>
              <a:gd name="connsiteY1" fmla="*/ 6858000 h 6861910"/>
              <a:gd name="connsiteX2" fmla="*/ 0 w 5963231"/>
              <a:gd name="connsiteY2" fmla="*/ 6858000 h 6861910"/>
              <a:gd name="connsiteX3" fmla="*/ 0 w 5963231"/>
              <a:gd name="connsiteY3" fmla="*/ 0 h 6861910"/>
              <a:gd name="connsiteX4" fmla="*/ 2532276 w 5963231"/>
              <a:gd name="connsiteY4" fmla="*/ 0 h 6861910"/>
              <a:gd name="connsiteX5" fmla="*/ 2547568 w 5963231"/>
              <a:gd name="connsiteY5" fmla="*/ 0 h 6861910"/>
              <a:gd name="connsiteX6" fmla="*/ 2547568 w 5963231"/>
              <a:gd name="connsiteY6" fmla="*/ 387 h 6861910"/>
              <a:gd name="connsiteX7" fmla="*/ 2708832 w 5963231"/>
              <a:gd name="connsiteY7" fmla="*/ 4464 h 6861910"/>
              <a:gd name="connsiteX8" fmla="*/ 5963231 w 5963231"/>
              <a:gd name="connsiteY8" fmla="*/ 3430955 h 6861910"/>
              <a:gd name="connsiteX9" fmla="*/ 2532276 w 5963231"/>
              <a:gd name="connsiteY9" fmla="*/ 6861910 h 6861910"/>
              <a:gd name="connsiteX0" fmla="*/ 2532276 w 5963231"/>
              <a:gd name="connsiteY0" fmla="*/ 6861910 h 6861910"/>
              <a:gd name="connsiteX1" fmla="*/ 0 w 5963231"/>
              <a:gd name="connsiteY1" fmla="*/ 6858000 h 6861910"/>
              <a:gd name="connsiteX2" fmla="*/ 0 w 5963231"/>
              <a:gd name="connsiteY2" fmla="*/ 0 h 6861910"/>
              <a:gd name="connsiteX3" fmla="*/ 2532276 w 5963231"/>
              <a:gd name="connsiteY3" fmla="*/ 0 h 6861910"/>
              <a:gd name="connsiteX4" fmla="*/ 2547568 w 5963231"/>
              <a:gd name="connsiteY4" fmla="*/ 0 h 6861910"/>
              <a:gd name="connsiteX5" fmla="*/ 2547568 w 5963231"/>
              <a:gd name="connsiteY5" fmla="*/ 387 h 6861910"/>
              <a:gd name="connsiteX6" fmla="*/ 2708832 w 5963231"/>
              <a:gd name="connsiteY6" fmla="*/ 4464 h 6861910"/>
              <a:gd name="connsiteX7" fmla="*/ 5963231 w 5963231"/>
              <a:gd name="connsiteY7" fmla="*/ 3430955 h 6861910"/>
              <a:gd name="connsiteX8" fmla="*/ 2532276 w 5963231"/>
              <a:gd name="connsiteY8" fmla="*/ 6861910 h 6861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3231" h="6861910">
                <a:moveTo>
                  <a:pt x="2532276" y="6861910"/>
                </a:moveTo>
                <a:lnTo>
                  <a:pt x="0" y="6858000"/>
                </a:lnTo>
                <a:lnTo>
                  <a:pt x="0" y="0"/>
                </a:lnTo>
                <a:lnTo>
                  <a:pt x="2532276" y="0"/>
                </a:lnTo>
                <a:lnTo>
                  <a:pt x="2547568" y="0"/>
                </a:lnTo>
                <a:lnTo>
                  <a:pt x="2547568" y="387"/>
                </a:lnTo>
                <a:lnTo>
                  <a:pt x="2708832" y="4464"/>
                </a:lnTo>
                <a:cubicBezTo>
                  <a:pt x="4521646" y="96356"/>
                  <a:pt x="5963231" y="1595306"/>
                  <a:pt x="5963231" y="3430955"/>
                </a:cubicBezTo>
                <a:cubicBezTo>
                  <a:pt x="5963231" y="5325819"/>
                  <a:pt x="4427140" y="6861910"/>
                  <a:pt x="2532276" y="6861910"/>
                </a:cubicBezTo>
                <a:close/>
              </a:path>
            </a:pathLst>
          </a:custGeom>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FBCD2ED5-338D-47FA-B4D5-30CFF0FB7A9A}"/>
              </a:ext>
            </a:extLst>
          </p:cNvPr>
          <p:cNvSpPr>
            <a:spLocks noGrp="1"/>
          </p:cNvSpPr>
          <p:nvPr>
            <p:ph idx="1"/>
          </p:nvPr>
        </p:nvSpPr>
        <p:spPr>
          <a:xfrm>
            <a:off x="5181600" y="685800"/>
            <a:ext cx="6096000" cy="5491163"/>
          </a:xfrm>
        </p:spPr>
        <p:txBody>
          <a:bodyPr anchor="ctr">
            <a:normAutofit/>
          </a:bodyPr>
          <a:lstStyle/>
          <a:p>
            <a:endParaRPr lang="en-US" dirty="0"/>
          </a:p>
          <a:p>
            <a:r>
              <a:rPr lang="en-US" dirty="0"/>
              <a:t>Sensory performances, sometimes called relaxed performances alter the designs to be inclusive for all audience members.  </a:t>
            </a:r>
          </a:p>
          <a:p>
            <a:r>
              <a:rPr lang="en-US" dirty="0"/>
              <a:t>Includes Trigger warnings at the begins of shows </a:t>
            </a:r>
          </a:p>
          <a:p>
            <a:r>
              <a:rPr lang="en-US" dirty="0"/>
              <a:t>House lights (where the audience sits) are always lit for the entire performance. </a:t>
            </a:r>
          </a:p>
          <a:p>
            <a:endParaRPr lang="en-US" dirty="0"/>
          </a:p>
        </p:txBody>
      </p:sp>
    </p:spTree>
    <p:extLst>
      <p:ext uri="{BB962C8B-B14F-4D97-AF65-F5344CB8AC3E}">
        <p14:creationId xmlns:p14="http://schemas.microsoft.com/office/powerpoint/2010/main" val="323921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F74EBBD-8E06-4E83-B0A2-75BB23875F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60CCE1B-689A-4430-B79E-977B226F3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267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7DDC33EC-086D-4551-A7B9-520718C13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1741" y="3249454"/>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CE6E1EF9-BCA8-4087-A0A6-3B1D576DE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83790" y="3249455"/>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AB04DB4-37B3-48BC-BC13-B54EE590A13D}"/>
              </a:ext>
            </a:extLst>
          </p:cNvPr>
          <p:cNvSpPr>
            <a:spLocks noGrp="1"/>
          </p:cNvSpPr>
          <p:nvPr>
            <p:ph type="title"/>
          </p:nvPr>
        </p:nvSpPr>
        <p:spPr>
          <a:xfrm>
            <a:off x="609601" y="685799"/>
            <a:ext cx="3075296" cy="4572001"/>
          </a:xfrm>
        </p:spPr>
        <p:txBody>
          <a:bodyPr anchor="t">
            <a:normAutofit/>
          </a:bodyPr>
          <a:lstStyle/>
          <a:p>
            <a:r>
              <a:rPr lang="en-US" sz="3200" dirty="0">
                <a:solidFill>
                  <a:srgbClr val="FFFFFF"/>
                </a:solidFill>
              </a:rPr>
              <a:t>Sensory Friendly and Relaxed Performances: Otherwise known as Melting Together</a:t>
            </a:r>
          </a:p>
        </p:txBody>
      </p:sp>
      <p:sp>
        <p:nvSpPr>
          <p:cNvPr id="3" name="Content Placeholder 2">
            <a:extLst>
              <a:ext uri="{FF2B5EF4-FFF2-40B4-BE49-F238E27FC236}">
                <a16:creationId xmlns:a16="http://schemas.microsoft.com/office/drawing/2014/main" id="{BC28A34D-8757-4DE2-85A6-09F12A98D8E1}"/>
              </a:ext>
            </a:extLst>
          </p:cNvPr>
          <p:cNvSpPr>
            <a:spLocks noGrp="1"/>
          </p:cNvSpPr>
          <p:nvPr>
            <p:ph idx="1"/>
          </p:nvPr>
        </p:nvSpPr>
        <p:spPr>
          <a:xfrm>
            <a:off x="4611757" y="685800"/>
            <a:ext cx="7182678" cy="5491163"/>
          </a:xfrm>
        </p:spPr>
        <p:txBody>
          <a:bodyPr>
            <a:normAutofit fontScale="70000" lnSpcReduction="20000"/>
          </a:bodyPr>
          <a:lstStyle/>
          <a:p>
            <a:r>
              <a:rPr lang="en-US" dirty="0"/>
              <a:t>“</a:t>
            </a:r>
            <a:r>
              <a:rPr lang="en-US" sz="2600" dirty="0"/>
              <a:t>Reduction of sound levels, particularly loud or startling sounds.</a:t>
            </a:r>
          </a:p>
          <a:p>
            <a:r>
              <a:rPr lang="en-US" sz="2600" dirty="0"/>
              <a:t>Reduction of overwhelming stage lighting.</a:t>
            </a:r>
          </a:p>
          <a:p>
            <a:r>
              <a:rPr lang="en-US" sz="2600" dirty="0"/>
              <a:t>Low ambient lighting in the theater throughout the performance so patrons can see should they need to move around or exit the theater.</a:t>
            </a:r>
          </a:p>
          <a:p>
            <a:r>
              <a:rPr lang="en-US" sz="2600" dirty="0"/>
              <a:t>Patrons can talk and move around the theater as much as they wish during the performance.</a:t>
            </a:r>
          </a:p>
          <a:p>
            <a:r>
              <a:rPr lang="en-US" sz="2600" dirty="0"/>
              <a:t>Preparatory materials called </a:t>
            </a:r>
            <a:r>
              <a:rPr lang="en-US" sz="2600" dirty="0" err="1"/>
              <a:t>Previsit</a:t>
            </a:r>
            <a:r>
              <a:rPr lang="en-US" sz="2600" dirty="0"/>
              <a:t> Guides will be provided to patrons so they will know what to expect from the performance. </a:t>
            </a:r>
            <a:r>
              <a:rPr lang="en-US" sz="2600" dirty="0" err="1"/>
              <a:t>Previsit</a:t>
            </a:r>
            <a:r>
              <a:rPr lang="en-US" sz="2600" dirty="0"/>
              <a:t> Guides include pictures with simple captions of the theater going experience. </a:t>
            </a:r>
          </a:p>
          <a:p>
            <a:r>
              <a:rPr lang="en-US" sz="2600" dirty="0"/>
              <a:t>The use of mobile electronic devices are allowed during the performance if they are being used as a communication device.</a:t>
            </a:r>
          </a:p>
          <a:p>
            <a:r>
              <a:rPr lang="en-US" sz="2600" dirty="0"/>
              <a:t>Designated break spaces will be available for those who might feel overwhelmed and need a break from the </a:t>
            </a:r>
            <a:r>
              <a:rPr lang="en-US" sz="2600"/>
              <a:t>performance.”</a:t>
            </a:r>
            <a:endParaRPr lang="en-US" sz="2600" dirty="0"/>
          </a:p>
        </p:txBody>
      </p:sp>
    </p:spTree>
    <p:extLst>
      <p:ext uri="{BB962C8B-B14F-4D97-AF65-F5344CB8AC3E}">
        <p14:creationId xmlns:p14="http://schemas.microsoft.com/office/powerpoint/2010/main" val="216406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9594E-DB5E-4F32-AA8D-AD26EFD99704}"/>
              </a:ext>
            </a:extLst>
          </p:cNvPr>
          <p:cNvSpPr>
            <a:spLocks noGrp="1"/>
          </p:cNvSpPr>
          <p:nvPr>
            <p:ph type="title"/>
          </p:nvPr>
        </p:nvSpPr>
        <p:spPr/>
        <p:txBody>
          <a:bodyPr/>
          <a:lstStyle/>
          <a:p>
            <a:r>
              <a:rPr lang="en-US" dirty="0"/>
              <a:t>Relaxed shows are always happening, right?</a:t>
            </a:r>
          </a:p>
        </p:txBody>
      </p:sp>
      <p:sp>
        <p:nvSpPr>
          <p:cNvPr id="3" name="Content Placeholder 2">
            <a:extLst>
              <a:ext uri="{FF2B5EF4-FFF2-40B4-BE49-F238E27FC236}">
                <a16:creationId xmlns:a16="http://schemas.microsoft.com/office/drawing/2014/main" id="{B62A2E04-0F1A-403A-847E-42882BB7C633}"/>
              </a:ext>
            </a:extLst>
          </p:cNvPr>
          <p:cNvSpPr>
            <a:spLocks noGrp="1"/>
          </p:cNvSpPr>
          <p:nvPr>
            <p:ph idx="1"/>
          </p:nvPr>
        </p:nvSpPr>
        <p:spPr/>
        <p:txBody>
          <a:bodyPr/>
          <a:lstStyle/>
          <a:p>
            <a:r>
              <a:rPr lang="en-US" dirty="0"/>
              <a:t>About 30% of all theaters across the country provide relaxed shows in their performance schedule. </a:t>
            </a:r>
          </a:p>
          <a:p>
            <a:r>
              <a:rPr lang="en-US" dirty="0"/>
              <a:t>Broadway only started doing relaxed shows in 2011, which is 10 years ago but is still a relatively new idea for theaters</a:t>
            </a:r>
          </a:p>
          <a:p>
            <a:r>
              <a:rPr lang="en-US" dirty="0"/>
              <a:t>Most relaxed shows are only one or two performances in the entire performance schedule </a:t>
            </a:r>
          </a:p>
          <a:p>
            <a:r>
              <a:rPr lang="en-US" dirty="0"/>
              <a:t>Theaters have started to use the online performances to have sensory friendly performances instead of relaxed performances, something most people in theater don’t enjoy.</a:t>
            </a:r>
          </a:p>
        </p:txBody>
      </p:sp>
    </p:spTree>
    <p:extLst>
      <p:ext uri="{BB962C8B-B14F-4D97-AF65-F5344CB8AC3E}">
        <p14:creationId xmlns:p14="http://schemas.microsoft.com/office/powerpoint/2010/main" val="3052037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7A08E557-10DB-421A-876E-1AE58F8E07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0" name="Rectangle 9">
            <a:extLst>
              <a:ext uri="{FF2B5EF4-FFF2-40B4-BE49-F238E27FC236}">
                <a16:creationId xmlns:a16="http://schemas.microsoft.com/office/drawing/2014/main" id="{C71F5A19-AFB8-4ED6-8F86-8FE92E25F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0F7475D-5CD0-420F-8E59-B84F32727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859C0D-E18A-4C86-B214-4AC5F1CB6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18929" cy="6858000"/>
          </a:xfrm>
          <a:custGeom>
            <a:avLst/>
            <a:gdLst>
              <a:gd name="connsiteX0" fmla="*/ 0 w 4618929"/>
              <a:gd name="connsiteY0" fmla="*/ 0 h 6858000"/>
              <a:gd name="connsiteX1" fmla="*/ 4618929 w 4618929"/>
              <a:gd name="connsiteY1" fmla="*/ 0 h 6858000"/>
              <a:gd name="connsiteX2" fmla="*/ 1187974 w 4618929"/>
              <a:gd name="connsiteY2" fmla="*/ 3430955 h 6858000"/>
              <a:gd name="connsiteX3" fmla="*/ 4442373 w 4618929"/>
              <a:gd name="connsiteY3" fmla="*/ 6857446 h 6858000"/>
              <a:gd name="connsiteX4" fmla="*/ 4464285 w 4618929"/>
              <a:gd name="connsiteY4" fmla="*/ 6858000 h 6858000"/>
              <a:gd name="connsiteX5" fmla="*/ 0 w 46189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8929" h="6858000">
                <a:moveTo>
                  <a:pt x="0" y="0"/>
                </a:moveTo>
                <a:lnTo>
                  <a:pt x="4618929" y="0"/>
                </a:lnTo>
                <a:cubicBezTo>
                  <a:pt x="2724065" y="0"/>
                  <a:pt x="1187974" y="1536091"/>
                  <a:pt x="1187974" y="3430955"/>
                </a:cubicBezTo>
                <a:cubicBezTo>
                  <a:pt x="1187974" y="5266604"/>
                  <a:pt x="2629559" y="6765554"/>
                  <a:pt x="4442373" y="6857446"/>
                </a:cubicBezTo>
                <a:lnTo>
                  <a:pt x="4464285" y="6858000"/>
                </a:lnTo>
                <a:lnTo>
                  <a:pt x="0" y="6858000"/>
                </a:ln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EFEDB03-B242-4CA1-9C8D-114D4223AFFA}"/>
              </a:ext>
            </a:extLst>
          </p:cNvPr>
          <p:cNvSpPr>
            <a:spLocks noGrp="1"/>
          </p:cNvSpPr>
          <p:nvPr>
            <p:ph type="title"/>
          </p:nvPr>
        </p:nvSpPr>
        <p:spPr>
          <a:xfrm>
            <a:off x="2903620" y="1009816"/>
            <a:ext cx="8069180" cy="2993158"/>
          </a:xfrm>
        </p:spPr>
        <p:txBody>
          <a:bodyPr vert="horz" lIns="91440" tIns="45720" rIns="91440" bIns="45720" rtlCol="0" anchor="b">
            <a:normAutofit/>
          </a:bodyPr>
          <a:lstStyle/>
          <a:p>
            <a:r>
              <a:rPr lang="en-US" sz="6600" dirty="0">
                <a:solidFill>
                  <a:srgbClr val="FFFFFF"/>
                </a:solidFill>
              </a:rPr>
              <a:t>Why aren’t they melting together?</a:t>
            </a:r>
          </a:p>
        </p:txBody>
      </p:sp>
      <p:sp>
        <p:nvSpPr>
          <p:cNvPr id="16" name="Freeform: Shape 15">
            <a:extLst>
              <a:ext uri="{FF2B5EF4-FFF2-40B4-BE49-F238E27FC236}">
                <a16:creationId xmlns:a16="http://schemas.microsoft.com/office/drawing/2014/main" id="{12E616F4-2B04-4A83-B9CB-BD61C5724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2996" y="4677378"/>
            <a:ext cx="10739004" cy="2180622"/>
          </a:xfrm>
          <a:custGeom>
            <a:avLst/>
            <a:gdLst>
              <a:gd name="connsiteX0" fmla="*/ 3178561 w 10739004"/>
              <a:gd name="connsiteY0" fmla="*/ 0 h 2180622"/>
              <a:gd name="connsiteX1" fmla="*/ 3193852 w 10739004"/>
              <a:gd name="connsiteY1" fmla="*/ 0 h 2180622"/>
              <a:gd name="connsiteX2" fmla="*/ 10739004 w 10739004"/>
              <a:gd name="connsiteY2" fmla="*/ 0 h 2180622"/>
              <a:gd name="connsiteX3" fmla="*/ 10739004 w 10739004"/>
              <a:gd name="connsiteY3" fmla="*/ 2180622 h 2180622"/>
              <a:gd name="connsiteX4" fmla="*/ 0 w 10739004"/>
              <a:gd name="connsiteY4" fmla="*/ 2180622 h 2180622"/>
              <a:gd name="connsiteX5" fmla="*/ 16470 w 10739004"/>
              <a:gd name="connsiteY5" fmla="*/ 2134074 h 2180622"/>
              <a:gd name="connsiteX6" fmla="*/ 3017296 w 10739004"/>
              <a:gd name="connsiteY6" fmla="*/ 4464 h 2180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39004" h="2180622">
                <a:moveTo>
                  <a:pt x="3178561" y="0"/>
                </a:moveTo>
                <a:lnTo>
                  <a:pt x="3193852" y="0"/>
                </a:lnTo>
                <a:lnTo>
                  <a:pt x="10739004" y="0"/>
                </a:lnTo>
                <a:lnTo>
                  <a:pt x="10739004" y="2180622"/>
                </a:lnTo>
                <a:lnTo>
                  <a:pt x="0" y="2180622"/>
                </a:lnTo>
                <a:lnTo>
                  <a:pt x="16470" y="2134074"/>
                </a:lnTo>
                <a:cubicBezTo>
                  <a:pt x="506892" y="933772"/>
                  <a:pt x="1657686" y="73383"/>
                  <a:pt x="3017296" y="4464"/>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4372023"/>
      </p:ext>
    </p:extLst>
  </p:cSld>
  <p:clrMapOvr>
    <a:masterClrMapping/>
  </p:clrMapOvr>
</p:sld>
</file>

<file path=ppt/theme/theme1.xml><?xml version="1.0" encoding="utf-8"?>
<a:theme xmlns:a="http://schemas.openxmlformats.org/drawingml/2006/main" name="ModOverlayVTI">
  <a:themeElements>
    <a:clrScheme name="AnalogousFromLightSeedRightStep">
      <a:dk1>
        <a:srgbClr val="000000"/>
      </a:dk1>
      <a:lt1>
        <a:srgbClr val="FFFFFF"/>
      </a:lt1>
      <a:dk2>
        <a:srgbClr val="3C3522"/>
      </a:dk2>
      <a:lt2>
        <a:srgbClr val="E2E8E7"/>
      </a:lt2>
      <a:accent1>
        <a:srgbClr val="DA828B"/>
      </a:accent1>
      <a:accent2>
        <a:srgbClr val="D28866"/>
      </a:accent2>
      <a:accent3>
        <a:srgbClr val="BAA262"/>
      </a:accent3>
      <a:accent4>
        <a:srgbClr val="9CA952"/>
      </a:accent4>
      <a:accent5>
        <a:srgbClr val="86AE67"/>
      </a:accent5>
      <a:accent6>
        <a:srgbClr val="5AB558"/>
      </a:accent6>
      <a:hlink>
        <a:srgbClr val="568E88"/>
      </a:hlink>
      <a:folHlink>
        <a:srgbClr val="7F7F7F"/>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otalTime>1263</TotalTime>
  <Words>1429</Words>
  <Application>Microsoft Office PowerPoint</Application>
  <PresentationFormat>Widescreen</PresentationFormat>
  <Paragraphs>85</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Nova Light</vt:lpstr>
      <vt:lpstr>Elephant</vt:lpstr>
      <vt:lpstr>ModOverlayVTI</vt:lpstr>
      <vt:lpstr>Inclusion in Theatre: The melting of Design and Acceptance </vt:lpstr>
      <vt:lpstr>Let’s Start with the Basics: What is Theatre?</vt:lpstr>
      <vt:lpstr>We get Theatre, but what is Theatrical Design?</vt:lpstr>
      <vt:lpstr>Some Lighting, Costumes, and Scenic Designs</vt:lpstr>
      <vt:lpstr>What is Inclusion?</vt:lpstr>
      <vt:lpstr>Inclusion in Theatre </vt:lpstr>
      <vt:lpstr>Sensory Friendly and Relaxed Performances: Otherwise known as Melting Together</vt:lpstr>
      <vt:lpstr>Relaxed shows are always happening, right?</vt:lpstr>
      <vt:lpstr>Why aren’t they melting together?</vt:lpstr>
      <vt:lpstr>Unknowns of Relaxed Shows</vt:lpstr>
      <vt:lpstr>Fabled at The University of Montana</vt:lpstr>
      <vt:lpstr>Inclusion in Theatre and Theatrical Education</vt:lpstr>
      <vt:lpstr>Why should we care about Melting Together?</vt:lpstr>
      <vt:lpstr>How We can Melt Together!</vt:lpstr>
      <vt:lpstr>Organizations to Follow for more Accessibility to Everyone!</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Inclusion in Theatre: A Design and Performance World</dc:title>
  <dc:creator>Mcdonald, Kylie</dc:creator>
  <cp:lastModifiedBy>Mcdonald, Kylie</cp:lastModifiedBy>
  <cp:revision>39</cp:revision>
  <dcterms:created xsi:type="dcterms:W3CDTF">2021-12-07T05:35:11Z</dcterms:created>
  <dcterms:modified xsi:type="dcterms:W3CDTF">2022-01-24T03:54:16Z</dcterms:modified>
</cp:coreProperties>
</file>