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57" r:id="rId3"/>
    <p:sldId id="266" r:id="rId4"/>
    <p:sldId id="260" r:id="rId5"/>
    <p:sldId id="267" r:id="rId6"/>
    <p:sldId id="268" r:id="rId7"/>
    <p:sldId id="258" r:id="rId8"/>
    <p:sldId id="270" r:id="rId9"/>
    <p:sldId id="269" r:id="rId10"/>
    <p:sldId id="271" r:id="rId11"/>
    <p:sldId id="272" r:id="rId12"/>
    <p:sldId id="273" r:id="rId13"/>
    <p:sldId id="274" r:id="rId14"/>
    <p:sldId id="277" r:id="rId15"/>
    <p:sldId id="275" r:id="rId16"/>
    <p:sldId id="276"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80" d="100"/>
          <a:sy n="80" d="100"/>
        </p:scale>
        <p:origin x="1008" y="8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2/27/2022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2/27/2022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2/27/2022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2/27/2022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2/27/2022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2/27/2022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2/27/2022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2/27/2022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2/27/2022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2/27/2022</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2/27/2022</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2/27/2022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27A1E-5988-458A-8E79-9C1E17182D44}"/>
              </a:ext>
            </a:extLst>
          </p:cNvPr>
          <p:cNvSpPr>
            <a:spLocks noGrp="1"/>
          </p:cNvSpPr>
          <p:nvPr>
            <p:ph type="ctrTitle"/>
          </p:nvPr>
        </p:nvSpPr>
        <p:spPr/>
        <p:txBody>
          <a:bodyPr/>
          <a:lstStyle/>
          <a:p>
            <a:r>
              <a:rPr lang="en-US" dirty="0"/>
              <a:t>Health, Land, and Heritage</a:t>
            </a:r>
          </a:p>
        </p:txBody>
      </p:sp>
      <p:sp>
        <p:nvSpPr>
          <p:cNvPr id="3" name="Subtitle 2">
            <a:extLst>
              <a:ext uri="{FF2B5EF4-FFF2-40B4-BE49-F238E27FC236}">
                <a16:creationId xmlns:a16="http://schemas.microsoft.com/office/drawing/2014/main" id="{D10780AD-7CEB-4F46-BF7D-FADB4159197F}"/>
              </a:ext>
            </a:extLst>
          </p:cNvPr>
          <p:cNvSpPr>
            <a:spLocks noGrp="1"/>
          </p:cNvSpPr>
          <p:nvPr>
            <p:ph type="subTitle" idx="1"/>
          </p:nvPr>
        </p:nvSpPr>
        <p:spPr/>
        <p:txBody>
          <a:bodyPr/>
          <a:lstStyle/>
          <a:p>
            <a:r>
              <a:rPr lang="en-US" dirty="0"/>
              <a:t>Deepening Understanding of Montana Suicide through Culture</a:t>
            </a:r>
          </a:p>
        </p:txBody>
      </p:sp>
      <p:pic>
        <p:nvPicPr>
          <p:cNvPr id="5" name="Picture 4" descr="A picture containing sky, grass, outdoor, building&#10;&#10;Description automatically generated">
            <a:extLst>
              <a:ext uri="{FF2B5EF4-FFF2-40B4-BE49-F238E27FC236}">
                <a16:creationId xmlns:a16="http://schemas.microsoft.com/office/drawing/2014/main" id="{B0FFCB4A-8C38-4B15-AC62-4B33105B8DCC}"/>
              </a:ext>
            </a:extLst>
          </p:cNvPr>
          <p:cNvPicPr>
            <a:picLocks noChangeAspect="1"/>
          </p:cNvPicPr>
          <p:nvPr/>
        </p:nvPicPr>
        <p:blipFill>
          <a:blip r:embed="rId2"/>
          <a:stretch>
            <a:fillRect/>
          </a:stretch>
        </p:blipFill>
        <p:spPr>
          <a:xfrm>
            <a:off x="-111968" y="-1055397"/>
            <a:ext cx="12387944" cy="8258629"/>
          </a:xfrm>
          <a:prstGeom prst="rect">
            <a:avLst/>
          </a:prstGeom>
        </p:spPr>
      </p:pic>
      <p:sp>
        <p:nvSpPr>
          <p:cNvPr id="6" name="TextBox 5">
            <a:extLst>
              <a:ext uri="{FF2B5EF4-FFF2-40B4-BE49-F238E27FC236}">
                <a16:creationId xmlns:a16="http://schemas.microsoft.com/office/drawing/2014/main" id="{97DBB8E5-19F7-4B16-9E71-DCF46289DDC0}"/>
              </a:ext>
            </a:extLst>
          </p:cNvPr>
          <p:cNvSpPr txBox="1"/>
          <p:nvPr/>
        </p:nvSpPr>
        <p:spPr>
          <a:xfrm>
            <a:off x="3828661" y="1528255"/>
            <a:ext cx="8363339" cy="1077218"/>
          </a:xfrm>
          <a:prstGeom prst="rect">
            <a:avLst/>
          </a:prstGeom>
          <a:noFill/>
        </p:spPr>
        <p:txBody>
          <a:bodyPr wrap="square" rtlCol="0">
            <a:spAutoFit/>
          </a:bodyPr>
          <a:lstStyle/>
          <a:p>
            <a:r>
              <a:rPr lang="en-US" sz="3600" b="1" dirty="0">
                <a:latin typeface="Bell MT" panose="02020503060305020303" pitchFamily="18" charset="0"/>
              </a:rPr>
              <a:t>HEALTH, LAND, AND HERITAGE</a:t>
            </a:r>
            <a:r>
              <a:rPr lang="en-US" sz="3600" dirty="0">
                <a:latin typeface="Bell MT" panose="02020503060305020303" pitchFamily="18" charset="0"/>
              </a:rPr>
              <a:t>:</a:t>
            </a:r>
          </a:p>
          <a:p>
            <a:r>
              <a:rPr lang="en-US" sz="2800" dirty="0">
                <a:latin typeface="Bell MT" panose="02020503060305020303" pitchFamily="18" charset="0"/>
              </a:rPr>
              <a:t>    Understanding Montana Suicide through Culture</a:t>
            </a:r>
          </a:p>
        </p:txBody>
      </p:sp>
      <p:sp>
        <p:nvSpPr>
          <p:cNvPr id="7" name="TextBox 6">
            <a:extLst>
              <a:ext uri="{FF2B5EF4-FFF2-40B4-BE49-F238E27FC236}">
                <a16:creationId xmlns:a16="http://schemas.microsoft.com/office/drawing/2014/main" id="{B5F48006-396D-47B4-9C8E-4A91CE23C83D}"/>
              </a:ext>
            </a:extLst>
          </p:cNvPr>
          <p:cNvSpPr txBox="1"/>
          <p:nvPr/>
        </p:nvSpPr>
        <p:spPr>
          <a:xfrm>
            <a:off x="425117" y="6334780"/>
            <a:ext cx="3525252" cy="523220"/>
          </a:xfrm>
          <a:prstGeom prst="rect">
            <a:avLst/>
          </a:prstGeom>
          <a:noFill/>
        </p:spPr>
        <p:txBody>
          <a:bodyPr wrap="square" rtlCol="0">
            <a:spAutoFit/>
          </a:bodyPr>
          <a:lstStyle/>
          <a:p>
            <a:r>
              <a:rPr lang="en-US" sz="2800" dirty="0">
                <a:latin typeface="Bell MT" panose="02020503060305020303" pitchFamily="18" charset="0"/>
              </a:rPr>
              <a:t>Emory C. Padgett</a:t>
            </a:r>
          </a:p>
        </p:txBody>
      </p:sp>
    </p:spTree>
    <p:extLst>
      <p:ext uri="{BB962C8B-B14F-4D97-AF65-F5344CB8AC3E}">
        <p14:creationId xmlns:p14="http://schemas.microsoft.com/office/powerpoint/2010/main" val="1081780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ree, outdoor, wood, forest&#10;&#10;Description automatically generated">
            <a:extLst>
              <a:ext uri="{FF2B5EF4-FFF2-40B4-BE49-F238E27FC236}">
                <a16:creationId xmlns:a16="http://schemas.microsoft.com/office/drawing/2014/main" id="{8D95DC97-81AC-4893-ACA0-491404F5EEF1}"/>
              </a:ext>
            </a:extLst>
          </p:cNvPr>
          <p:cNvPicPr>
            <a:picLocks noGrp="1" noChangeAspect="1"/>
          </p:cNvPicPr>
          <p:nvPr>
            <p:ph idx="1"/>
          </p:nvPr>
        </p:nvPicPr>
        <p:blipFill rotWithShape="1">
          <a:blip r:embed="rId2">
            <a:alphaModFix amt="40000"/>
          </a:blip>
          <a:srcRect b="15730"/>
          <a:stretch/>
        </p:blipFill>
        <p:spPr>
          <a:xfrm>
            <a:off x="20" y="10"/>
            <a:ext cx="12191980" cy="6857990"/>
          </a:xfrm>
          <a:prstGeom prst="rect">
            <a:avLst/>
          </a:prstGeom>
        </p:spPr>
      </p:pic>
      <p:sp>
        <p:nvSpPr>
          <p:cNvPr id="6" name="TextBox 5">
            <a:extLst>
              <a:ext uri="{FF2B5EF4-FFF2-40B4-BE49-F238E27FC236}">
                <a16:creationId xmlns:a16="http://schemas.microsoft.com/office/drawing/2014/main" id="{FAA0C529-3905-4281-8B6A-E442293EE92D}"/>
              </a:ext>
            </a:extLst>
          </p:cNvPr>
          <p:cNvSpPr txBox="1"/>
          <p:nvPr/>
        </p:nvSpPr>
        <p:spPr>
          <a:xfrm>
            <a:off x="2231136" y="1603605"/>
            <a:ext cx="7729728" cy="3650789"/>
          </a:xfrm>
          <a:prstGeom prst="rect">
            <a:avLst/>
          </a:prstGeom>
        </p:spPr>
        <p:txBody>
          <a:bodyPr vert="horz" lIns="91440" tIns="45720" rIns="91440" bIns="45720" rtlCol="0">
            <a:normAutofit/>
          </a:bodyPr>
          <a:lstStyle/>
          <a:p>
            <a:pPr defTabSz="914400">
              <a:lnSpc>
                <a:spcPct val="200000"/>
              </a:lnSpc>
              <a:spcBef>
                <a:spcPts val="1000"/>
              </a:spcBef>
              <a:buClr>
                <a:schemeClr val="accent2"/>
              </a:buClr>
            </a:pPr>
            <a:r>
              <a:rPr lang="en-US" sz="2000" dirty="0">
                <a:solidFill>
                  <a:schemeClr val="tx1">
                    <a:lumMod val="85000"/>
                    <a:lumOff val="15000"/>
                  </a:schemeClr>
                </a:solidFill>
                <a:effectLst/>
                <a:latin typeface="Times New Roman" panose="02020603050405020304" pitchFamily="18" charset="0"/>
                <a:cs typeface="Times New Roman" panose="02020603050405020304" pitchFamily="18" charset="0"/>
              </a:rPr>
              <a:t>“</a:t>
            </a:r>
            <a:r>
              <a:rPr lang="en-US" sz="2000" dirty="0">
                <a:effectLst/>
                <a:latin typeface="Times New Roman" panose="02020603050405020304" pitchFamily="18" charset="0"/>
                <a:ea typeface="Calibri" panose="020F0502020204030204" pitchFamily="34" charset="0"/>
              </a:rPr>
              <a:t>The clean lines of this fresh landscape everywhere declared purpose and capacity, seemed to trumpet: </a:t>
            </a:r>
            <a:r>
              <a:rPr lang="en-US" sz="2000" i="1" dirty="0">
                <a:effectLst/>
                <a:latin typeface="Times New Roman" panose="02020603050405020304" pitchFamily="18" charset="0"/>
                <a:ea typeface="Calibri" panose="020F0502020204030204" pitchFamily="34" charset="0"/>
              </a:rPr>
              <a:t>Here are the far bounds, all the extent anyone could need. Now live up to them.”</a:t>
            </a:r>
            <a:r>
              <a:rPr lang="en-US" sz="2000" dirty="0">
                <a:effectLst/>
                <a:latin typeface="Times New Roman" panose="02020603050405020304" pitchFamily="18" charset="0"/>
                <a:ea typeface="Calibri" panose="020F0502020204030204" pitchFamily="34" charset="0"/>
              </a:rPr>
              <a:t> </a:t>
            </a:r>
            <a:r>
              <a:rPr lang="en-US" sz="2000" dirty="0">
                <a:solidFill>
                  <a:schemeClr val="tx1">
                    <a:lumMod val="85000"/>
                    <a:lumOff val="15000"/>
                  </a:schemeClr>
                </a:solidFill>
                <a:effectLst/>
                <a:latin typeface="Times New Roman" panose="02020603050405020304" pitchFamily="18" charset="0"/>
                <a:cs typeface="Times New Roman" panose="02020603050405020304" pitchFamily="18" charset="0"/>
              </a:rPr>
              <a:t>				</a:t>
            </a:r>
          </a:p>
          <a:p>
            <a:pPr defTabSz="914400">
              <a:lnSpc>
                <a:spcPct val="200000"/>
              </a:lnSpc>
              <a:spcBef>
                <a:spcPts val="1000"/>
              </a:spcBef>
              <a:buClr>
                <a:schemeClr val="accent2"/>
              </a:buClr>
            </a:pPr>
            <a:r>
              <a:rPr lang="en-US" sz="2000" dirty="0">
                <a:solidFill>
                  <a:schemeClr val="tx1">
                    <a:lumMod val="85000"/>
                    <a:lumOff val="15000"/>
                  </a:schemeClr>
                </a:solidFill>
                <a:effectLst/>
                <a:latin typeface="Times New Roman" panose="02020603050405020304" pitchFamily="18" charset="0"/>
                <a:cs typeface="Times New Roman" panose="02020603050405020304" pitchFamily="18" charset="0"/>
              </a:rPr>
              <a:t>	                                          - Doig (1976, 10)</a:t>
            </a:r>
          </a:p>
          <a:p>
            <a:pPr indent="-228600" defTabSz="914400">
              <a:spcBef>
                <a:spcPts val="1000"/>
              </a:spcBef>
              <a:buClr>
                <a:schemeClr val="accent2"/>
              </a:buClr>
              <a:buFont typeface="Arial" panose="020B0604020202020204" pitchFamily="34" charset="0"/>
              <a:buChar char="•"/>
            </a:pPr>
            <a:endParaRPr lang="en-US" dirty="0">
              <a:solidFill>
                <a:schemeClr val="tx1">
                  <a:lumMod val="85000"/>
                  <a:lumOff val="15000"/>
                </a:schemeClr>
              </a:solidFill>
            </a:endParaRPr>
          </a:p>
        </p:txBody>
      </p:sp>
    </p:spTree>
    <p:extLst>
      <p:ext uri="{BB962C8B-B14F-4D97-AF65-F5344CB8AC3E}">
        <p14:creationId xmlns:p14="http://schemas.microsoft.com/office/powerpoint/2010/main" val="238078718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descr="A group of trees in a foggy area&#10;&#10;Description automatically generated with medium confidence">
            <a:extLst>
              <a:ext uri="{FF2B5EF4-FFF2-40B4-BE49-F238E27FC236}">
                <a16:creationId xmlns:a16="http://schemas.microsoft.com/office/drawing/2014/main" id="{DBE9015E-7434-487B-A311-F1E7600826B6}"/>
              </a:ext>
            </a:extLst>
          </p:cNvPr>
          <p:cNvPicPr>
            <a:picLocks noGrp="1" noChangeAspect="1"/>
          </p:cNvPicPr>
          <p:nvPr>
            <p:ph idx="1"/>
          </p:nvPr>
        </p:nvPicPr>
        <p:blipFill rotWithShape="1">
          <a:blip r:embed="rId2"/>
          <a:srcRect l="-10220" t="14877" r="-16154" b="-10552"/>
          <a:stretch/>
        </p:blipFill>
        <p:spPr>
          <a:xfrm>
            <a:off x="-1354520" y="-505325"/>
            <a:ext cx="15565835" cy="9456820"/>
          </a:xfrm>
          <a:prstGeom prst="rect">
            <a:avLst/>
          </a:prstGeom>
        </p:spPr>
      </p:pic>
      <p:sp>
        <p:nvSpPr>
          <p:cNvPr id="6" name="TextBox 5">
            <a:extLst>
              <a:ext uri="{FF2B5EF4-FFF2-40B4-BE49-F238E27FC236}">
                <a16:creationId xmlns:a16="http://schemas.microsoft.com/office/drawing/2014/main" id="{9C0AED57-2C84-46B0-B3E2-073C052AE832}"/>
              </a:ext>
            </a:extLst>
          </p:cNvPr>
          <p:cNvSpPr txBox="1"/>
          <p:nvPr/>
        </p:nvSpPr>
        <p:spPr>
          <a:xfrm>
            <a:off x="4147673" y="466143"/>
            <a:ext cx="8258175" cy="4062651"/>
          </a:xfrm>
          <a:prstGeom prst="rect">
            <a:avLst/>
          </a:prstGeom>
          <a:noFill/>
        </p:spPr>
        <p:txBody>
          <a:bodyPr wrap="square" rtlCol="0">
            <a:spAutoFit/>
          </a:bodyPr>
          <a:lstStyle/>
          <a:p>
            <a:pPr>
              <a:lnSpc>
                <a:spcPct val="200000"/>
              </a:lnSpc>
            </a:pPr>
            <a:r>
              <a:rPr lang="en-US" sz="2000" dirty="0">
                <a:latin typeface="Times New Roman" panose="02020603050405020304" pitchFamily="18" charset="0"/>
                <a:cs typeface="Times New Roman" panose="02020603050405020304" pitchFamily="18" charset="0"/>
              </a:rPr>
              <a:t>“And so we shared this secret in the presence of ghosts, in wind that called forth the muttering tepees, the blowing snow, the white air of the horses’ nostrils. The cottonwoods behind us, their dead white branches angling to the threatening clouds, sheltered these ghosts as they had sheltered the camp that winter. But there were others, so many others” </a:t>
            </a:r>
          </a:p>
          <a:p>
            <a:pPr>
              <a:lnSpc>
                <a:spcPct val="200000"/>
              </a:lnSpc>
            </a:pPr>
            <a:r>
              <a:rPr lang="en-US" sz="2000" dirty="0">
                <a:latin typeface="Times New Roman" panose="02020603050405020304" pitchFamily="18" charset="0"/>
                <a:cs typeface="Times New Roman" panose="02020603050405020304" pitchFamily="18" charset="0"/>
              </a:rPr>
              <a:t>									- Welch (1974, 125)</a:t>
            </a:r>
          </a:p>
          <a:p>
            <a:endParaRPr lang="en-US" dirty="0"/>
          </a:p>
        </p:txBody>
      </p:sp>
    </p:spTree>
    <p:extLst>
      <p:ext uri="{BB962C8B-B14F-4D97-AF65-F5344CB8AC3E}">
        <p14:creationId xmlns:p14="http://schemas.microsoft.com/office/powerpoint/2010/main" val="2911952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Content Placeholder 4" descr="A close-up of some moss&#10;&#10;Description automatically generated with low confidence">
            <a:extLst>
              <a:ext uri="{FF2B5EF4-FFF2-40B4-BE49-F238E27FC236}">
                <a16:creationId xmlns:a16="http://schemas.microsoft.com/office/drawing/2014/main" id="{B07EF37A-5EAD-4009-94EA-2C761B874C4F}"/>
              </a:ext>
            </a:extLst>
          </p:cNvPr>
          <p:cNvPicPr>
            <a:picLocks noGrp="1" noChangeAspect="1"/>
          </p:cNvPicPr>
          <p:nvPr>
            <p:ph idx="1"/>
          </p:nvPr>
        </p:nvPicPr>
        <p:blipFill rotWithShape="1">
          <a:blip r:embed="rId2"/>
          <a:srcRect t="9126" b="6604"/>
          <a:stretch/>
        </p:blipFill>
        <p:spPr>
          <a:xfrm>
            <a:off x="20" y="10"/>
            <a:ext cx="12191980" cy="6857990"/>
          </a:xfrm>
          <a:prstGeom prst="rect">
            <a:avLst/>
          </a:prstGeom>
        </p:spPr>
      </p:pic>
      <p:sp>
        <p:nvSpPr>
          <p:cNvPr id="6" name="TextBox 5">
            <a:extLst>
              <a:ext uri="{FF2B5EF4-FFF2-40B4-BE49-F238E27FC236}">
                <a16:creationId xmlns:a16="http://schemas.microsoft.com/office/drawing/2014/main" id="{436AB6AB-9680-4186-AB00-E2DF96869D7B}"/>
              </a:ext>
            </a:extLst>
          </p:cNvPr>
          <p:cNvSpPr txBox="1"/>
          <p:nvPr/>
        </p:nvSpPr>
        <p:spPr>
          <a:xfrm>
            <a:off x="2622096" y="1502228"/>
            <a:ext cx="3473904" cy="4513928"/>
          </a:xfrm>
          <a:prstGeom prst="rect">
            <a:avLst/>
          </a:prstGeom>
          <a:noFill/>
        </p:spPr>
        <p:txBody>
          <a:bodyPr wrap="square" rtlCol="0">
            <a:spAutoFit/>
          </a:bodyPr>
          <a:lstStyle/>
          <a:p>
            <a:pPr marL="0" marR="0">
              <a:lnSpc>
                <a:spcPct val="107000"/>
              </a:lnSpc>
              <a:spcBef>
                <a:spcPts val="0"/>
              </a:spcBef>
              <a:spcAft>
                <a:spcPts val="800"/>
              </a:spcAft>
            </a:pPr>
            <a:r>
              <a:rPr lang="en-US"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My home is in me</a:t>
            </a:r>
          </a:p>
          <a:p>
            <a:pPr marL="0" marR="0">
              <a:lnSpc>
                <a:spcPct val="107000"/>
              </a:lnSpc>
              <a:spcBef>
                <a:spcPts val="0"/>
              </a:spcBef>
              <a:spcAft>
                <a:spcPts val="800"/>
              </a:spcAft>
            </a:pPr>
            <a:r>
              <a:rPr lang="en-US"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Like the smell of cold</a:t>
            </a:r>
          </a:p>
          <a:p>
            <a:pPr marL="0" marR="0">
              <a:lnSpc>
                <a:spcPct val="107000"/>
              </a:lnSpc>
              <a:spcBef>
                <a:spcPts val="0"/>
              </a:spcBef>
              <a:spcAft>
                <a:spcPts val="800"/>
              </a:spcAft>
            </a:pPr>
            <a:r>
              <a:rPr lang="en-US"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Lake water in my skin,</a:t>
            </a:r>
          </a:p>
          <a:p>
            <a:pPr marL="0" marR="0">
              <a:lnSpc>
                <a:spcPct val="107000"/>
              </a:lnSpc>
              <a:spcBef>
                <a:spcPts val="0"/>
              </a:spcBef>
              <a:spcAft>
                <a:spcPts val="800"/>
              </a:spcAft>
            </a:pPr>
            <a:r>
              <a:rPr lang="en-US"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My lungs</a:t>
            </a:r>
          </a:p>
          <a:p>
            <a:pPr marL="0" marR="0">
              <a:lnSpc>
                <a:spcPct val="107000"/>
              </a:lnSpc>
              <a:spcBef>
                <a:spcPts val="0"/>
              </a:spcBef>
              <a:spcAft>
                <a:spcPts val="800"/>
              </a:spcAft>
            </a:pPr>
            <a:r>
              <a:rPr lang="en-US"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Wherever I go. </a:t>
            </a:r>
          </a:p>
          <a:p>
            <a:pPr marL="0" marR="0">
              <a:lnSpc>
                <a:spcPct val="107000"/>
              </a:lnSpc>
              <a:spcBef>
                <a:spcPts val="0"/>
              </a:spcBef>
              <a:spcAft>
                <a:spcPts val="800"/>
              </a:spcAft>
            </a:pPr>
            <a:r>
              <a:rPr lang="en-US"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Wherever I go, </a:t>
            </a:r>
          </a:p>
          <a:p>
            <a:pPr marL="0" marR="0">
              <a:lnSpc>
                <a:spcPct val="107000"/>
              </a:lnSpc>
              <a:spcBef>
                <a:spcPts val="0"/>
              </a:spcBef>
              <a:spcAft>
                <a:spcPts val="800"/>
              </a:spcAft>
            </a:pPr>
            <a:r>
              <a:rPr lang="en-US"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My grandfather’s hands, </a:t>
            </a:r>
          </a:p>
          <a:p>
            <a:pPr marL="0" marR="0">
              <a:lnSpc>
                <a:spcPct val="107000"/>
              </a:lnSpc>
              <a:spcBef>
                <a:spcPts val="0"/>
              </a:spcBef>
              <a:spcAft>
                <a:spcPts val="800"/>
              </a:spcAft>
            </a:pPr>
            <a:r>
              <a:rPr lang="en-US"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Plum colored and strong, </a:t>
            </a:r>
          </a:p>
          <a:p>
            <a:r>
              <a:rPr lang="en-US"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Are touching mine. </a:t>
            </a:r>
          </a:p>
          <a:p>
            <a:endParaRPr lang="en-US"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b="1" dirty="0">
                <a:solidFill>
                  <a:schemeClr val="bg1"/>
                </a:solidFill>
                <a:latin typeface="Times New Roman" panose="02020603050405020304" pitchFamily="18" charset="0"/>
                <a:cs typeface="Times New Roman" panose="02020603050405020304" pitchFamily="18" charset="0"/>
              </a:rPr>
              <a:t>		- Jennifer Greene, 1999</a:t>
            </a:r>
            <a:endParaRPr lang="en-US" b="1" dirty="0">
              <a:solidFill>
                <a:schemeClr val="bg1"/>
              </a:solidFill>
            </a:endParaRPr>
          </a:p>
        </p:txBody>
      </p:sp>
    </p:spTree>
    <p:extLst>
      <p:ext uri="{BB962C8B-B14F-4D97-AF65-F5344CB8AC3E}">
        <p14:creationId xmlns:p14="http://schemas.microsoft.com/office/powerpoint/2010/main" val="1081998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2D4EA2-CDEC-46E9-BF6F-39FEBD5F3184}"/>
              </a:ext>
            </a:extLst>
          </p:cNvPr>
          <p:cNvSpPr>
            <a:spLocks noGrp="1"/>
          </p:cNvSpPr>
          <p:nvPr>
            <p:ph idx="1"/>
          </p:nvPr>
        </p:nvSpPr>
        <p:spPr>
          <a:xfrm>
            <a:off x="4656222" y="397042"/>
            <a:ext cx="7439526" cy="6858000"/>
          </a:xfrm>
        </p:spPr>
        <p:txBody>
          <a:bodyPr>
            <a:normAutofit/>
          </a:bodyPr>
          <a:lstStyle/>
          <a:p>
            <a:pPr marL="0" indent="0" algn="ctr">
              <a:buNone/>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Suicide is more than statistics: it is a complex biopsychosocial phenomenon that must be holistically studied at a local level</a:t>
            </a:r>
          </a:p>
          <a:p>
            <a:pPr marL="0" indent="0" algn="ctr">
              <a:buNone/>
            </a:pP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Altitude &amp; Vitamin D</a:t>
            </a:r>
          </a:p>
          <a:p>
            <a:r>
              <a:rPr lang="en-US" sz="2400" dirty="0">
                <a:latin typeface="Times New Roman" panose="02020603050405020304" pitchFamily="18" charset="0"/>
                <a:cs typeface="Times New Roman" panose="02020603050405020304" pitchFamily="18" charset="0"/>
              </a:rPr>
              <a:t>Social Isolation &amp; Stigma</a:t>
            </a:r>
          </a:p>
          <a:p>
            <a:r>
              <a:rPr lang="en-US" sz="2400" dirty="0">
                <a:latin typeface="Times New Roman" panose="02020603050405020304" pitchFamily="18" charset="0"/>
                <a:cs typeface="Times New Roman" panose="02020603050405020304" pitchFamily="18" charset="0"/>
              </a:rPr>
              <a:t>Poverty</a:t>
            </a:r>
          </a:p>
          <a:p>
            <a:r>
              <a:rPr lang="en-US" sz="2400" dirty="0">
                <a:latin typeface="Times New Roman" panose="02020603050405020304" pitchFamily="18" charset="0"/>
                <a:cs typeface="Times New Roman" panose="02020603050405020304" pitchFamily="18" charset="0"/>
              </a:rPr>
              <a:t>Native American &amp; Veteran Population</a:t>
            </a:r>
          </a:p>
          <a:p>
            <a:r>
              <a:rPr lang="en-US" sz="2400" dirty="0">
                <a:latin typeface="Times New Roman" panose="02020603050405020304" pitchFamily="18" charset="0"/>
                <a:cs typeface="Times New Roman" panose="02020603050405020304" pitchFamily="18" charset="0"/>
              </a:rPr>
              <a:t>Firearm Access</a:t>
            </a:r>
          </a:p>
          <a:p>
            <a:r>
              <a:rPr lang="en-US" sz="2400" dirty="0">
                <a:latin typeface="Times New Roman" panose="02020603050405020304" pitchFamily="18" charset="0"/>
                <a:cs typeface="Times New Roman" panose="02020603050405020304" pitchFamily="18" charset="0"/>
              </a:rPr>
              <a:t>Healthcare Access</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5" name="Picture 4" descr="A picture containing outdoor, sky, mountain, nature&#10;&#10;Description automatically generated">
            <a:extLst>
              <a:ext uri="{FF2B5EF4-FFF2-40B4-BE49-F238E27FC236}">
                <a16:creationId xmlns:a16="http://schemas.microsoft.com/office/drawing/2014/main" id="{DB0757E7-AE0B-49FC-847A-DCE2B47FEB27}"/>
              </a:ext>
            </a:extLst>
          </p:cNvPr>
          <p:cNvPicPr>
            <a:picLocks noChangeAspect="1"/>
          </p:cNvPicPr>
          <p:nvPr/>
        </p:nvPicPr>
        <p:blipFill>
          <a:blip r:embed="rId2"/>
          <a:stretch>
            <a:fillRect/>
          </a:stretch>
        </p:blipFill>
        <p:spPr>
          <a:xfrm>
            <a:off x="0" y="0"/>
            <a:ext cx="4572000" cy="6858000"/>
          </a:xfrm>
          <a:prstGeom prst="rect">
            <a:avLst/>
          </a:prstGeom>
        </p:spPr>
      </p:pic>
    </p:spTree>
    <p:extLst>
      <p:ext uri="{BB962C8B-B14F-4D97-AF65-F5344CB8AC3E}">
        <p14:creationId xmlns:p14="http://schemas.microsoft.com/office/powerpoint/2010/main" val="1946361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8640A-914C-4BEA-92DC-CFDF5C2466B5}"/>
              </a:ext>
            </a:extLst>
          </p:cNvPr>
          <p:cNvSpPr>
            <a:spLocks noGrp="1"/>
          </p:cNvSpPr>
          <p:nvPr>
            <p:ph type="title"/>
          </p:nvPr>
        </p:nvSpPr>
        <p:spPr>
          <a:xfrm>
            <a:off x="804672" y="2386744"/>
            <a:ext cx="4486656" cy="1645920"/>
          </a:xfrm>
        </p:spPr>
        <p:txBody>
          <a:bodyPr vert="horz" lIns="274320" tIns="182880" rIns="274320" bIns="182880" rtlCol="0" anchor="ctr" anchorCtr="1">
            <a:normAutofit fontScale="90000"/>
          </a:bodyPr>
          <a:lstStyle/>
          <a:p>
            <a:r>
              <a:rPr lang="en-US" sz="3200" dirty="0">
                <a:latin typeface="Bell MT" panose="02020503060305020303" pitchFamily="18" charset="0"/>
              </a:rPr>
              <a:t>Case Study: ASARCO SMELTER</a:t>
            </a:r>
          </a:p>
        </p:txBody>
      </p:sp>
      <p:pic>
        <p:nvPicPr>
          <p:cNvPr id="3074" name="Picture 2" descr="After the stacks: East Helena searches for post-Asarco ...">
            <a:extLst>
              <a:ext uri="{FF2B5EF4-FFF2-40B4-BE49-F238E27FC236}">
                <a16:creationId xmlns:a16="http://schemas.microsoft.com/office/drawing/2014/main" id="{C5E7206E-F44C-4F81-8135-0FAA29FA4A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85" b="10665"/>
          <a:stretch/>
        </p:blipFill>
        <p:spPr bwMode="auto">
          <a:xfrm>
            <a:off x="6092114" y="3429000"/>
            <a:ext cx="6095999" cy="34334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ast_of_helena">
            <a:extLst>
              <a:ext uri="{FF2B5EF4-FFF2-40B4-BE49-F238E27FC236}">
                <a16:creationId xmlns:a16="http://schemas.microsoft.com/office/drawing/2014/main" id="{0B45DFF4-E854-42DC-AE7A-7FA3F20E2F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27" r="-2" b="-2"/>
          <a:stretch/>
        </p:blipFill>
        <p:spPr bwMode="auto">
          <a:xfrm>
            <a:off x="6099887" y="4482"/>
            <a:ext cx="6092113" cy="3424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521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A21C72-692C-49FD-9EB4-DDDDDEBD4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389F2AF6-30C9-4678-844A-346E83BE1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104" y="753016"/>
            <a:ext cx="9505791" cy="5418301"/>
          </a:xfrm>
          <a:prstGeom prst="rect">
            <a:avLst/>
          </a:prstGeom>
        </p:spPr>
      </p:pic>
      <p:sp>
        <p:nvSpPr>
          <p:cNvPr id="11" name="Oval 10">
            <a:extLst>
              <a:ext uri="{FF2B5EF4-FFF2-40B4-BE49-F238E27FC236}">
                <a16:creationId xmlns:a16="http://schemas.microsoft.com/office/drawing/2014/main" id="{FBAF941A-6830-47A3-B63C-7C7B66AEA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E186A6-06BE-4DFC-B9BD-DF05F6730835}"/>
              </a:ext>
            </a:extLst>
          </p:cNvPr>
          <p:cNvSpPr>
            <a:spLocks noGrp="1"/>
          </p:cNvSpPr>
          <p:nvPr>
            <p:ph type="title"/>
          </p:nvPr>
        </p:nvSpPr>
        <p:spPr>
          <a:xfrm>
            <a:off x="632380" y="624518"/>
            <a:ext cx="2157984" cy="2157984"/>
          </a:xfrm>
          <a:prstGeom prst="ellipse">
            <a:avLst/>
          </a:prstGeom>
          <a:noFill/>
          <a:ln>
            <a:solidFill>
              <a:srgbClr val="FFFFFF"/>
            </a:solidFill>
          </a:ln>
        </p:spPr>
        <p:txBody>
          <a:bodyPr vert="horz" lIns="182880" tIns="182880" rIns="182880" bIns="182880" rtlCol="0" anchor="ctr">
            <a:normAutofit/>
          </a:bodyPr>
          <a:lstStyle/>
          <a:p>
            <a:r>
              <a:rPr lang="en-US" sz="1200" b="1" dirty="0">
                <a:solidFill>
                  <a:srgbClr val="FFFFFF"/>
                </a:solidFill>
                <a:latin typeface="Bell MT" panose="02020503060305020303" pitchFamily="18" charset="0"/>
              </a:rPr>
              <a:t>Syndemic Landscape</a:t>
            </a:r>
          </a:p>
        </p:txBody>
      </p:sp>
      <p:sp>
        <p:nvSpPr>
          <p:cNvPr id="5" name="TextBox 4">
            <a:extLst>
              <a:ext uri="{FF2B5EF4-FFF2-40B4-BE49-F238E27FC236}">
                <a16:creationId xmlns:a16="http://schemas.microsoft.com/office/drawing/2014/main" id="{68317178-783A-4646-A92C-59BD987D7BF9}"/>
              </a:ext>
            </a:extLst>
          </p:cNvPr>
          <p:cNvSpPr txBox="1"/>
          <p:nvPr/>
        </p:nvSpPr>
        <p:spPr>
          <a:xfrm>
            <a:off x="854243" y="1138085"/>
            <a:ext cx="5498431" cy="369332"/>
          </a:xfrm>
          <a:prstGeom prst="rect">
            <a:avLst/>
          </a:prstGeom>
          <a:noFill/>
        </p:spPr>
        <p:txBody>
          <a:bodyPr wrap="square" rtlCol="0">
            <a:spAutoFit/>
          </a:bodyPr>
          <a:lstStyle/>
          <a:p>
            <a:r>
              <a:rPr lang="en-US" dirty="0">
                <a:solidFill>
                  <a:schemeClr val="bg1"/>
                </a:solidFill>
                <a:latin typeface="Bell MT" panose="02020503060305020303" pitchFamily="18" charset="0"/>
              </a:rPr>
              <a:t>HYPOTHESIS:</a:t>
            </a:r>
            <a:endParaRPr lang="en-US" dirty="0"/>
          </a:p>
        </p:txBody>
      </p:sp>
    </p:spTree>
    <p:extLst>
      <p:ext uri="{BB962C8B-B14F-4D97-AF65-F5344CB8AC3E}">
        <p14:creationId xmlns:p14="http://schemas.microsoft.com/office/powerpoint/2010/main" val="1933900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1FE91-6573-4650-83B6-22B6755CEB16}"/>
              </a:ext>
            </a:extLst>
          </p:cNvPr>
          <p:cNvSpPr>
            <a:spLocks noGrp="1"/>
          </p:cNvSpPr>
          <p:nvPr>
            <p:ph type="title"/>
          </p:nvPr>
        </p:nvSpPr>
        <p:spPr>
          <a:xfrm>
            <a:off x="5445496" y="978776"/>
            <a:ext cx="5925310" cy="1174991"/>
          </a:xfrm>
        </p:spPr>
        <p:txBody>
          <a:bodyPr>
            <a:normAutofit/>
          </a:bodyPr>
          <a:lstStyle/>
          <a:p>
            <a:r>
              <a:rPr lang="en-US" sz="2400" dirty="0">
                <a:latin typeface="Bell MT" panose="02020503060305020303" pitchFamily="18" charset="0"/>
              </a:rPr>
              <a:t>Relevance and Future Research</a:t>
            </a:r>
          </a:p>
        </p:txBody>
      </p:sp>
      <p:pic>
        <p:nvPicPr>
          <p:cNvPr id="4" name="Picture 3" descr="A horse grazing in a field&#10;&#10;Description automatically generated with medium confidence">
            <a:extLst>
              <a:ext uri="{FF2B5EF4-FFF2-40B4-BE49-F238E27FC236}">
                <a16:creationId xmlns:a16="http://schemas.microsoft.com/office/drawing/2014/main" id="{64B0B48B-1FCB-486B-A76B-ADBA254330CC}"/>
              </a:ext>
            </a:extLst>
          </p:cNvPr>
          <p:cNvPicPr>
            <a:picLocks noChangeAspect="1"/>
          </p:cNvPicPr>
          <p:nvPr/>
        </p:nvPicPr>
        <p:blipFill rotWithShape="1">
          <a:blip r:embed="rId2"/>
          <a:srcRect l="1578"/>
          <a:stretch/>
        </p:blipFill>
        <p:spPr>
          <a:xfrm>
            <a:off x="20" y="10"/>
            <a:ext cx="4657325" cy="6857990"/>
          </a:xfrm>
          <a:prstGeom prst="rect">
            <a:avLst/>
          </a:prstGeom>
        </p:spPr>
      </p:pic>
      <p:sp>
        <p:nvSpPr>
          <p:cNvPr id="3" name="Content Placeholder 2">
            <a:extLst>
              <a:ext uri="{FF2B5EF4-FFF2-40B4-BE49-F238E27FC236}">
                <a16:creationId xmlns:a16="http://schemas.microsoft.com/office/drawing/2014/main" id="{308A1E6E-1A49-43C6-AA34-47638B7B11D0}"/>
              </a:ext>
            </a:extLst>
          </p:cNvPr>
          <p:cNvSpPr>
            <a:spLocks noGrp="1"/>
          </p:cNvSpPr>
          <p:nvPr>
            <p:ph idx="1"/>
          </p:nvPr>
        </p:nvSpPr>
        <p:spPr>
          <a:xfrm>
            <a:off x="5445496" y="2640692"/>
            <a:ext cx="5925310" cy="3255252"/>
          </a:xfrm>
        </p:spPr>
        <p:txBody>
          <a:bodyPr>
            <a:normAutofit/>
          </a:bodyPr>
          <a:lstStyle/>
          <a:p>
            <a:r>
              <a:rPr lang="en-US" sz="2000" dirty="0">
                <a:latin typeface="Times New Roman" panose="02020603050405020304" pitchFamily="18" charset="0"/>
                <a:cs typeface="Times New Roman" panose="02020603050405020304" pitchFamily="18" charset="0"/>
              </a:rPr>
              <a:t>Potential for prevention efforts outside of strained healthcare system; relief of suffering/increased wellbeing</a:t>
            </a:r>
          </a:p>
          <a:p>
            <a:r>
              <a:rPr lang="en-US" sz="2000" dirty="0">
                <a:latin typeface="Times New Roman" panose="02020603050405020304" pitchFamily="18" charset="0"/>
                <a:cs typeface="Times New Roman" panose="02020603050405020304" pitchFamily="18" charset="0"/>
              </a:rPr>
              <a:t>Deeper understanding of contemporary cultural issues</a:t>
            </a:r>
          </a:p>
          <a:p>
            <a:r>
              <a:rPr lang="en-US" sz="2000" dirty="0">
                <a:latin typeface="Times New Roman" panose="02020603050405020304" pitchFamily="18" charset="0"/>
                <a:cs typeface="Times New Roman" panose="02020603050405020304" pitchFamily="18" charset="0"/>
              </a:rPr>
              <a:t>Statistical analysis</a:t>
            </a:r>
          </a:p>
          <a:p>
            <a:r>
              <a:rPr lang="en-US" sz="2000" dirty="0">
                <a:latin typeface="Times New Roman" panose="02020603050405020304" pitchFamily="18" charset="0"/>
                <a:cs typeface="Times New Roman" panose="02020603050405020304" pitchFamily="18" charset="0"/>
              </a:rPr>
              <a:t>Cultural Consonance study</a:t>
            </a:r>
          </a:p>
          <a:p>
            <a:endParaRPr lang="en-US" dirty="0"/>
          </a:p>
        </p:txBody>
      </p:sp>
    </p:spTree>
    <p:extLst>
      <p:ext uri="{BB962C8B-B14F-4D97-AF65-F5344CB8AC3E}">
        <p14:creationId xmlns:p14="http://schemas.microsoft.com/office/powerpoint/2010/main" val="1261693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93049-03A4-4445-8869-7C4FEA013CBE}"/>
              </a:ext>
            </a:extLst>
          </p:cNvPr>
          <p:cNvSpPr>
            <a:spLocks noGrp="1"/>
          </p:cNvSpPr>
          <p:nvPr>
            <p:ph type="title"/>
          </p:nvPr>
        </p:nvSpPr>
        <p:spPr>
          <a:xfrm>
            <a:off x="4789442" y="87703"/>
            <a:ext cx="7282315" cy="844730"/>
          </a:xfrm>
        </p:spPr>
        <p:txBody>
          <a:bodyPr/>
          <a:lstStyle/>
          <a:p>
            <a:r>
              <a:rPr lang="en-US" dirty="0">
                <a:latin typeface="Bell MT" panose="02020503060305020303" pitchFamily="18" charset="0"/>
              </a:rPr>
              <a:t>Suicide—in Montana?</a:t>
            </a:r>
          </a:p>
        </p:txBody>
      </p:sp>
      <p:pic>
        <p:nvPicPr>
          <p:cNvPr id="5" name="Content Placeholder 4" descr="A picture containing mountain, outdoor, sky, nature&#10;&#10;Description automatically generated">
            <a:extLst>
              <a:ext uri="{FF2B5EF4-FFF2-40B4-BE49-F238E27FC236}">
                <a16:creationId xmlns:a16="http://schemas.microsoft.com/office/drawing/2014/main" id="{3C6288FD-1DC9-425B-A339-5434287BA5DC}"/>
              </a:ext>
            </a:extLst>
          </p:cNvPr>
          <p:cNvPicPr>
            <a:picLocks noGrp="1" noChangeAspect="1"/>
          </p:cNvPicPr>
          <p:nvPr>
            <p:ph idx="1"/>
          </p:nvPr>
        </p:nvPicPr>
        <p:blipFill>
          <a:blip r:embed="rId2"/>
          <a:stretch>
            <a:fillRect/>
          </a:stretch>
        </p:blipFill>
        <p:spPr>
          <a:xfrm>
            <a:off x="0" y="0"/>
            <a:ext cx="4572000" cy="6858001"/>
          </a:xfrm>
        </p:spPr>
      </p:pic>
      <p:sp>
        <p:nvSpPr>
          <p:cNvPr id="6" name="TextBox 5">
            <a:extLst>
              <a:ext uri="{FF2B5EF4-FFF2-40B4-BE49-F238E27FC236}">
                <a16:creationId xmlns:a16="http://schemas.microsoft.com/office/drawing/2014/main" id="{3C6A13BE-2E07-49B5-AD40-6326FE69299B}"/>
              </a:ext>
            </a:extLst>
          </p:cNvPr>
          <p:cNvSpPr txBox="1"/>
          <p:nvPr/>
        </p:nvSpPr>
        <p:spPr>
          <a:xfrm>
            <a:off x="4789443" y="1216404"/>
            <a:ext cx="7282315" cy="1477328"/>
          </a:xfrm>
          <a:prstGeom prst="rect">
            <a:avLst/>
          </a:prstGeom>
          <a:noFill/>
        </p:spPr>
        <p:txBody>
          <a:bodyPr wrap="square" rtlCol="0">
            <a:spAutoFit/>
          </a:bodyPr>
          <a:lstStyle/>
          <a:p>
            <a:r>
              <a:rPr lang="en-US" sz="1800" dirty="0">
                <a:effectLst/>
                <a:latin typeface="Times New Roman" panose="02020603050405020304" pitchFamily="18" charset="0"/>
                <a:ea typeface="Calibri" panose="020F0502020204030204" pitchFamily="34" charset="0"/>
              </a:rPr>
              <a:t>“in the Arctic half-light of the canyon, all existence fades to a being with my soul and memories and the sounds of the Big Blackfoot River and a four-count rhythm and the hope that a fish will rise.”</a:t>
            </a:r>
          </a:p>
          <a:p>
            <a:r>
              <a:rPr lang="en-US" dirty="0">
                <a:latin typeface="Times New Roman" panose="02020603050405020304" pitchFamily="18" charset="0"/>
                <a:ea typeface="Calibri" panose="020F0502020204030204" pitchFamily="34" charset="0"/>
              </a:rPr>
              <a:t>				- Norman Maclean, </a:t>
            </a:r>
            <a:r>
              <a:rPr lang="en-US" i="1" dirty="0">
                <a:latin typeface="Times New Roman" panose="02020603050405020304" pitchFamily="18" charset="0"/>
                <a:ea typeface="Calibri" panose="020F0502020204030204" pitchFamily="34" charset="0"/>
              </a:rPr>
              <a:t>A River Runs Through It </a:t>
            </a:r>
            <a:r>
              <a:rPr lang="en-US" dirty="0">
                <a:latin typeface="Times New Roman" panose="02020603050405020304" pitchFamily="18" charset="0"/>
                <a:ea typeface="Calibri" panose="020F0502020204030204" pitchFamily="34" charset="0"/>
              </a:rPr>
              <a:t>(1976, 104)</a:t>
            </a:r>
            <a:endParaRPr lang="en-US" sz="1800" dirty="0">
              <a:effectLst/>
              <a:latin typeface="Times New Roman" panose="02020603050405020304" pitchFamily="18" charset="0"/>
              <a:ea typeface="Calibri" panose="020F0502020204030204" pitchFamily="34" charset="0"/>
            </a:endParaRPr>
          </a:p>
          <a:p>
            <a:endParaRPr lang="en-US" dirty="0"/>
          </a:p>
        </p:txBody>
      </p:sp>
      <p:pic>
        <p:nvPicPr>
          <p:cNvPr id="1026" name="Picture 2" descr="Big Sky Journal Issues">
            <a:extLst>
              <a:ext uri="{FF2B5EF4-FFF2-40B4-BE49-F238E27FC236}">
                <a16:creationId xmlns:a16="http://schemas.microsoft.com/office/drawing/2014/main" id="{7BB0A8A6-77F4-4006-AA41-58F3E727D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25299">
            <a:off x="5131049" y="3337255"/>
            <a:ext cx="2524748" cy="30372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stinctly Montana Magazine | Big sky montana, Big sky ...">
            <a:extLst>
              <a:ext uri="{FF2B5EF4-FFF2-40B4-BE49-F238E27FC236}">
                <a16:creationId xmlns:a16="http://schemas.microsoft.com/office/drawing/2014/main" id="{760C9028-3CB7-406A-8D7E-4F633B8190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99596">
            <a:off x="8798748" y="2916601"/>
            <a:ext cx="2643086" cy="3193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715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FC93DA-938B-4D16-B000-6A8BF6AB0EC3}"/>
              </a:ext>
            </a:extLst>
          </p:cNvPr>
          <p:cNvSpPr>
            <a:spLocks noGrp="1"/>
          </p:cNvSpPr>
          <p:nvPr>
            <p:ph type="title"/>
          </p:nvPr>
        </p:nvSpPr>
        <p:spPr>
          <a:xfrm>
            <a:off x="643468" y="820010"/>
            <a:ext cx="3415288" cy="3212654"/>
          </a:xfrm>
          <a:noFill/>
          <a:ln>
            <a:solidFill>
              <a:schemeClr val="bg1"/>
            </a:solidFill>
          </a:ln>
        </p:spPr>
        <p:txBody>
          <a:bodyPr vert="horz" lIns="274320" tIns="182880" rIns="274320" bIns="182880" rtlCol="0" anchor="ctr" anchorCtr="1">
            <a:normAutofit/>
          </a:bodyPr>
          <a:lstStyle/>
          <a:p>
            <a:r>
              <a:rPr lang="en-US" sz="3800" dirty="0">
                <a:solidFill>
                  <a:schemeClr val="bg1"/>
                </a:solidFill>
                <a:latin typeface="Bell MT" panose="02020503060305020303" pitchFamily="18" charset="0"/>
              </a:rPr>
              <a:t>Suicide in Montana</a:t>
            </a:r>
          </a:p>
        </p:txBody>
      </p:sp>
      <p:sp>
        <p:nvSpPr>
          <p:cNvPr id="7" name="TextBox 6">
            <a:extLst>
              <a:ext uri="{FF2B5EF4-FFF2-40B4-BE49-F238E27FC236}">
                <a16:creationId xmlns:a16="http://schemas.microsoft.com/office/drawing/2014/main" id="{F2D7E935-49D1-4B8F-AE52-AED38D84717F}"/>
              </a:ext>
            </a:extLst>
          </p:cNvPr>
          <p:cNvSpPr txBox="1"/>
          <p:nvPr/>
        </p:nvSpPr>
        <p:spPr>
          <a:xfrm>
            <a:off x="643468" y="4532017"/>
            <a:ext cx="3415288" cy="1944284"/>
          </a:xfrm>
          <a:prstGeom prst="rect">
            <a:avLst/>
          </a:prstGeom>
        </p:spPr>
        <p:txBody>
          <a:bodyPr vert="horz" lIns="91440" tIns="45720" rIns="91440" bIns="45720" rtlCol="0">
            <a:normAutofit fontScale="92500" lnSpcReduction="20000"/>
          </a:bodyPr>
          <a:lstStyle/>
          <a:p>
            <a:pPr marL="285750" indent="-285750" defTabSz="914400">
              <a:lnSpc>
                <a:spcPct val="90000"/>
              </a:lnSpc>
              <a:spcBef>
                <a:spcPts val="1000"/>
              </a:spcBef>
              <a:buClr>
                <a:schemeClr val="accent2"/>
              </a:buClr>
              <a:buFont typeface="Arial" panose="020B0604020202020204" pitchFamily="34" charset="0"/>
              <a:buChar char="•"/>
            </a:pPr>
            <a:r>
              <a:rPr lang="en-US" sz="1700" dirty="0">
                <a:solidFill>
                  <a:schemeClr val="bg1"/>
                </a:solidFill>
                <a:latin typeface="Times New Roman" panose="02020603050405020304" pitchFamily="18" charset="0"/>
                <a:cs typeface="Times New Roman" panose="02020603050405020304" pitchFamily="18" charset="0"/>
              </a:rPr>
              <a:t>Montana top 5 nationwide in suicide rate since 1990 (MTDPHHS, 2020); high internationally</a:t>
            </a:r>
          </a:p>
          <a:p>
            <a:pPr marL="285750" indent="-285750" defTabSz="914400">
              <a:lnSpc>
                <a:spcPct val="90000"/>
              </a:lnSpc>
              <a:spcBef>
                <a:spcPts val="1000"/>
              </a:spcBef>
              <a:buClr>
                <a:schemeClr val="accent2"/>
              </a:buClr>
              <a:buFont typeface="Arial" panose="020B0604020202020204" pitchFamily="34" charset="0"/>
              <a:buChar char="•"/>
            </a:pPr>
            <a:r>
              <a:rPr lang="en-US" sz="1700" dirty="0">
                <a:solidFill>
                  <a:schemeClr val="bg1"/>
                </a:solidFill>
                <a:latin typeface="Times New Roman" panose="02020603050405020304" pitchFamily="18" charset="0"/>
                <a:cs typeface="Times New Roman" panose="02020603050405020304" pitchFamily="18" charset="0"/>
              </a:rPr>
              <a:t>Increasing rates since 2000</a:t>
            </a:r>
          </a:p>
          <a:p>
            <a:pPr marL="285750" indent="-285750" defTabSz="914400">
              <a:lnSpc>
                <a:spcPct val="90000"/>
              </a:lnSpc>
              <a:spcBef>
                <a:spcPts val="1000"/>
              </a:spcBef>
              <a:buClr>
                <a:schemeClr val="accent2"/>
              </a:buClr>
              <a:buFont typeface="Arial" panose="020B0604020202020204" pitchFamily="34" charset="0"/>
              <a:buChar char="•"/>
            </a:pPr>
            <a:r>
              <a:rPr lang="en-US" sz="1700" dirty="0">
                <a:solidFill>
                  <a:schemeClr val="bg1"/>
                </a:solidFill>
                <a:latin typeface="Times New Roman" panose="02020603050405020304" pitchFamily="18" charset="0"/>
                <a:cs typeface="Times New Roman" panose="02020603050405020304" pitchFamily="18" charset="0"/>
              </a:rPr>
              <a:t>No. 1 cause of injury related death in US (CDC, 2018)</a:t>
            </a:r>
          </a:p>
          <a:p>
            <a:pPr marL="285750" indent="-285750" defTabSz="914400">
              <a:lnSpc>
                <a:spcPct val="90000"/>
              </a:lnSpc>
              <a:spcBef>
                <a:spcPts val="1000"/>
              </a:spcBef>
              <a:buClr>
                <a:schemeClr val="accent2"/>
              </a:buClr>
              <a:buFont typeface="Arial" panose="020B0604020202020204" pitchFamily="34" charset="0"/>
              <a:buChar char="•"/>
            </a:pPr>
            <a:r>
              <a:rPr lang="en-US" sz="1700" dirty="0">
                <a:solidFill>
                  <a:schemeClr val="bg1"/>
                </a:solidFill>
                <a:latin typeface="Times New Roman" panose="02020603050405020304" pitchFamily="18" charset="0"/>
                <a:cs typeface="Times New Roman" panose="02020603050405020304" pitchFamily="18" charset="0"/>
              </a:rPr>
              <a:t>Understudied</a:t>
            </a:r>
          </a:p>
          <a:p>
            <a:pPr algn="ctr" defTabSz="914400">
              <a:lnSpc>
                <a:spcPct val="90000"/>
              </a:lnSpc>
              <a:spcBef>
                <a:spcPts val="1000"/>
              </a:spcBef>
              <a:buClr>
                <a:schemeClr val="accent2"/>
              </a:buClr>
            </a:pPr>
            <a:endParaRPr lang="en-US" sz="1700" dirty="0">
              <a:solidFill>
                <a:schemeClr val="bg1"/>
              </a:solidFill>
            </a:endParaRPr>
          </a:p>
        </p:txBody>
      </p:sp>
      <p:pic>
        <p:nvPicPr>
          <p:cNvPr id="5" name="Content Placeholder 4" descr="Chart, line chart&#10;&#10;Description automatically generated">
            <a:extLst>
              <a:ext uri="{FF2B5EF4-FFF2-40B4-BE49-F238E27FC236}">
                <a16:creationId xmlns:a16="http://schemas.microsoft.com/office/drawing/2014/main" id="{8CB115AC-7D91-4009-ACC7-0E4FA061EA11}"/>
              </a:ext>
            </a:extLst>
          </p:cNvPr>
          <p:cNvPicPr>
            <a:picLocks noGrp="1" noChangeAspect="1"/>
          </p:cNvPicPr>
          <p:nvPr>
            <p:ph idx="1"/>
          </p:nvPr>
        </p:nvPicPr>
        <p:blipFill rotWithShape="1">
          <a:blip r:embed="rId2"/>
          <a:srcRect t="-7" r="9918" b="-1"/>
          <a:stretch/>
        </p:blipFill>
        <p:spPr>
          <a:xfrm>
            <a:off x="5028148" y="984266"/>
            <a:ext cx="6790000" cy="4654825"/>
          </a:xfrm>
          <a:prstGeom prst="rect">
            <a:avLst/>
          </a:prstGeom>
        </p:spPr>
      </p:pic>
      <p:sp>
        <p:nvSpPr>
          <p:cNvPr id="6" name="TextBox 5">
            <a:extLst>
              <a:ext uri="{FF2B5EF4-FFF2-40B4-BE49-F238E27FC236}">
                <a16:creationId xmlns:a16="http://schemas.microsoft.com/office/drawing/2014/main" id="{3DADE24D-086A-4D58-9B6F-7D5A894EE653}"/>
              </a:ext>
            </a:extLst>
          </p:cNvPr>
          <p:cNvSpPr txBox="1"/>
          <p:nvPr/>
        </p:nvSpPr>
        <p:spPr>
          <a:xfrm>
            <a:off x="6820720" y="5602214"/>
            <a:ext cx="4806421" cy="646331"/>
          </a:xfrm>
          <a:prstGeom prst="rect">
            <a:avLst/>
          </a:prstGeom>
          <a:noFill/>
        </p:spPr>
        <p:txBody>
          <a:bodyPr wrap="square" rtlCol="0">
            <a:spAutoFit/>
          </a:bodyPr>
          <a:lstStyle/>
          <a:p>
            <a:pPr algn="r">
              <a:spcAft>
                <a:spcPts val="600"/>
              </a:spcAft>
            </a:pPr>
            <a:r>
              <a:rPr lang="en-US" dirty="0">
                <a:latin typeface="Times New Roman" panose="02020603050405020304" pitchFamily="18" charset="0"/>
                <a:cs typeface="Times New Roman" panose="02020603050405020304" pitchFamily="18" charset="0"/>
              </a:rPr>
              <a:t>Age-adjusted suicide rate, 1999-2020 (CDC 2020; MTDPHHS 2021)</a:t>
            </a:r>
          </a:p>
        </p:txBody>
      </p:sp>
    </p:spTree>
    <p:extLst>
      <p:ext uri="{BB962C8B-B14F-4D97-AF65-F5344CB8AC3E}">
        <p14:creationId xmlns:p14="http://schemas.microsoft.com/office/powerpoint/2010/main" val="3238279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5FDFB-CF06-4999-B753-400F6DDB60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E847E4-8AD4-4367-8E66-57B801851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0440" y="640555"/>
            <a:ext cx="5151120"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59EF903-D3B6-439B-9E47-5D7F6F1D4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6556" y="795952"/>
            <a:ext cx="4818888" cy="2980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screenshot of a computer&#10;&#10;Description automatically generated">
            <a:extLst>
              <a:ext uri="{FF2B5EF4-FFF2-40B4-BE49-F238E27FC236}">
                <a16:creationId xmlns:a16="http://schemas.microsoft.com/office/drawing/2014/main" id="{8D87DD50-8941-4585-868B-B8DA6AC22FE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512" t="14123" r="24844" b="15726"/>
          <a:stretch/>
        </p:blipFill>
        <p:spPr bwMode="auto">
          <a:xfrm>
            <a:off x="2257584" y="483130"/>
            <a:ext cx="7676832" cy="5891738"/>
          </a:xfrm>
          <a:prstGeom prst="rect">
            <a:avLst/>
          </a:prstGeom>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7BC1AA65-12D2-4598-8739-489FBF65C1B8}"/>
              </a:ext>
            </a:extLst>
          </p:cNvPr>
          <p:cNvSpPr txBox="1"/>
          <p:nvPr/>
        </p:nvSpPr>
        <p:spPr>
          <a:xfrm>
            <a:off x="10091957" y="6374868"/>
            <a:ext cx="2843868"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MTDPHHS 2020</a:t>
            </a:r>
          </a:p>
        </p:txBody>
      </p:sp>
    </p:spTree>
    <p:extLst>
      <p:ext uri="{BB962C8B-B14F-4D97-AF65-F5344CB8AC3E}">
        <p14:creationId xmlns:p14="http://schemas.microsoft.com/office/powerpoint/2010/main" val="2269745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5F182-5F78-412E-9E72-54265F207F3A}"/>
              </a:ext>
            </a:extLst>
          </p:cNvPr>
          <p:cNvSpPr>
            <a:spLocks noGrp="1"/>
          </p:cNvSpPr>
          <p:nvPr>
            <p:ph type="title"/>
          </p:nvPr>
        </p:nvSpPr>
        <p:spPr/>
        <p:txBody>
          <a:bodyPr/>
          <a:lstStyle/>
          <a:p>
            <a:r>
              <a:rPr lang="en-US" dirty="0"/>
              <a:t>Research Questions</a:t>
            </a:r>
          </a:p>
        </p:txBody>
      </p:sp>
      <p:sp>
        <p:nvSpPr>
          <p:cNvPr id="3" name="Content Placeholder 2">
            <a:extLst>
              <a:ext uri="{FF2B5EF4-FFF2-40B4-BE49-F238E27FC236}">
                <a16:creationId xmlns:a16="http://schemas.microsoft.com/office/drawing/2014/main" id="{B3981182-28F3-4AB1-88FF-C086B9307B39}"/>
              </a:ext>
            </a:extLst>
          </p:cNvPr>
          <p:cNvSpPr>
            <a:spLocks noGrp="1"/>
          </p:cNvSpPr>
          <p:nvPr>
            <p:ph idx="1"/>
          </p:nvPr>
        </p:nvSpPr>
        <p:spPr>
          <a:xfrm>
            <a:off x="3841822" y="4577337"/>
            <a:ext cx="7729728" cy="3101983"/>
          </a:xfrm>
        </p:spPr>
        <p:txBody>
          <a:bodyPr/>
          <a:lstStyle/>
          <a:p>
            <a:r>
              <a:rPr lang="en-US" dirty="0">
                <a:latin typeface="Times New Roman" panose="02020603050405020304" pitchFamily="18" charset="0"/>
                <a:cs typeface="Times New Roman" panose="02020603050405020304" pitchFamily="18" charset="0"/>
              </a:rPr>
              <a:t>Why does Montana have such a high suicide rate? Do local conditions affect suicide etiology?</a:t>
            </a:r>
          </a:p>
          <a:p>
            <a:r>
              <a:rPr lang="en-US" dirty="0">
                <a:latin typeface="Times New Roman" panose="02020603050405020304" pitchFamily="18" charset="0"/>
                <a:cs typeface="Times New Roman" panose="02020603050405020304" pitchFamily="18" charset="0"/>
              </a:rPr>
              <a:t>What is currently being done to prevent suicide in the state? Could consideration of culture contribute to prevention and understanding of suicide etiology?</a:t>
            </a:r>
          </a:p>
        </p:txBody>
      </p:sp>
      <p:pic>
        <p:nvPicPr>
          <p:cNvPr id="5" name="Picture 4" descr="A picture containing night, dark, night sky&#10;&#10;Description automatically generated">
            <a:extLst>
              <a:ext uri="{FF2B5EF4-FFF2-40B4-BE49-F238E27FC236}">
                <a16:creationId xmlns:a16="http://schemas.microsoft.com/office/drawing/2014/main" id="{0F48A533-D6AF-4562-8A35-5F0148BD7A56}"/>
              </a:ext>
            </a:extLst>
          </p:cNvPr>
          <p:cNvPicPr>
            <a:picLocks noChangeAspect="1"/>
          </p:cNvPicPr>
          <p:nvPr/>
        </p:nvPicPr>
        <p:blipFill>
          <a:blip r:embed="rId2"/>
          <a:stretch>
            <a:fillRect/>
          </a:stretch>
        </p:blipFill>
        <p:spPr>
          <a:xfrm>
            <a:off x="0" y="0"/>
            <a:ext cx="12192000" cy="4172041"/>
          </a:xfrm>
          <a:prstGeom prst="rect">
            <a:avLst/>
          </a:prstGeom>
        </p:spPr>
      </p:pic>
      <p:sp>
        <p:nvSpPr>
          <p:cNvPr id="6" name="TextBox 5">
            <a:extLst>
              <a:ext uri="{FF2B5EF4-FFF2-40B4-BE49-F238E27FC236}">
                <a16:creationId xmlns:a16="http://schemas.microsoft.com/office/drawing/2014/main" id="{203CCD8A-5637-4149-A26D-01B5626F28E6}"/>
              </a:ext>
            </a:extLst>
          </p:cNvPr>
          <p:cNvSpPr txBox="1"/>
          <p:nvPr/>
        </p:nvSpPr>
        <p:spPr>
          <a:xfrm>
            <a:off x="679509" y="4662202"/>
            <a:ext cx="2650921" cy="1231106"/>
          </a:xfrm>
          <a:prstGeom prst="rect">
            <a:avLst/>
          </a:prstGeom>
          <a:noFill/>
        </p:spPr>
        <p:txBody>
          <a:bodyPr wrap="square" rtlCol="0">
            <a:spAutoFit/>
          </a:bodyPr>
          <a:lstStyle/>
          <a:p>
            <a:r>
              <a:rPr lang="en-US" sz="2800" dirty="0">
                <a:latin typeface="Bell MT" panose="02020503060305020303" pitchFamily="18" charset="0"/>
              </a:rPr>
              <a:t>RESEARCH</a:t>
            </a:r>
          </a:p>
          <a:p>
            <a:r>
              <a:rPr lang="en-US" sz="2800" dirty="0">
                <a:latin typeface="Bell MT" panose="02020503060305020303" pitchFamily="18" charset="0"/>
              </a:rPr>
              <a:t>QUESTIONS</a:t>
            </a:r>
          </a:p>
          <a:p>
            <a:endParaRPr lang="en-US" dirty="0"/>
          </a:p>
        </p:txBody>
      </p:sp>
    </p:spTree>
    <p:extLst>
      <p:ext uri="{BB962C8B-B14F-4D97-AF65-F5344CB8AC3E}">
        <p14:creationId xmlns:p14="http://schemas.microsoft.com/office/powerpoint/2010/main" val="2339353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10;&#10;Description automatically generated">
            <a:extLst>
              <a:ext uri="{FF2B5EF4-FFF2-40B4-BE49-F238E27FC236}">
                <a16:creationId xmlns:a16="http://schemas.microsoft.com/office/drawing/2014/main" id="{774CF1DB-EEEC-41D0-B9E4-C22A3E8FDC08}"/>
              </a:ext>
            </a:extLst>
          </p:cNvPr>
          <p:cNvPicPr>
            <a:picLocks noChangeAspect="1"/>
          </p:cNvPicPr>
          <p:nvPr/>
        </p:nvPicPr>
        <p:blipFill rotWithShape="1">
          <a:blip r:embed="rId2">
            <a:alphaModFix amt="40000"/>
          </a:blip>
          <a:srcRect t="7405" b="11950"/>
          <a:stretch/>
        </p:blipFill>
        <p:spPr>
          <a:xfrm>
            <a:off x="157585" y="177282"/>
            <a:ext cx="11876829" cy="6680718"/>
          </a:xfrm>
          <a:prstGeom prst="rect">
            <a:avLst/>
          </a:prstGeom>
        </p:spPr>
      </p:pic>
      <p:sp>
        <p:nvSpPr>
          <p:cNvPr id="2" name="Title 1">
            <a:extLst>
              <a:ext uri="{FF2B5EF4-FFF2-40B4-BE49-F238E27FC236}">
                <a16:creationId xmlns:a16="http://schemas.microsoft.com/office/drawing/2014/main" id="{EC597E4F-601C-4025-8B7C-232B3A92EAA2}"/>
              </a:ext>
            </a:extLst>
          </p:cNvPr>
          <p:cNvSpPr>
            <a:spLocks noGrp="1"/>
          </p:cNvSpPr>
          <p:nvPr>
            <p:ph type="title"/>
          </p:nvPr>
        </p:nvSpPr>
        <p:spPr>
          <a:xfrm>
            <a:off x="2231136" y="964692"/>
            <a:ext cx="7729728" cy="1188720"/>
          </a:xfrm>
          <a:noFill/>
          <a:ln>
            <a:solidFill>
              <a:srgbClr val="FFFFFF"/>
            </a:solidFill>
          </a:ln>
        </p:spPr>
        <p:txBody>
          <a:bodyPr>
            <a:normAutofit/>
          </a:bodyPr>
          <a:lstStyle/>
          <a:p>
            <a:r>
              <a:rPr lang="en-US">
                <a:solidFill>
                  <a:schemeClr val="tx1"/>
                </a:solidFill>
              </a:rPr>
              <a:t>Theoretical background</a:t>
            </a:r>
          </a:p>
        </p:txBody>
      </p:sp>
      <p:sp>
        <p:nvSpPr>
          <p:cNvPr id="3" name="Content Placeholder 2">
            <a:extLst>
              <a:ext uri="{FF2B5EF4-FFF2-40B4-BE49-F238E27FC236}">
                <a16:creationId xmlns:a16="http://schemas.microsoft.com/office/drawing/2014/main" id="{626CD7CD-9C4E-494E-A5CF-69F204018CFC}"/>
              </a:ext>
            </a:extLst>
          </p:cNvPr>
          <p:cNvSpPr>
            <a:spLocks noGrp="1"/>
          </p:cNvSpPr>
          <p:nvPr>
            <p:ph idx="1"/>
          </p:nvPr>
        </p:nvSpPr>
        <p:spPr>
          <a:xfrm>
            <a:off x="2231136" y="2638044"/>
            <a:ext cx="7729728" cy="3101983"/>
          </a:xfrm>
        </p:spPr>
        <p:txBody>
          <a:bodyPr>
            <a:normAutofit/>
          </a:bodyPr>
          <a:lstStyle/>
          <a:p>
            <a:pPr>
              <a:lnSpc>
                <a:spcPct val="90000"/>
              </a:lnSpc>
            </a:pPr>
            <a:r>
              <a:rPr lang="en-US" sz="1500" b="1" dirty="0">
                <a:latin typeface="Times New Roman" panose="02020603050405020304" pitchFamily="18" charset="0"/>
                <a:cs typeface="Times New Roman" panose="02020603050405020304" pitchFamily="18" charset="0"/>
              </a:rPr>
              <a:t>Cultural Heritage Studies</a:t>
            </a:r>
            <a:r>
              <a:rPr lang="en-US" sz="1500" dirty="0">
                <a:latin typeface="Times New Roman" panose="02020603050405020304" pitchFamily="18" charset="0"/>
                <a:cs typeface="Times New Roman" panose="02020603050405020304" pitchFamily="18" charset="0"/>
              </a:rPr>
              <a:t>:  </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heritage as a “basic element of civilization” (Yu et. al 2018, 2)</a:t>
            </a:r>
            <a:endParaRPr lang="en-US" sz="1500" dirty="0">
              <a:latin typeface="Times New Roman" panose="02020603050405020304" pitchFamily="18" charset="0"/>
              <a:cs typeface="Times New Roman" panose="02020603050405020304" pitchFamily="18" charset="0"/>
            </a:endParaRPr>
          </a:p>
          <a:p>
            <a:pPr>
              <a:lnSpc>
                <a:spcPct val="90000"/>
              </a:lnSpc>
            </a:pPr>
            <a:r>
              <a:rPr lang="en-US" sz="1500" b="1" dirty="0">
                <a:latin typeface="Times New Roman" panose="02020603050405020304" pitchFamily="18" charset="0"/>
                <a:cs typeface="Times New Roman" panose="02020603050405020304" pitchFamily="18" charset="0"/>
              </a:rPr>
              <a:t>Indigenous Health Studies</a:t>
            </a:r>
            <a:r>
              <a:rPr lang="en-US" sz="1500" dirty="0">
                <a:latin typeface="Times New Roman" panose="02020603050405020304" pitchFamily="18" charset="0"/>
                <a:cs typeface="Times New Roman" panose="02020603050405020304" pitchFamily="18" charset="0"/>
              </a:rPr>
              <a:t>: </a:t>
            </a:r>
            <a:r>
              <a:rPr lang="en-US" sz="1500" dirty="0">
                <a:latin typeface="Times New Roman" panose="02020603050405020304" pitchFamily="18" charset="0"/>
                <a:ea typeface="Calibri" panose="020F0502020204030204" pitchFamily="34" charset="0"/>
                <a:cs typeface="Times New Roman" panose="02020603050405020304" pitchFamily="18" charset="0"/>
              </a:rPr>
              <a:t>incorporates traditional belief and cultural practice as essential to wellbeing, and which focuses particularly on disruptions of heritage and landscape as detrimental to health {</a:t>
            </a:r>
            <a:r>
              <a:rPr lang="en-US" sz="1500" i="1" dirty="0">
                <a:latin typeface="Times New Roman" panose="02020603050405020304" pitchFamily="18" charset="0"/>
                <a:cs typeface="Times New Roman" panose="02020603050405020304" pitchFamily="18" charset="0"/>
              </a:rPr>
              <a:t>Life Beside Itself </a:t>
            </a:r>
            <a:r>
              <a:rPr lang="en-US" sz="1500" dirty="0">
                <a:latin typeface="Times New Roman" panose="02020603050405020304" pitchFamily="18" charset="0"/>
                <a:cs typeface="Times New Roman" panose="02020603050405020304" pitchFamily="18" charset="0"/>
              </a:rPr>
              <a:t>(Stevenson 2014)</a:t>
            </a:r>
            <a:r>
              <a:rPr lang="en-US" sz="1500" i="1" dirty="0">
                <a:latin typeface="Times New Roman" panose="02020603050405020304" pitchFamily="18" charset="0"/>
                <a:cs typeface="Times New Roman" panose="02020603050405020304" pitchFamily="18" charset="0"/>
              </a:rPr>
              <a:t>, Disciplined Hearts </a:t>
            </a:r>
            <a:r>
              <a:rPr lang="en-US" sz="1500" dirty="0">
                <a:latin typeface="Times New Roman" panose="02020603050405020304" pitchFamily="18" charset="0"/>
                <a:cs typeface="Times New Roman" panose="02020603050405020304" pitchFamily="18" charset="0"/>
              </a:rPr>
              <a:t>(O’Nell 1998)</a:t>
            </a:r>
            <a:r>
              <a:rPr lang="en-US" sz="1500" i="1" dirty="0">
                <a:latin typeface="Times New Roman" panose="02020603050405020304" pitchFamily="18" charset="0"/>
                <a:cs typeface="Times New Roman" panose="02020603050405020304" pitchFamily="18" charset="0"/>
              </a:rPr>
              <a:t>, Empire’s Tracks </a:t>
            </a:r>
            <a:r>
              <a:rPr lang="en-US" sz="1500" dirty="0">
                <a:latin typeface="Times New Roman" panose="02020603050405020304" pitchFamily="18" charset="0"/>
                <a:cs typeface="Times New Roman" panose="02020603050405020304" pitchFamily="18" charset="0"/>
              </a:rPr>
              <a:t>(Karuka 2019)}</a:t>
            </a:r>
            <a:endParaRPr lang="en-US" sz="1500" i="1" dirty="0">
              <a:latin typeface="Times New Roman" panose="02020603050405020304" pitchFamily="18" charset="0"/>
              <a:cs typeface="Times New Roman" panose="02020603050405020304" pitchFamily="18" charset="0"/>
            </a:endParaRPr>
          </a:p>
          <a:p>
            <a:pPr>
              <a:lnSpc>
                <a:spcPct val="90000"/>
              </a:lnSpc>
            </a:pPr>
            <a:r>
              <a:rPr lang="en-US" sz="1500" b="1" dirty="0">
                <a:latin typeface="Times New Roman" panose="02020603050405020304" pitchFamily="18" charset="0"/>
                <a:cs typeface="Times New Roman" panose="02020603050405020304" pitchFamily="18" charset="0"/>
              </a:rPr>
              <a:t>Syndemics</a:t>
            </a:r>
            <a:r>
              <a:rPr lang="en-US" sz="1500" dirty="0">
                <a:latin typeface="Times New Roman" panose="02020603050405020304" pitchFamily="18" charset="0"/>
                <a:cs typeface="Times New Roman" panose="02020603050405020304" pitchFamily="18" charset="0"/>
              </a:rPr>
              <a:t>: “</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social and health conditions travel together through a population, interact in meaningful ways via social, biological, or psychological pathways, and are driven by social and political forces” (Mendenhall 2019, 9)</a:t>
            </a:r>
            <a:endParaRPr lang="en-US" sz="1500" dirty="0">
              <a:latin typeface="Times New Roman" panose="02020603050405020304" pitchFamily="18" charset="0"/>
              <a:cs typeface="Times New Roman" panose="02020603050405020304" pitchFamily="18" charset="0"/>
            </a:endParaRPr>
          </a:p>
          <a:p>
            <a:pPr>
              <a:lnSpc>
                <a:spcPct val="90000"/>
              </a:lnSpc>
            </a:pPr>
            <a:r>
              <a:rPr lang="en-US" sz="1500" b="1" dirty="0">
                <a:latin typeface="Times New Roman" panose="02020603050405020304" pitchFamily="18" charset="0"/>
                <a:cs typeface="Times New Roman" panose="02020603050405020304" pitchFamily="18" charset="0"/>
              </a:rPr>
              <a:t>Processual Landscape</a:t>
            </a:r>
            <a:r>
              <a:rPr lang="en-US" sz="1500" dirty="0">
                <a:latin typeface="Times New Roman" panose="02020603050405020304" pitchFamily="18" charset="0"/>
                <a:cs typeface="Times New Roman" panose="02020603050405020304" pitchFamily="18" charset="0"/>
              </a:rPr>
              <a:t>: </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500" i="1" dirty="0">
                <a:effectLst/>
                <a:latin typeface="Times New Roman" panose="02020603050405020304" pitchFamily="18" charset="0"/>
                <a:ea typeface="Calibri" panose="020F0502020204030204" pitchFamily="34" charset="0"/>
                <a:cs typeface="Times New Roman" panose="02020603050405020304" pitchFamily="18" charset="0"/>
              </a:rPr>
              <a:t>We live embedded in landscape</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and…</a:t>
            </a:r>
            <a:r>
              <a:rPr lang="en-US" sz="1500" i="1" dirty="0">
                <a:effectLst/>
                <a:latin typeface="Times New Roman" panose="02020603050405020304" pitchFamily="18" charset="0"/>
                <a:ea typeface="Calibri" panose="020F0502020204030204" pitchFamily="34" charset="0"/>
                <a:cs typeface="Times New Roman" panose="02020603050405020304" pitchFamily="18" charset="0"/>
              </a:rPr>
              <a:t>we perceive it through our whole body</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US" sz="1500" i="1" dirty="0">
                <a:effectLst/>
                <a:latin typeface="Times New Roman" panose="02020603050405020304" pitchFamily="18" charset="0"/>
                <a:ea typeface="Calibri" panose="020F0502020204030204" pitchFamily="34" charset="0"/>
                <a:cs typeface="Times New Roman" panose="02020603050405020304" pitchFamily="18" charset="0"/>
              </a:rPr>
              <a:t>therefore it affects our well-being</a:t>
            </a:r>
            <a:r>
              <a:rPr lang="en-US" sz="1500" dirty="0">
                <a:effectLst/>
                <a:latin typeface="Times New Roman" panose="02020603050405020304" pitchFamily="18" charset="0"/>
                <a:ea typeface="Calibri" panose="020F0502020204030204" pitchFamily="34" charset="0"/>
                <a:cs typeface="Times New Roman" panose="02020603050405020304" pitchFamily="18" charset="0"/>
              </a:rPr>
              <a:t>” (Menatti and Casado da Rocha 2016, 5)</a:t>
            </a:r>
            <a:endParaRPr lang="en-US" sz="1500" dirty="0">
              <a:latin typeface="Times New Roman" panose="02020603050405020304" pitchFamily="18" charset="0"/>
              <a:cs typeface="Times New Roman" panose="02020603050405020304" pitchFamily="18" charset="0"/>
            </a:endParaRPr>
          </a:p>
          <a:p>
            <a:pPr>
              <a:lnSpc>
                <a:spcPct val="90000"/>
              </a:lnSpc>
            </a:pPr>
            <a:endParaRPr lang="en-US" sz="1500" dirty="0"/>
          </a:p>
        </p:txBody>
      </p:sp>
    </p:spTree>
    <p:extLst>
      <p:ext uri="{BB962C8B-B14F-4D97-AF65-F5344CB8AC3E}">
        <p14:creationId xmlns:p14="http://schemas.microsoft.com/office/powerpoint/2010/main" val="237135288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12F43A1-95F1-4FA2-B8E6-359E4FDC4E06}"/>
              </a:ext>
            </a:extLst>
          </p:cNvPr>
          <p:cNvSpPr>
            <a:spLocks noGrp="1"/>
          </p:cNvSpPr>
          <p:nvPr>
            <p:ph idx="1"/>
          </p:nvPr>
        </p:nvSpPr>
        <p:spPr>
          <a:xfrm>
            <a:off x="451634" y="1223984"/>
            <a:ext cx="4883763" cy="4677266"/>
          </a:xfrm>
        </p:spPr>
        <p:txBody>
          <a:bodyPr>
            <a:normAutofit fontScale="77500" lnSpcReduction="20000"/>
          </a:bodyPr>
          <a:lstStyle/>
          <a:p>
            <a:pPr algn="ctr">
              <a:lnSpc>
                <a:spcPct val="160000"/>
              </a:lnSpc>
            </a:pPr>
            <a:r>
              <a:rPr lang="en-US" sz="16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“Recent population changes and the influx of professional-class and part-time residents in western Montana have </a:t>
            </a:r>
            <a:r>
              <a:rPr lang="en-US" sz="160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challenged many traditional land stewardship practices and questioned well-established norms </a:t>
            </a:r>
            <a:r>
              <a:rPr lang="en-US" sz="16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regarding the state's funding of public utilities, education, and social services. Few employment opportunities—combined with more qualified applicants—has </a:t>
            </a:r>
            <a:r>
              <a:rPr lang="en-US" sz="160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limited the potential for residents to attain meaningful and well-paying careers,</a:t>
            </a:r>
            <a:r>
              <a:rPr lang="en-US" sz="16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and an ongoing population decline in the rural counties of central and eastern Montana has resulted in a </a:t>
            </a:r>
            <a:r>
              <a:rPr lang="en-US" sz="160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steady out-migration </a:t>
            </a:r>
            <a:r>
              <a:rPr lang="en-US" sz="16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of high school and college graduates, an aging demographic, and an increase of wealthy part-time residents as the new occupants of longstanding family farms and ranches. These new tensions, along with drastically changing technologies and a growing dependence on a service and tourism economy, have not been captured in Montana's slogans yet have created a </a:t>
            </a:r>
            <a:r>
              <a:rPr lang="en-US" sz="160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challenging context for the emotional and economic well-being </a:t>
            </a:r>
            <a:r>
              <a:rPr lang="en-US" sz="16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of individuals, families, and communities.” </a:t>
            </a:r>
          </a:p>
          <a:p>
            <a:pPr algn="ctr">
              <a:lnSpc>
                <a:spcPct val="160000"/>
              </a:lnSpc>
            </a:pPr>
            <a:r>
              <a:rPr lang="en-US" sz="16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Knee and Finn (2011)</a:t>
            </a:r>
          </a:p>
          <a:p>
            <a:pPr>
              <a:lnSpc>
                <a:spcPct val="90000"/>
              </a:lnSpc>
            </a:pPr>
            <a:endParaRPr lang="en-US" sz="1100" dirty="0">
              <a:solidFill>
                <a:srgbClr val="FFFFFF"/>
              </a:solidFill>
            </a:endParaRPr>
          </a:p>
        </p:txBody>
      </p:sp>
      <p:sp>
        <p:nvSpPr>
          <p:cNvPr id="12" name="Rectangle 11">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ky, outdoor, building, cloudy&#10;&#10;Description automatically generated">
            <a:extLst>
              <a:ext uri="{FF2B5EF4-FFF2-40B4-BE49-F238E27FC236}">
                <a16:creationId xmlns:a16="http://schemas.microsoft.com/office/drawing/2014/main" id="{B361BD43-193E-4AB1-9679-E4DB3F995FEA}"/>
              </a:ext>
            </a:extLst>
          </p:cNvPr>
          <p:cNvPicPr>
            <a:picLocks noChangeAspect="1"/>
          </p:cNvPicPr>
          <p:nvPr/>
        </p:nvPicPr>
        <p:blipFill rotWithShape="1">
          <a:blip r:embed="rId2"/>
          <a:srcRect l="10501" r="29296"/>
          <a:stretch/>
        </p:blipFill>
        <p:spPr>
          <a:xfrm>
            <a:off x="7208520" y="1126397"/>
            <a:ext cx="3867912" cy="4288536"/>
          </a:xfrm>
          <a:prstGeom prst="rect">
            <a:avLst/>
          </a:prstGeom>
          <a:ln w="31750">
            <a:noFill/>
          </a:ln>
        </p:spPr>
      </p:pic>
    </p:spTree>
    <p:extLst>
      <p:ext uri="{BB962C8B-B14F-4D97-AF65-F5344CB8AC3E}">
        <p14:creationId xmlns:p14="http://schemas.microsoft.com/office/powerpoint/2010/main" val="4149946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D3A27A-7A3C-48EA-8608-77D1DDE79C25}"/>
              </a:ext>
            </a:extLst>
          </p:cNvPr>
          <p:cNvSpPr>
            <a:spLocks noGrp="1"/>
          </p:cNvSpPr>
          <p:nvPr>
            <p:ph type="title"/>
          </p:nvPr>
        </p:nvSpPr>
        <p:spPr>
          <a:xfrm>
            <a:off x="1262729" y="1289303"/>
            <a:ext cx="9638443" cy="3339303"/>
          </a:xfrm>
          <a:ln>
            <a:noFill/>
          </a:ln>
        </p:spPr>
        <p:txBody>
          <a:bodyPr vert="horz" lIns="274320" tIns="182880" rIns="274320" bIns="182880" rtlCol="0" anchor="ctr" anchorCtr="1">
            <a:normAutofit/>
          </a:bodyPr>
          <a:lstStyle/>
          <a:p>
            <a:r>
              <a:rPr lang="en-US" sz="5000" kern="1200" cap="all" spc="200" baseline="0" dirty="0">
                <a:solidFill>
                  <a:srgbClr val="262626"/>
                </a:solidFill>
                <a:latin typeface="Bell MT" panose="02020503060305020303" pitchFamily="18" charset="0"/>
              </a:rPr>
              <a:t>arguments</a:t>
            </a:r>
          </a:p>
        </p:txBody>
      </p:sp>
    </p:spTree>
    <p:extLst>
      <p:ext uri="{BB962C8B-B14F-4D97-AF65-F5344CB8AC3E}">
        <p14:creationId xmlns:p14="http://schemas.microsoft.com/office/powerpoint/2010/main" val="1754329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DF6DD3-CDD5-4E73-8621-2C8BAFB79A2A}"/>
              </a:ext>
            </a:extLst>
          </p:cNvPr>
          <p:cNvSpPr>
            <a:spLocks noGrp="1"/>
          </p:cNvSpPr>
          <p:nvPr>
            <p:ph idx="1"/>
          </p:nvPr>
        </p:nvSpPr>
        <p:spPr>
          <a:xfrm>
            <a:off x="336666" y="279919"/>
            <a:ext cx="6906345" cy="6421670"/>
          </a:xfrm>
        </p:spPr>
        <p:txBody>
          <a:bodyPr>
            <a:normAutofit/>
          </a:bodyPr>
          <a:lstStyle/>
          <a:p>
            <a:pPr marL="0" indent="0" algn="ctr">
              <a:buNone/>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Identity, history, and environment have shaped Montanans and affect their wellbeing</a:t>
            </a:r>
          </a:p>
          <a:p>
            <a:pPr marL="0" indent="0" algn="ctr">
              <a:buNone/>
            </a:pP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“Surely the legacy of failure, the memory of devastated crops and withering dreams, haunts the region’s culture” Egan (2003, 46). </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Traditional Montana vs New Montana</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Generational memory</a:t>
            </a:r>
          </a:p>
          <a:p>
            <a:r>
              <a:rPr lang="en-US" dirty="0">
                <a:latin typeface="Times New Roman" panose="02020603050405020304" pitchFamily="18" charset="0"/>
                <a:ea typeface="Calibri" panose="020F0502020204030204" pitchFamily="34" charset="0"/>
                <a:cs typeface="Times New Roman" panose="02020603050405020304" pitchFamily="18" charset="0"/>
              </a:rPr>
              <a:t>Climate uncertainty &amp; extreme weather</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Cowboy myth, “Montana” occupations</a:t>
            </a:r>
          </a:p>
          <a:p>
            <a:r>
              <a:rPr lang="en-US" dirty="0">
                <a:latin typeface="Times New Roman" panose="02020603050405020304" pitchFamily="18" charset="0"/>
                <a:ea typeface="Calibri" panose="020F0502020204030204" pitchFamily="34" charset="0"/>
                <a:cs typeface="Times New Roman" panose="02020603050405020304" pitchFamily="18" charset="0"/>
              </a:rPr>
              <a:t>Built heritage, preservation</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Loss of community</a:t>
            </a:r>
          </a:p>
          <a:p>
            <a:r>
              <a:rPr lang="en-US" dirty="0">
                <a:latin typeface="Times New Roman" panose="02020603050405020304" pitchFamily="18" charset="0"/>
                <a:ea typeface="Calibri" panose="020F0502020204030204" pitchFamily="34" charset="0"/>
                <a:cs typeface="Times New Roman" panose="02020603050405020304" pitchFamily="18" charset="0"/>
              </a:rPr>
              <a:t>APR/Save the Cowboy</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Big Sky Heritage Area</a:t>
            </a:r>
          </a:p>
          <a:p>
            <a:r>
              <a:rPr lang="en-US" dirty="0">
                <a:latin typeface="Times New Roman" panose="02020603050405020304" pitchFamily="18" charset="0"/>
                <a:ea typeface="Calibri" panose="020F0502020204030204" pitchFamily="34" charset="0"/>
                <a:cs typeface="Times New Roman" panose="02020603050405020304" pitchFamily="18" charset="0"/>
              </a:rPr>
              <a:t>Health insurance</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6" name="Picture 15" descr="A picture containing text, outdoor, sign, person&#10;&#10;Description automatically generated">
            <a:extLst>
              <a:ext uri="{FF2B5EF4-FFF2-40B4-BE49-F238E27FC236}">
                <a16:creationId xmlns:a16="http://schemas.microsoft.com/office/drawing/2014/main" id="{454D1FD8-E02F-4513-8D2E-3812AD18FBA2}"/>
              </a:ext>
            </a:extLst>
          </p:cNvPr>
          <p:cNvPicPr>
            <a:picLocks noChangeAspect="1"/>
          </p:cNvPicPr>
          <p:nvPr/>
        </p:nvPicPr>
        <p:blipFill>
          <a:blip r:embed="rId2"/>
          <a:stretch>
            <a:fillRect/>
          </a:stretch>
        </p:blipFill>
        <p:spPr>
          <a:xfrm>
            <a:off x="7620000" y="0"/>
            <a:ext cx="4572000" cy="6858000"/>
          </a:xfrm>
          <a:prstGeom prst="rect">
            <a:avLst/>
          </a:prstGeom>
        </p:spPr>
      </p:pic>
    </p:spTree>
    <p:extLst>
      <p:ext uri="{BB962C8B-B14F-4D97-AF65-F5344CB8AC3E}">
        <p14:creationId xmlns:p14="http://schemas.microsoft.com/office/powerpoint/2010/main" val="1215300950"/>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Default Theme</Template>
  <TotalTime>2102</TotalTime>
  <Words>849</Words>
  <Application>Microsoft Office PowerPoint</Application>
  <PresentationFormat>Widescreen</PresentationFormat>
  <Paragraphs>72</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Bell MT</vt:lpstr>
      <vt:lpstr>Calibri</vt:lpstr>
      <vt:lpstr>Gill Sans MT</vt:lpstr>
      <vt:lpstr>Times New Roman</vt:lpstr>
      <vt:lpstr>Parcel</vt:lpstr>
      <vt:lpstr>Health, Land, and Heritage</vt:lpstr>
      <vt:lpstr>Suicide—in Montana?</vt:lpstr>
      <vt:lpstr>Suicide in Montana</vt:lpstr>
      <vt:lpstr>PowerPoint Presentation</vt:lpstr>
      <vt:lpstr>Research Questions</vt:lpstr>
      <vt:lpstr>Theoretical background</vt:lpstr>
      <vt:lpstr>PowerPoint Presentation</vt:lpstr>
      <vt:lpstr>arguments</vt:lpstr>
      <vt:lpstr>PowerPoint Presentation</vt:lpstr>
      <vt:lpstr>PowerPoint Presentation</vt:lpstr>
      <vt:lpstr>PowerPoint Presentation</vt:lpstr>
      <vt:lpstr>PowerPoint Presentation</vt:lpstr>
      <vt:lpstr>PowerPoint Presentation</vt:lpstr>
      <vt:lpstr>Case Study: ASARCO SMELTER</vt:lpstr>
      <vt:lpstr>Syndemic Landscape</vt:lpstr>
      <vt:lpstr>Relevance and Future Research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Land, and Heritage</dc:title>
  <dc:creator>Emory Padgett</dc:creator>
  <cp:lastModifiedBy>Emory Padgett</cp:lastModifiedBy>
  <cp:revision>4</cp:revision>
  <dcterms:created xsi:type="dcterms:W3CDTF">2022-02-27T20:22:33Z</dcterms:created>
  <dcterms:modified xsi:type="dcterms:W3CDTF">2022-03-01T07:25:10Z</dcterms:modified>
</cp:coreProperties>
</file>