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72" r:id="rId10"/>
    <p:sldId id="265" r:id="rId11"/>
    <p:sldId id="261" r:id="rId12"/>
    <p:sldId id="268" r:id="rId13"/>
    <p:sldId id="281" r:id="rId14"/>
    <p:sldId id="264" r:id="rId15"/>
    <p:sldId id="282" r:id="rId16"/>
    <p:sldId id="267" r:id="rId17"/>
    <p:sldId id="269" r:id="rId18"/>
    <p:sldId id="276" r:id="rId19"/>
    <p:sldId id="277" r:id="rId20"/>
    <p:sldId id="270" r:id="rId21"/>
    <p:sldId id="278" r:id="rId22"/>
    <p:sldId id="279" r:id="rId23"/>
    <p:sldId id="275" r:id="rId24"/>
    <p:sldId id="274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ribalnations.mt.gov/tribalnations" TargetMode="External"/><Relationship Id="rId13" Type="http://schemas.openxmlformats.org/officeDocument/2006/relationships/hyperlink" Target="https://worldpopulationreview.com/us-counties/states/mt" TargetMode="External"/><Relationship Id="rId3" Type="http://schemas.openxmlformats.org/officeDocument/2006/relationships/hyperlink" Target="https://www.cbpp.org/snap-is-an-important-public-private-partnership#Montana" TargetMode="External"/><Relationship Id="rId7" Type="http://schemas.openxmlformats.org/officeDocument/2006/relationships/hyperlink" Target="https://docs.google.com/spreadsheets/d/19wbhE3CTwm0RyhCPdRCX6fRSPPWCcnqMzF1fBqart0o/edit#gid=0" TargetMode="External"/><Relationship Id="rId12" Type="http://schemas.openxmlformats.org/officeDocument/2006/relationships/hyperlink" Target="https://www.ers.usda.gov/webdocs/DataFiles/53180/25581_MT.pdf?v=39329" TargetMode="External"/><Relationship Id="rId2" Type="http://schemas.openxmlformats.org/officeDocument/2006/relationships/hyperlink" Target="https://www.census.gov/library/stories/state-by-state/montana-population-change-between-census-deca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.feedingamerica.org/county/2019/overall/montana" TargetMode="External"/><Relationship Id="rId11" Type="http://schemas.openxmlformats.org/officeDocument/2006/relationships/hyperlink" Target="https://dphhs.mt.gov/InteractiveDashboards/publicassistancedashboard" TargetMode="External"/><Relationship Id="rId5" Type="http://schemas.openxmlformats.org/officeDocument/2006/relationships/hyperlink" Target="https://www.doubledollarsmt.com/locations/" TargetMode="External"/><Relationship Id="rId10" Type="http://schemas.openxmlformats.org/officeDocument/2006/relationships/hyperlink" Target="https://doi.org/10.1016/j.foodpol.2018.10.004" TargetMode="External"/><Relationship Id="rId4" Type="http://schemas.openxmlformats.org/officeDocument/2006/relationships/hyperlink" Target="https://www.missoulacfac.org/programs/food-access/double-snap-dollars/" TargetMode="External"/><Relationship Id="rId9" Type="http://schemas.openxmlformats.org/officeDocument/2006/relationships/hyperlink" Target="https://www.irs.gov/newsroom/opportunity-zon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Expanding Double SNAP Dollars – Equitably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Tate Besser</a:t>
            </a:r>
          </a:p>
          <a:p>
            <a:r>
              <a:rPr lang="en-US" dirty="0" smtClean="0"/>
              <a:t>Research done for Community Food and Agriculture Coalition </a:t>
            </a:r>
          </a:p>
          <a:p>
            <a:r>
              <a:rPr lang="en-US" dirty="0" smtClean="0"/>
              <a:t>Scientific Approaches to Environmental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Decision Matrix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86696"/>
              </p:ext>
            </p:extLst>
          </p:nvPr>
        </p:nvGraphicFramePr>
        <p:xfrm>
          <a:off x="677334" y="2160589"/>
          <a:ext cx="9580546" cy="3477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117"/>
                <a:gridCol w="3316816"/>
                <a:gridCol w="2726613"/>
              </a:tblGrid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Factor Definition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3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Food Insecurity Rates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 = 0&lt;x&lt;5%,</a:t>
                      </a:r>
                      <a:r>
                        <a:rPr lang="en-US" baseline="0" dirty="0" smtClean="0"/>
                        <a:t> x=5%; </a:t>
                      </a:r>
                    </a:p>
                    <a:p>
                      <a:r>
                        <a:rPr lang="en-US" baseline="0" dirty="0" smtClean="0"/>
                        <a:t>2 = 5&lt;x&lt;10%, x=10%; </a:t>
                      </a:r>
                    </a:p>
                    <a:p>
                      <a:r>
                        <a:rPr lang="en-US" baseline="0" dirty="0" smtClean="0"/>
                        <a:t>3 = 10&lt;x&lt;15%, x=15%;</a:t>
                      </a:r>
                    </a:p>
                    <a:p>
                      <a:r>
                        <a:rPr lang="en-US" baseline="0" dirty="0" smtClean="0"/>
                        <a:t>4 = 15&lt;x&lt;20%, x=20%;</a:t>
                      </a:r>
                    </a:p>
                    <a:p>
                      <a:r>
                        <a:rPr lang="en-US" baseline="0" dirty="0" smtClean="0"/>
                        <a:t>5 = x&gt;20% </a:t>
                      </a:r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SNAP Usage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 Opportunity </a:t>
                      </a:r>
                      <a:r>
                        <a:rPr lang="en-US" sz="2000" dirty="0">
                          <a:effectLst/>
                        </a:rPr>
                        <a:t>Zone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= 1, No = 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Rural location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= 1, No = 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Tribal </a:t>
                      </a:r>
                      <a:r>
                        <a:rPr lang="en-US" sz="2000" dirty="0">
                          <a:effectLst/>
                        </a:rPr>
                        <a:t>owned/operated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= 1, No = 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 Central/Eastern </a:t>
                      </a:r>
                      <a:r>
                        <a:rPr lang="en-US" sz="2000" dirty="0">
                          <a:effectLst/>
                        </a:rPr>
                        <a:t>Montana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= 1, No = 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0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 Accepts </a:t>
                      </a:r>
                      <a:r>
                        <a:rPr lang="en-US" sz="2000" dirty="0" smtClean="0">
                          <a:effectLst/>
                        </a:rPr>
                        <a:t>SNAP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 = 1, No = 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10" y="0"/>
            <a:ext cx="12216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4426" y="1205867"/>
            <a:ext cx="3487573" cy="2761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Decision Matrix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77214"/>
            <a:ext cx="8596668" cy="3880773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=VLOOKUP(C15</a:t>
            </a:r>
            <a:r>
              <a:rPr lang="en-US" sz="2400" dirty="0"/>
              <a:t>,</a:t>
            </a:r>
            <a:r>
              <a:rPr lang="en-US" sz="2400" b="1" dirty="0"/>
              <a:t>'County Matrix </a:t>
            </a:r>
            <a:r>
              <a:rPr lang="en-US" sz="2400" dirty="0"/>
              <a:t>'!$B$3:$</a:t>
            </a:r>
            <a:r>
              <a:rPr lang="en-US" sz="2400" dirty="0" smtClean="0"/>
              <a:t>N$58,11,FALSE)</a:t>
            </a:r>
          </a:p>
          <a:p>
            <a:r>
              <a:rPr lang="en-US" sz="2400" dirty="0" smtClean="0"/>
              <a:t>Cell C15 = “Glacier”</a:t>
            </a:r>
          </a:p>
          <a:p>
            <a:r>
              <a:rPr lang="en-US" sz="2400" dirty="0" smtClean="0"/>
              <a:t>Looks through ‘County Matrix’ sheet</a:t>
            </a:r>
          </a:p>
          <a:p>
            <a:pPr lvl="1"/>
            <a:r>
              <a:rPr lang="en-US" sz="2200" dirty="0" smtClean="0"/>
              <a:t>Area B3:N59 </a:t>
            </a:r>
          </a:p>
          <a:p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column = Matrix value Food Insecurity</a:t>
            </a:r>
          </a:p>
          <a:p>
            <a:r>
              <a:rPr lang="en-US" sz="2400" dirty="0" smtClean="0"/>
              <a:t>18.2% - 4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" y="1930400"/>
            <a:ext cx="9476510" cy="9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281"/>
            <a:ext cx="12192000" cy="4516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3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Decision Matrix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=IF('Proposed Sites'!N6 = "yes", F$5,0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Looks through ‘Proposed Sites’ Sheet</a:t>
            </a:r>
          </a:p>
          <a:p>
            <a:r>
              <a:rPr lang="en-US" sz="2400" dirty="0" smtClean="0"/>
              <a:t>Finds Cell N6 in Opportunity zone column (N)</a:t>
            </a:r>
          </a:p>
          <a:p>
            <a:r>
              <a:rPr lang="en-US" sz="2400" dirty="0" smtClean="0"/>
              <a:t>If “yes”, returns weighting factor of in cell F$5 (2)</a:t>
            </a:r>
          </a:p>
          <a:p>
            <a:r>
              <a:rPr lang="en-US" sz="2400" dirty="0" smtClean="0"/>
              <a:t>If anything else, returns 0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69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top 5 Counties in Montana all received a score of </a:t>
            </a:r>
            <a:r>
              <a:rPr lang="en-US" sz="2000" dirty="0" smtClean="0"/>
              <a:t>17</a:t>
            </a:r>
          </a:p>
          <a:p>
            <a:pPr lvl="1"/>
            <a:r>
              <a:rPr lang="en-US" dirty="0" smtClean="0"/>
              <a:t>Big Horn, </a:t>
            </a:r>
            <a:r>
              <a:rPr lang="en-US" b="1" dirty="0" smtClean="0"/>
              <a:t>Glacier</a:t>
            </a:r>
            <a:r>
              <a:rPr lang="en-US" dirty="0" smtClean="0"/>
              <a:t>, </a:t>
            </a:r>
            <a:r>
              <a:rPr lang="en-US" b="1" dirty="0" smtClean="0"/>
              <a:t>Lake</a:t>
            </a:r>
            <a:r>
              <a:rPr lang="en-US" dirty="0" smtClean="0"/>
              <a:t>, Roosevelt, Rosebud</a:t>
            </a:r>
          </a:p>
          <a:p>
            <a:r>
              <a:rPr lang="en-US" sz="2000" dirty="0"/>
              <a:t>The top 5 locations and scores are as follows: </a:t>
            </a:r>
          </a:p>
          <a:p>
            <a:pPr lvl="1"/>
            <a:r>
              <a:rPr lang="en-US" dirty="0"/>
              <a:t>Hot Springs Farmers Market in Sanders County (19, tie), Mission Falls Farmers Market in </a:t>
            </a:r>
            <a:r>
              <a:rPr lang="en-US" b="1" dirty="0"/>
              <a:t>Lake County </a:t>
            </a:r>
            <a:r>
              <a:rPr lang="en-US" dirty="0"/>
              <a:t>(19, tie), Red Paint </a:t>
            </a:r>
            <a:r>
              <a:rPr lang="en-US" dirty="0" smtClean="0"/>
              <a:t>Creek </a:t>
            </a:r>
            <a:r>
              <a:rPr lang="en-US" dirty="0"/>
              <a:t>Trading Post in Phillips County (19, tie), </a:t>
            </a:r>
          </a:p>
          <a:p>
            <a:pPr lvl="1"/>
            <a:r>
              <a:rPr lang="en-US" dirty="0"/>
              <a:t>People’s Market at Bison Creek Ranch in </a:t>
            </a:r>
            <a:r>
              <a:rPr lang="en-US" b="1" dirty="0"/>
              <a:t>Glacier County </a:t>
            </a:r>
            <a:r>
              <a:rPr lang="en-US" dirty="0"/>
              <a:t>(18), </a:t>
            </a:r>
          </a:p>
          <a:p>
            <a:pPr lvl="1"/>
            <a:r>
              <a:rPr lang="en-US" dirty="0" err="1"/>
              <a:t>Harlo</a:t>
            </a:r>
            <a:r>
              <a:rPr lang="en-US" dirty="0"/>
              <a:t> Farmers Market in Wheatland County (17).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41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2634" y="0"/>
            <a:ext cx="193669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02964"/>
              </p:ext>
            </p:extLst>
          </p:nvPr>
        </p:nvGraphicFramePr>
        <p:xfrm>
          <a:off x="412635" y="1"/>
          <a:ext cx="8861367" cy="686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12069843" imgH="9326563" progId="Acrobat.Document.DC">
                  <p:embed/>
                </p:oleObj>
              </mc:Choice>
              <mc:Fallback>
                <p:oleObj name="Acrobat Document" r:id="rId3" imgW="12069843" imgH="9326563" progId="Acrobat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35" y="1"/>
                        <a:ext cx="8861367" cy="6864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0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ntana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2" y="189201"/>
            <a:ext cx="8300201" cy="561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Learn the Lingo!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Community Food and Agriculture Coalition (CFAC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Supplemental Nutrition Assistance Program (SNAP)</a:t>
            </a:r>
          </a:p>
          <a:p>
            <a:pPr lvl="1"/>
            <a:r>
              <a:rPr lang="en-US" sz="2200" dirty="0" smtClean="0"/>
              <a:t>Food Stamps!</a:t>
            </a:r>
          </a:p>
          <a:p>
            <a:r>
              <a:rPr lang="en-US" sz="2400" dirty="0" smtClean="0"/>
              <a:t>Electronic </a:t>
            </a:r>
            <a:r>
              <a:rPr lang="en-US" sz="2400" dirty="0" smtClean="0"/>
              <a:t>Benefit Transfer (EBT) Debit Card</a:t>
            </a:r>
          </a:p>
          <a:p>
            <a:pPr lvl="1"/>
            <a:r>
              <a:rPr lang="en-US" sz="2400" dirty="0" smtClean="0"/>
              <a:t>Montana Access </a:t>
            </a:r>
            <a:r>
              <a:rPr lang="en-US" sz="2400" dirty="0" smtClean="0"/>
              <a:t>Card</a:t>
            </a:r>
          </a:p>
          <a:p>
            <a:r>
              <a:rPr lang="en-US" sz="2600" dirty="0" smtClean="0"/>
              <a:t>Double </a:t>
            </a:r>
            <a:r>
              <a:rPr lang="en-US" sz="2600" dirty="0"/>
              <a:t>SNAP Dollars (DSD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961" y="691851"/>
            <a:ext cx="2705100" cy="2733675"/>
          </a:xfrm>
          <a:prstGeom prst="rect">
            <a:avLst/>
          </a:prstGeom>
        </p:spPr>
      </p:pic>
      <p:pic>
        <p:nvPicPr>
          <p:cNvPr id="7170" name="Picture 2" descr="Montana EBT Card Balance Check - EBTCardBalanceNow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01" y="3655715"/>
            <a:ext cx="4455621" cy="2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Overlap of Glacier and Lake Counties (from County Matrix) with locations found in Growth Decision Matrix</a:t>
            </a:r>
          </a:p>
          <a:p>
            <a:pPr lvl="1"/>
            <a:r>
              <a:rPr lang="en-US" sz="2400" dirty="0" smtClean="0"/>
              <a:t>Only 3 proposed locations…</a:t>
            </a:r>
          </a:p>
          <a:p>
            <a:r>
              <a:rPr lang="en-US" sz="2400" dirty="0" smtClean="0"/>
              <a:t>Where are Big Horn, Roosevelt, and Rosebud Counties? </a:t>
            </a:r>
            <a:r>
              <a:rPr lang="en-US" sz="2400" dirty="0" smtClean="0"/>
              <a:t>No proposed locations in these counties</a:t>
            </a:r>
            <a:endParaRPr lang="en-US" sz="2400" dirty="0" smtClean="0"/>
          </a:p>
          <a:p>
            <a:r>
              <a:rPr lang="en-US" sz="2400" dirty="0" smtClean="0"/>
              <a:t>County </a:t>
            </a:r>
            <a:r>
              <a:rPr lang="en-US" sz="2400" dirty="0" smtClean="0"/>
              <a:t>lines arbitrary </a:t>
            </a:r>
          </a:p>
          <a:p>
            <a:pPr lvl="1"/>
            <a:r>
              <a:rPr lang="en-US" sz="2200" dirty="0" smtClean="0"/>
              <a:t>Ex. River Valley Farmers Market (</a:t>
            </a:r>
            <a:r>
              <a:rPr lang="en-US" sz="2200" dirty="0" smtClean="0"/>
              <a:t>17) </a:t>
            </a:r>
            <a:r>
              <a:rPr lang="en-US" sz="2200" dirty="0" smtClean="0"/>
              <a:t>in Big Horn County (17) across from Crow Reservation</a:t>
            </a:r>
          </a:p>
          <a:p>
            <a:pPr lvl="1"/>
            <a:r>
              <a:rPr lang="en-US" sz="2200" dirty="0" smtClean="0"/>
              <a:t>Billings Healthy by Design Gardeners’ Market (14) in Yellowstone County (12)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57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research and work with tool to be done</a:t>
            </a:r>
          </a:p>
          <a:p>
            <a:pPr lvl="1"/>
            <a:r>
              <a:rPr lang="en-US" sz="2400" dirty="0" smtClean="0"/>
              <a:t>Does the Subcommittee want to alter the tool/weighting factors?</a:t>
            </a:r>
          </a:p>
          <a:p>
            <a:r>
              <a:rPr lang="en-US" sz="2800" dirty="0" smtClean="0"/>
              <a:t>Look into </a:t>
            </a:r>
            <a:r>
              <a:rPr lang="en-US" sz="2800" dirty="0" smtClean="0"/>
              <a:t>Top 5 Counties for DSD sites</a:t>
            </a:r>
            <a:endParaRPr lang="en-US" sz="2800" dirty="0" smtClean="0"/>
          </a:p>
          <a:p>
            <a:r>
              <a:rPr lang="en-US" sz="2800" dirty="0" smtClean="0"/>
              <a:t>Use Growth Decision Matrix to evaluate new </a:t>
            </a:r>
            <a:r>
              <a:rPr lang="en-US" sz="2800" dirty="0" smtClean="0"/>
              <a:t>locations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CFAC usage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CFAC is directly outreaching to the top ten markets on the list to offer one on one technical assistance (TA)</a:t>
            </a:r>
          </a:p>
          <a:p>
            <a:r>
              <a:rPr lang="en-US" dirty="0" smtClean="0"/>
              <a:t>First “cohort” of markets include top 10 scores on the Growth Through Equity Matrix</a:t>
            </a:r>
          </a:p>
          <a:p>
            <a:r>
              <a:rPr lang="en-US" dirty="0" smtClean="0"/>
              <a:t>Second “cohort” will be next highest markets as CFAC has capacity to offer TA</a:t>
            </a:r>
          </a:p>
          <a:p>
            <a:r>
              <a:rPr lang="en-US" dirty="0" smtClean="0"/>
              <a:t>Outreach to similar SNAP enhancing program “Fresh Access Bucks” in Florida</a:t>
            </a:r>
            <a:endParaRPr lang="en-US" dirty="0"/>
          </a:p>
        </p:txBody>
      </p:sp>
      <p:pic>
        <p:nvPicPr>
          <p:cNvPr id="2050" name="Picture 2" descr="https://attachments.office.net/owa/andrew.besser%40umconnect.umt.edu/service.svc/s/GetAttachmentThumbnail?id=AAMkADk2M2ZlOTljLTc5ZjgtNDhiMC04YWQ0LTljOTQ4ODcxMmY0NwBGAAAAAAA3Pa%2FoKhuTSJW7RfyutrcaBwAM%2Fwu6O2r0RZsHwwJeeOhcAAAAAAEMAAAM%2Fwu6O2r0RZsHwwJeeOhcAADgXJPLAAABEgAQABZ3UQOYuLdBhs4EIAbCMY8%3D&amp;thumbnailType=2&amp;token=eyJhbGciOiJSUzI1NiIsImtpZCI6IkZBRDY1NDI2MkM2QUYyOTYxQUExRThDQUI3OEZGMUIyNzBFNzA3RTkiLCJ0eXAiOiJKV1QiLCJ4NXQiOiItdFpVSml4cThwWWFvZWpLdDRfeHNuRG5CLWsifQ.eyJvcmlnaW4iOiJodHRwczovL291dGxvb2sub2ZmaWNlLmNvbSIsInVjIjoiOTg2ZDkyNmQyNjViNDBmODg5ZjI2ZTczZTk4MjIwZDQiLCJzaWduaW5fc3RhdGUiOiJbXCJrbXNpXCJdIiwidmVyIjoiRXhjaGFuZ2UuQ2FsbGJhY2suVjEiLCJhcHBjdHhzZW5kZXIiOiJPd2FEb3dubG9hZEA2ODQwN2NlNS0wM2RhLTQ5ZmYtYWYwYS03MjRiZTBkMzdjOWQiLCJpc3NyaW5nIjoiV1ciLCJhcHBjdHgiOiJ7XCJtc2V4Y2hwcm90XCI6XCJvd2FcIixcInB1aWRcIjpcIjExNTM4MDExMTg2NTA1NzE1NTFcIixcInNjb3BlXCI6XCJPd2FEb3dubG9hZFwiLFwib2lkXCI6XCI1ZDg0MDlmNi00OTIwLTQ0MzgtOGYxZi05Mzc3NjczMTUyMDJcIixcInByaW1hcnlzaWRcIjpcIlMtMS01LTIxLTcyMzA3ODY1OS0xMTQyMDE4MjAyLTYxMzIyMDUwOC0zNDIxMTAyMlwifSIsIm5iZiI6MTY0NjE5NTYwOSwiZXhwIjoxNjQ2MTk2MjA5LCJpc3MiOiIwMDAwMDAwMi0wMDAwLTBmZjEtY2UwMC0wMDAwMDAwMDAwMDBANjg0MDdjZTUtMDNkYS00OWZmLWFmMGEtNzI0YmUwZDM3YzlkIiwiYXVkIjoiMDAwMDAwMDItMDAwMC0wZmYxLWNlMDAtMDAwMDAwMDAwMDAwL2F0dGFjaG1lbnRzLm9mZmljZS5uZXRANjg0MDdjZTUtMDNkYS00OWZmLWFmMGEtNzI0YmUwZDM3YzlkIiwiaGFwcCI6Im93YSJ9.HNwP_kOY75N6DBxrNx9j0EFd-upiEn_id9Pbywu99kFnafQsYSIJPNn2Dr5m5oX6bxs5jxPzP-ZllxLVIWLU518RpQdD8bvOU-P8Uh5Ox9aH4v3GDXwkTICACZsQijnv8hAXz5D7H9dDvnqxmcb5VmgGIsGcFBcccyWSDhyh08MoHbCu9C5J5VZIN8LlY7FvJlxVweQgr5hFUDeFRXHv5kVxMoHLXv1BIfNeU9YD8qpBcC-M3FjH3PzWpoPiA5jNTWwdxWAZ-ABAvl1m3467iUt1l_SvsV1Q0j4qdHjkc9tiXkpcKY3OOlMaxa6LF9PPyWtPeQJQTs6uq5Unn2qzlg&amp;X-OWA-CANARY=1Se4je9oqE6HwFiNV0wHHkDVAzsG_NkY8wfXUfqjN0XtAWYMycKeg82wvSzFikBN3Y899AJqBhg.&amp;owa=outlook.office.com&amp;scriptVer=20220225004.02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80" y="4270431"/>
            <a:ext cx="3888295" cy="27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7033"/>
            <a:ext cx="8596668" cy="5660967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/>
              <a:t>America Counts Staff. (2021, August 25). Montana Population Topped the 1 Million Mark in 2020. </a:t>
            </a:r>
            <a:r>
              <a:rPr lang="en-US" sz="2200" i="1" dirty="0"/>
              <a:t>United States Census Bureau</a:t>
            </a:r>
            <a:r>
              <a:rPr lang="en-US" sz="2200" dirty="0"/>
              <a:t>. </a:t>
            </a:r>
            <a:r>
              <a:rPr lang="en-US" sz="2200" u="sng" dirty="0">
                <a:hlinkClick r:id="rId2"/>
              </a:rPr>
              <a:t>https://www.census.gov/library/stories/state-by-state/montana-population-change-between-census-decade.html</a:t>
            </a:r>
            <a:r>
              <a:rPr lang="en-US" sz="2200" dirty="0"/>
              <a:t> </a:t>
            </a:r>
          </a:p>
          <a:p>
            <a:r>
              <a:rPr lang="en-US" sz="2200" dirty="0"/>
              <a:t>Center on Budget and Policy Priorities. (2021). SNAP Is an Important Public-Private Partnership. </a:t>
            </a:r>
            <a:r>
              <a:rPr lang="en-US" sz="2200" i="1" dirty="0"/>
              <a:t>Center for Budget and Policy Priorities.</a:t>
            </a:r>
            <a:r>
              <a:rPr lang="en-US" sz="2200" dirty="0"/>
              <a:t>  </a:t>
            </a:r>
            <a:r>
              <a:rPr lang="en-US" sz="2200" u="sng" dirty="0">
                <a:hlinkClick r:id="rId3"/>
              </a:rPr>
              <a:t>https://www.cbpp.org/snap-is-an-important-public-private-partnership#Montana</a:t>
            </a:r>
            <a:r>
              <a:rPr lang="en-US" sz="2200" dirty="0"/>
              <a:t> </a:t>
            </a:r>
          </a:p>
          <a:p>
            <a:r>
              <a:rPr lang="en-US" sz="2200" dirty="0"/>
              <a:t>Community Food &amp; Agriculture Coalition. (2021). Double SNAP Dollars. </a:t>
            </a:r>
            <a:r>
              <a:rPr lang="en-US" sz="2200" i="1" dirty="0"/>
              <a:t>CFAC</a:t>
            </a:r>
            <a:r>
              <a:rPr lang="en-US" sz="2200" dirty="0"/>
              <a:t>. </a:t>
            </a:r>
            <a:r>
              <a:rPr lang="en-US" sz="2200" u="sng" dirty="0">
                <a:hlinkClick r:id="rId4"/>
              </a:rPr>
              <a:t>https://www.missoulacfac.org/programs/food-access/double-snap-dollars/</a:t>
            </a:r>
            <a:r>
              <a:rPr lang="en-US" sz="2200" dirty="0"/>
              <a:t> </a:t>
            </a:r>
          </a:p>
          <a:p>
            <a:r>
              <a:rPr lang="en-US" sz="2200" dirty="0"/>
              <a:t>Double SNAP Locations. (2021). </a:t>
            </a:r>
            <a:r>
              <a:rPr lang="en-US" sz="2200" i="1" dirty="0"/>
              <a:t>Double SNAP Dollars. </a:t>
            </a:r>
            <a:r>
              <a:rPr lang="en-US" sz="2200" u="sng" dirty="0">
                <a:hlinkClick r:id="rId5"/>
              </a:rPr>
              <a:t>https://www.doubledollarsmt.com/locations/</a:t>
            </a:r>
            <a:r>
              <a:rPr lang="en-US" sz="2200" dirty="0"/>
              <a:t> </a:t>
            </a:r>
          </a:p>
          <a:p>
            <a:r>
              <a:rPr lang="en-US" sz="2200" dirty="0"/>
              <a:t>Feeding America. (2021). Food Insecurity in Montana. </a:t>
            </a:r>
            <a:r>
              <a:rPr lang="en-US" sz="2200" i="1" dirty="0"/>
              <a:t>Feeding America</a:t>
            </a:r>
            <a:r>
              <a:rPr lang="en-US" sz="2200" dirty="0"/>
              <a:t>. </a:t>
            </a:r>
            <a:r>
              <a:rPr lang="en-US" sz="2200" u="sng" dirty="0">
                <a:hlinkClick r:id="rId6"/>
              </a:rPr>
              <a:t>https://map.feedingamerica.org/county/2019/overall/montana</a:t>
            </a:r>
            <a:r>
              <a:rPr lang="en-US" sz="2200" dirty="0"/>
              <a:t> </a:t>
            </a:r>
          </a:p>
          <a:p>
            <a:r>
              <a:rPr lang="en-US" sz="2200" dirty="0"/>
              <a:t>Finch, Ian. (2021). DSD Growth through Equity. </a:t>
            </a:r>
            <a:r>
              <a:rPr lang="en-US" sz="2200" i="1" dirty="0"/>
              <a:t>Community Food &amp; Agriculture Coalition. </a:t>
            </a:r>
            <a:r>
              <a:rPr lang="en-US" sz="2200" u="sng" dirty="0">
                <a:hlinkClick r:id="rId7"/>
              </a:rPr>
              <a:t>https://docs.google.com/spreadsheets/d/19wbhE3CTwm0RyhCPdRCX6fRSPPWCcnqMzF1fBqart0o/edit#gid=0</a:t>
            </a:r>
            <a:r>
              <a:rPr lang="en-US" sz="2200" i="1" dirty="0"/>
              <a:t> </a:t>
            </a:r>
            <a:endParaRPr lang="en-US" sz="2200" dirty="0"/>
          </a:p>
          <a:p>
            <a:r>
              <a:rPr lang="en-US" sz="2200" dirty="0"/>
              <a:t>Governor’s Office of Indian Affairs. (2021). Tribal Nations. </a:t>
            </a:r>
            <a:r>
              <a:rPr lang="en-US" sz="2200" i="1" dirty="0"/>
              <a:t>Montana Official State Website</a:t>
            </a:r>
            <a:r>
              <a:rPr lang="en-US" sz="2200" dirty="0"/>
              <a:t>. </a:t>
            </a:r>
            <a:r>
              <a:rPr lang="en-US" sz="2200" u="sng" dirty="0">
                <a:hlinkClick r:id="rId8"/>
              </a:rPr>
              <a:t>https://tribalnations.mt.gov/tribalnations</a:t>
            </a:r>
            <a:endParaRPr lang="en-US" sz="2200" dirty="0"/>
          </a:p>
          <a:p>
            <a:r>
              <a:rPr lang="en-US" sz="2200" dirty="0"/>
              <a:t>IRS. (2020, August 13). Opportunity Zones. </a:t>
            </a:r>
            <a:r>
              <a:rPr lang="en-US" sz="2200" i="1" dirty="0"/>
              <a:t>Internal Revenue Service.</a:t>
            </a:r>
            <a:r>
              <a:rPr lang="en-US" sz="2200" dirty="0"/>
              <a:t> </a:t>
            </a:r>
            <a:r>
              <a:rPr lang="en-US" sz="2200" u="sng" dirty="0">
                <a:hlinkClick r:id="rId9"/>
              </a:rPr>
              <a:t>https://www.irs.gov/newsroom/opportunity-zones</a:t>
            </a:r>
            <a:r>
              <a:rPr lang="en-US" sz="2200" dirty="0"/>
              <a:t> </a:t>
            </a:r>
          </a:p>
          <a:p>
            <a:r>
              <a:rPr lang="en-US" sz="2200" dirty="0"/>
              <a:t>Lindsey Haynes-Maslow, Isabel Osborne, Stephanie </a:t>
            </a:r>
            <a:r>
              <a:rPr lang="en-US" sz="2200" dirty="0" err="1"/>
              <a:t>Jilcott</a:t>
            </a:r>
            <a:r>
              <a:rPr lang="en-US" sz="2200" dirty="0"/>
              <a:t> Pitts, Marilyn </a:t>
            </a:r>
            <a:r>
              <a:rPr lang="en-US" sz="2200" dirty="0" err="1"/>
              <a:t>Sitaker</a:t>
            </a:r>
            <a:r>
              <a:rPr lang="en-US" sz="2200" dirty="0"/>
              <a:t>, Carmen </a:t>
            </a:r>
            <a:r>
              <a:rPr lang="en-US" sz="2200" dirty="0" err="1"/>
              <a:t>Byker</a:t>
            </a:r>
            <a:r>
              <a:rPr lang="en-US" sz="2200" dirty="0"/>
              <a:t>-Shanks, Lucia Leone, Adriana Maldonado, Jared </a:t>
            </a:r>
            <a:r>
              <a:rPr lang="en-US" sz="2200" dirty="0" err="1"/>
              <a:t>McGuirt</a:t>
            </a:r>
            <a:r>
              <a:rPr lang="en-US" sz="2200" dirty="0"/>
              <a:t>, Lauri </a:t>
            </a:r>
            <a:r>
              <a:rPr lang="en-US" sz="2200" dirty="0" err="1"/>
              <a:t>Andress</a:t>
            </a:r>
            <a:r>
              <a:rPr lang="en-US" sz="2200" dirty="0"/>
              <a:t>, Lisa Bailey-Davis, Barbara </a:t>
            </a:r>
            <a:r>
              <a:rPr lang="en-US" sz="2200" dirty="0" err="1"/>
              <a:t>Baquero</a:t>
            </a:r>
            <a:r>
              <a:rPr lang="en-US" sz="2200" dirty="0"/>
              <a:t>, Jane </a:t>
            </a:r>
            <a:r>
              <a:rPr lang="en-US" sz="2200" dirty="0" err="1"/>
              <a:t>Kolodinsky</a:t>
            </a:r>
            <a:r>
              <a:rPr lang="en-US" sz="2200" dirty="0"/>
              <a:t>, Brian Lo, Emily Morgan, Rebecca </a:t>
            </a:r>
            <a:r>
              <a:rPr lang="en-US" sz="2200" dirty="0" err="1"/>
              <a:t>Senguin</a:t>
            </a:r>
            <a:r>
              <a:rPr lang="en-US" sz="2200" dirty="0"/>
              <a:t>, Alice </a:t>
            </a:r>
            <a:r>
              <a:rPr lang="en-US" sz="2200" dirty="0" err="1"/>
              <a:t>Ammerman</a:t>
            </a:r>
            <a:r>
              <a:rPr lang="en-US" sz="2200" dirty="0"/>
              <a:t>. (2018, December). Rural corner store owners’ perceptions of stocking healthier foods in response to proposed SNAP retailer rule changes. </a:t>
            </a:r>
            <a:r>
              <a:rPr lang="en-US" sz="2200" i="1" dirty="0"/>
              <a:t>Food Policy, Vol 81, 2018, Pages 58-66, ISSN 0306-9192,</a:t>
            </a:r>
            <a:r>
              <a:rPr lang="en-US" sz="2200" dirty="0"/>
              <a:t> </a:t>
            </a:r>
            <a:r>
              <a:rPr lang="en-US" sz="2200" u="sng" dirty="0">
                <a:hlinkClick r:id="rId10"/>
              </a:rPr>
              <a:t>https://doi.org/10.1016/j.foodpol.2018.10.004</a:t>
            </a:r>
            <a:r>
              <a:rPr lang="en-US" sz="2200" dirty="0"/>
              <a:t> </a:t>
            </a:r>
          </a:p>
          <a:p>
            <a:r>
              <a:rPr lang="en-US" sz="2200" dirty="0"/>
              <a:t>Montana DPHHS. (2021). State of Montana SNAP Program Overview. </a:t>
            </a:r>
            <a:r>
              <a:rPr lang="en-US" sz="2200" i="1" u="sng" dirty="0"/>
              <a:t>Montana.gov. </a:t>
            </a:r>
            <a:r>
              <a:rPr lang="en-US" sz="2200" u="sng" dirty="0">
                <a:hlinkClick r:id="rId11"/>
              </a:rPr>
              <a:t>https://dphhs.mt.gov/InteractiveDashboards/publicassistancedashboard</a:t>
            </a:r>
            <a:r>
              <a:rPr lang="en-US" sz="2200" dirty="0"/>
              <a:t> </a:t>
            </a:r>
          </a:p>
          <a:p>
            <a:r>
              <a:rPr lang="en-US" sz="2200" dirty="0"/>
              <a:t>USDA. (</a:t>
            </a:r>
            <a:r>
              <a:rPr lang="en-US" sz="2200" dirty="0" err="1"/>
              <a:t>n.d.</a:t>
            </a:r>
            <a:r>
              <a:rPr lang="en-US" sz="2200" dirty="0"/>
              <a:t>). Montana – Rural Definitions</a:t>
            </a:r>
            <a:r>
              <a:rPr lang="en-US" sz="2200" i="1" dirty="0"/>
              <a:t>. United States Department of Agriculture. </a:t>
            </a:r>
            <a:r>
              <a:rPr lang="en-US" sz="2200" u="sng" dirty="0">
                <a:hlinkClick r:id="rId12"/>
              </a:rPr>
              <a:t>https://www.ers.usda.gov/webdocs/DataFiles/53180/25581_MT.pdf?v=39329</a:t>
            </a:r>
            <a:r>
              <a:rPr lang="en-US" sz="2200" dirty="0"/>
              <a:t> </a:t>
            </a:r>
          </a:p>
          <a:p>
            <a:r>
              <a:rPr lang="en-US" sz="2200" dirty="0"/>
              <a:t>World Population Review. (2021). Population of Counties in Montana (2021). </a:t>
            </a:r>
            <a:r>
              <a:rPr lang="en-US" sz="2200" i="1" dirty="0"/>
              <a:t>World Population Review</a:t>
            </a:r>
            <a:r>
              <a:rPr lang="en-US" sz="2200" dirty="0"/>
              <a:t>. </a:t>
            </a:r>
            <a:r>
              <a:rPr lang="en-US" sz="2200" u="sng" dirty="0">
                <a:hlinkClick r:id="rId13"/>
              </a:rPr>
              <a:t>https://worldpopulationreview.com/us-counties/states/mt</a:t>
            </a:r>
            <a:r>
              <a:rPr lang="en-US" sz="2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69542"/>
          <a:stretch/>
        </p:blipFill>
        <p:spPr>
          <a:xfrm>
            <a:off x="0" y="4175587"/>
            <a:ext cx="12192000" cy="208877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b="63922"/>
          <a:stretch/>
        </p:blipFill>
        <p:spPr>
          <a:xfrm>
            <a:off x="0" y="1701328"/>
            <a:ext cx="12192000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DSD Impact and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Helps </a:t>
            </a:r>
            <a:r>
              <a:rPr lang="en-US" sz="2400" dirty="0" smtClean="0"/>
              <a:t>families in need get </a:t>
            </a:r>
            <a:r>
              <a:rPr lang="en-US" sz="2400" dirty="0" smtClean="0"/>
              <a:t>healthy, local, fresh food</a:t>
            </a:r>
          </a:p>
          <a:p>
            <a:r>
              <a:rPr lang="en-US" sz="2400" dirty="0" smtClean="0"/>
              <a:t>Over 6,400 Montanans since 2015</a:t>
            </a:r>
          </a:p>
          <a:p>
            <a:r>
              <a:rPr lang="en-US" sz="2400" dirty="0" smtClean="0"/>
              <a:t>Keeps money recirculating within local farmers, ranchers, and farmers markets</a:t>
            </a:r>
          </a:p>
          <a:p>
            <a:r>
              <a:rPr lang="en-US" sz="2400" dirty="0" smtClean="0"/>
              <a:t>$500,000 Gus Schumacher Nutrition Incentive Program (</a:t>
            </a:r>
            <a:r>
              <a:rPr lang="en-US" sz="2400" dirty="0" err="1" smtClean="0"/>
              <a:t>GusNIP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Expand equity and food access via DSD</a:t>
            </a:r>
          </a:p>
          <a:p>
            <a:pPr lvl="1"/>
            <a:r>
              <a:rPr lang="en-US" sz="2400" dirty="0" smtClean="0"/>
              <a:t>From USDA’s National Institute of Food and Agriculture (NIFA)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1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 Census</a:t>
            </a:r>
          </a:p>
          <a:p>
            <a:r>
              <a:rPr lang="en-US" sz="2400" dirty="0" smtClean="0"/>
              <a:t>Center on Budget and Policy Priorities</a:t>
            </a:r>
          </a:p>
          <a:p>
            <a:r>
              <a:rPr lang="en-US" sz="2400" dirty="0" smtClean="0"/>
              <a:t>CFAC’s own research</a:t>
            </a:r>
            <a:endParaRPr lang="en-US" sz="2400" dirty="0"/>
          </a:p>
        </p:txBody>
      </p:sp>
      <p:pic>
        <p:nvPicPr>
          <p:cNvPr id="5122" name="Picture 2" descr="Census 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51" y="338646"/>
            <a:ext cx="2849851" cy="284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enter on Budget and Policy Priorities - Opportunit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79" y="3746598"/>
            <a:ext cx="3598341" cy="20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th Annual Farm Fresh Pitchfest - Applications Ope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1" r="48288" b="28052"/>
          <a:stretch/>
        </p:blipFill>
        <p:spPr bwMode="auto">
          <a:xfrm>
            <a:off x="677334" y="4100975"/>
            <a:ext cx="4778108" cy="15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Matrix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Categories</a:t>
            </a:r>
          </a:p>
          <a:p>
            <a:pPr lvl="1"/>
            <a:r>
              <a:rPr lang="en-US" sz="2400" dirty="0" smtClean="0"/>
              <a:t>1. Food Insecurity Rate (FI)</a:t>
            </a:r>
          </a:p>
          <a:p>
            <a:pPr lvl="1"/>
            <a:r>
              <a:rPr lang="en-US" sz="2400" dirty="0" smtClean="0"/>
              <a:t>2. % Population 65 plus (Seniors)</a:t>
            </a:r>
          </a:p>
          <a:p>
            <a:pPr lvl="1"/>
            <a:r>
              <a:rPr lang="en-US" sz="2400" dirty="0" smtClean="0"/>
              <a:t>3. % Population participating in SNAP</a:t>
            </a:r>
          </a:p>
          <a:p>
            <a:pPr lvl="1"/>
            <a:r>
              <a:rPr lang="en-US" sz="2400" dirty="0" smtClean="0"/>
              <a:t>4. % Population who identify as Native American or Alaskan Native</a:t>
            </a:r>
          </a:p>
          <a:p>
            <a:r>
              <a:rPr lang="en-US" sz="2400" dirty="0" smtClean="0"/>
              <a:t>Turn 2-4 into percentages</a:t>
            </a:r>
          </a:p>
          <a:p>
            <a:pPr lvl="1"/>
            <a:r>
              <a:rPr lang="en-US" sz="2400" dirty="0" smtClean="0"/>
              <a:t>Ex. (SNAP Participants/Total Population) x 100 = SNAP 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2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Matrix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368441"/>
              </p:ext>
            </p:extLst>
          </p:nvPr>
        </p:nvGraphicFramePr>
        <p:xfrm>
          <a:off x="677334" y="2162436"/>
          <a:ext cx="9316054" cy="343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8027"/>
                <a:gridCol w="4658027"/>
              </a:tblGrid>
              <a:tr h="58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Corresponding value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0&lt;x&lt;5 AND x=5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5&lt;x&lt;10 AND x=10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10&lt;x&lt;15 AND x=15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15&lt;x&lt;20 AND X=20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4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20&lt;x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Matrix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Used SUM, IF, &amp; AND functions </a:t>
            </a:r>
          </a:p>
          <a:p>
            <a:r>
              <a:rPr lang="en-US" sz="2400" dirty="0" smtClean="0"/>
              <a:t>IF (AND(0&lt;D2&lt;.0499),1,0)  </a:t>
            </a:r>
          </a:p>
          <a:p>
            <a:pPr lvl="1"/>
            <a:r>
              <a:rPr lang="en-US" sz="2400" dirty="0" smtClean="0"/>
              <a:t>Returns 1 if between 0 and 0.0499, 0 for all other values</a:t>
            </a:r>
          </a:p>
          <a:p>
            <a:r>
              <a:rPr lang="en-US" sz="2400" dirty="0" smtClean="0"/>
              <a:t>IF ( D2 = 0.05 , 1 , 0 ) </a:t>
            </a:r>
          </a:p>
          <a:p>
            <a:pPr lvl="1"/>
            <a:r>
              <a:rPr lang="en-US" sz="2400" dirty="0" smtClean="0"/>
              <a:t>Returns 1 if 0.05, 0 for all other values </a:t>
            </a:r>
          </a:p>
          <a:p>
            <a:r>
              <a:rPr lang="en-US" sz="2400" b="1" dirty="0" smtClean="0"/>
              <a:t>=</a:t>
            </a:r>
            <a:r>
              <a:rPr lang="en-US" sz="2400" b="1" dirty="0"/>
              <a:t>SUM</a:t>
            </a:r>
            <a:r>
              <a:rPr lang="en-US" sz="2400" dirty="0"/>
              <a:t>((</a:t>
            </a:r>
            <a:r>
              <a:rPr lang="en-US" sz="2400" b="1" dirty="0"/>
              <a:t>IF</a:t>
            </a:r>
            <a:r>
              <a:rPr lang="en-US" sz="2400" dirty="0"/>
              <a:t>(</a:t>
            </a:r>
            <a:r>
              <a:rPr lang="en-US" sz="2400" b="1" dirty="0"/>
              <a:t>AND</a:t>
            </a:r>
            <a:r>
              <a:rPr lang="en-US" sz="2400" dirty="0"/>
              <a:t>(D2&gt;0,D2&lt;0.0499),1,0</a:t>
            </a:r>
            <a:r>
              <a:rPr lang="en-US" sz="2400" b="1" dirty="0" smtClean="0"/>
              <a:t>))+(IF(</a:t>
            </a:r>
            <a:r>
              <a:rPr lang="en-US" sz="2400" dirty="0" smtClean="0"/>
              <a:t>D2=0.05,1,0)) </a:t>
            </a:r>
          </a:p>
          <a:p>
            <a:pPr lvl="1"/>
            <a:r>
              <a:rPr lang="en-US" sz="2400" dirty="0" smtClean="0"/>
              <a:t>Returns 1 if between 0 and 0.0499 and if .05, 0 for all other values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51" y="1814022"/>
            <a:ext cx="6087778" cy="119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041" y="3757487"/>
            <a:ext cx="3872909" cy="964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81" y="494289"/>
            <a:ext cx="3341133" cy="9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Matrix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Final equation</a:t>
            </a:r>
            <a:r>
              <a:rPr lang="en-US" sz="2400" dirty="0" smtClean="0"/>
              <a:t>: =SUM((IF(AND(D2&gt;0,D2&lt;0.0499</a:t>
            </a:r>
            <a:r>
              <a:rPr lang="en-US" sz="2400" dirty="0"/>
              <a:t>),1,0))+(IF(D2=0.05,1,0</a:t>
            </a:r>
            <a:r>
              <a:rPr lang="en-US" sz="2400" dirty="0" smtClean="0"/>
              <a:t>)</a:t>
            </a:r>
          </a:p>
          <a:p>
            <a:pPr marL="282575" indent="66675">
              <a:buNone/>
            </a:pPr>
            <a:r>
              <a:rPr lang="en-US" sz="2400" dirty="0" smtClean="0"/>
              <a:t>+(</a:t>
            </a:r>
            <a:r>
              <a:rPr lang="en-US" sz="2400" dirty="0"/>
              <a:t>IF(AND(D2&gt;0.05,D2&lt;0.0999),2,0))+(IF(D2=0.1,2,0</a:t>
            </a:r>
            <a:r>
              <a:rPr lang="en-US" sz="2400" dirty="0" smtClean="0"/>
              <a:t>)</a:t>
            </a:r>
          </a:p>
          <a:p>
            <a:pPr marL="282575" indent="66675">
              <a:buNone/>
            </a:pPr>
            <a:r>
              <a:rPr lang="en-US" sz="2400" dirty="0" smtClean="0"/>
              <a:t>+(</a:t>
            </a:r>
            <a:r>
              <a:rPr lang="en-US" sz="2400" dirty="0"/>
              <a:t>IF(AND(D2&gt;0.1,D2&lt;0.14999),3,0))+(IF(D2=0.15,3,0</a:t>
            </a:r>
            <a:r>
              <a:rPr lang="en-US" sz="2400" dirty="0" smtClean="0"/>
              <a:t>)</a:t>
            </a:r>
          </a:p>
          <a:p>
            <a:pPr marL="282575" indent="66675">
              <a:buNone/>
            </a:pPr>
            <a:r>
              <a:rPr lang="en-US" sz="2400" dirty="0" smtClean="0"/>
              <a:t>+(</a:t>
            </a:r>
            <a:r>
              <a:rPr lang="en-US" sz="2400" dirty="0"/>
              <a:t>IF(AND(D2&gt;0.15,D2&lt;0.19999),4,0))+(IF(D2=0.2,4,0</a:t>
            </a:r>
            <a:r>
              <a:rPr lang="en-US" sz="2400" dirty="0" smtClean="0"/>
              <a:t>)</a:t>
            </a:r>
          </a:p>
          <a:p>
            <a:pPr marL="282575" indent="66675">
              <a:buNone/>
            </a:pPr>
            <a:r>
              <a:rPr lang="en-US" sz="2400" dirty="0" smtClean="0"/>
              <a:t>+(</a:t>
            </a:r>
            <a:r>
              <a:rPr lang="en-US" sz="2400" dirty="0"/>
              <a:t>IF(AND(D2&gt;0.2,D2&lt;1),5,0</a:t>
            </a:r>
            <a:r>
              <a:rPr lang="en-US" sz="2400" dirty="0" smtClean="0"/>
              <a:t>)))))))</a:t>
            </a:r>
          </a:p>
          <a:p>
            <a:pPr marL="282575" indent="66675">
              <a:buNone/>
            </a:pPr>
            <a:endParaRPr lang="en-US" sz="2400" dirty="0"/>
          </a:p>
          <a:p>
            <a:pPr marL="457200" lvl="1" indent="-403225">
              <a:tabLst>
                <a:tab pos="115888" algn="l"/>
              </a:tabLst>
            </a:pPr>
            <a:r>
              <a:rPr lang="en-US" sz="2400" dirty="0" smtClean="0"/>
              <a:t>For </a:t>
            </a:r>
            <a:r>
              <a:rPr lang="en-US" sz="2400" dirty="0"/>
              <a:t>Food Insecurity Rate (</a:t>
            </a:r>
            <a:r>
              <a:rPr lang="en-US" sz="2400" dirty="0" smtClean="0"/>
              <a:t>FI), </a:t>
            </a:r>
            <a:r>
              <a:rPr lang="en-US" sz="2400" dirty="0"/>
              <a:t>% Population 65 </a:t>
            </a:r>
            <a:r>
              <a:rPr lang="en-US" sz="2400" dirty="0" smtClean="0"/>
              <a:t>plus,% </a:t>
            </a:r>
            <a:r>
              <a:rPr lang="en-US" sz="2400" dirty="0"/>
              <a:t>Population on </a:t>
            </a:r>
            <a:r>
              <a:rPr lang="en-US" sz="2400" dirty="0" smtClean="0"/>
              <a:t>SNAP, and % </a:t>
            </a:r>
            <a:r>
              <a:rPr lang="en-US" sz="2400" dirty="0"/>
              <a:t>Population who identify as Native American or Alaskan Native</a:t>
            </a:r>
          </a:p>
          <a:p>
            <a:pPr marL="282575" indent="66675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3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4426" y="1205867"/>
            <a:ext cx="3487573" cy="2761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1145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Facet</vt:lpstr>
      <vt:lpstr>Acrobat Document</vt:lpstr>
      <vt:lpstr>Expanding Double SNAP Dollars – Equitably </vt:lpstr>
      <vt:lpstr>Let’s Learn the Lingo!</vt:lpstr>
      <vt:lpstr>DSD Impact and expansion</vt:lpstr>
      <vt:lpstr>Data collection</vt:lpstr>
      <vt:lpstr>County Matrix Data Collection</vt:lpstr>
      <vt:lpstr>County Matrix Data Collection</vt:lpstr>
      <vt:lpstr>County Matrix Data Collection</vt:lpstr>
      <vt:lpstr>County Matrix Data Collection</vt:lpstr>
      <vt:lpstr>PowerPoint Presentation</vt:lpstr>
      <vt:lpstr>PowerPoint Presentation</vt:lpstr>
      <vt:lpstr>Growth Decision Matrix Calculations</vt:lpstr>
      <vt:lpstr>PowerPoint Presentation</vt:lpstr>
      <vt:lpstr>PowerPoint Presentation</vt:lpstr>
      <vt:lpstr>Growth Decision Matrix Calculations</vt:lpstr>
      <vt:lpstr>PowerPoint Presentation</vt:lpstr>
      <vt:lpstr>Growth Decision Matrix Calculations</vt:lpstr>
      <vt:lpstr>Results</vt:lpstr>
      <vt:lpstr>PowerPoint Presentation</vt:lpstr>
      <vt:lpstr>PowerPoint Presentation</vt:lpstr>
      <vt:lpstr>Discussion</vt:lpstr>
      <vt:lpstr>Conclusion</vt:lpstr>
      <vt:lpstr>CFAC usage </vt:lpstr>
      <vt:lpstr>References</vt:lpstr>
      <vt:lpstr>Results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Double SNAP Dollars – Equitably</dc:title>
  <dc:creator>Dane Besser</dc:creator>
  <cp:lastModifiedBy>Dane Besser</cp:lastModifiedBy>
  <cp:revision>35</cp:revision>
  <dcterms:created xsi:type="dcterms:W3CDTF">2021-11-30T04:47:06Z</dcterms:created>
  <dcterms:modified xsi:type="dcterms:W3CDTF">2022-03-02T04:57:32Z</dcterms:modified>
</cp:coreProperties>
</file>