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364" r:id="rId4"/>
    <p:sldId id="373" r:id="rId5"/>
    <p:sldId id="374" r:id="rId6"/>
    <p:sldId id="370" r:id="rId7"/>
    <p:sldId id="365" r:id="rId8"/>
    <p:sldId id="363" r:id="rId9"/>
    <p:sldId id="376" r:id="rId10"/>
    <p:sldId id="375" r:id="rId11"/>
    <p:sldId id="302" r:id="rId12"/>
    <p:sldId id="308" r:id="rId13"/>
    <p:sldId id="309" r:id="rId14"/>
    <p:sldId id="310" r:id="rId15"/>
    <p:sldId id="346" r:id="rId16"/>
    <p:sldId id="316" r:id="rId17"/>
    <p:sldId id="321" r:id="rId18"/>
    <p:sldId id="307" r:id="rId19"/>
    <p:sldId id="336" r:id="rId20"/>
    <p:sldId id="360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88" y="56"/>
      </p:cViewPr>
      <p:guideLst/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42B1-D6E5-4BCF-8623-529DA9A78D2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7284D-2C96-44D2-83AE-CE205B14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7284D-2C96-44D2-83AE-CE205B14E0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986C-706E-4DB1-9FC9-EC07EC959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9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986C-706E-4DB1-9FC9-EC07EC959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7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7284D-2C96-44D2-83AE-CE205B14E0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F01C0-3DDF-43CB-B25C-F07BAA247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7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910D2-E669-42AF-A9EF-213C071C08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910D2-E669-42AF-A9EF-213C071C08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B6DB-411F-4D17-854A-DDEAE59BE6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B6DB-411F-4D17-854A-DDEAE59BE6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B6DB-411F-4D17-854A-DDEAE59BE6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B6DB-411F-4D17-854A-DDEAE59BE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B6DB-411F-4D17-854A-DDEAE59BE6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7284D-2C96-44D2-83AE-CE205B14E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0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latin typeface="Minion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latin typeface="Minion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87BE8-AEA7-4957-8C98-6E875D4BC2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4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1DF5-7477-4885-BBD7-925BC206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CB76A-4C15-446B-B419-1A2FEBD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3CA9B-105A-4A19-967B-74FFEEBB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9DB9-6315-4C37-8DFE-EDD8DCAA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05ED-7AC9-47ED-84DC-93988B3D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6DF5-AE6F-479D-8918-128B7D5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C4158-6666-4A35-8BB9-DF8DC6475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BB76-3E9A-4712-B835-DDA4A3C9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B320-8F68-4573-BF03-E812C7B8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7E8B-241D-48C1-9EBB-6695BE75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29780-0A6E-45B6-9A5D-EE211E096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3D9B0-E51D-4B93-80C1-DC5DCD694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397B-0C2C-481B-9D2C-200D80AD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E349-CC72-45E8-AA84-426EC2B1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79F6-A97C-4CB4-9E86-A1B26999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539C-49F2-43F9-B49F-B381C45A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0EC7-644A-4B4D-A4E1-102CEB5D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64C3C-9631-414A-98B9-F4DF730D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763F-00CE-4CF6-B439-AD6FCC94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99DC-3D13-4A09-9285-7F99508E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082C-17F5-48E2-B06B-5E4AA7C5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5FCBF-DA28-48E3-904D-9F62D033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D6C68-D30D-4FB4-8F07-A7FBE33A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852D-132E-4213-9C5D-6AE0B288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974A-4B70-42A5-8E4B-8D99FA7D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0E3A-5BB8-4215-86F1-98217126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5467-1FE6-478E-958A-840F4A150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9296D-8882-4D3C-9C59-2F1833377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E790A-95D1-413A-9147-6ED22807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48E9-7756-4096-8549-8F772846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3932B-D0E5-4319-8689-3DDD85E9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DDAC-B6C8-457C-9737-62E4E52B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46F66-607C-40C2-8BCD-0FA03AF34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703E2-BD63-46CA-8A69-7A941E59D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E0C4D-F248-439B-91F5-E4B5F6E9B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73F8C-6BBA-473F-98A1-316910042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46C28-24BD-4501-937B-B86613F5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58895-F0B9-4001-82C4-BA9662E5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6C31E-6359-4839-9163-8454840A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3F0C-85D5-4392-9E44-5FC78C88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8DA9A-053D-4D56-9E22-510DEC10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4A31D-4BEA-40C3-9872-A56F442B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6430E-CB5E-44A9-9BE8-21BBB0C5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95AC6-2FF9-4094-83EA-AB0B6E1E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D9268-2729-4B56-B03A-A740E0F4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AA347-C6BF-4292-9DD8-51C3E345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1F76-40BC-443F-A178-EC71D594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F744-4A5E-4035-954C-9A2BEDAD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CEE97-25A4-4AC7-9764-144131018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37366-86F9-4DC5-ACA4-0713A36D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B3DD-AF2F-4712-B0D6-3B6B09C8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E875-23EA-4474-B443-33B1E93B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A862-CAF7-4E12-98EC-314611AB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3D119-12FE-439C-A0AB-1DAD53C1C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9E6DB-E1CD-460C-AC05-3FAFC60F7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9ABF4-695C-4E28-B19F-9E75598D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DEE47-298D-433E-BCC2-8651058A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5A00-06D2-401F-8D14-3970CD89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288E4-8DF6-409C-B14C-9CF549AE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E0D6-D78F-46D1-BAE8-EB997BEC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B267-BBE5-4961-873A-4F93970FF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2EEE-058F-4A0E-8F44-6D45AEB28EA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B6752-CDB3-48E1-812D-1013BECD4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7151C-DC84-4473-A0D7-BE0657EF2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91A7-63AC-441C-8E8C-9B69AEEA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DBED-FD21-4467-A496-5172C80F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5300"/>
            <a:ext cx="9144000" cy="241009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RNA Vaccine Protects against Crimean-Congo Hemorrhagic Fever Virus Infection in Mice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BE534-9888-4A40-9711-2B12DF858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4017"/>
            <a:ext cx="9144000" cy="1426676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Shanna Leventhal</a:t>
            </a:r>
          </a:p>
          <a:p>
            <a:r>
              <a:rPr lang="en-US" dirty="0">
                <a:cs typeface="Times New Roman" panose="02020603050405020304" pitchFamily="18" charset="0"/>
              </a:rPr>
              <a:t>Disease Modeling and Transmission Section, NIAID, NIH</a:t>
            </a:r>
          </a:p>
          <a:p>
            <a:r>
              <a:rPr lang="en-US" dirty="0">
                <a:cs typeface="Times New Roman" panose="02020603050405020304" pitchFamily="18" charset="0"/>
              </a:rPr>
              <a:t>University of Montana, Molecular and Biomedical Sciences</a:t>
            </a:r>
          </a:p>
        </p:txBody>
      </p:sp>
      <p:pic>
        <p:nvPicPr>
          <p:cNvPr id="29700" name="Picture 4" descr="NIH-logo - UNC DEPARTMENT OF BIOLOGY">
            <a:extLst>
              <a:ext uri="{FF2B5EF4-FFF2-40B4-BE49-F238E27FC236}">
                <a16:creationId xmlns:a16="http://schemas.microsoft.com/office/drawing/2014/main" id="{F2F661F0-2D1A-464F-9748-BAF3DEF30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9173"/>
          <a:stretch/>
        </p:blipFill>
        <p:spPr bwMode="auto">
          <a:xfrm>
            <a:off x="0" y="0"/>
            <a:ext cx="5537200" cy="18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2A4F1CF0-CC45-496E-9AC4-F6D2BB0C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228601"/>
            <a:ext cx="5205626" cy="9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7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81B5-E4C6-4F59-8876-F866AA98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9212"/>
            <a:ext cx="10515600" cy="1325563"/>
          </a:xfrm>
        </p:spPr>
        <p:txBody>
          <a:bodyPr/>
          <a:lstStyle/>
          <a:p>
            <a:r>
              <a:rPr lang="en-US" dirty="0"/>
              <a:t>The Adaptive Immune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E40B-3238-406E-94D4-0B5F3C8E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94"/>
            <a:ext cx="2507323" cy="5095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Vaccinate mice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35048E-25ED-4F19-8AFF-79DE5A828256}"/>
              </a:ext>
            </a:extLst>
          </p:cNvPr>
          <p:cNvSpPr txBox="1">
            <a:spLocks/>
          </p:cNvSpPr>
          <p:nvPr/>
        </p:nvSpPr>
        <p:spPr>
          <a:xfrm>
            <a:off x="4543425" y="1435893"/>
            <a:ext cx="6524625" cy="509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Induce protective, </a:t>
            </a:r>
            <a:r>
              <a:rPr lang="en-US" u="sng" dirty="0"/>
              <a:t>adaptive immune response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DBAFC0-01D5-4B37-909E-C5F72469E123}"/>
              </a:ext>
            </a:extLst>
          </p:cNvPr>
          <p:cNvSpPr txBox="1">
            <a:spLocks/>
          </p:cNvSpPr>
          <p:nvPr/>
        </p:nvSpPr>
        <p:spPr>
          <a:xfrm>
            <a:off x="5381625" y="2006598"/>
            <a:ext cx="1238250" cy="50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B-cells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950F9E-C8E9-4852-AAD4-06D280DDCE31}"/>
              </a:ext>
            </a:extLst>
          </p:cNvPr>
          <p:cNvSpPr txBox="1">
            <a:spLocks/>
          </p:cNvSpPr>
          <p:nvPr/>
        </p:nvSpPr>
        <p:spPr>
          <a:xfrm>
            <a:off x="9039225" y="2006598"/>
            <a:ext cx="1238250" cy="50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T-cells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629D4-146D-4DBD-BCD6-F9861C9E4BBD}"/>
              </a:ext>
            </a:extLst>
          </p:cNvPr>
          <p:cNvGrpSpPr/>
          <p:nvPr/>
        </p:nvGrpSpPr>
        <p:grpSpPr>
          <a:xfrm>
            <a:off x="1031964" y="2006598"/>
            <a:ext cx="1930311" cy="4486275"/>
            <a:chOff x="1051014" y="2006600"/>
            <a:chExt cx="1930311" cy="44862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B636EF-172E-4FA0-93ED-AC306E7A797F}"/>
                </a:ext>
              </a:extLst>
            </p:cNvPr>
            <p:cNvGrpSpPr/>
            <p:nvPr/>
          </p:nvGrpSpPr>
          <p:grpSpPr>
            <a:xfrm>
              <a:off x="1051014" y="2006600"/>
              <a:ext cx="1930311" cy="4486275"/>
              <a:chOff x="1051014" y="2006600"/>
              <a:chExt cx="1930311" cy="4486275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44E65764-8E48-4D7E-A5EA-E845C7263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096"/>
              <a:stretch/>
            </p:blipFill>
            <p:spPr bwMode="auto">
              <a:xfrm>
                <a:off x="1051014" y="2006600"/>
                <a:ext cx="1835061" cy="448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9F772A-C4EB-4964-9BEE-701AD405E293}"/>
                  </a:ext>
                </a:extLst>
              </p:cNvPr>
              <p:cNvSpPr/>
              <p:nvPr/>
            </p:nvSpPr>
            <p:spPr>
              <a:xfrm>
                <a:off x="2724150" y="4895850"/>
                <a:ext cx="257175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FBBB9E-62A1-4457-8E19-2DAF9E64C967}"/>
                </a:ext>
              </a:extLst>
            </p:cNvPr>
            <p:cNvSpPr/>
            <p:nvPr/>
          </p:nvSpPr>
          <p:spPr>
            <a:xfrm>
              <a:off x="2695575" y="4238625"/>
              <a:ext cx="247650" cy="20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F6D544-AF83-467F-8004-F2F2D598EC79}"/>
              </a:ext>
            </a:extLst>
          </p:cNvPr>
          <p:cNvCxnSpPr>
            <a:cxnSpLocks/>
          </p:cNvCxnSpPr>
          <p:nvPr/>
        </p:nvCxnSpPr>
        <p:spPr>
          <a:xfrm flipV="1">
            <a:off x="3276600" y="1690687"/>
            <a:ext cx="11620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63F1AD-1135-470D-B7A5-41227897AD80}"/>
              </a:ext>
            </a:extLst>
          </p:cNvPr>
          <p:cNvSpPr txBox="1"/>
          <p:nvPr/>
        </p:nvSpPr>
        <p:spPr>
          <a:xfrm>
            <a:off x="11068050" y="6549830"/>
            <a:ext cx="112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Scientist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7BEB72-AA6E-46CE-A6CD-37E66375147E}"/>
              </a:ext>
            </a:extLst>
          </p:cNvPr>
          <p:cNvGrpSpPr/>
          <p:nvPr/>
        </p:nvGrpSpPr>
        <p:grpSpPr>
          <a:xfrm>
            <a:off x="4048125" y="2577303"/>
            <a:ext cx="3804078" cy="4041917"/>
            <a:chOff x="4048125" y="2577303"/>
            <a:chExt cx="3804078" cy="40419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22B37A-79C8-4644-B9F4-8FD00C872F19}"/>
                </a:ext>
              </a:extLst>
            </p:cNvPr>
            <p:cNvGrpSpPr/>
            <p:nvPr/>
          </p:nvGrpSpPr>
          <p:grpSpPr>
            <a:xfrm>
              <a:off x="4048125" y="2577303"/>
              <a:ext cx="3804078" cy="4041917"/>
              <a:chOff x="4048125" y="2577303"/>
              <a:chExt cx="3804078" cy="404191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17BC510-69C3-47AE-98DA-7F60BDFEEC73}"/>
                  </a:ext>
                </a:extLst>
              </p:cNvPr>
              <p:cNvGrpSpPr/>
              <p:nvPr/>
            </p:nvGrpSpPr>
            <p:grpSpPr>
              <a:xfrm>
                <a:off x="4048125" y="2577303"/>
                <a:ext cx="3804078" cy="4041917"/>
                <a:chOff x="4048125" y="2577303"/>
                <a:chExt cx="3804078" cy="404191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042FEAD-693C-4344-9B3A-9B5049BC804F}"/>
                    </a:ext>
                  </a:extLst>
                </p:cNvPr>
                <p:cNvGrpSpPr/>
                <p:nvPr/>
              </p:nvGrpSpPr>
              <p:grpSpPr>
                <a:xfrm>
                  <a:off x="4048125" y="2577303"/>
                  <a:ext cx="3804078" cy="4017760"/>
                  <a:chOff x="4048125" y="2577303"/>
                  <a:chExt cx="3804078" cy="4017760"/>
                </a:xfrm>
              </p:grpSpPr>
              <p:pic>
                <p:nvPicPr>
                  <p:cNvPr id="22" name="Picture 2" descr="The Search for Immune Responses that Stop COVID-19 | The Scientist Magazine®">
                    <a:extLst>
                      <a:ext uri="{FF2B5EF4-FFF2-40B4-BE49-F238E27FC236}">
                        <a16:creationId xmlns:a16="http://schemas.microsoft.com/office/drawing/2014/main" id="{1101189F-311A-44A3-842B-824B156667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375" t="18036" r="4000" b="10506"/>
                  <a:stretch/>
                </p:blipFill>
                <p:spPr bwMode="auto">
                  <a:xfrm>
                    <a:off x="4187522" y="2577304"/>
                    <a:ext cx="3664681" cy="401775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270D750-73C5-46FD-AD77-0C43966D1511}"/>
                      </a:ext>
                    </a:extLst>
                  </p:cNvPr>
                  <p:cNvSpPr/>
                  <p:nvPr/>
                </p:nvSpPr>
                <p:spPr>
                  <a:xfrm>
                    <a:off x="4048125" y="2577303"/>
                    <a:ext cx="1333500" cy="1013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A80710-9F5A-49C8-8293-DFAB7331C5F8}"/>
                    </a:ext>
                  </a:extLst>
                </p:cNvPr>
                <p:cNvSpPr txBox="1"/>
                <p:nvPr/>
              </p:nvSpPr>
              <p:spPr>
                <a:xfrm>
                  <a:off x="4352925" y="6096000"/>
                  <a:ext cx="33432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Neutralizing antibodies are just 1 type of the many possible antibodies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1F14A6-8ED9-4E4F-ADC4-914665EC5389}"/>
                    </a:ext>
                  </a:extLst>
                </p:cNvPr>
                <p:cNvSpPr txBox="1"/>
                <p:nvPr/>
              </p:nvSpPr>
              <p:spPr>
                <a:xfrm>
                  <a:off x="5118104" y="2660732"/>
                  <a:ext cx="1914463" cy="738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Example: B-cells release neutralizing antibodies</a:t>
                  </a:r>
                </a:p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4094E7-3FA8-46A2-A8FD-9CA6BE7E3705}"/>
                  </a:ext>
                </a:extLst>
              </p:cNvPr>
              <p:cNvSpPr txBox="1"/>
              <p:nvPr/>
            </p:nvSpPr>
            <p:spPr>
              <a:xfrm>
                <a:off x="4911297" y="3590914"/>
                <a:ext cx="7143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3D98A5-AB61-45A5-8BC6-A0368CC5DEC1}"/>
                </a:ext>
              </a:extLst>
            </p:cNvPr>
            <p:cNvSpPr txBox="1"/>
            <p:nvPr/>
          </p:nvSpPr>
          <p:spPr>
            <a:xfrm>
              <a:off x="6716284" y="4766513"/>
              <a:ext cx="11359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Virus cannot bind to cell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F7A1C8-9E19-4289-B0BD-968BBEE2DB13}"/>
              </a:ext>
            </a:extLst>
          </p:cNvPr>
          <p:cNvGrpSpPr/>
          <p:nvPr/>
        </p:nvGrpSpPr>
        <p:grpSpPr>
          <a:xfrm>
            <a:off x="8153400" y="2586828"/>
            <a:ext cx="3851641" cy="4017760"/>
            <a:chOff x="8153400" y="2577303"/>
            <a:chExt cx="3851641" cy="40177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01021E-3045-42C3-B303-B251DB975D49}"/>
                </a:ext>
              </a:extLst>
            </p:cNvPr>
            <p:cNvGrpSpPr/>
            <p:nvPr/>
          </p:nvGrpSpPr>
          <p:grpSpPr>
            <a:xfrm>
              <a:off x="8153400" y="2577303"/>
              <a:ext cx="3851641" cy="4017760"/>
              <a:chOff x="8153400" y="2577303"/>
              <a:chExt cx="3851641" cy="401776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F09F951-F27B-42EB-9DE7-C9DC3A3AA56A}"/>
                  </a:ext>
                </a:extLst>
              </p:cNvPr>
              <p:cNvGrpSpPr/>
              <p:nvPr/>
            </p:nvGrpSpPr>
            <p:grpSpPr>
              <a:xfrm>
                <a:off x="8153400" y="2577303"/>
                <a:ext cx="3851641" cy="4017760"/>
                <a:chOff x="8153400" y="2577303"/>
                <a:chExt cx="3851641" cy="401776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BC38B5F-8D92-4D61-9A1F-FC5FC398753F}"/>
                    </a:ext>
                  </a:extLst>
                </p:cNvPr>
                <p:cNvGrpSpPr/>
                <p:nvPr/>
              </p:nvGrpSpPr>
              <p:grpSpPr>
                <a:xfrm>
                  <a:off x="8153400" y="2577303"/>
                  <a:ext cx="3851641" cy="4017760"/>
                  <a:chOff x="8153400" y="2577303"/>
                  <a:chExt cx="3851641" cy="4017760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665C60B6-A044-48F0-A819-38DEC7D002F1}"/>
                      </a:ext>
                    </a:extLst>
                  </p:cNvPr>
                  <p:cNvGrpSpPr/>
                  <p:nvPr/>
                </p:nvGrpSpPr>
                <p:grpSpPr>
                  <a:xfrm>
                    <a:off x="8153400" y="2577303"/>
                    <a:ext cx="3851641" cy="4017760"/>
                    <a:chOff x="8153400" y="2577303"/>
                    <a:chExt cx="3851641" cy="4017760"/>
                  </a:xfrm>
                </p:grpSpPr>
                <p:pic>
                  <p:nvPicPr>
                    <p:cNvPr id="36866" name="Picture 2" descr="The Search for Immune Responses that Stop COVID-19 | The Scientist Magazine®">
                      <a:extLst>
                        <a:ext uri="{FF2B5EF4-FFF2-40B4-BE49-F238E27FC236}">
                          <a16:creationId xmlns:a16="http://schemas.microsoft.com/office/drawing/2014/main" id="{DC957F5D-88AC-4884-984E-DC9289DCB86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75" t="18036" r="50500" b="10506"/>
                    <a:stretch/>
                  </p:blipFill>
                  <p:spPr bwMode="auto">
                    <a:xfrm>
                      <a:off x="8153400" y="2577303"/>
                      <a:ext cx="3664681" cy="40177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57786796-8C24-45A9-9441-39406ADE7B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17351" y="4639553"/>
                      <a:ext cx="1379324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/>
                        <a:t>Immune attack</a:t>
                      </a: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0C010D87-6001-42BC-9B17-669231491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71541" y="2577303"/>
                      <a:ext cx="1333500" cy="101361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E095E75-A915-4916-BAEF-69E025D98939}"/>
                      </a:ext>
                    </a:extLst>
                  </p:cNvPr>
                  <p:cNvSpPr txBox="1"/>
                  <p:nvPr/>
                </p:nvSpPr>
                <p:spPr>
                  <a:xfrm>
                    <a:off x="8248650" y="6082038"/>
                    <a:ext cx="3343275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Infected cells are killed by T-cells</a:t>
                    </a:r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2A8BD3-ECEE-4939-B9B4-DB32E26301D2}"/>
                    </a:ext>
                  </a:extLst>
                </p:cNvPr>
                <p:cNvSpPr txBox="1"/>
                <p:nvPr/>
              </p:nvSpPr>
              <p:spPr>
                <a:xfrm>
                  <a:off x="8372475" y="2654464"/>
                  <a:ext cx="2251503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T-cells recognize infected cells, leading to cell death</a:t>
                  </a:r>
                </a:p>
                <a:p>
                  <a:pPr algn="ctr"/>
                  <a:endParaRPr lang="en-US" sz="1400" dirty="0"/>
                </a:p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492319-9C98-4F60-8BD0-10A06015B204}"/>
                  </a:ext>
                </a:extLst>
              </p:cNvPr>
              <p:cNvSpPr/>
              <p:nvPr/>
            </p:nvSpPr>
            <p:spPr>
              <a:xfrm>
                <a:off x="8248650" y="4438648"/>
                <a:ext cx="1146073" cy="221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870" name="Picture 6" descr="The Search for Immune Responses that Stop COVID-19 | The Scientist Magazine®">
              <a:extLst>
                <a:ext uri="{FF2B5EF4-FFF2-40B4-BE49-F238E27FC236}">
                  <a16:creationId xmlns:a16="http://schemas.microsoft.com/office/drawing/2014/main" id="{93F769B4-5AE6-43CC-9F2A-FE3F048730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3" t="53036" r="76049" b="34821"/>
            <a:stretch/>
          </p:blipFill>
          <p:spPr bwMode="auto">
            <a:xfrm flipH="1">
              <a:off x="9329307" y="4549569"/>
              <a:ext cx="226389" cy="67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7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B7FC-0E7F-48DA-AAFE-F63BE424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971799"/>
            <a:ext cx="11131193" cy="3284805"/>
          </a:xfrm>
        </p:spPr>
        <p:txBody>
          <a:bodyPr>
            <a:normAutofit/>
          </a:bodyPr>
          <a:lstStyle/>
          <a:p>
            <a:r>
              <a:rPr lang="en-US" sz="3200" dirty="0"/>
              <a:t>4 Vaccine groups</a:t>
            </a:r>
            <a:endParaRPr lang="en-US" sz="2800" dirty="0"/>
          </a:p>
          <a:p>
            <a:pPr lvl="1"/>
            <a:r>
              <a:rPr lang="en-US" dirty="0"/>
              <a:t>Sham (irrelevant GFP)</a:t>
            </a:r>
          </a:p>
          <a:p>
            <a:pPr lvl="1"/>
            <a:r>
              <a:rPr lang="en-US" dirty="0" err="1"/>
              <a:t>repNP</a:t>
            </a:r>
            <a:endParaRPr lang="en-US" dirty="0"/>
          </a:p>
          <a:p>
            <a:pPr lvl="1"/>
            <a:r>
              <a:rPr lang="en-US" dirty="0" err="1"/>
              <a:t>repGPC</a:t>
            </a:r>
            <a:endParaRPr lang="en-US" dirty="0"/>
          </a:p>
          <a:p>
            <a:pPr lvl="1"/>
            <a:r>
              <a:rPr lang="en-US" dirty="0" err="1"/>
              <a:t>repNP</a:t>
            </a:r>
            <a:r>
              <a:rPr lang="en-US" dirty="0"/>
              <a:t> + </a:t>
            </a:r>
            <a:r>
              <a:rPr lang="en-US" dirty="0" err="1"/>
              <a:t>repGPC</a:t>
            </a:r>
            <a:endParaRPr lang="en-US" dirty="0"/>
          </a:p>
          <a:p>
            <a:pPr lvl="1"/>
            <a:endParaRPr lang="en-US" dirty="0"/>
          </a:p>
          <a:p>
            <a:r>
              <a:rPr lang="en-US" sz="3200" dirty="0"/>
              <a:t>Challenge: Lethal CCHFV model</a:t>
            </a:r>
            <a:endParaRPr lang="en-US" sz="2400" dirty="0"/>
          </a:p>
        </p:txBody>
      </p:sp>
      <p:pic>
        <p:nvPicPr>
          <p:cNvPr id="31746" name="Picture 2" descr="C57BL/6 Mice | Charles River">
            <a:extLst>
              <a:ext uri="{FF2B5EF4-FFF2-40B4-BE49-F238E27FC236}">
                <a16:creationId xmlns:a16="http://schemas.microsoft.com/office/drawing/2014/main" id="{9F83C84D-33F7-4850-8B45-ED446012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7937"/>
            <a:ext cx="4845748" cy="273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DE5172-0491-4A0A-8CDB-075577BC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105"/>
          </a:xfrm>
        </p:spPr>
        <p:txBody>
          <a:bodyPr/>
          <a:lstStyle/>
          <a:p>
            <a:r>
              <a:rPr lang="en-US" dirty="0"/>
              <a:t>The Efficacy of Individual Antigens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F52AB-8133-455E-940D-D4B199B77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b="75483"/>
          <a:stretch/>
        </p:blipFill>
        <p:spPr>
          <a:xfrm>
            <a:off x="2174240" y="1247984"/>
            <a:ext cx="7843520" cy="14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2DEC-CDE0-49BB-AD4E-F6B18661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105"/>
          </a:xfrm>
        </p:spPr>
        <p:txBody>
          <a:bodyPr/>
          <a:lstStyle/>
          <a:p>
            <a:r>
              <a:rPr lang="en-US" dirty="0"/>
              <a:t>Vaccine Immunogenicity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E8312-0176-419C-A840-A38B0689DA60}"/>
              </a:ext>
            </a:extLst>
          </p:cNvPr>
          <p:cNvSpPr/>
          <p:nvPr/>
        </p:nvSpPr>
        <p:spPr>
          <a:xfrm>
            <a:off x="8067040" y="2630726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05DF25-6A2A-48EA-8A0A-98C9671DE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91943"/>
              </p:ext>
            </p:extLst>
          </p:nvPr>
        </p:nvGraphicFramePr>
        <p:xfrm>
          <a:off x="928766" y="2550626"/>
          <a:ext cx="3559574" cy="383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Prism 9" r:id="rId4" imgW="4512861" imgH="4860639" progId="Prism9.Document">
                  <p:embed/>
                </p:oleObj>
              </mc:Choice>
              <mc:Fallback>
                <p:oleObj name="Prism 9" r:id="rId4" imgW="4512861" imgH="4860639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D466863-F511-4193-A5C0-16611C9F0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766" y="2550626"/>
                        <a:ext cx="3559574" cy="383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600038F-4633-416C-83E5-49508411C84C}"/>
              </a:ext>
            </a:extLst>
          </p:cNvPr>
          <p:cNvGrpSpPr/>
          <p:nvPr/>
        </p:nvGrpSpPr>
        <p:grpSpPr>
          <a:xfrm>
            <a:off x="2174240" y="1204973"/>
            <a:ext cx="7843520" cy="1454161"/>
            <a:chOff x="2174240" y="1410713"/>
            <a:chExt cx="7843520" cy="14541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E597C9-869E-4AEE-A0BC-18F58EEA2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0" b="75483"/>
            <a:stretch/>
          </p:blipFill>
          <p:spPr>
            <a:xfrm>
              <a:off x="2174240" y="1453724"/>
              <a:ext cx="7843520" cy="14111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23FD7B-547C-46C1-B441-6E2863A40BBF}"/>
                </a:ext>
              </a:extLst>
            </p:cNvPr>
            <p:cNvSpPr/>
            <p:nvPr/>
          </p:nvSpPr>
          <p:spPr>
            <a:xfrm>
              <a:off x="6539976" y="1410713"/>
              <a:ext cx="1178560" cy="126333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7C8A43E-876C-4AE7-A289-60773F05E91D}"/>
              </a:ext>
            </a:extLst>
          </p:cNvPr>
          <p:cNvSpPr txBox="1"/>
          <p:nvPr/>
        </p:nvSpPr>
        <p:spPr>
          <a:xfrm>
            <a:off x="8067040" y="2551674"/>
            <a:ext cx="340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IFN</a:t>
            </a:r>
            <a:r>
              <a:rPr lang="el-GR" b="1" dirty="0"/>
              <a:t>γ</a:t>
            </a:r>
            <a:r>
              <a:rPr lang="en-US" b="1" dirty="0"/>
              <a:t> ELISpot (T-cell Stimulation)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B53470-E8E3-43E4-B7DB-A7EDF9780D27}"/>
              </a:ext>
            </a:extLst>
          </p:cNvPr>
          <p:cNvGrpSpPr/>
          <p:nvPr/>
        </p:nvGrpSpPr>
        <p:grpSpPr>
          <a:xfrm>
            <a:off x="8017218" y="3036805"/>
            <a:ext cx="4001083" cy="3403094"/>
            <a:chOff x="7399419" y="3155756"/>
            <a:chExt cx="3449672" cy="2845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279615-4935-4467-A6C6-9781E576A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9616"/>
            <a:stretch/>
          </p:blipFill>
          <p:spPr>
            <a:xfrm>
              <a:off x="7399419" y="3155756"/>
              <a:ext cx="2011710" cy="284539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168328-EA22-481A-9732-F28FED700C66}"/>
                </a:ext>
              </a:extLst>
            </p:cNvPr>
            <p:cNvSpPr/>
            <p:nvPr/>
          </p:nvSpPr>
          <p:spPr>
            <a:xfrm>
              <a:off x="9411129" y="4222679"/>
              <a:ext cx="1437962" cy="1778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EA3B9C-6E2D-235D-A9A8-8F7EDE5E73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868" t="17105" r="18574" b="63459"/>
          <a:stretch/>
        </p:blipFill>
        <p:spPr>
          <a:xfrm>
            <a:off x="10118583" y="1436736"/>
            <a:ext cx="2087806" cy="934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58E965-59B7-4927-AE16-FBF27A38FD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b="1"/>
          <a:stretch/>
        </p:blipFill>
        <p:spPr>
          <a:xfrm>
            <a:off x="4488340" y="3109238"/>
            <a:ext cx="3023663" cy="37487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D7240A-D4FA-4E99-86C4-F69785C3C101}"/>
              </a:ext>
            </a:extLst>
          </p:cNvPr>
          <p:cNvSpPr txBox="1"/>
          <p:nvPr/>
        </p:nvSpPr>
        <p:spPr>
          <a:xfrm>
            <a:off x="4932338" y="2551674"/>
            <a:ext cx="21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Neutralization</a:t>
            </a:r>
            <a:r>
              <a:rPr lang="en-US" dirty="0"/>
              <a:t> </a:t>
            </a:r>
            <a:r>
              <a:rPr lang="en-US" b="1" dirty="0"/>
              <a:t>Assay</a:t>
            </a:r>
          </a:p>
        </p:txBody>
      </p:sp>
    </p:spTree>
    <p:extLst>
      <p:ext uri="{BB962C8B-B14F-4D97-AF65-F5344CB8AC3E}">
        <p14:creationId xmlns:p14="http://schemas.microsoft.com/office/powerpoint/2010/main" val="25866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E8312-0176-419C-A840-A38B0689DA60}"/>
              </a:ext>
            </a:extLst>
          </p:cNvPr>
          <p:cNvSpPr/>
          <p:nvPr/>
        </p:nvSpPr>
        <p:spPr>
          <a:xfrm>
            <a:off x="8804462" y="2680607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9737-5506-4E31-A422-F67781B864C9}"/>
              </a:ext>
            </a:extLst>
          </p:cNvPr>
          <p:cNvSpPr/>
          <p:nvPr/>
        </p:nvSpPr>
        <p:spPr>
          <a:xfrm>
            <a:off x="11118787" y="2739996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5F8E2-5619-4820-A82B-E4C2C7BEA839}"/>
              </a:ext>
            </a:extLst>
          </p:cNvPr>
          <p:cNvSpPr/>
          <p:nvPr/>
        </p:nvSpPr>
        <p:spPr>
          <a:xfrm>
            <a:off x="1919335" y="1690688"/>
            <a:ext cx="434566" cy="41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90728-2410-44B1-9D5E-176711A3378E}"/>
              </a:ext>
            </a:extLst>
          </p:cNvPr>
          <p:cNvSpPr txBox="1"/>
          <p:nvPr/>
        </p:nvSpPr>
        <p:spPr>
          <a:xfrm>
            <a:off x="571944" y="6334780"/>
            <a:ext cx="112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repNP</a:t>
            </a:r>
            <a:r>
              <a:rPr lang="en-US" sz="2800" dirty="0"/>
              <a:t> &amp; </a:t>
            </a:r>
            <a:r>
              <a:rPr lang="en-US" sz="2800" dirty="0" err="1"/>
              <a:t>repNP</a:t>
            </a:r>
            <a:r>
              <a:rPr lang="en-US" sz="2800" dirty="0"/>
              <a:t> + </a:t>
            </a:r>
            <a:r>
              <a:rPr lang="en-US" sz="2800" dirty="0" err="1"/>
              <a:t>repGPC</a:t>
            </a:r>
            <a:r>
              <a:rPr lang="en-US" sz="2800" dirty="0"/>
              <a:t> - no signs of clinical disease and no infectious virus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6DA8F-BB01-4E17-A24D-98CB98B72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86" t="36065"/>
          <a:stretch/>
        </p:blipFill>
        <p:spPr>
          <a:xfrm>
            <a:off x="7823081" y="3351164"/>
            <a:ext cx="3775189" cy="273110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6067CBA-DA1F-4059-889E-893680A2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105"/>
          </a:xfrm>
        </p:spPr>
        <p:txBody>
          <a:bodyPr/>
          <a:lstStyle/>
          <a:p>
            <a:r>
              <a:rPr lang="en-US" dirty="0"/>
              <a:t>Vaccine Efficacy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D37EA-115A-43CB-8ECA-1521EFED4419}"/>
              </a:ext>
            </a:extLst>
          </p:cNvPr>
          <p:cNvGrpSpPr/>
          <p:nvPr/>
        </p:nvGrpSpPr>
        <p:grpSpPr>
          <a:xfrm>
            <a:off x="2174240" y="1204973"/>
            <a:ext cx="7843520" cy="1454161"/>
            <a:chOff x="2174240" y="1410713"/>
            <a:chExt cx="7843520" cy="1454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D18DF5-6D71-4C48-BFE5-8BBEA56C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0" b="75483"/>
            <a:stretch/>
          </p:blipFill>
          <p:spPr>
            <a:xfrm>
              <a:off x="2174240" y="1453724"/>
              <a:ext cx="7843520" cy="141115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E96D30-6F58-42CB-B2EF-BCD40CD4AD94}"/>
                </a:ext>
              </a:extLst>
            </p:cNvPr>
            <p:cNvSpPr/>
            <p:nvPr/>
          </p:nvSpPr>
          <p:spPr>
            <a:xfrm>
              <a:off x="7705836" y="1410713"/>
              <a:ext cx="2311924" cy="126333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6FC867B-C3D4-4860-A712-A7E1EC87F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4126"/>
              </p:ext>
            </p:extLst>
          </p:nvPr>
        </p:nvGraphicFramePr>
        <p:xfrm>
          <a:off x="5532806" y="2698662"/>
          <a:ext cx="2290275" cy="359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Prism 9" r:id="rId6" imgW="3835805" imgH="6025377" progId="Prism9.Document">
                  <p:embed/>
                </p:oleObj>
              </mc:Choice>
              <mc:Fallback>
                <p:oleObj name="Prism 9" r:id="rId6" imgW="3835805" imgH="6025377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2806" y="2698662"/>
                        <a:ext cx="2290275" cy="3596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D66FD7A6-290C-4C8C-BC33-118AD65EF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86" t="11097" b="83772"/>
          <a:stretch/>
        </p:blipFill>
        <p:spPr>
          <a:xfrm>
            <a:off x="7972149" y="2773942"/>
            <a:ext cx="3477053" cy="20186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B5645F-9169-BA92-29D2-EADD0EA8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04" y="2733300"/>
            <a:ext cx="4874529" cy="3284805"/>
          </a:xfrm>
        </p:spPr>
        <p:txBody>
          <a:bodyPr>
            <a:normAutofit/>
          </a:bodyPr>
          <a:lstStyle/>
          <a:p>
            <a:r>
              <a:rPr lang="en-US" dirty="0"/>
              <a:t>Viral Loads</a:t>
            </a:r>
          </a:p>
          <a:p>
            <a:pPr lvl="1"/>
            <a:r>
              <a:rPr lang="en-US" dirty="0"/>
              <a:t>Indicates control of viral </a:t>
            </a:r>
            <a:r>
              <a:rPr lang="en-US" dirty="0" err="1"/>
              <a:t>rep’l</a:t>
            </a:r>
            <a:endParaRPr lang="en-US" dirty="0"/>
          </a:p>
          <a:p>
            <a:r>
              <a:rPr lang="en-US" dirty="0"/>
              <a:t>Key Tissues of CCHFV infection</a:t>
            </a:r>
          </a:p>
          <a:p>
            <a:pPr lvl="1"/>
            <a:r>
              <a:rPr lang="en-US" dirty="0"/>
              <a:t>Liver, spleen, blood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44C999-1110-4C8F-8618-28A6FD9D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68" t="17105" r="18574" b="63459"/>
          <a:stretch/>
        </p:blipFill>
        <p:spPr>
          <a:xfrm>
            <a:off x="10118583" y="1436736"/>
            <a:ext cx="2087806" cy="9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2DEC-CDE0-49BB-AD4E-F6B18661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Efficacy of Individual Antigens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E8312-0176-419C-A840-A38B0689DA60}"/>
              </a:ext>
            </a:extLst>
          </p:cNvPr>
          <p:cNvSpPr/>
          <p:nvPr/>
        </p:nvSpPr>
        <p:spPr>
          <a:xfrm>
            <a:off x="8067040" y="2630726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9737-5506-4E31-A422-F67781B864C9}"/>
              </a:ext>
            </a:extLst>
          </p:cNvPr>
          <p:cNvSpPr/>
          <p:nvPr/>
        </p:nvSpPr>
        <p:spPr>
          <a:xfrm>
            <a:off x="11118787" y="2739996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544A6-0D9E-43E8-9B1E-1A37767B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Summary</a:t>
            </a:r>
          </a:p>
          <a:p>
            <a:r>
              <a:rPr lang="en-US" dirty="0" err="1"/>
              <a:t>repNP</a:t>
            </a:r>
            <a:r>
              <a:rPr lang="en-US" dirty="0"/>
              <a:t>: robust non-neutralizing Ab response, 100% survival</a:t>
            </a:r>
          </a:p>
          <a:p>
            <a:r>
              <a:rPr lang="en-US" dirty="0" err="1"/>
              <a:t>repGPC</a:t>
            </a:r>
            <a:r>
              <a:rPr lang="en-US" dirty="0"/>
              <a:t>: robust T-cell response, incomplete protection</a:t>
            </a:r>
          </a:p>
          <a:p>
            <a:r>
              <a:rPr lang="en-US" dirty="0" err="1"/>
              <a:t>repNP</a:t>
            </a:r>
            <a:r>
              <a:rPr lang="en-US" dirty="0"/>
              <a:t> + </a:t>
            </a:r>
            <a:r>
              <a:rPr lang="en-US" dirty="0" err="1"/>
              <a:t>repGPC</a:t>
            </a:r>
            <a:r>
              <a:rPr lang="en-US" dirty="0"/>
              <a:t>: strongest immune response and greatest control of viral replication </a:t>
            </a:r>
          </a:p>
          <a:p>
            <a:endParaRPr lang="en-US" dirty="0"/>
          </a:p>
          <a:p>
            <a:r>
              <a:rPr lang="en-US" dirty="0"/>
              <a:t>Moving Forward: </a:t>
            </a:r>
            <a:r>
              <a:rPr lang="en-US" dirty="0" err="1"/>
              <a:t>repNP</a:t>
            </a:r>
            <a:r>
              <a:rPr lang="en-US" dirty="0"/>
              <a:t> + </a:t>
            </a:r>
            <a:r>
              <a:rPr lang="en-US" dirty="0" err="1"/>
              <a:t>repGPC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CD9D-9DCF-41CA-9D55-1212AD76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191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How does the </a:t>
            </a:r>
            <a:r>
              <a:rPr lang="en-US" sz="6000" dirty="0" err="1"/>
              <a:t>repNP</a:t>
            </a:r>
            <a:r>
              <a:rPr lang="en-US" sz="6000" dirty="0"/>
              <a:t> + </a:t>
            </a:r>
            <a:r>
              <a:rPr lang="en-US" sz="6000" dirty="0" err="1"/>
              <a:t>repGPC</a:t>
            </a:r>
            <a:r>
              <a:rPr lang="en-US" sz="6000" dirty="0"/>
              <a:t> vaccine protect?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1176-536F-4841-A853-AF39B714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48" y="2887038"/>
            <a:ext cx="1720065" cy="6504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B-cells?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228E09-DDD0-4D81-B503-1B4F9706CA5A}"/>
              </a:ext>
            </a:extLst>
          </p:cNvPr>
          <p:cNvSpPr txBox="1">
            <a:spLocks/>
          </p:cNvSpPr>
          <p:nvPr/>
        </p:nvSpPr>
        <p:spPr>
          <a:xfrm>
            <a:off x="1177248" y="3723276"/>
            <a:ext cx="10515600" cy="212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repNP</a:t>
            </a:r>
            <a:r>
              <a:rPr lang="en-US" dirty="0"/>
              <a:t> is protective and drives mainly, a robust antibody response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Hypothesis: Vaccine protection is primarily due to </a:t>
            </a:r>
            <a:r>
              <a:rPr lang="en-US" b="1" dirty="0" err="1"/>
              <a:t>repNP</a:t>
            </a:r>
            <a:r>
              <a:rPr lang="en-US" b="1" dirty="0"/>
              <a:t>-induced antibodies.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8826CE-51C9-4AEE-96F0-47F69F92FD75}"/>
              </a:ext>
            </a:extLst>
          </p:cNvPr>
          <p:cNvSpPr txBox="1">
            <a:spLocks/>
          </p:cNvSpPr>
          <p:nvPr/>
        </p:nvSpPr>
        <p:spPr>
          <a:xfrm>
            <a:off x="3493215" y="2887038"/>
            <a:ext cx="1972638" cy="70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T-cells?</a:t>
            </a:r>
          </a:p>
        </p:txBody>
      </p:sp>
    </p:spTree>
    <p:extLst>
      <p:ext uri="{BB962C8B-B14F-4D97-AF65-F5344CB8AC3E}">
        <p14:creationId xmlns:p14="http://schemas.microsoft.com/office/powerpoint/2010/main" val="15092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B7FC-0E7F-48DA-AAFE-F63BE424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041"/>
            <a:ext cx="10515600" cy="3537833"/>
          </a:xfrm>
        </p:spPr>
        <p:txBody>
          <a:bodyPr>
            <a:normAutofit/>
          </a:bodyPr>
          <a:lstStyle/>
          <a:p>
            <a:r>
              <a:rPr lang="en-US" sz="3200" dirty="0"/>
              <a:t>Vaccination: </a:t>
            </a:r>
            <a:r>
              <a:rPr lang="en-US" sz="3200" dirty="0" err="1"/>
              <a:t>repNP</a:t>
            </a:r>
            <a:r>
              <a:rPr lang="en-US" sz="3200" dirty="0"/>
              <a:t> + </a:t>
            </a:r>
            <a:r>
              <a:rPr lang="en-US" sz="3200" dirty="0" err="1"/>
              <a:t>repGPC</a:t>
            </a:r>
            <a:endParaRPr lang="en-US" sz="3200" dirty="0"/>
          </a:p>
          <a:p>
            <a:r>
              <a:rPr lang="en-US" sz="3200" dirty="0"/>
              <a:t>Mice</a:t>
            </a:r>
          </a:p>
          <a:p>
            <a:pPr lvl="1"/>
            <a:r>
              <a:rPr lang="en-US" sz="2800" dirty="0"/>
              <a:t>Controls: WT mice </a:t>
            </a:r>
          </a:p>
          <a:p>
            <a:pPr lvl="1"/>
            <a:r>
              <a:rPr lang="en-US" sz="2800" dirty="0"/>
              <a:t>B-cell deficiency: µMT mice </a:t>
            </a:r>
          </a:p>
          <a:p>
            <a:pPr lvl="1"/>
            <a:r>
              <a:rPr lang="en-US" sz="2800" dirty="0"/>
              <a:t>T-cell deficiency: WT mice treated with </a:t>
            </a:r>
            <a:r>
              <a:rPr lang="el-GR" sz="2800" dirty="0"/>
              <a:t>α</a:t>
            </a:r>
            <a:r>
              <a:rPr lang="en-US" sz="2800" dirty="0"/>
              <a:t>-CD4, </a:t>
            </a:r>
            <a:r>
              <a:rPr lang="el-GR" sz="2800" dirty="0"/>
              <a:t>α</a:t>
            </a:r>
            <a:r>
              <a:rPr lang="en-US" sz="2800" dirty="0"/>
              <a:t>-CD8, or both</a:t>
            </a:r>
          </a:p>
          <a:p>
            <a:r>
              <a:rPr lang="en-US" sz="3200" dirty="0"/>
              <a:t>Challenge: Lethal CCHFV model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20DB5-D32C-4E60-9A9B-5B32CB3D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Role of B-cells and T-cells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49EFEF-5A1F-495B-9AF1-8CB5F451E639}"/>
              </a:ext>
            </a:extLst>
          </p:cNvPr>
          <p:cNvGrpSpPr/>
          <p:nvPr/>
        </p:nvGrpSpPr>
        <p:grpSpPr>
          <a:xfrm>
            <a:off x="2285999" y="1310518"/>
            <a:ext cx="7620001" cy="1472439"/>
            <a:chOff x="3109298" y="1690688"/>
            <a:chExt cx="7620001" cy="14724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341FA2-0799-4CD1-B3B5-B3811D68F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t="5241" r="24522" b="77864"/>
            <a:stretch/>
          </p:blipFill>
          <p:spPr>
            <a:xfrm>
              <a:off x="3109298" y="1862773"/>
              <a:ext cx="7620001" cy="13003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8CEA67-FF08-46AA-A71F-91A1712905AA}"/>
                </a:ext>
              </a:extLst>
            </p:cNvPr>
            <p:cNvSpPr/>
            <p:nvPr/>
          </p:nvSpPr>
          <p:spPr>
            <a:xfrm>
              <a:off x="3109298" y="1690688"/>
              <a:ext cx="721360" cy="39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2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2DEC-CDE0-49BB-AD4E-F6B18661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E8312-0176-419C-A840-A38B0689DA60}"/>
              </a:ext>
            </a:extLst>
          </p:cNvPr>
          <p:cNvSpPr/>
          <p:nvPr/>
        </p:nvSpPr>
        <p:spPr>
          <a:xfrm>
            <a:off x="8067040" y="2630726"/>
            <a:ext cx="589280" cy="60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20023E-20D2-44AA-8B1A-4A6DE3153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5241" r="24522" b="77864"/>
          <a:stretch/>
        </p:blipFill>
        <p:spPr>
          <a:xfrm>
            <a:off x="3069542" y="328103"/>
            <a:ext cx="7620001" cy="1300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23FD7B-547C-46C1-B441-6E2863A40BBF}"/>
              </a:ext>
            </a:extLst>
          </p:cNvPr>
          <p:cNvSpPr/>
          <p:nvPr/>
        </p:nvSpPr>
        <p:spPr>
          <a:xfrm>
            <a:off x="7325359" y="265872"/>
            <a:ext cx="3364183" cy="12633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19A2EF-A91B-420C-964D-B3FD4BC30110}"/>
              </a:ext>
            </a:extLst>
          </p:cNvPr>
          <p:cNvSpPr/>
          <p:nvPr/>
        </p:nvSpPr>
        <p:spPr>
          <a:xfrm>
            <a:off x="2987040" y="193040"/>
            <a:ext cx="72136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1FFDAA-D35D-46F3-BBF3-DD8FD7FB7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85672"/>
              </p:ext>
            </p:extLst>
          </p:nvPr>
        </p:nvGraphicFramePr>
        <p:xfrm>
          <a:off x="4572001" y="1840326"/>
          <a:ext cx="2580585" cy="501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Prism 9" r:id="rId5" imgW="3677346" imgH="7152299" progId="Prism9.Document">
                  <p:embed/>
                </p:oleObj>
              </mc:Choice>
              <mc:Fallback>
                <p:oleObj name="Prism 9" r:id="rId5" imgW="3677346" imgH="7152299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A1FFDAA-D35D-46F3-BBF3-DD8FD7FB7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1" y="1840326"/>
                        <a:ext cx="2580585" cy="5017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7A924D-9DE6-4120-89B5-8545214FE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18647"/>
              </p:ext>
            </p:extLst>
          </p:nvPr>
        </p:nvGraphicFramePr>
        <p:xfrm>
          <a:off x="6879542" y="2317109"/>
          <a:ext cx="5083208" cy="370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Prism 9" r:id="rId7" imgW="6195775" imgH="4509849" progId="Prism9.Document">
                  <p:embed/>
                </p:oleObj>
              </mc:Choice>
              <mc:Fallback>
                <p:oleObj name="Prism 9" r:id="rId7" imgW="6195775" imgH="4509849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15E9A6C-85B1-48DA-B886-880F3BA98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9542" y="2317109"/>
                        <a:ext cx="5083208" cy="370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1A058D-F8B8-4E25-B543-22E1F33D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4" y="2140086"/>
            <a:ext cx="3881847" cy="43527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B-cell Deficient (µMT) Mice</a:t>
            </a:r>
          </a:p>
          <a:p>
            <a:pPr lvl="1"/>
            <a:r>
              <a:rPr lang="en-US" sz="2000" dirty="0"/>
              <a:t>Robust T-cell response</a:t>
            </a:r>
          </a:p>
          <a:p>
            <a:pPr lvl="1"/>
            <a:r>
              <a:rPr lang="en-US" sz="2000" dirty="0"/>
              <a:t>Incomplete protection</a:t>
            </a:r>
          </a:p>
          <a:p>
            <a:r>
              <a:rPr lang="en-US" sz="2400" dirty="0"/>
              <a:t>T-cell Depleted Mice</a:t>
            </a:r>
          </a:p>
          <a:p>
            <a:pPr lvl="1"/>
            <a:r>
              <a:rPr lang="en-US" sz="2000" dirty="0"/>
              <a:t>Robust Ab response</a:t>
            </a:r>
          </a:p>
          <a:p>
            <a:pPr lvl="1"/>
            <a:r>
              <a:rPr lang="en-US" sz="2000" dirty="0"/>
              <a:t>Less control over viral replication</a:t>
            </a:r>
          </a:p>
          <a:p>
            <a:pPr lvl="1"/>
            <a:r>
              <a:rPr lang="en-US" sz="2000" dirty="0"/>
              <a:t>100% survival</a:t>
            </a:r>
          </a:p>
          <a:p>
            <a:pPr lvl="1"/>
            <a:endParaRPr lang="en-US" sz="2000" dirty="0"/>
          </a:p>
          <a:p>
            <a:r>
              <a:rPr lang="en-US" sz="2400" dirty="0"/>
              <a:t>Conclusions</a:t>
            </a:r>
          </a:p>
          <a:p>
            <a:pPr lvl="1"/>
            <a:r>
              <a:rPr lang="en-US" sz="2000" dirty="0"/>
              <a:t>B-cells and antibodies are the primary correlate of protection</a:t>
            </a:r>
          </a:p>
        </p:txBody>
      </p:sp>
    </p:spTree>
    <p:extLst>
      <p:ext uri="{BB962C8B-B14F-4D97-AF65-F5344CB8AC3E}">
        <p14:creationId xmlns:p14="http://schemas.microsoft.com/office/powerpoint/2010/main" val="23740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319A1D-0D43-4354-A8C6-3674677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206" y="1690688"/>
            <a:ext cx="10048127" cy="3904273"/>
          </a:xfrm>
        </p:spPr>
        <p:txBody>
          <a:bodyPr>
            <a:normAutofit/>
          </a:bodyPr>
          <a:lstStyle/>
          <a:p>
            <a:r>
              <a:rPr lang="en-US" dirty="0"/>
              <a:t>B-cells and </a:t>
            </a:r>
            <a:r>
              <a:rPr lang="el-GR" dirty="0"/>
              <a:t>α</a:t>
            </a:r>
            <a:r>
              <a:rPr lang="en-US" dirty="0"/>
              <a:t>NP antibodies are the primary mechanism of protection against lethal CCHFV challenge </a:t>
            </a:r>
          </a:p>
          <a:p>
            <a:r>
              <a:rPr lang="en-US" dirty="0"/>
              <a:t>GPC specific T-cell responses significantly enhance protection and may help control viral replication</a:t>
            </a:r>
          </a:p>
          <a:p>
            <a:r>
              <a:rPr lang="en-US" dirty="0"/>
              <a:t>Protection is conferred by as little as 1µg RNA</a:t>
            </a:r>
          </a:p>
          <a:p>
            <a:r>
              <a:rPr lang="en-US" dirty="0"/>
              <a:t>Boosting does not enhance 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97AC2E-2EC8-4158-9ACD-3C9B5BCA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repNP</a:t>
            </a:r>
            <a:r>
              <a:rPr lang="en-US" dirty="0"/>
              <a:t> + </a:t>
            </a:r>
            <a:r>
              <a:rPr lang="en-US" dirty="0" err="1"/>
              <a:t>repGPC</a:t>
            </a:r>
            <a:r>
              <a:rPr lang="en-US" dirty="0"/>
              <a:t> Vaccine 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D82CF-FBDC-4320-BFF5-6E975C6F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4577529"/>
            <a:ext cx="7035800" cy="20348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BDCB90-5F6F-4027-B411-19AA11AD7D5E}"/>
              </a:ext>
            </a:extLst>
          </p:cNvPr>
          <p:cNvCxnSpPr/>
          <p:nvPr/>
        </p:nvCxnSpPr>
        <p:spPr>
          <a:xfrm>
            <a:off x="2652418" y="6308436"/>
            <a:ext cx="108065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EA7B0-4BF2-46B4-ACC0-C2CBB0F1F315}"/>
              </a:ext>
            </a:extLst>
          </p:cNvPr>
          <p:cNvCxnSpPr>
            <a:cxnSpLocks/>
          </p:cNvCxnSpPr>
          <p:nvPr/>
        </p:nvCxnSpPr>
        <p:spPr>
          <a:xfrm>
            <a:off x="3733073" y="6486960"/>
            <a:ext cx="31989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tibody Effector Functions | Absolute Antibody">
            <a:extLst>
              <a:ext uri="{FF2B5EF4-FFF2-40B4-BE49-F238E27FC236}">
                <a16:creationId xmlns:a16="http://schemas.microsoft.com/office/drawing/2014/main" id="{E05B67E1-38B0-48E4-82B6-87A604C2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83"/>
            <a:ext cx="5637044" cy="24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7677C-B7DD-46A0-A5B6-E28D3FE2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03F3-ACF5-468E-BE75-313A37CD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NHP studies and clinical trials</a:t>
            </a:r>
          </a:p>
          <a:p>
            <a:r>
              <a:rPr lang="en-US" dirty="0"/>
              <a:t>How do these NP Antibodies protect? </a:t>
            </a:r>
          </a:p>
          <a:p>
            <a:pPr lvl="1"/>
            <a:r>
              <a:rPr lang="en-US" dirty="0"/>
              <a:t>ADCC (NK cells)</a:t>
            </a:r>
          </a:p>
          <a:p>
            <a:pPr lvl="1"/>
            <a:r>
              <a:rPr lang="en-US" dirty="0"/>
              <a:t>Opsonization</a:t>
            </a:r>
          </a:p>
          <a:p>
            <a:pPr lvl="1"/>
            <a:r>
              <a:rPr lang="en-US" dirty="0"/>
              <a:t>Complement Activation </a:t>
            </a:r>
          </a:p>
          <a:p>
            <a:pPr lvl="1"/>
            <a:r>
              <a:rPr lang="en-US" dirty="0"/>
              <a:t>TRIM21 (intracellular Fc receptor)</a:t>
            </a:r>
          </a:p>
          <a:p>
            <a:r>
              <a:rPr lang="en-US" dirty="0"/>
              <a:t>Developing tools</a:t>
            </a:r>
          </a:p>
          <a:p>
            <a:pPr lvl="1"/>
            <a:r>
              <a:rPr lang="en-US" dirty="0"/>
              <a:t>Adoptive transfer model</a:t>
            </a:r>
          </a:p>
          <a:p>
            <a:pPr lvl="1"/>
            <a:r>
              <a:rPr lang="en-US" dirty="0"/>
              <a:t>Monoclonal antibodies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D65C2-2E54-4594-B775-10C5C39B5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8"/>
          <a:stretch/>
        </p:blipFill>
        <p:spPr bwMode="auto">
          <a:xfrm>
            <a:off x="7927970" y="757275"/>
            <a:ext cx="2663830" cy="25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AD3C-E4AB-4E1C-85F9-CFB1D539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7" y="183163"/>
            <a:ext cx="10515600" cy="1325563"/>
          </a:xfrm>
        </p:spPr>
        <p:txBody>
          <a:bodyPr/>
          <a:lstStyle/>
          <a:p>
            <a:r>
              <a:rPr lang="en-US" dirty="0"/>
              <a:t>Crimean-Congo Hemorrhagic Fever Virus (CCHFV)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2752-2BF9-41A7-B82F-ABB85A38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78" y="1676399"/>
            <a:ext cx="4493280" cy="499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Endemic in Africa, Southern and Eastern Europe, Middle East, India, Asia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cases subclinical but infects ~10k-15k a year</a:t>
            </a:r>
          </a:p>
          <a:p>
            <a:endParaRPr lang="en-US" dirty="0"/>
          </a:p>
          <a:p>
            <a:r>
              <a:rPr lang="en-US" dirty="0"/>
              <a:t>Disease begins as a non-specific febrile illness and may progress into severe hemorrhagic disease</a:t>
            </a:r>
          </a:p>
          <a:p>
            <a:pPr marL="0" indent="0">
              <a:buNone/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Case fatality: 9% to 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C4185-4934-4306-BD0B-8E19BF4A5596}"/>
              </a:ext>
            </a:extLst>
          </p:cNvPr>
          <p:cNvSpPr txBox="1"/>
          <p:nvPr/>
        </p:nvSpPr>
        <p:spPr>
          <a:xfrm>
            <a:off x="9809018" y="6519446"/>
            <a:ext cx="244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World Health Organization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80794-46CD-48D9-9BF3-ECE3A19026D2}"/>
              </a:ext>
            </a:extLst>
          </p:cNvPr>
          <p:cNvGrpSpPr/>
          <p:nvPr/>
        </p:nvGrpSpPr>
        <p:grpSpPr>
          <a:xfrm>
            <a:off x="5130758" y="1508726"/>
            <a:ext cx="6973612" cy="4503420"/>
            <a:chOff x="5039318" y="1062990"/>
            <a:chExt cx="6973612" cy="4503420"/>
          </a:xfrm>
        </p:grpSpPr>
        <p:pic>
          <p:nvPicPr>
            <p:cNvPr id="30722" name="Picture 2">
              <a:extLst>
                <a:ext uri="{FF2B5EF4-FFF2-40B4-BE49-F238E27FC236}">
                  <a16:creationId xmlns:a16="http://schemas.microsoft.com/office/drawing/2014/main" id="{B97F720D-24D1-4CED-A4C7-03AC3CE06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" t="4167" r="3861" b="11666"/>
            <a:stretch/>
          </p:blipFill>
          <p:spPr bwMode="auto">
            <a:xfrm>
              <a:off x="5039318" y="1062990"/>
              <a:ext cx="6973612" cy="450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0B57210-CE2C-4A60-B7D1-27FE27DC5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2" t="74805" r="5271" b="12805"/>
            <a:stretch/>
          </p:blipFill>
          <p:spPr bwMode="auto">
            <a:xfrm>
              <a:off x="8189201" y="4583430"/>
              <a:ext cx="3720859" cy="902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7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ocky Mountain Integrated Research Facility – WSP USA | WSP">
            <a:extLst>
              <a:ext uri="{FF2B5EF4-FFF2-40B4-BE49-F238E27FC236}">
                <a16:creationId xmlns:a16="http://schemas.microsoft.com/office/drawing/2014/main" id="{ECABFEA6-FD8C-451F-ABB2-96C83768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881"/>
            <a:ext cx="1219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cky Mountain Integrated Research Facility – WSP USA | WSP">
            <a:extLst>
              <a:ext uri="{FF2B5EF4-FFF2-40B4-BE49-F238E27FC236}">
                <a16:creationId xmlns:a16="http://schemas.microsoft.com/office/drawing/2014/main" id="{1510C743-BB02-48FF-A08F-7D0661EC2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60"/>
          <a:stretch/>
        </p:blipFill>
        <p:spPr bwMode="auto">
          <a:xfrm>
            <a:off x="0" y="0"/>
            <a:ext cx="12192000" cy="21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ABD7C-1894-4036-BE4D-2197D587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07" y="0"/>
            <a:ext cx="10515600" cy="1325563"/>
          </a:xfrm>
        </p:spPr>
        <p:txBody>
          <a:bodyPr/>
          <a:lstStyle/>
          <a:p>
            <a:r>
              <a:rPr lang="en-US" dirty="0"/>
              <a:t>Acknowledgements and much Appreciation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8366-75C8-456A-A155-D82D370B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" y="5364553"/>
            <a:ext cx="7500941" cy="148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u="sng" dirty="0"/>
              <a:t>Disease Modeling and Transmission Section</a:t>
            </a:r>
          </a:p>
          <a:p>
            <a:pPr marL="0" indent="0">
              <a:buNone/>
            </a:pPr>
            <a:r>
              <a:rPr lang="en-US" sz="1600" dirty="0"/>
              <a:t>(Top) </a:t>
            </a:r>
            <a:r>
              <a:rPr lang="en-US" sz="1600" b="1" dirty="0"/>
              <a:t>Heinz Feldmann</a:t>
            </a:r>
            <a:r>
              <a:rPr lang="en-US" sz="1600" dirty="0"/>
              <a:t>, Forrest Bohler, Kimberly Meade-White, </a:t>
            </a:r>
            <a:r>
              <a:rPr lang="en-US" sz="1600" b="1" dirty="0"/>
              <a:t>David Hawman</a:t>
            </a:r>
            <a:r>
              <a:rPr lang="en-US" sz="1600" dirty="0"/>
              <a:t>, Matt Lewis</a:t>
            </a:r>
          </a:p>
          <a:p>
            <a:pPr marL="0" indent="0">
              <a:buNone/>
            </a:pPr>
            <a:r>
              <a:rPr lang="en-US" sz="1600" dirty="0"/>
              <a:t>(Bottom) Thomas Tipih, Allie Stamper, </a:t>
            </a:r>
            <a:r>
              <a:rPr lang="en-US" sz="1600" b="1" dirty="0"/>
              <a:t>Shanna Leventhal</a:t>
            </a:r>
            <a:r>
              <a:rPr lang="en-US" sz="1600" dirty="0"/>
              <a:t>, Deepa Rao, Kyle Rosenke, Atsu Okumura, Ricki Feldmann</a:t>
            </a:r>
          </a:p>
          <a:p>
            <a:pPr marL="0" indent="0">
              <a:buNone/>
            </a:pPr>
            <a:r>
              <a:rPr lang="en-US" sz="1600" dirty="0"/>
              <a:t>(Not pictured) Sam Smith and Evan Mihalakakos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1C2EDD-C4D0-4B26-8BB8-E1C49029FEFC}"/>
              </a:ext>
            </a:extLst>
          </p:cNvPr>
          <p:cNvSpPr txBox="1">
            <a:spLocks/>
          </p:cNvSpPr>
          <p:nvPr/>
        </p:nvSpPr>
        <p:spPr>
          <a:xfrm>
            <a:off x="7557571" y="1047161"/>
            <a:ext cx="4577799" cy="586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The University of Montana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Heinz Feldmann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David Hawman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Scott Wetzel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Steve Lodmell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Brent Ryckman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HDT bio; University of Washington School of Medicine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Jesse Erasmus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The OOC and RMVB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Elaine Haddock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BSL4 Facilities Support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Vet Staff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Animal Caretakers</a:t>
            </a:r>
          </a:p>
        </p:txBody>
      </p:sp>
      <p:pic>
        <p:nvPicPr>
          <p:cNvPr id="7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A71466-29AD-46BE-8618-EDB5C2673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/>
          <a:stretch/>
        </p:blipFill>
        <p:spPr>
          <a:xfrm>
            <a:off x="299934" y="1442772"/>
            <a:ext cx="7060542" cy="392178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9555B0-94EE-4924-98FA-6771669CED56}"/>
              </a:ext>
            </a:extLst>
          </p:cNvPr>
          <p:cNvSpPr txBox="1">
            <a:spLocks/>
          </p:cNvSpPr>
          <p:nvPr/>
        </p:nvSpPr>
        <p:spPr>
          <a:xfrm>
            <a:off x="196450" y="1048271"/>
            <a:ext cx="6513472" cy="49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/>
              <a:t>The Rocky Mountain Labs, NIH, NIAID, Hamilton, MT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7DAAED6-F830-441A-A2A5-6FEBF6F3C1E8}"/>
              </a:ext>
            </a:extLst>
          </p:cNvPr>
          <p:cNvSpPr/>
          <p:nvPr/>
        </p:nvSpPr>
        <p:spPr>
          <a:xfrm>
            <a:off x="1718632" y="1619479"/>
            <a:ext cx="198304" cy="68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A92F3AC-428D-4E24-832D-C42F57E23DA9}"/>
              </a:ext>
            </a:extLst>
          </p:cNvPr>
          <p:cNvSpPr/>
          <p:nvPr/>
        </p:nvSpPr>
        <p:spPr>
          <a:xfrm>
            <a:off x="5308295" y="1821363"/>
            <a:ext cx="198304" cy="68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ndscape with mountains in the back&#10;&#10;Description automatically generated with low confidence">
            <a:extLst>
              <a:ext uri="{FF2B5EF4-FFF2-40B4-BE49-F238E27FC236}">
                <a16:creationId xmlns:a16="http://schemas.microsoft.com/office/drawing/2014/main" id="{1EFE486D-79CE-400D-B631-5895964B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24FF4-8BFC-4E6E-A3FF-1DAE92D1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33" y="201352"/>
            <a:ext cx="10515600" cy="176392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Listening!</a:t>
            </a:r>
            <a:br>
              <a:rPr lang="en-US" dirty="0"/>
            </a:br>
            <a:r>
              <a:rPr lang="en-US" dirty="0"/>
              <a:t>Please reach out if you have any questions!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C2153-D87C-4A7A-AE29-29933B9F114F}"/>
              </a:ext>
            </a:extLst>
          </p:cNvPr>
          <p:cNvSpPr txBox="1"/>
          <p:nvPr/>
        </p:nvSpPr>
        <p:spPr>
          <a:xfrm>
            <a:off x="9376012" y="6575196"/>
            <a:ext cx="2873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Hamilton, MT by David Hawman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7A87-26AE-4CF7-A51F-D10F5C01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2" y="132270"/>
            <a:ext cx="10515600" cy="1325563"/>
          </a:xfrm>
        </p:spPr>
        <p:txBody>
          <a:bodyPr/>
          <a:lstStyle/>
          <a:p>
            <a:r>
              <a:rPr lang="en-US" dirty="0"/>
              <a:t>CCHFV Genome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1B7F5-3097-41CD-A7E5-BC6328B81AAE}"/>
              </a:ext>
            </a:extLst>
          </p:cNvPr>
          <p:cNvSpPr txBox="1"/>
          <p:nvPr/>
        </p:nvSpPr>
        <p:spPr>
          <a:xfrm>
            <a:off x="10411204" y="6529282"/>
            <a:ext cx="17807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2021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82D96181-DC39-4C3A-B0CA-3052FD08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6" b="55111"/>
          <a:stretch/>
        </p:blipFill>
        <p:spPr bwMode="auto">
          <a:xfrm>
            <a:off x="4108699" y="1224962"/>
            <a:ext cx="7582558" cy="11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BE49A4-66E4-496D-97F8-CF8AE1FA8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564"/>
          <a:stretch/>
        </p:blipFill>
        <p:spPr bwMode="auto">
          <a:xfrm>
            <a:off x="786002" y="1297516"/>
            <a:ext cx="3320142" cy="31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BF7F9-1BEB-4F3D-9ED8-B51E5776DB66}"/>
              </a:ext>
            </a:extLst>
          </p:cNvPr>
          <p:cNvSpPr txBox="1"/>
          <p:nvPr/>
        </p:nvSpPr>
        <p:spPr>
          <a:xfrm>
            <a:off x="4460630" y="2657840"/>
            <a:ext cx="6280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NP: Nucleocapsid protein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Encapsulates and protects the RNA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Roles in genome packaging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Potential roles in virulence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56892B-5217-4CC2-838B-7B79EB12E93D}"/>
              </a:ext>
            </a:extLst>
          </p:cNvPr>
          <p:cNvSpPr/>
          <p:nvPr/>
        </p:nvSpPr>
        <p:spPr>
          <a:xfrm rot="19876371">
            <a:off x="2559121" y="3438459"/>
            <a:ext cx="588524" cy="3089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E12E30-2F59-448E-B4E3-0E268D89F25A}"/>
              </a:ext>
            </a:extLst>
          </p:cNvPr>
          <p:cNvGrpSpPr/>
          <p:nvPr/>
        </p:nvGrpSpPr>
        <p:grpSpPr>
          <a:xfrm>
            <a:off x="4735773" y="4446848"/>
            <a:ext cx="4531807" cy="1710425"/>
            <a:chOff x="4735773" y="4181031"/>
            <a:chExt cx="4531807" cy="17104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B14B7D-C3AD-4B34-9A8C-74433C40C8F1}"/>
                </a:ext>
              </a:extLst>
            </p:cNvPr>
            <p:cNvGrpSpPr/>
            <p:nvPr/>
          </p:nvGrpSpPr>
          <p:grpSpPr>
            <a:xfrm>
              <a:off x="4735773" y="4308966"/>
              <a:ext cx="4531807" cy="1582490"/>
              <a:chOff x="5326323" y="4407515"/>
              <a:chExt cx="4531807" cy="158249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E0C337-1B30-4CCF-AEEE-3C08A3F4D7B0}"/>
                  </a:ext>
                </a:extLst>
              </p:cNvPr>
              <p:cNvGrpSpPr/>
              <p:nvPr/>
            </p:nvGrpSpPr>
            <p:grpSpPr>
              <a:xfrm>
                <a:off x="5326323" y="4407515"/>
                <a:ext cx="4531807" cy="1582490"/>
                <a:chOff x="5326323" y="4407515"/>
                <a:chExt cx="4531807" cy="15824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E3DCE4C-ADDD-44B5-995B-EDBF9B57B7A3}"/>
                    </a:ext>
                  </a:extLst>
                </p:cNvPr>
                <p:cNvGrpSpPr/>
                <p:nvPr/>
              </p:nvGrpSpPr>
              <p:grpSpPr>
                <a:xfrm>
                  <a:off x="5326323" y="4407515"/>
                  <a:ext cx="4531807" cy="1456635"/>
                  <a:chOff x="5326323" y="4407515"/>
                  <a:chExt cx="4531807" cy="1456635"/>
                </a:xfrm>
              </p:grpSpPr>
              <p:pic>
                <p:nvPicPr>
                  <p:cNvPr id="35842" name="Picture 2" descr="The SARS-CoV-2 nucleocapsid phosphoprotein forms mutually exclusive  condensates with RNA and the membrane-associated M protein | Nature  Communications">
                    <a:extLst>
                      <a:ext uri="{FF2B5EF4-FFF2-40B4-BE49-F238E27FC236}">
                        <a16:creationId xmlns:a16="http://schemas.microsoft.com/office/drawing/2014/main" id="{05C6956C-01FC-46DD-A2D1-8C3ACE74E5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68" t="36813" r="5793" b="39610"/>
                  <a:stretch/>
                </p:blipFill>
                <p:spPr bwMode="auto">
                  <a:xfrm>
                    <a:off x="5326323" y="4598057"/>
                    <a:ext cx="4531807" cy="12660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886F26F-630E-4A08-8EF5-14F599442F86}"/>
                      </a:ext>
                    </a:extLst>
                  </p:cNvPr>
                  <p:cNvSpPr/>
                  <p:nvPr/>
                </p:nvSpPr>
                <p:spPr>
                  <a:xfrm>
                    <a:off x="5326323" y="4407515"/>
                    <a:ext cx="3175279" cy="5362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9F0216F-9F61-401B-9B1B-EBD9B1133D64}"/>
                    </a:ext>
                  </a:extLst>
                </p:cNvPr>
                <p:cNvSpPr/>
                <p:nvPr/>
              </p:nvSpPr>
              <p:spPr>
                <a:xfrm>
                  <a:off x="5699786" y="5774180"/>
                  <a:ext cx="278983" cy="215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C461AE9-7AE2-43F9-A05B-FFEB1114377C}"/>
                  </a:ext>
                </a:extLst>
              </p:cNvPr>
              <p:cNvSpPr/>
              <p:nvPr/>
            </p:nvSpPr>
            <p:spPr>
              <a:xfrm>
                <a:off x="7601578" y="4923693"/>
                <a:ext cx="6029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6C25999-B267-4A5B-90E6-7B21B30BFE6C}"/>
                  </a:ext>
                </a:extLst>
              </p:cNvPr>
              <p:cNvSpPr/>
              <p:nvPr/>
            </p:nvSpPr>
            <p:spPr>
              <a:xfrm>
                <a:off x="7869833" y="4933741"/>
                <a:ext cx="60290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4703B5-E8DD-466C-8E6B-C7A80E79799B}"/>
                </a:ext>
              </a:extLst>
            </p:cNvPr>
            <p:cNvSpPr txBox="1"/>
            <p:nvPr/>
          </p:nvSpPr>
          <p:spPr>
            <a:xfrm>
              <a:off x="6059104" y="4515436"/>
              <a:ext cx="457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35120-E797-42F0-BD3D-DACB159106A3}"/>
                </a:ext>
              </a:extLst>
            </p:cNvPr>
            <p:cNvSpPr txBox="1"/>
            <p:nvPr/>
          </p:nvSpPr>
          <p:spPr>
            <a:xfrm>
              <a:off x="6598506" y="4181031"/>
              <a:ext cx="680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RNA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59C2A8-DE21-49E3-BB70-09F70AEDF423}"/>
                </a:ext>
              </a:extLst>
            </p:cNvPr>
            <p:cNvCxnSpPr>
              <a:cxnSpLocks/>
            </p:cNvCxnSpPr>
            <p:nvPr/>
          </p:nvCxnSpPr>
          <p:spPr>
            <a:xfrm>
              <a:off x="6929370" y="4502738"/>
              <a:ext cx="102278" cy="4228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1F041B-4AE2-471A-A4C3-0E7EE02D76A8}"/>
                </a:ext>
              </a:extLst>
            </p:cNvPr>
            <p:cNvCxnSpPr>
              <a:cxnSpLocks/>
            </p:cNvCxnSpPr>
            <p:nvPr/>
          </p:nvCxnSpPr>
          <p:spPr>
            <a:xfrm>
              <a:off x="6380561" y="4825144"/>
              <a:ext cx="319377" cy="3731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2A7CA-3530-4A2E-9ADA-EEA6CF3272D0}"/>
              </a:ext>
            </a:extLst>
          </p:cNvPr>
          <p:cNvCxnSpPr>
            <a:cxnSpLocks/>
          </p:cNvCxnSpPr>
          <p:nvPr/>
        </p:nvCxnSpPr>
        <p:spPr>
          <a:xfrm>
            <a:off x="3060419" y="3593656"/>
            <a:ext cx="2265904" cy="1411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7A87-26AE-4CF7-A51F-D10F5C01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2" y="132270"/>
            <a:ext cx="10515600" cy="1325563"/>
          </a:xfrm>
        </p:spPr>
        <p:txBody>
          <a:bodyPr/>
          <a:lstStyle/>
          <a:p>
            <a:r>
              <a:rPr lang="en-US" dirty="0"/>
              <a:t>CCHFV Genome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1B7F5-3097-41CD-A7E5-BC6328B81AAE}"/>
              </a:ext>
            </a:extLst>
          </p:cNvPr>
          <p:cNvSpPr txBox="1"/>
          <p:nvPr/>
        </p:nvSpPr>
        <p:spPr>
          <a:xfrm>
            <a:off x="10411204" y="6529282"/>
            <a:ext cx="17807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2021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82D96181-DC39-4C3A-B0CA-3052FD08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7" b="49744"/>
          <a:stretch/>
        </p:blipFill>
        <p:spPr bwMode="auto">
          <a:xfrm>
            <a:off x="4108699" y="1224961"/>
            <a:ext cx="7582558" cy="17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BE49A4-66E4-496D-97F8-CF8AE1FA8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03"/>
          <a:stretch/>
        </p:blipFill>
        <p:spPr bwMode="auto">
          <a:xfrm>
            <a:off x="786002" y="1297516"/>
            <a:ext cx="3320142" cy="32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BF7F9-1BEB-4F3D-9ED8-B51E5776DB66}"/>
              </a:ext>
            </a:extLst>
          </p:cNvPr>
          <p:cNvSpPr txBox="1"/>
          <p:nvPr/>
        </p:nvSpPr>
        <p:spPr>
          <a:xfrm>
            <a:off x="4437935" y="3404866"/>
            <a:ext cx="74932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 Segment encodes the glycoprotein precursor (GPC)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GPC is processed and releases mature </a:t>
            </a:r>
            <a:r>
              <a:rPr lang="en-US" sz="2400" dirty="0" err="1"/>
              <a:t>Gn</a:t>
            </a:r>
            <a:r>
              <a:rPr lang="en-US" sz="2400" dirty="0"/>
              <a:t> and Gc protein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Mediate viral entry into the cell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Target of neutralizing antibodies which prevent virus from infecting a cell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37F12F-A546-443A-9E25-29BB70B4FD0E}"/>
              </a:ext>
            </a:extLst>
          </p:cNvPr>
          <p:cNvCxnSpPr>
            <a:cxnSpLocks/>
          </p:cNvCxnSpPr>
          <p:nvPr/>
        </p:nvCxnSpPr>
        <p:spPr>
          <a:xfrm>
            <a:off x="3394010" y="4046470"/>
            <a:ext cx="0" cy="579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75396A7-4986-49D3-9CB6-7EEF47DCA552}"/>
              </a:ext>
            </a:extLst>
          </p:cNvPr>
          <p:cNvSpPr/>
          <p:nvPr/>
        </p:nvSpPr>
        <p:spPr>
          <a:xfrm rot="19876371">
            <a:off x="3029106" y="3342979"/>
            <a:ext cx="642074" cy="72223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3393E9-92B9-449C-A4BE-8787669C5849}"/>
              </a:ext>
            </a:extLst>
          </p:cNvPr>
          <p:cNvGrpSpPr/>
          <p:nvPr/>
        </p:nvGrpSpPr>
        <p:grpSpPr>
          <a:xfrm>
            <a:off x="3008806" y="4769605"/>
            <a:ext cx="991338" cy="1581757"/>
            <a:chOff x="6477614" y="4979911"/>
            <a:chExt cx="991338" cy="158175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071F77-0996-4D97-A2AC-AE69AAEB2A63}"/>
                </a:ext>
              </a:extLst>
            </p:cNvPr>
            <p:cNvGrpSpPr/>
            <p:nvPr/>
          </p:nvGrpSpPr>
          <p:grpSpPr>
            <a:xfrm>
              <a:off x="6477614" y="4979911"/>
              <a:ext cx="981816" cy="1581757"/>
              <a:chOff x="6438900" y="4947525"/>
              <a:chExt cx="981816" cy="158175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4A8D6F2-8C7F-4E64-810F-78C7A6AA7236}"/>
                  </a:ext>
                </a:extLst>
              </p:cNvPr>
              <p:cNvSpPr/>
              <p:nvPr/>
            </p:nvSpPr>
            <p:spPr>
              <a:xfrm>
                <a:off x="6438900" y="5340311"/>
                <a:ext cx="457200" cy="45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6C9AC88-5A5C-4946-ABED-D683D4E217C4}"/>
                  </a:ext>
                </a:extLst>
              </p:cNvPr>
              <p:cNvCxnSpPr>
                <a:stCxn id="9" idx="4"/>
              </p:cNvCxnSpPr>
              <p:nvPr/>
            </p:nvCxnSpPr>
            <p:spPr>
              <a:xfrm>
                <a:off x="6667500" y="5797511"/>
                <a:ext cx="0" cy="731771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ACF85A6-A4CF-4CEC-8AA1-10D86D671DCF}"/>
                  </a:ext>
                </a:extLst>
              </p:cNvPr>
              <p:cNvGrpSpPr/>
              <p:nvPr/>
            </p:nvGrpSpPr>
            <p:grpSpPr>
              <a:xfrm>
                <a:off x="6963516" y="4947525"/>
                <a:ext cx="457200" cy="1581757"/>
                <a:chOff x="7092828" y="4947525"/>
                <a:chExt cx="457200" cy="1581757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4147D13-D9A2-4A57-BE47-31A8E6A5478D}"/>
                    </a:ext>
                  </a:extLst>
                </p:cNvPr>
                <p:cNvSpPr/>
                <p:nvPr/>
              </p:nvSpPr>
              <p:spPr>
                <a:xfrm>
                  <a:off x="7092828" y="494752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345AA39-6A1B-4FD3-9029-18FFCBAE2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953" y="5404725"/>
                  <a:ext cx="0" cy="1124557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FD8150-6255-4176-BA21-48DF51377BFE}"/>
                </a:ext>
              </a:extLst>
            </p:cNvPr>
            <p:cNvSpPr txBox="1"/>
            <p:nvPr/>
          </p:nvSpPr>
          <p:spPr>
            <a:xfrm>
              <a:off x="6488126" y="5397581"/>
              <a:ext cx="457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Gn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CA0AF0-6553-4031-B2B8-B0C1E29D5D5F}"/>
                </a:ext>
              </a:extLst>
            </p:cNvPr>
            <p:cNvSpPr txBox="1"/>
            <p:nvPr/>
          </p:nvSpPr>
          <p:spPr>
            <a:xfrm>
              <a:off x="7011755" y="5026229"/>
              <a:ext cx="457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Gc</a:t>
              </a:r>
            </a:p>
          </p:txBody>
        </p:sp>
      </p:grpSp>
      <p:sp>
        <p:nvSpPr>
          <p:cNvPr id="34" name="Left Brace 33">
            <a:extLst>
              <a:ext uri="{FF2B5EF4-FFF2-40B4-BE49-F238E27FC236}">
                <a16:creationId xmlns:a16="http://schemas.microsoft.com/office/drawing/2014/main" id="{F7392E9A-AF92-4E35-AD4E-CE499DC39969}"/>
              </a:ext>
            </a:extLst>
          </p:cNvPr>
          <p:cNvSpPr/>
          <p:nvPr/>
        </p:nvSpPr>
        <p:spPr>
          <a:xfrm rot="16200000">
            <a:off x="8054100" y="856129"/>
            <a:ext cx="265277" cy="4181477"/>
          </a:xfrm>
          <a:prstGeom prst="leftBrace">
            <a:avLst>
              <a:gd name="adj1" fmla="val 98098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EC264A-BD40-4B4D-878D-9BECD1831876}"/>
              </a:ext>
            </a:extLst>
          </p:cNvPr>
          <p:cNvSpPr txBox="1"/>
          <p:nvPr/>
        </p:nvSpPr>
        <p:spPr>
          <a:xfrm>
            <a:off x="7899978" y="3042749"/>
            <a:ext cx="60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GPC</a:t>
            </a:r>
          </a:p>
        </p:txBody>
      </p:sp>
    </p:spTree>
    <p:extLst>
      <p:ext uri="{BB962C8B-B14F-4D97-AF65-F5344CB8AC3E}">
        <p14:creationId xmlns:p14="http://schemas.microsoft.com/office/powerpoint/2010/main" val="41342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7A87-26AE-4CF7-A51F-D10F5C01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2" y="132270"/>
            <a:ext cx="10515600" cy="1325563"/>
          </a:xfrm>
        </p:spPr>
        <p:txBody>
          <a:bodyPr/>
          <a:lstStyle/>
          <a:p>
            <a:r>
              <a:rPr lang="en-US" dirty="0"/>
              <a:t>CCHFV Genome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1B7F5-3097-41CD-A7E5-BC6328B81AAE}"/>
              </a:ext>
            </a:extLst>
          </p:cNvPr>
          <p:cNvSpPr txBox="1"/>
          <p:nvPr/>
        </p:nvSpPr>
        <p:spPr>
          <a:xfrm>
            <a:off x="10411204" y="6529282"/>
            <a:ext cx="17807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2021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82D96181-DC39-4C3A-B0CA-3052FD08C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7" b="44996"/>
          <a:stretch/>
        </p:blipFill>
        <p:spPr bwMode="auto">
          <a:xfrm>
            <a:off x="4108699" y="1224961"/>
            <a:ext cx="7582558" cy="23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BE49A4-66E4-496D-97F8-CF8AE1FA8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353"/>
          <a:stretch/>
        </p:blipFill>
        <p:spPr bwMode="auto">
          <a:xfrm>
            <a:off x="786002" y="1297516"/>
            <a:ext cx="3320142" cy="31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0F7348-EE24-45BD-84B2-80B120B0AC27}"/>
              </a:ext>
            </a:extLst>
          </p:cNvPr>
          <p:cNvSpPr txBox="1"/>
          <p:nvPr/>
        </p:nvSpPr>
        <p:spPr>
          <a:xfrm>
            <a:off x="3714420" y="3896583"/>
            <a:ext cx="83711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 Segment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Encodes the RNA-dependent RNA-polymerase (</a:t>
            </a:r>
            <a:r>
              <a:rPr lang="en-US" sz="2600" dirty="0" err="1"/>
              <a:t>RdRp</a:t>
            </a:r>
            <a:r>
              <a:rPr lang="en-US" sz="26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Important role in viral replication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Not much else known about its function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BDF3A4-2763-49D7-91AC-FDB3404FD8D1}"/>
              </a:ext>
            </a:extLst>
          </p:cNvPr>
          <p:cNvSpPr/>
          <p:nvPr/>
        </p:nvSpPr>
        <p:spPr>
          <a:xfrm rot="19876371">
            <a:off x="2484374" y="2229669"/>
            <a:ext cx="539995" cy="33515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7A87-26AE-4CF7-A51F-D10F5C01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2" y="132270"/>
            <a:ext cx="10515600" cy="1325563"/>
          </a:xfrm>
        </p:spPr>
        <p:txBody>
          <a:bodyPr/>
          <a:lstStyle/>
          <a:p>
            <a:r>
              <a:rPr lang="en-US" dirty="0"/>
              <a:t>CCHFV Genome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1905D3-5F17-4418-B338-218F11A801FD}"/>
              </a:ext>
            </a:extLst>
          </p:cNvPr>
          <p:cNvSpPr txBox="1">
            <a:spLocks/>
          </p:cNvSpPr>
          <p:nvPr/>
        </p:nvSpPr>
        <p:spPr>
          <a:xfrm>
            <a:off x="909886" y="3634416"/>
            <a:ext cx="10781371" cy="2894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Both Np and GPC have promise as vaccine antigens</a:t>
            </a:r>
          </a:p>
          <a:p>
            <a:pPr lvl="1"/>
            <a:r>
              <a:rPr lang="en-US" dirty="0"/>
              <a:t>Np:  highly conserved and expresses well</a:t>
            </a:r>
          </a:p>
          <a:p>
            <a:pPr lvl="2"/>
            <a:r>
              <a:rPr lang="en-US" dirty="0"/>
              <a:t>Not all NP-only vaccines are protective</a:t>
            </a:r>
          </a:p>
          <a:p>
            <a:pPr lvl="1"/>
            <a:r>
              <a:rPr lang="en-US" dirty="0"/>
              <a:t>GPC: target of neutralizing antibodies and has multiple protective epitopes </a:t>
            </a:r>
          </a:p>
          <a:p>
            <a:pPr lvl="2"/>
            <a:r>
              <a:rPr lang="en-US" dirty="0"/>
              <a:t>High genetic diversity</a:t>
            </a:r>
          </a:p>
          <a:p>
            <a:r>
              <a:rPr lang="en-US" dirty="0"/>
              <a:t>Currently no widely approved or highly efficacious vaccine available</a:t>
            </a:r>
          </a:p>
          <a:p>
            <a:r>
              <a:rPr lang="en-US" dirty="0"/>
              <a:t>Multiple vaccine platforms tested but no consensus or clear answer as to how these vaccines protect or why they do not protect</a:t>
            </a:r>
          </a:p>
          <a:p>
            <a:pPr lvl="1"/>
            <a:r>
              <a:rPr lang="en-US" dirty="0"/>
              <a:t>Neutralizing antibodies are neither necessary nor sufficient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1B7F5-3097-41CD-A7E5-BC6328B81AAE}"/>
              </a:ext>
            </a:extLst>
          </p:cNvPr>
          <p:cNvSpPr txBox="1"/>
          <p:nvPr/>
        </p:nvSpPr>
        <p:spPr>
          <a:xfrm>
            <a:off x="10411204" y="6529282"/>
            <a:ext cx="17807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BE49A4-66E4-496D-97F8-CF8AE1FA8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8"/>
          <a:stretch/>
        </p:blipFill>
        <p:spPr bwMode="auto">
          <a:xfrm>
            <a:off x="1331300" y="1172985"/>
            <a:ext cx="2387147" cy="22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7C7B2ED-02E4-4E87-9646-F6D072DBC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7" b="44996"/>
          <a:stretch/>
        </p:blipFill>
        <p:spPr bwMode="auto">
          <a:xfrm>
            <a:off x="4108699" y="1224961"/>
            <a:ext cx="7582558" cy="23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B3FD-6261-4257-9D0C-D786BE95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08" y="146777"/>
            <a:ext cx="10515600" cy="1325563"/>
          </a:xfrm>
        </p:spPr>
        <p:txBody>
          <a:bodyPr/>
          <a:lstStyle/>
          <a:p>
            <a:r>
              <a:rPr lang="en-US" dirty="0"/>
              <a:t>Replicating RNA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3595-B1B6-47F2-AB83-11FF794D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1538242"/>
            <a:ext cx="5257800" cy="4351338"/>
          </a:xfrm>
        </p:spPr>
        <p:txBody>
          <a:bodyPr/>
          <a:lstStyle/>
          <a:p>
            <a:r>
              <a:rPr lang="en-US" dirty="0"/>
              <a:t>Building off of our recent work with SARS-CoV-2</a:t>
            </a:r>
          </a:p>
          <a:p>
            <a:pPr lvl="1"/>
            <a:r>
              <a:rPr lang="en-US" dirty="0"/>
              <a:t>Currently in Phase I clinical trials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217C-7AC0-4A2E-A9C2-45F90F65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82" y="556509"/>
            <a:ext cx="5372574" cy="1646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FA13E-75DC-470F-8C1A-1EB8CEE0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82" y="4690866"/>
            <a:ext cx="5536354" cy="17959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383ABB-0902-4A0A-82AB-4F725ED731E8}"/>
              </a:ext>
            </a:extLst>
          </p:cNvPr>
          <p:cNvGrpSpPr/>
          <p:nvPr/>
        </p:nvGrpSpPr>
        <p:grpSpPr>
          <a:xfrm>
            <a:off x="6261588" y="2359636"/>
            <a:ext cx="5937561" cy="2138725"/>
            <a:chOff x="6021558" y="2359636"/>
            <a:chExt cx="5937561" cy="21387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3EAF49-79A7-4790-B03A-4E71FF6B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051" y="2359638"/>
              <a:ext cx="5372575" cy="2138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7DB79F-4DDA-4C0F-9AC5-0B549ADDFE5D}"/>
                </a:ext>
              </a:extLst>
            </p:cNvPr>
            <p:cNvSpPr/>
            <p:nvPr/>
          </p:nvSpPr>
          <p:spPr>
            <a:xfrm>
              <a:off x="11630907" y="2359637"/>
              <a:ext cx="328212" cy="213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6C27EF-5DB3-40D4-8923-F688D87D88EB}"/>
                </a:ext>
              </a:extLst>
            </p:cNvPr>
            <p:cNvSpPr/>
            <p:nvPr/>
          </p:nvSpPr>
          <p:spPr>
            <a:xfrm>
              <a:off x="6021558" y="2359636"/>
              <a:ext cx="328212" cy="213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820" name="Picture 4">
            <a:extLst>
              <a:ext uri="{FF2B5EF4-FFF2-40B4-BE49-F238E27FC236}">
                <a16:creationId xmlns:a16="http://schemas.microsoft.com/office/drawing/2014/main" id="{EA45C802-5A3D-4A6D-A54B-67F8B14E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64" y="3091654"/>
            <a:ext cx="3414849" cy="34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7A5FAE-ECDE-4FBA-8CF9-CE8A5C67D6C2}"/>
              </a:ext>
            </a:extLst>
          </p:cNvPr>
          <p:cNvCxnSpPr/>
          <p:nvPr/>
        </p:nvCxnSpPr>
        <p:spPr>
          <a:xfrm>
            <a:off x="9666514" y="1689463"/>
            <a:ext cx="98419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EAF29B-2F2D-4417-B2FB-DBF8417E8FD1}"/>
              </a:ext>
            </a:extLst>
          </p:cNvPr>
          <p:cNvCxnSpPr>
            <a:cxnSpLocks/>
          </p:cNvCxnSpPr>
          <p:nvPr/>
        </p:nvCxnSpPr>
        <p:spPr>
          <a:xfrm>
            <a:off x="10524309" y="3949337"/>
            <a:ext cx="12322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B5FB13-09CA-4D40-B001-1155E5E5C545}"/>
              </a:ext>
            </a:extLst>
          </p:cNvPr>
          <p:cNvCxnSpPr>
            <a:cxnSpLocks/>
          </p:cNvCxnSpPr>
          <p:nvPr/>
        </p:nvCxnSpPr>
        <p:spPr>
          <a:xfrm>
            <a:off x="10374085" y="6017622"/>
            <a:ext cx="88609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6EFFC7-1339-43D1-9638-F83FA52610AF}"/>
              </a:ext>
            </a:extLst>
          </p:cNvPr>
          <p:cNvSpPr txBox="1"/>
          <p:nvPr/>
        </p:nvSpPr>
        <p:spPr>
          <a:xfrm>
            <a:off x="3612112" y="6498995"/>
            <a:ext cx="178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Erasmus et al. 2018</a:t>
            </a:r>
          </a:p>
        </p:txBody>
      </p:sp>
    </p:spTree>
    <p:extLst>
      <p:ext uri="{BB962C8B-B14F-4D97-AF65-F5344CB8AC3E}">
        <p14:creationId xmlns:p14="http://schemas.microsoft.com/office/powerpoint/2010/main" val="252499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2F6B-779E-4DB1-9EF8-BC0D92E7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97"/>
            <a:ext cx="10515600" cy="1325563"/>
          </a:xfrm>
        </p:spPr>
        <p:txBody>
          <a:bodyPr/>
          <a:lstStyle/>
          <a:p>
            <a:r>
              <a:rPr lang="en-US" dirty="0"/>
              <a:t>Replicating RNA Vaccine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85EE800-F99B-4B2E-905C-BB74E7EAE975}"/>
              </a:ext>
            </a:extLst>
          </p:cNvPr>
          <p:cNvSpPr txBox="1">
            <a:spLocks/>
          </p:cNvSpPr>
          <p:nvPr/>
        </p:nvSpPr>
        <p:spPr>
          <a:xfrm>
            <a:off x="838200" y="1505519"/>
            <a:ext cx="10152562" cy="458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Alphaviruses</a:t>
            </a:r>
          </a:p>
          <a:p>
            <a:pPr lvl="1"/>
            <a:r>
              <a:rPr lang="en-US" dirty="0"/>
              <a:t>Ns proteins evolved to efficiently drive expression of genes in the second open reading frame (ORF)</a:t>
            </a:r>
          </a:p>
          <a:p>
            <a:pPr lvl="1"/>
            <a:r>
              <a:rPr lang="en-US" dirty="0"/>
              <a:t>Advantageous over mRNA vaccines which are not self-replicating</a:t>
            </a:r>
          </a:p>
          <a:p>
            <a:r>
              <a:rPr lang="en-US" dirty="0"/>
              <a:t>The Replicon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43F55-1891-407D-8369-1D160B258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245"/>
          <a:stretch/>
        </p:blipFill>
        <p:spPr>
          <a:xfrm>
            <a:off x="2382240" y="3431891"/>
            <a:ext cx="7427519" cy="1177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3C555-5C74-4656-9E8C-8229A8FA5769}"/>
              </a:ext>
            </a:extLst>
          </p:cNvPr>
          <p:cNvSpPr txBox="1"/>
          <p:nvPr/>
        </p:nvSpPr>
        <p:spPr>
          <a:xfrm>
            <a:off x="10411204" y="6549830"/>
            <a:ext cx="178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2020</a:t>
            </a:r>
          </a:p>
        </p:txBody>
      </p:sp>
    </p:spTree>
    <p:extLst>
      <p:ext uri="{BB962C8B-B14F-4D97-AF65-F5344CB8AC3E}">
        <p14:creationId xmlns:p14="http://schemas.microsoft.com/office/powerpoint/2010/main" val="20856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2F6B-779E-4DB1-9EF8-BC0D92E7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97"/>
            <a:ext cx="10515600" cy="1325563"/>
          </a:xfrm>
        </p:spPr>
        <p:txBody>
          <a:bodyPr/>
          <a:lstStyle/>
          <a:p>
            <a:r>
              <a:rPr lang="en-US" dirty="0"/>
              <a:t>Replicating RNA Vaccine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85EE800-F99B-4B2E-905C-BB74E7EAE975}"/>
              </a:ext>
            </a:extLst>
          </p:cNvPr>
          <p:cNvSpPr txBox="1">
            <a:spLocks/>
          </p:cNvSpPr>
          <p:nvPr/>
        </p:nvSpPr>
        <p:spPr>
          <a:xfrm>
            <a:off x="838200" y="1505519"/>
            <a:ext cx="10152562" cy="458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Alphaviruses</a:t>
            </a:r>
          </a:p>
          <a:p>
            <a:pPr lvl="1"/>
            <a:r>
              <a:rPr lang="en-US" dirty="0"/>
              <a:t>Ns proteins evolved to efficiently drive expression of genes in the second open reading frame (ORF)</a:t>
            </a:r>
          </a:p>
          <a:p>
            <a:pPr lvl="1"/>
            <a:r>
              <a:rPr lang="en-US" dirty="0"/>
              <a:t>Advantageous over mRNA vaccines which are not self-replicating</a:t>
            </a:r>
          </a:p>
          <a:p>
            <a:r>
              <a:rPr lang="en-US" dirty="0"/>
              <a:t>The Replicon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43F55-1891-407D-8369-1D160B2583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40" y="3431891"/>
            <a:ext cx="7427519" cy="3593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3C555-5C74-4656-9E8C-8229A8FA5769}"/>
              </a:ext>
            </a:extLst>
          </p:cNvPr>
          <p:cNvSpPr txBox="1"/>
          <p:nvPr/>
        </p:nvSpPr>
        <p:spPr>
          <a:xfrm>
            <a:off x="10411204" y="6549830"/>
            <a:ext cx="178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Leventhal et al. 2020</a:t>
            </a:r>
          </a:p>
        </p:txBody>
      </p:sp>
    </p:spTree>
    <p:extLst>
      <p:ext uri="{BB962C8B-B14F-4D97-AF65-F5344CB8AC3E}">
        <p14:creationId xmlns:p14="http://schemas.microsoft.com/office/powerpoint/2010/main" val="411062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4568</TotalTime>
  <Words>876</Words>
  <Application>Microsoft Office PowerPoint</Application>
  <PresentationFormat>Widescreen</PresentationFormat>
  <Paragraphs>179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MinionPro</vt:lpstr>
      <vt:lpstr>Times New Roman</vt:lpstr>
      <vt:lpstr>Office Theme</vt:lpstr>
      <vt:lpstr>Prism 9</vt:lpstr>
      <vt:lpstr>An RNA Vaccine Protects against Crimean-Congo Hemorrhagic Fever Virus Infection in Mice</vt:lpstr>
      <vt:lpstr>Crimean-Congo Hemorrhagic Fever Virus (CCHFV)</vt:lpstr>
      <vt:lpstr>CCHFV Genome</vt:lpstr>
      <vt:lpstr>CCHFV Genome</vt:lpstr>
      <vt:lpstr>CCHFV Genome</vt:lpstr>
      <vt:lpstr>CCHFV Genome</vt:lpstr>
      <vt:lpstr>Replicating RNA Vaccine</vt:lpstr>
      <vt:lpstr>Replicating RNA Vaccine</vt:lpstr>
      <vt:lpstr>Replicating RNA Vaccine</vt:lpstr>
      <vt:lpstr>The Adaptive Immune Response</vt:lpstr>
      <vt:lpstr>The Efficacy of Individual Antigens</vt:lpstr>
      <vt:lpstr>Vaccine Immunogenicity</vt:lpstr>
      <vt:lpstr>Vaccine Efficacy</vt:lpstr>
      <vt:lpstr>The Efficacy of Individual Antigens</vt:lpstr>
      <vt:lpstr>How does the repNP + repGPC vaccine protect?</vt:lpstr>
      <vt:lpstr>The Role of B-cells and T-cells</vt:lpstr>
      <vt:lpstr>Timeline:</vt:lpstr>
      <vt:lpstr>repNP + repGPC Vaccine Conclusions</vt:lpstr>
      <vt:lpstr>Future Directions</vt:lpstr>
      <vt:lpstr>Acknowledgements and much Appreciation</vt:lpstr>
      <vt:lpstr>Thank you for Listening! Please reach out if you have any questions!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Leventhal, Shanna (NIH/NIAID) [F]</dc:creator>
  <cp:lastModifiedBy>Leventhal, Shanna (NIH/NIAID) [F]</cp:lastModifiedBy>
  <cp:revision>150</cp:revision>
  <dcterms:created xsi:type="dcterms:W3CDTF">2022-11-03T01:51:17Z</dcterms:created>
  <dcterms:modified xsi:type="dcterms:W3CDTF">2023-02-13T01:19:36Z</dcterms:modified>
</cp:coreProperties>
</file>