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 id="2147484050" r:id="rId2"/>
    <p:sldMasterId id="2147484272" r:id="rId3"/>
    <p:sldMasterId id="2147484290" r:id="rId4"/>
  </p:sldMasterIdLst>
  <p:notesMasterIdLst>
    <p:notesMasterId r:id="rId28"/>
  </p:notesMasterIdLst>
  <p:sldIdLst>
    <p:sldId id="256" r:id="rId5"/>
    <p:sldId id="280" r:id="rId6"/>
    <p:sldId id="264" r:id="rId7"/>
    <p:sldId id="296" r:id="rId8"/>
    <p:sldId id="282" r:id="rId9"/>
    <p:sldId id="283" r:id="rId10"/>
    <p:sldId id="310" r:id="rId11"/>
    <p:sldId id="288" r:id="rId12"/>
    <p:sldId id="284" r:id="rId13"/>
    <p:sldId id="314" r:id="rId14"/>
    <p:sldId id="261" r:id="rId15"/>
    <p:sldId id="289" r:id="rId16"/>
    <p:sldId id="291" r:id="rId17"/>
    <p:sldId id="297" r:id="rId18"/>
    <p:sldId id="300" r:id="rId19"/>
    <p:sldId id="312" r:id="rId20"/>
    <p:sldId id="303" r:id="rId21"/>
    <p:sldId id="298" r:id="rId22"/>
    <p:sldId id="305" r:id="rId23"/>
    <p:sldId id="313" r:id="rId24"/>
    <p:sldId id="307" r:id="rId25"/>
    <p:sldId id="309" r:id="rId26"/>
    <p:sldId id="27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BA97"/>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5" autoAdjust="0"/>
    <p:restoredTop sz="87160" autoAdjust="0"/>
  </p:normalViewPr>
  <p:slideViewPr>
    <p:cSldViewPr snapToGrid="0" snapToObjects="1">
      <p:cViewPr varScale="1">
        <p:scale>
          <a:sx n="60" d="100"/>
          <a:sy n="60" d="100"/>
        </p:scale>
        <p:origin x="11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Moonlighting By Type of Sector and Gender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Public Sector</c:v>
                </c:pt>
              </c:strCache>
            </c:strRef>
          </c:tx>
          <c:spPr>
            <a:gradFill rotWithShape="1">
              <a:gsLst>
                <a:gs pos="0">
                  <a:schemeClr val="accent1">
                    <a:tint val="94000"/>
                    <a:satMod val="100000"/>
                    <a:lumMod val="104000"/>
                  </a:schemeClr>
                </a:gs>
                <a:gs pos="69000">
                  <a:schemeClr val="accent1">
                    <a:shade val="86000"/>
                    <a:satMod val="130000"/>
                    <a:lumMod val="102000"/>
                  </a:schemeClr>
                </a:gs>
                <a:gs pos="100000">
                  <a:schemeClr val="accent1">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c:v>
                </c:pt>
                <c:pt idx="1">
                  <c:v>Female</c:v>
                </c:pt>
              </c:strCache>
            </c:strRef>
          </c:cat>
          <c:val>
            <c:numRef>
              <c:f>Sheet1!$B$2:$B$3</c:f>
              <c:numCache>
                <c:formatCode>General</c:formatCode>
                <c:ptCount val="2"/>
                <c:pt idx="0">
                  <c:v>12.8</c:v>
                </c:pt>
                <c:pt idx="1">
                  <c:v>7.1</c:v>
                </c:pt>
              </c:numCache>
            </c:numRef>
          </c:val>
          <c:extLst>
            <c:ext xmlns:c16="http://schemas.microsoft.com/office/drawing/2014/chart" uri="{C3380CC4-5D6E-409C-BE32-E72D297353CC}">
              <c16:uniqueId val="{00000000-D0B8-4A94-BB83-5F334EDDAB22}"/>
            </c:ext>
          </c:extLst>
        </c:ser>
        <c:ser>
          <c:idx val="1"/>
          <c:order val="1"/>
          <c:tx>
            <c:strRef>
              <c:f>Sheet1!$C$1</c:f>
              <c:strCache>
                <c:ptCount val="1"/>
                <c:pt idx="0">
                  <c:v>Private Formal Sector</c:v>
                </c:pt>
              </c:strCache>
            </c:strRef>
          </c:tx>
          <c:spPr>
            <a:gradFill rotWithShape="1">
              <a:gsLst>
                <a:gs pos="0">
                  <a:schemeClr val="accent2">
                    <a:tint val="94000"/>
                    <a:satMod val="100000"/>
                    <a:lumMod val="104000"/>
                  </a:schemeClr>
                </a:gs>
                <a:gs pos="69000">
                  <a:schemeClr val="accent2">
                    <a:shade val="86000"/>
                    <a:satMod val="130000"/>
                    <a:lumMod val="102000"/>
                  </a:schemeClr>
                </a:gs>
                <a:gs pos="100000">
                  <a:schemeClr val="accent2">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c:v>
                </c:pt>
                <c:pt idx="1">
                  <c:v>Female</c:v>
                </c:pt>
              </c:strCache>
            </c:strRef>
          </c:cat>
          <c:val>
            <c:numRef>
              <c:f>Sheet1!$C$2:$C$3</c:f>
              <c:numCache>
                <c:formatCode>General</c:formatCode>
                <c:ptCount val="2"/>
                <c:pt idx="0">
                  <c:v>3</c:v>
                </c:pt>
                <c:pt idx="1">
                  <c:v>3.4</c:v>
                </c:pt>
              </c:numCache>
            </c:numRef>
          </c:val>
          <c:extLst>
            <c:ext xmlns:c16="http://schemas.microsoft.com/office/drawing/2014/chart" uri="{C3380CC4-5D6E-409C-BE32-E72D297353CC}">
              <c16:uniqueId val="{00000001-D0B8-4A94-BB83-5F334EDDAB22}"/>
            </c:ext>
          </c:extLst>
        </c:ser>
        <c:dLbls>
          <c:showLegendKey val="0"/>
          <c:showVal val="1"/>
          <c:showCatName val="0"/>
          <c:showSerName val="0"/>
          <c:showPercent val="0"/>
          <c:showBubbleSize val="0"/>
        </c:dLbls>
        <c:gapWidth val="150"/>
        <c:overlap val="-25"/>
        <c:axId val="169972768"/>
        <c:axId val="169970688"/>
      </c:barChart>
      <c:catAx>
        <c:axId val="169972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970688"/>
        <c:crosses val="autoZero"/>
        <c:auto val="1"/>
        <c:lblAlgn val="ctr"/>
        <c:lblOffset val="100"/>
        <c:noMultiLvlLbl val="0"/>
      </c:catAx>
      <c:valAx>
        <c:axId val="169970688"/>
        <c:scaling>
          <c:orientation val="minMax"/>
        </c:scaling>
        <c:delete val="1"/>
        <c:axPos val="l"/>
        <c:numFmt formatCode="General" sourceLinked="1"/>
        <c:majorTickMark val="none"/>
        <c:minorTickMark val="none"/>
        <c:tickLblPos val="nextTo"/>
        <c:crossAx val="1699727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ata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dgm:fillClrLst>
    <dgm:linClrLst meth="repeat">
      <a:schemeClr val="lt1">
        <a:alpha val="0"/>
      </a:schemeClr>
    </dgm:linClrLst>
    <dgm:effectClrLst/>
    <dgm:txLinClrLst/>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3E7BB7C-15B7-4936-BA1C-BB5619B469D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8B3FBE9-F597-4AC4-A26C-3F687643DB3D}">
      <dgm:prSet custT="1"/>
      <dgm:spPr/>
      <dgm:t>
        <a:bodyPr/>
        <a:lstStyle/>
        <a:p>
          <a:pPr>
            <a:lnSpc>
              <a:spcPct val="100000"/>
            </a:lnSpc>
          </a:pPr>
          <a:r>
            <a:rPr lang="en-US" sz="2000"/>
            <a:t>Background and Research Problem</a:t>
          </a:r>
          <a:endParaRPr lang="en-US" sz="2000" dirty="0"/>
        </a:p>
      </dgm:t>
    </dgm:pt>
    <dgm:pt modelId="{BF11599A-2E15-4C1E-A464-51F265986D2D}" type="parTrans" cxnId="{532BD19D-5EF7-4F30-9629-FD268FE9FC26}">
      <dgm:prSet/>
      <dgm:spPr/>
      <dgm:t>
        <a:bodyPr/>
        <a:lstStyle/>
        <a:p>
          <a:endParaRPr lang="en-US"/>
        </a:p>
      </dgm:t>
    </dgm:pt>
    <dgm:pt modelId="{8FB6365C-E262-4A82-9423-1729FC0EA9A0}" type="sibTrans" cxnId="{532BD19D-5EF7-4F30-9629-FD268FE9FC26}">
      <dgm:prSet/>
      <dgm:spPr/>
      <dgm:t>
        <a:bodyPr/>
        <a:lstStyle/>
        <a:p>
          <a:endParaRPr lang="en-US"/>
        </a:p>
      </dgm:t>
    </dgm:pt>
    <dgm:pt modelId="{5AAA996E-4DD5-4BD9-BFEC-87E4DFA9A922}">
      <dgm:prSet custT="1"/>
      <dgm:spPr/>
      <dgm:t>
        <a:bodyPr/>
        <a:lstStyle/>
        <a:p>
          <a:pPr>
            <a:lnSpc>
              <a:spcPct val="100000"/>
            </a:lnSpc>
          </a:pPr>
          <a:r>
            <a:rPr lang="en-US" sz="2000" dirty="0"/>
            <a:t>Research Questions </a:t>
          </a:r>
        </a:p>
      </dgm:t>
    </dgm:pt>
    <dgm:pt modelId="{3B2AB12E-733C-4058-B0B5-1E234833605D}" type="parTrans" cxnId="{D871C85F-4A6C-4125-82FE-4C2D049795BF}">
      <dgm:prSet/>
      <dgm:spPr/>
      <dgm:t>
        <a:bodyPr/>
        <a:lstStyle/>
        <a:p>
          <a:endParaRPr lang="en-US"/>
        </a:p>
      </dgm:t>
    </dgm:pt>
    <dgm:pt modelId="{423CABBF-B0D1-4FCC-8929-A607C53EA948}" type="sibTrans" cxnId="{D871C85F-4A6C-4125-82FE-4C2D049795BF}">
      <dgm:prSet/>
      <dgm:spPr/>
      <dgm:t>
        <a:bodyPr/>
        <a:lstStyle/>
        <a:p>
          <a:endParaRPr lang="en-US"/>
        </a:p>
      </dgm:t>
    </dgm:pt>
    <dgm:pt modelId="{6F3237BD-35F6-4CD1-973F-6B8432A2342D}">
      <dgm:prSet custT="1"/>
      <dgm:spPr/>
      <dgm:t>
        <a:bodyPr/>
        <a:lstStyle/>
        <a:p>
          <a:pPr>
            <a:lnSpc>
              <a:spcPct val="100000"/>
            </a:lnSpc>
          </a:pPr>
          <a:r>
            <a:rPr lang="en-US" sz="2000"/>
            <a:t>Statement of Hypothesis</a:t>
          </a:r>
          <a:endParaRPr lang="en-US" sz="2000" dirty="0"/>
        </a:p>
      </dgm:t>
    </dgm:pt>
    <dgm:pt modelId="{FBB70CE8-E21F-4BDB-A48F-3AE311E27562}" type="parTrans" cxnId="{EC4E30D7-5676-4951-A9B2-D755757BC59A}">
      <dgm:prSet/>
      <dgm:spPr/>
      <dgm:t>
        <a:bodyPr/>
        <a:lstStyle/>
        <a:p>
          <a:endParaRPr lang="en-US"/>
        </a:p>
      </dgm:t>
    </dgm:pt>
    <dgm:pt modelId="{89502A60-A1A1-475F-9648-273FC81147F2}" type="sibTrans" cxnId="{EC4E30D7-5676-4951-A9B2-D755757BC59A}">
      <dgm:prSet/>
      <dgm:spPr/>
      <dgm:t>
        <a:bodyPr/>
        <a:lstStyle/>
        <a:p>
          <a:endParaRPr lang="en-US"/>
        </a:p>
      </dgm:t>
    </dgm:pt>
    <dgm:pt modelId="{B55B2501-175C-43CB-A5C1-E1CFD28F555C}">
      <dgm:prSet custT="1"/>
      <dgm:spPr/>
      <dgm:t>
        <a:bodyPr/>
        <a:lstStyle/>
        <a:p>
          <a:pPr>
            <a:lnSpc>
              <a:spcPct val="100000"/>
            </a:lnSpc>
          </a:pPr>
          <a:r>
            <a:rPr lang="en-US" sz="2000" dirty="0"/>
            <a:t>Further Study</a:t>
          </a:r>
        </a:p>
      </dgm:t>
    </dgm:pt>
    <dgm:pt modelId="{49801418-ABB5-408B-86DE-DCB850B7F83E}" type="parTrans" cxnId="{AB1BEE1A-411C-44BB-9939-DF699453957D}">
      <dgm:prSet/>
      <dgm:spPr/>
      <dgm:t>
        <a:bodyPr/>
        <a:lstStyle/>
        <a:p>
          <a:endParaRPr lang="en-US"/>
        </a:p>
      </dgm:t>
    </dgm:pt>
    <dgm:pt modelId="{C8176CC3-66BC-41A4-BDA7-E2CDF41F2E6F}" type="sibTrans" cxnId="{AB1BEE1A-411C-44BB-9939-DF699453957D}">
      <dgm:prSet/>
      <dgm:spPr/>
      <dgm:t>
        <a:bodyPr/>
        <a:lstStyle/>
        <a:p>
          <a:endParaRPr lang="en-US"/>
        </a:p>
      </dgm:t>
    </dgm:pt>
    <dgm:pt modelId="{F5A16206-71DD-4F6B-8DA1-570E41D22414}">
      <dgm:prSet custT="1"/>
      <dgm:spPr/>
      <dgm:t>
        <a:bodyPr/>
        <a:lstStyle/>
        <a:p>
          <a:pPr>
            <a:lnSpc>
              <a:spcPct val="100000"/>
            </a:lnSpc>
          </a:pPr>
          <a:r>
            <a:rPr lang="en-US" sz="2000"/>
            <a:t>Research methodology and Preliminary results</a:t>
          </a:r>
          <a:endParaRPr lang="en-US" sz="2000" dirty="0"/>
        </a:p>
      </dgm:t>
    </dgm:pt>
    <dgm:pt modelId="{91915726-9D3D-4F37-8657-423CA8FF5B73}" type="parTrans" cxnId="{FEE9076D-BEB8-4E16-B336-E7C6E4B6B16C}">
      <dgm:prSet/>
      <dgm:spPr/>
      <dgm:t>
        <a:bodyPr/>
        <a:lstStyle/>
        <a:p>
          <a:endParaRPr lang="en-US"/>
        </a:p>
      </dgm:t>
    </dgm:pt>
    <dgm:pt modelId="{CE495419-0A16-423E-83B1-9CDB3A86A98D}" type="sibTrans" cxnId="{FEE9076D-BEB8-4E16-B336-E7C6E4B6B16C}">
      <dgm:prSet/>
      <dgm:spPr/>
      <dgm:t>
        <a:bodyPr/>
        <a:lstStyle/>
        <a:p>
          <a:endParaRPr lang="en-US"/>
        </a:p>
      </dgm:t>
    </dgm:pt>
    <dgm:pt modelId="{8A12FEA9-0ECC-4385-B241-9145EEB76CDF}">
      <dgm:prSet custT="1"/>
      <dgm:spPr/>
      <dgm:t>
        <a:bodyPr/>
        <a:lstStyle/>
        <a:p>
          <a:pPr>
            <a:lnSpc>
              <a:spcPct val="100000"/>
            </a:lnSpc>
          </a:pPr>
          <a:r>
            <a:rPr lang="en-US" sz="2000" dirty="0"/>
            <a:t>Literature</a:t>
          </a:r>
          <a:r>
            <a:rPr lang="en-US" sz="2000" baseline="0" dirty="0"/>
            <a:t> Review  and Motivation</a:t>
          </a:r>
          <a:endParaRPr lang="en-US" sz="2000" dirty="0"/>
        </a:p>
      </dgm:t>
    </dgm:pt>
    <dgm:pt modelId="{43E85BFE-D934-463C-8EED-70E652BA5E8B}" type="parTrans" cxnId="{FB629534-9493-498C-BA9F-9A4CD299AEA6}">
      <dgm:prSet/>
      <dgm:spPr/>
      <dgm:t>
        <a:bodyPr/>
        <a:lstStyle/>
        <a:p>
          <a:endParaRPr lang="en-US"/>
        </a:p>
      </dgm:t>
    </dgm:pt>
    <dgm:pt modelId="{28BCA295-BAE7-482F-A7E8-2468CCC589CB}" type="sibTrans" cxnId="{FB629534-9493-498C-BA9F-9A4CD299AEA6}">
      <dgm:prSet/>
      <dgm:spPr/>
      <dgm:t>
        <a:bodyPr/>
        <a:lstStyle/>
        <a:p>
          <a:endParaRPr lang="en-US"/>
        </a:p>
      </dgm:t>
    </dgm:pt>
    <dgm:pt modelId="{272E796E-053D-45F1-9227-3F7D12A0B0F2}">
      <dgm:prSet custT="1"/>
      <dgm:spPr/>
      <dgm:t>
        <a:bodyPr/>
        <a:lstStyle/>
        <a:p>
          <a:pPr>
            <a:lnSpc>
              <a:spcPct val="100000"/>
            </a:lnSpc>
          </a:pPr>
          <a:r>
            <a:rPr lang="en-US" sz="2000" dirty="0"/>
            <a:t>Policy Recommendation</a:t>
          </a:r>
        </a:p>
      </dgm:t>
    </dgm:pt>
    <dgm:pt modelId="{29E9E22E-C0F2-4F00-95DC-B6A9A2584738}" type="parTrans" cxnId="{06F153DC-EBDF-4FC0-9265-AFDD044D6591}">
      <dgm:prSet/>
      <dgm:spPr/>
      <dgm:t>
        <a:bodyPr/>
        <a:lstStyle/>
        <a:p>
          <a:endParaRPr lang="en-US"/>
        </a:p>
      </dgm:t>
    </dgm:pt>
    <dgm:pt modelId="{AF1B9C44-8E3F-416F-95C2-97793D4BF8F1}" type="sibTrans" cxnId="{06F153DC-EBDF-4FC0-9265-AFDD044D6591}">
      <dgm:prSet/>
      <dgm:spPr/>
      <dgm:t>
        <a:bodyPr/>
        <a:lstStyle/>
        <a:p>
          <a:endParaRPr lang="en-US"/>
        </a:p>
      </dgm:t>
    </dgm:pt>
    <dgm:pt modelId="{35CBABB1-A06F-4EA0-88BB-18E03D72DC51}" type="pres">
      <dgm:prSet presAssocID="{63E7BB7C-15B7-4936-BA1C-BB5619B469DF}" presName="root" presStyleCnt="0">
        <dgm:presLayoutVars>
          <dgm:dir/>
          <dgm:resizeHandles val="exact"/>
        </dgm:presLayoutVars>
      </dgm:prSet>
      <dgm:spPr/>
    </dgm:pt>
    <dgm:pt modelId="{06CD3795-420B-47E3-8578-B1E6E3385E64}" type="pres">
      <dgm:prSet presAssocID="{08B3FBE9-F597-4AC4-A26C-3F687643DB3D}" presName="compNode" presStyleCnt="0"/>
      <dgm:spPr/>
    </dgm:pt>
    <dgm:pt modelId="{4BA1FFF5-2807-4B98-95D4-A6B16AFA58BD}" type="pres">
      <dgm:prSet presAssocID="{08B3FBE9-F597-4AC4-A26C-3F687643DB3D}" presName="bgRect" presStyleLbl="bgShp" presStyleIdx="0" presStyleCnt="7"/>
      <dgm:spPr/>
    </dgm:pt>
    <dgm:pt modelId="{614C8A57-BDCE-4593-B529-EF1D672CE32E}" type="pres">
      <dgm:prSet presAssocID="{08B3FBE9-F597-4AC4-A26C-3F687643DB3D}"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1CFF6EC1-55EE-4C6E-B3BA-02D59886E447}" type="pres">
      <dgm:prSet presAssocID="{08B3FBE9-F597-4AC4-A26C-3F687643DB3D}" presName="spaceRect" presStyleCnt="0"/>
      <dgm:spPr/>
    </dgm:pt>
    <dgm:pt modelId="{E61F64F4-547F-4FD8-9B34-112C0B66F850}" type="pres">
      <dgm:prSet presAssocID="{08B3FBE9-F597-4AC4-A26C-3F687643DB3D}" presName="parTx" presStyleLbl="revTx" presStyleIdx="0" presStyleCnt="7">
        <dgm:presLayoutVars>
          <dgm:chMax val="0"/>
          <dgm:chPref val="0"/>
        </dgm:presLayoutVars>
      </dgm:prSet>
      <dgm:spPr/>
    </dgm:pt>
    <dgm:pt modelId="{580F9ED0-6F55-4756-A5C9-A73564B08CFF}" type="pres">
      <dgm:prSet presAssocID="{8FB6365C-E262-4A82-9423-1729FC0EA9A0}" presName="sibTrans" presStyleCnt="0"/>
      <dgm:spPr/>
    </dgm:pt>
    <dgm:pt modelId="{EFAFF895-9697-4644-85A3-40AB07EDDC37}" type="pres">
      <dgm:prSet presAssocID="{8A12FEA9-0ECC-4385-B241-9145EEB76CDF}" presName="compNode" presStyleCnt="0"/>
      <dgm:spPr/>
    </dgm:pt>
    <dgm:pt modelId="{0EA767AF-7F7D-467E-965F-C1372FEF62FD}" type="pres">
      <dgm:prSet presAssocID="{8A12FEA9-0ECC-4385-B241-9145EEB76CDF}" presName="bgRect" presStyleLbl="bgShp" presStyleIdx="1" presStyleCnt="7" custLinFactNeighborX="-10" custLinFactNeighborY="7754"/>
      <dgm:spPr/>
    </dgm:pt>
    <dgm:pt modelId="{864298AF-ABA9-42A5-8196-E95FD1BE02A8}" type="pres">
      <dgm:prSet presAssocID="{8A12FEA9-0ECC-4385-B241-9145EEB76CDF}"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D581F7FF-FEA0-4EF8-A075-9A7A205BE879}" type="pres">
      <dgm:prSet presAssocID="{8A12FEA9-0ECC-4385-B241-9145EEB76CDF}" presName="spaceRect" presStyleCnt="0"/>
      <dgm:spPr/>
    </dgm:pt>
    <dgm:pt modelId="{87D98B6B-0850-4F18-B3B4-7853E9898466}" type="pres">
      <dgm:prSet presAssocID="{8A12FEA9-0ECC-4385-B241-9145EEB76CDF}" presName="parTx" presStyleLbl="revTx" presStyleIdx="1" presStyleCnt="7">
        <dgm:presLayoutVars>
          <dgm:chMax val="0"/>
          <dgm:chPref val="0"/>
        </dgm:presLayoutVars>
      </dgm:prSet>
      <dgm:spPr/>
    </dgm:pt>
    <dgm:pt modelId="{46679EB0-F793-44EC-8181-3E2A90A65CAA}" type="pres">
      <dgm:prSet presAssocID="{28BCA295-BAE7-482F-A7E8-2468CCC589CB}" presName="sibTrans" presStyleCnt="0"/>
      <dgm:spPr/>
    </dgm:pt>
    <dgm:pt modelId="{AA02E304-ED76-475C-80C1-ACC35DCEDA66}" type="pres">
      <dgm:prSet presAssocID="{5AAA996E-4DD5-4BD9-BFEC-87E4DFA9A922}" presName="compNode" presStyleCnt="0"/>
      <dgm:spPr/>
    </dgm:pt>
    <dgm:pt modelId="{45C42FBA-B6E5-49CD-A313-E80372F7FE0E}" type="pres">
      <dgm:prSet presAssocID="{5AAA996E-4DD5-4BD9-BFEC-87E4DFA9A922}" presName="bgRect" presStyleLbl="bgShp" presStyleIdx="2" presStyleCnt="7"/>
      <dgm:spPr/>
    </dgm:pt>
    <dgm:pt modelId="{2B55A895-CBB6-4770-AB1B-FB99EC37A256}" type="pres">
      <dgm:prSet presAssocID="{5AAA996E-4DD5-4BD9-BFEC-87E4DFA9A922}"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93DBDA56-59CA-48E8-8C83-160C72ED63B6}" type="pres">
      <dgm:prSet presAssocID="{5AAA996E-4DD5-4BD9-BFEC-87E4DFA9A922}" presName="spaceRect" presStyleCnt="0"/>
      <dgm:spPr/>
    </dgm:pt>
    <dgm:pt modelId="{3711DC1F-AFD7-4D75-90A8-5A827AA8297B}" type="pres">
      <dgm:prSet presAssocID="{5AAA996E-4DD5-4BD9-BFEC-87E4DFA9A922}" presName="parTx" presStyleLbl="revTx" presStyleIdx="2" presStyleCnt="7">
        <dgm:presLayoutVars>
          <dgm:chMax val="0"/>
          <dgm:chPref val="0"/>
        </dgm:presLayoutVars>
      </dgm:prSet>
      <dgm:spPr/>
    </dgm:pt>
    <dgm:pt modelId="{DC99AFE6-3EE9-4944-9906-EE7EE9B65E65}" type="pres">
      <dgm:prSet presAssocID="{423CABBF-B0D1-4FCC-8929-A607C53EA948}" presName="sibTrans" presStyleCnt="0"/>
      <dgm:spPr/>
    </dgm:pt>
    <dgm:pt modelId="{7AF11BD6-1723-4416-ACD1-6E45714F730A}" type="pres">
      <dgm:prSet presAssocID="{6F3237BD-35F6-4CD1-973F-6B8432A2342D}" presName="compNode" presStyleCnt="0"/>
      <dgm:spPr/>
    </dgm:pt>
    <dgm:pt modelId="{184F4D53-1D26-4CFC-86FF-8FF3A74B8DB5}" type="pres">
      <dgm:prSet presAssocID="{6F3237BD-35F6-4CD1-973F-6B8432A2342D}" presName="bgRect" presStyleLbl="bgShp" presStyleIdx="3" presStyleCnt="7"/>
      <dgm:spPr/>
    </dgm:pt>
    <dgm:pt modelId="{42905A0F-1181-4AF8-9976-56A577E72600}" type="pres">
      <dgm:prSet presAssocID="{6F3237BD-35F6-4CD1-973F-6B8432A2342D}"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chart"/>
        </a:ext>
      </dgm:extLst>
    </dgm:pt>
    <dgm:pt modelId="{57EFB27E-4422-4545-B366-B3417D3E7E6B}" type="pres">
      <dgm:prSet presAssocID="{6F3237BD-35F6-4CD1-973F-6B8432A2342D}" presName="spaceRect" presStyleCnt="0"/>
      <dgm:spPr/>
    </dgm:pt>
    <dgm:pt modelId="{B14C34B8-5B6D-4C9D-9577-19C5F60D420C}" type="pres">
      <dgm:prSet presAssocID="{6F3237BD-35F6-4CD1-973F-6B8432A2342D}" presName="parTx" presStyleLbl="revTx" presStyleIdx="3" presStyleCnt="7">
        <dgm:presLayoutVars>
          <dgm:chMax val="0"/>
          <dgm:chPref val="0"/>
        </dgm:presLayoutVars>
      </dgm:prSet>
      <dgm:spPr/>
    </dgm:pt>
    <dgm:pt modelId="{EF661A12-571D-4252-A552-FB605614C216}" type="pres">
      <dgm:prSet presAssocID="{89502A60-A1A1-475F-9648-273FC81147F2}" presName="sibTrans" presStyleCnt="0"/>
      <dgm:spPr/>
    </dgm:pt>
    <dgm:pt modelId="{812E8397-7B92-4696-9D57-9DDDD6BE528D}" type="pres">
      <dgm:prSet presAssocID="{F5A16206-71DD-4F6B-8DA1-570E41D22414}" presName="compNode" presStyleCnt="0"/>
      <dgm:spPr/>
    </dgm:pt>
    <dgm:pt modelId="{7ACEEED1-3A97-407A-9020-2C4466B117FE}" type="pres">
      <dgm:prSet presAssocID="{F5A16206-71DD-4F6B-8DA1-570E41D22414}" presName="bgRect" presStyleLbl="bgShp" presStyleIdx="4" presStyleCnt="7"/>
      <dgm:spPr/>
    </dgm:pt>
    <dgm:pt modelId="{8667BF09-8D9C-4248-886C-CD4FB6BB3FAA}" type="pres">
      <dgm:prSet presAssocID="{F5A16206-71DD-4F6B-8DA1-570E41D22414}"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372F4AEB-3185-4617-B0C7-33601E9228B7}" type="pres">
      <dgm:prSet presAssocID="{F5A16206-71DD-4F6B-8DA1-570E41D22414}" presName="spaceRect" presStyleCnt="0"/>
      <dgm:spPr/>
    </dgm:pt>
    <dgm:pt modelId="{AC35224D-91F0-410F-B576-14DDCFACF14C}" type="pres">
      <dgm:prSet presAssocID="{F5A16206-71DD-4F6B-8DA1-570E41D22414}" presName="parTx" presStyleLbl="revTx" presStyleIdx="4" presStyleCnt="7">
        <dgm:presLayoutVars>
          <dgm:chMax val="0"/>
          <dgm:chPref val="0"/>
        </dgm:presLayoutVars>
      </dgm:prSet>
      <dgm:spPr/>
    </dgm:pt>
    <dgm:pt modelId="{A081EF98-D40D-4F66-9217-0EA9CD302401}" type="pres">
      <dgm:prSet presAssocID="{CE495419-0A16-423E-83B1-9CDB3A86A98D}" presName="sibTrans" presStyleCnt="0"/>
      <dgm:spPr/>
    </dgm:pt>
    <dgm:pt modelId="{8B2651B0-B81E-4C4E-BC93-72D12F4BD3D8}" type="pres">
      <dgm:prSet presAssocID="{272E796E-053D-45F1-9227-3F7D12A0B0F2}" presName="compNode" presStyleCnt="0"/>
      <dgm:spPr/>
    </dgm:pt>
    <dgm:pt modelId="{125B2D08-B22E-4FF8-8B51-6DD52157D2C8}" type="pres">
      <dgm:prSet presAssocID="{272E796E-053D-45F1-9227-3F7D12A0B0F2}" presName="bgRect" presStyleLbl="bgShp" presStyleIdx="5" presStyleCnt="7"/>
      <dgm:spPr/>
    </dgm:pt>
    <dgm:pt modelId="{E1DD579D-6B85-4683-8865-482A0A458875}" type="pres">
      <dgm:prSet presAssocID="{272E796E-053D-45F1-9227-3F7D12A0B0F2}"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ndshake"/>
        </a:ext>
      </dgm:extLst>
    </dgm:pt>
    <dgm:pt modelId="{0DDB9B96-CF69-4FC6-881C-B6E84E536405}" type="pres">
      <dgm:prSet presAssocID="{272E796E-053D-45F1-9227-3F7D12A0B0F2}" presName="spaceRect" presStyleCnt="0"/>
      <dgm:spPr/>
    </dgm:pt>
    <dgm:pt modelId="{1700CA8F-F113-4FEF-9AC0-4A95EA7C4A27}" type="pres">
      <dgm:prSet presAssocID="{272E796E-053D-45F1-9227-3F7D12A0B0F2}" presName="parTx" presStyleLbl="revTx" presStyleIdx="5" presStyleCnt="7">
        <dgm:presLayoutVars>
          <dgm:chMax val="0"/>
          <dgm:chPref val="0"/>
        </dgm:presLayoutVars>
      </dgm:prSet>
      <dgm:spPr/>
    </dgm:pt>
    <dgm:pt modelId="{4D0FBDD3-1A73-4ED2-98BC-7E68AE3A523D}" type="pres">
      <dgm:prSet presAssocID="{AF1B9C44-8E3F-416F-95C2-97793D4BF8F1}" presName="sibTrans" presStyleCnt="0"/>
      <dgm:spPr/>
    </dgm:pt>
    <dgm:pt modelId="{088172DC-1AA8-43A7-9297-739CB0F50884}" type="pres">
      <dgm:prSet presAssocID="{B55B2501-175C-43CB-A5C1-E1CFD28F555C}" presName="compNode" presStyleCnt="0"/>
      <dgm:spPr/>
    </dgm:pt>
    <dgm:pt modelId="{156FDEF3-7D6D-4FFA-8B3C-59522676A59F}" type="pres">
      <dgm:prSet presAssocID="{B55B2501-175C-43CB-A5C1-E1CFD28F555C}" presName="bgRect" presStyleLbl="bgShp" presStyleIdx="6" presStyleCnt="7" custLinFactNeighborX="16574" custLinFactNeighborY="73"/>
      <dgm:spPr/>
    </dgm:pt>
    <dgm:pt modelId="{0706B17A-B1F5-4707-9823-2BAF77532827}" type="pres">
      <dgm:prSet presAssocID="{B55B2501-175C-43CB-A5C1-E1CFD28F555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ooks"/>
        </a:ext>
      </dgm:extLst>
    </dgm:pt>
    <dgm:pt modelId="{E0EC19BF-F844-4A1A-973B-BD32BCC9346F}" type="pres">
      <dgm:prSet presAssocID="{B55B2501-175C-43CB-A5C1-E1CFD28F555C}" presName="spaceRect" presStyleCnt="0"/>
      <dgm:spPr/>
    </dgm:pt>
    <dgm:pt modelId="{C74BDA5E-DF88-46C4-9169-9A3590098433}" type="pres">
      <dgm:prSet presAssocID="{B55B2501-175C-43CB-A5C1-E1CFD28F555C}" presName="parTx" presStyleLbl="revTx" presStyleIdx="6" presStyleCnt="7">
        <dgm:presLayoutVars>
          <dgm:chMax val="0"/>
          <dgm:chPref val="0"/>
        </dgm:presLayoutVars>
      </dgm:prSet>
      <dgm:spPr/>
    </dgm:pt>
  </dgm:ptLst>
  <dgm:cxnLst>
    <dgm:cxn modelId="{AB1BEE1A-411C-44BB-9939-DF699453957D}" srcId="{63E7BB7C-15B7-4936-BA1C-BB5619B469DF}" destId="{B55B2501-175C-43CB-A5C1-E1CFD28F555C}" srcOrd="6" destOrd="0" parTransId="{49801418-ABB5-408B-86DE-DCB850B7F83E}" sibTransId="{C8176CC3-66BC-41A4-BDA7-E2CDF41F2E6F}"/>
    <dgm:cxn modelId="{50BC7631-D745-48AB-89B0-8811739AE3EE}" type="presOf" srcId="{5AAA996E-4DD5-4BD9-BFEC-87E4DFA9A922}" destId="{3711DC1F-AFD7-4D75-90A8-5A827AA8297B}" srcOrd="0" destOrd="0" presId="urn:microsoft.com/office/officeart/2018/2/layout/IconVerticalSolidList"/>
    <dgm:cxn modelId="{FB629534-9493-498C-BA9F-9A4CD299AEA6}" srcId="{63E7BB7C-15B7-4936-BA1C-BB5619B469DF}" destId="{8A12FEA9-0ECC-4385-B241-9145EEB76CDF}" srcOrd="1" destOrd="0" parTransId="{43E85BFE-D934-463C-8EED-70E652BA5E8B}" sibTransId="{28BCA295-BAE7-482F-A7E8-2468CCC589CB}"/>
    <dgm:cxn modelId="{D871C85F-4A6C-4125-82FE-4C2D049795BF}" srcId="{63E7BB7C-15B7-4936-BA1C-BB5619B469DF}" destId="{5AAA996E-4DD5-4BD9-BFEC-87E4DFA9A922}" srcOrd="2" destOrd="0" parTransId="{3B2AB12E-733C-4058-B0B5-1E234833605D}" sibTransId="{423CABBF-B0D1-4FCC-8929-A607C53EA948}"/>
    <dgm:cxn modelId="{4F138243-4225-4B3F-B3FB-121314D066AF}" type="presOf" srcId="{63E7BB7C-15B7-4936-BA1C-BB5619B469DF}" destId="{35CBABB1-A06F-4EA0-88BB-18E03D72DC51}" srcOrd="0" destOrd="0" presId="urn:microsoft.com/office/officeart/2018/2/layout/IconVerticalSolidList"/>
    <dgm:cxn modelId="{FEE9076D-BEB8-4E16-B336-E7C6E4B6B16C}" srcId="{63E7BB7C-15B7-4936-BA1C-BB5619B469DF}" destId="{F5A16206-71DD-4F6B-8DA1-570E41D22414}" srcOrd="4" destOrd="0" parTransId="{91915726-9D3D-4F37-8657-423CA8FF5B73}" sibTransId="{CE495419-0A16-423E-83B1-9CDB3A86A98D}"/>
    <dgm:cxn modelId="{6ECE9873-46CF-4DC4-98E9-49E069379F0E}" type="presOf" srcId="{08B3FBE9-F597-4AC4-A26C-3F687643DB3D}" destId="{E61F64F4-547F-4FD8-9B34-112C0B66F850}" srcOrd="0" destOrd="0" presId="urn:microsoft.com/office/officeart/2018/2/layout/IconVerticalSolidList"/>
    <dgm:cxn modelId="{158FB882-D7E7-4CE1-ACB2-560766AA4529}" type="presOf" srcId="{272E796E-053D-45F1-9227-3F7D12A0B0F2}" destId="{1700CA8F-F113-4FEF-9AC0-4A95EA7C4A27}" srcOrd="0" destOrd="0" presId="urn:microsoft.com/office/officeart/2018/2/layout/IconVerticalSolidList"/>
    <dgm:cxn modelId="{67A90D88-4482-4C7F-89BE-FFF1DB86132C}" type="presOf" srcId="{6F3237BD-35F6-4CD1-973F-6B8432A2342D}" destId="{B14C34B8-5B6D-4C9D-9577-19C5F60D420C}" srcOrd="0" destOrd="0" presId="urn:microsoft.com/office/officeart/2018/2/layout/IconVerticalSolidList"/>
    <dgm:cxn modelId="{532BD19D-5EF7-4F30-9629-FD268FE9FC26}" srcId="{63E7BB7C-15B7-4936-BA1C-BB5619B469DF}" destId="{08B3FBE9-F597-4AC4-A26C-3F687643DB3D}" srcOrd="0" destOrd="0" parTransId="{BF11599A-2E15-4C1E-A464-51F265986D2D}" sibTransId="{8FB6365C-E262-4A82-9423-1729FC0EA9A0}"/>
    <dgm:cxn modelId="{C49459A8-2AF6-4846-982E-FB4D765A1AA4}" type="presOf" srcId="{B55B2501-175C-43CB-A5C1-E1CFD28F555C}" destId="{C74BDA5E-DF88-46C4-9169-9A3590098433}" srcOrd="0" destOrd="0" presId="urn:microsoft.com/office/officeart/2018/2/layout/IconVerticalSolidList"/>
    <dgm:cxn modelId="{EC4E30D7-5676-4951-A9B2-D755757BC59A}" srcId="{63E7BB7C-15B7-4936-BA1C-BB5619B469DF}" destId="{6F3237BD-35F6-4CD1-973F-6B8432A2342D}" srcOrd="3" destOrd="0" parTransId="{FBB70CE8-E21F-4BDB-A48F-3AE311E27562}" sibTransId="{89502A60-A1A1-475F-9648-273FC81147F2}"/>
    <dgm:cxn modelId="{06F153DC-EBDF-4FC0-9265-AFDD044D6591}" srcId="{63E7BB7C-15B7-4936-BA1C-BB5619B469DF}" destId="{272E796E-053D-45F1-9227-3F7D12A0B0F2}" srcOrd="5" destOrd="0" parTransId="{29E9E22E-C0F2-4F00-95DC-B6A9A2584738}" sibTransId="{AF1B9C44-8E3F-416F-95C2-97793D4BF8F1}"/>
    <dgm:cxn modelId="{C285CEE4-C66A-42DB-B79B-7D521176D712}" type="presOf" srcId="{F5A16206-71DD-4F6B-8DA1-570E41D22414}" destId="{AC35224D-91F0-410F-B576-14DDCFACF14C}" srcOrd="0" destOrd="0" presId="urn:microsoft.com/office/officeart/2018/2/layout/IconVerticalSolidList"/>
    <dgm:cxn modelId="{6ED66CF6-2560-467A-911D-2BE6739A995D}" type="presOf" srcId="{8A12FEA9-0ECC-4385-B241-9145EEB76CDF}" destId="{87D98B6B-0850-4F18-B3B4-7853E9898466}" srcOrd="0" destOrd="0" presId="urn:microsoft.com/office/officeart/2018/2/layout/IconVerticalSolidList"/>
    <dgm:cxn modelId="{33ECCF3E-079A-4017-B259-EDC43AA43DE5}" type="presParOf" srcId="{35CBABB1-A06F-4EA0-88BB-18E03D72DC51}" destId="{06CD3795-420B-47E3-8578-B1E6E3385E64}" srcOrd="0" destOrd="0" presId="urn:microsoft.com/office/officeart/2018/2/layout/IconVerticalSolidList"/>
    <dgm:cxn modelId="{1EAC393B-3CCD-4786-82A6-D789E006FEEB}" type="presParOf" srcId="{06CD3795-420B-47E3-8578-B1E6E3385E64}" destId="{4BA1FFF5-2807-4B98-95D4-A6B16AFA58BD}" srcOrd="0" destOrd="0" presId="urn:microsoft.com/office/officeart/2018/2/layout/IconVerticalSolidList"/>
    <dgm:cxn modelId="{B3647A82-A395-4AF4-8DD3-393D508CD233}" type="presParOf" srcId="{06CD3795-420B-47E3-8578-B1E6E3385E64}" destId="{614C8A57-BDCE-4593-B529-EF1D672CE32E}" srcOrd="1" destOrd="0" presId="urn:microsoft.com/office/officeart/2018/2/layout/IconVerticalSolidList"/>
    <dgm:cxn modelId="{01209253-E2D8-46B3-8589-55A34BD01194}" type="presParOf" srcId="{06CD3795-420B-47E3-8578-B1E6E3385E64}" destId="{1CFF6EC1-55EE-4C6E-B3BA-02D59886E447}" srcOrd="2" destOrd="0" presId="urn:microsoft.com/office/officeart/2018/2/layout/IconVerticalSolidList"/>
    <dgm:cxn modelId="{4D9A1594-80D7-4700-956B-9E96B80936BA}" type="presParOf" srcId="{06CD3795-420B-47E3-8578-B1E6E3385E64}" destId="{E61F64F4-547F-4FD8-9B34-112C0B66F850}" srcOrd="3" destOrd="0" presId="urn:microsoft.com/office/officeart/2018/2/layout/IconVerticalSolidList"/>
    <dgm:cxn modelId="{1E892E33-B8CF-42D2-9907-26CF66AAD877}" type="presParOf" srcId="{35CBABB1-A06F-4EA0-88BB-18E03D72DC51}" destId="{580F9ED0-6F55-4756-A5C9-A73564B08CFF}" srcOrd="1" destOrd="0" presId="urn:microsoft.com/office/officeart/2018/2/layout/IconVerticalSolidList"/>
    <dgm:cxn modelId="{38A6DDE3-D514-4D02-84E1-26C4D22452A3}" type="presParOf" srcId="{35CBABB1-A06F-4EA0-88BB-18E03D72DC51}" destId="{EFAFF895-9697-4644-85A3-40AB07EDDC37}" srcOrd="2" destOrd="0" presId="urn:microsoft.com/office/officeart/2018/2/layout/IconVerticalSolidList"/>
    <dgm:cxn modelId="{820B8614-EBD4-4CF1-8281-0CECFE41B375}" type="presParOf" srcId="{EFAFF895-9697-4644-85A3-40AB07EDDC37}" destId="{0EA767AF-7F7D-467E-965F-C1372FEF62FD}" srcOrd="0" destOrd="0" presId="urn:microsoft.com/office/officeart/2018/2/layout/IconVerticalSolidList"/>
    <dgm:cxn modelId="{0CCD6FE4-3FDC-4A75-AFAC-7E120EFF7084}" type="presParOf" srcId="{EFAFF895-9697-4644-85A3-40AB07EDDC37}" destId="{864298AF-ABA9-42A5-8196-E95FD1BE02A8}" srcOrd="1" destOrd="0" presId="urn:microsoft.com/office/officeart/2018/2/layout/IconVerticalSolidList"/>
    <dgm:cxn modelId="{E8102A3C-9E24-4714-BE9C-0E7DB813028C}" type="presParOf" srcId="{EFAFF895-9697-4644-85A3-40AB07EDDC37}" destId="{D581F7FF-FEA0-4EF8-A075-9A7A205BE879}" srcOrd="2" destOrd="0" presId="urn:microsoft.com/office/officeart/2018/2/layout/IconVerticalSolidList"/>
    <dgm:cxn modelId="{7430B0DB-5C39-443F-914E-F2F6733ED548}" type="presParOf" srcId="{EFAFF895-9697-4644-85A3-40AB07EDDC37}" destId="{87D98B6B-0850-4F18-B3B4-7853E9898466}" srcOrd="3" destOrd="0" presId="urn:microsoft.com/office/officeart/2018/2/layout/IconVerticalSolidList"/>
    <dgm:cxn modelId="{3D07ADFB-A43F-4AD6-A20B-99D2F3265C81}" type="presParOf" srcId="{35CBABB1-A06F-4EA0-88BB-18E03D72DC51}" destId="{46679EB0-F793-44EC-8181-3E2A90A65CAA}" srcOrd="3" destOrd="0" presId="urn:microsoft.com/office/officeart/2018/2/layout/IconVerticalSolidList"/>
    <dgm:cxn modelId="{EBB5AC21-22BC-446B-9837-20F06F1A0861}" type="presParOf" srcId="{35CBABB1-A06F-4EA0-88BB-18E03D72DC51}" destId="{AA02E304-ED76-475C-80C1-ACC35DCEDA66}" srcOrd="4" destOrd="0" presId="urn:microsoft.com/office/officeart/2018/2/layout/IconVerticalSolidList"/>
    <dgm:cxn modelId="{476493CE-4CAE-4F5C-A4C1-690E4F4DC19E}" type="presParOf" srcId="{AA02E304-ED76-475C-80C1-ACC35DCEDA66}" destId="{45C42FBA-B6E5-49CD-A313-E80372F7FE0E}" srcOrd="0" destOrd="0" presId="urn:microsoft.com/office/officeart/2018/2/layout/IconVerticalSolidList"/>
    <dgm:cxn modelId="{F0688A95-0B9D-4399-821D-C9FB53EB23EC}" type="presParOf" srcId="{AA02E304-ED76-475C-80C1-ACC35DCEDA66}" destId="{2B55A895-CBB6-4770-AB1B-FB99EC37A256}" srcOrd="1" destOrd="0" presId="urn:microsoft.com/office/officeart/2018/2/layout/IconVerticalSolidList"/>
    <dgm:cxn modelId="{3219D055-737F-4C78-B1A9-C8B069212A67}" type="presParOf" srcId="{AA02E304-ED76-475C-80C1-ACC35DCEDA66}" destId="{93DBDA56-59CA-48E8-8C83-160C72ED63B6}" srcOrd="2" destOrd="0" presId="urn:microsoft.com/office/officeart/2018/2/layout/IconVerticalSolidList"/>
    <dgm:cxn modelId="{8D990BE8-1433-42E5-A8E2-09A025A4EA89}" type="presParOf" srcId="{AA02E304-ED76-475C-80C1-ACC35DCEDA66}" destId="{3711DC1F-AFD7-4D75-90A8-5A827AA8297B}" srcOrd="3" destOrd="0" presId="urn:microsoft.com/office/officeart/2018/2/layout/IconVerticalSolidList"/>
    <dgm:cxn modelId="{9B2B2917-5CA5-49C6-9DA2-ED9AFBDDF08A}" type="presParOf" srcId="{35CBABB1-A06F-4EA0-88BB-18E03D72DC51}" destId="{DC99AFE6-3EE9-4944-9906-EE7EE9B65E65}" srcOrd="5" destOrd="0" presId="urn:microsoft.com/office/officeart/2018/2/layout/IconVerticalSolidList"/>
    <dgm:cxn modelId="{7ECA191C-924A-4ECD-94A2-A44FF2CD8DE6}" type="presParOf" srcId="{35CBABB1-A06F-4EA0-88BB-18E03D72DC51}" destId="{7AF11BD6-1723-4416-ACD1-6E45714F730A}" srcOrd="6" destOrd="0" presId="urn:microsoft.com/office/officeart/2018/2/layout/IconVerticalSolidList"/>
    <dgm:cxn modelId="{7B823595-1C82-4EF9-9E60-04BCD1296E23}" type="presParOf" srcId="{7AF11BD6-1723-4416-ACD1-6E45714F730A}" destId="{184F4D53-1D26-4CFC-86FF-8FF3A74B8DB5}" srcOrd="0" destOrd="0" presId="urn:microsoft.com/office/officeart/2018/2/layout/IconVerticalSolidList"/>
    <dgm:cxn modelId="{61D4BF5C-6CAF-49D5-99E3-72D285B8FED3}" type="presParOf" srcId="{7AF11BD6-1723-4416-ACD1-6E45714F730A}" destId="{42905A0F-1181-4AF8-9976-56A577E72600}" srcOrd="1" destOrd="0" presId="urn:microsoft.com/office/officeart/2018/2/layout/IconVerticalSolidList"/>
    <dgm:cxn modelId="{48D96DA6-1867-4C5B-8D8A-13C5E1A2A473}" type="presParOf" srcId="{7AF11BD6-1723-4416-ACD1-6E45714F730A}" destId="{57EFB27E-4422-4545-B366-B3417D3E7E6B}" srcOrd="2" destOrd="0" presId="urn:microsoft.com/office/officeart/2018/2/layout/IconVerticalSolidList"/>
    <dgm:cxn modelId="{A0833537-25FD-4026-B8FD-03F2F36C4B1A}" type="presParOf" srcId="{7AF11BD6-1723-4416-ACD1-6E45714F730A}" destId="{B14C34B8-5B6D-4C9D-9577-19C5F60D420C}" srcOrd="3" destOrd="0" presId="urn:microsoft.com/office/officeart/2018/2/layout/IconVerticalSolidList"/>
    <dgm:cxn modelId="{0FFA5B5C-39E8-44C5-BF7E-47701F50F52D}" type="presParOf" srcId="{35CBABB1-A06F-4EA0-88BB-18E03D72DC51}" destId="{EF661A12-571D-4252-A552-FB605614C216}" srcOrd="7" destOrd="0" presId="urn:microsoft.com/office/officeart/2018/2/layout/IconVerticalSolidList"/>
    <dgm:cxn modelId="{2D5E8F05-C245-486A-9470-E4B069DF77CB}" type="presParOf" srcId="{35CBABB1-A06F-4EA0-88BB-18E03D72DC51}" destId="{812E8397-7B92-4696-9D57-9DDDD6BE528D}" srcOrd="8" destOrd="0" presId="urn:microsoft.com/office/officeart/2018/2/layout/IconVerticalSolidList"/>
    <dgm:cxn modelId="{C378B681-0600-4D3D-84C9-60DB641FDBF0}" type="presParOf" srcId="{812E8397-7B92-4696-9D57-9DDDD6BE528D}" destId="{7ACEEED1-3A97-407A-9020-2C4466B117FE}" srcOrd="0" destOrd="0" presId="urn:microsoft.com/office/officeart/2018/2/layout/IconVerticalSolidList"/>
    <dgm:cxn modelId="{CCF76A7C-DC25-4B56-98A3-B6EA0A3D0215}" type="presParOf" srcId="{812E8397-7B92-4696-9D57-9DDDD6BE528D}" destId="{8667BF09-8D9C-4248-886C-CD4FB6BB3FAA}" srcOrd="1" destOrd="0" presId="urn:microsoft.com/office/officeart/2018/2/layout/IconVerticalSolidList"/>
    <dgm:cxn modelId="{C6B7B322-47BF-45D3-84FF-9E7C7DD745D1}" type="presParOf" srcId="{812E8397-7B92-4696-9D57-9DDDD6BE528D}" destId="{372F4AEB-3185-4617-B0C7-33601E9228B7}" srcOrd="2" destOrd="0" presId="urn:microsoft.com/office/officeart/2018/2/layout/IconVerticalSolidList"/>
    <dgm:cxn modelId="{AA604512-18DF-41BE-9CEB-4C4219854C86}" type="presParOf" srcId="{812E8397-7B92-4696-9D57-9DDDD6BE528D}" destId="{AC35224D-91F0-410F-B576-14DDCFACF14C}" srcOrd="3" destOrd="0" presId="urn:microsoft.com/office/officeart/2018/2/layout/IconVerticalSolidList"/>
    <dgm:cxn modelId="{0A4010D9-6E9B-477A-9D9D-44BCE901BC89}" type="presParOf" srcId="{35CBABB1-A06F-4EA0-88BB-18E03D72DC51}" destId="{A081EF98-D40D-4F66-9217-0EA9CD302401}" srcOrd="9" destOrd="0" presId="urn:microsoft.com/office/officeart/2018/2/layout/IconVerticalSolidList"/>
    <dgm:cxn modelId="{52E38A65-F220-43AD-9E99-FDFD0A6804F3}" type="presParOf" srcId="{35CBABB1-A06F-4EA0-88BB-18E03D72DC51}" destId="{8B2651B0-B81E-4C4E-BC93-72D12F4BD3D8}" srcOrd="10" destOrd="0" presId="urn:microsoft.com/office/officeart/2018/2/layout/IconVerticalSolidList"/>
    <dgm:cxn modelId="{00B85139-14B4-4B6F-B0FE-991B51A16FB0}" type="presParOf" srcId="{8B2651B0-B81E-4C4E-BC93-72D12F4BD3D8}" destId="{125B2D08-B22E-4FF8-8B51-6DD52157D2C8}" srcOrd="0" destOrd="0" presId="urn:microsoft.com/office/officeart/2018/2/layout/IconVerticalSolidList"/>
    <dgm:cxn modelId="{4A412C39-91C8-40A6-955A-69E6BACD0E3E}" type="presParOf" srcId="{8B2651B0-B81E-4C4E-BC93-72D12F4BD3D8}" destId="{E1DD579D-6B85-4683-8865-482A0A458875}" srcOrd="1" destOrd="0" presId="urn:microsoft.com/office/officeart/2018/2/layout/IconVerticalSolidList"/>
    <dgm:cxn modelId="{DBFA4B1C-123D-4543-B2BA-299384D8CB25}" type="presParOf" srcId="{8B2651B0-B81E-4C4E-BC93-72D12F4BD3D8}" destId="{0DDB9B96-CF69-4FC6-881C-B6E84E536405}" srcOrd="2" destOrd="0" presId="urn:microsoft.com/office/officeart/2018/2/layout/IconVerticalSolidList"/>
    <dgm:cxn modelId="{544E08BC-02F4-4A9B-ABF9-352440CE8614}" type="presParOf" srcId="{8B2651B0-B81E-4C4E-BC93-72D12F4BD3D8}" destId="{1700CA8F-F113-4FEF-9AC0-4A95EA7C4A27}" srcOrd="3" destOrd="0" presId="urn:microsoft.com/office/officeart/2018/2/layout/IconVerticalSolidList"/>
    <dgm:cxn modelId="{9F1D44C4-938B-4139-8DB4-498977F2516A}" type="presParOf" srcId="{35CBABB1-A06F-4EA0-88BB-18E03D72DC51}" destId="{4D0FBDD3-1A73-4ED2-98BC-7E68AE3A523D}" srcOrd="11" destOrd="0" presId="urn:microsoft.com/office/officeart/2018/2/layout/IconVerticalSolidList"/>
    <dgm:cxn modelId="{8ACCAA27-3EDB-4F6C-BA19-E170F07B5FC1}" type="presParOf" srcId="{35CBABB1-A06F-4EA0-88BB-18E03D72DC51}" destId="{088172DC-1AA8-43A7-9297-739CB0F50884}" srcOrd="12" destOrd="0" presId="urn:microsoft.com/office/officeart/2018/2/layout/IconVerticalSolidList"/>
    <dgm:cxn modelId="{5551B936-9EC7-40EA-985D-3EB210A8B8DD}" type="presParOf" srcId="{088172DC-1AA8-43A7-9297-739CB0F50884}" destId="{156FDEF3-7D6D-4FFA-8B3C-59522676A59F}" srcOrd="0" destOrd="0" presId="urn:microsoft.com/office/officeart/2018/2/layout/IconVerticalSolidList"/>
    <dgm:cxn modelId="{639D4474-DD80-4A5C-90F0-0BD7DCBA066B}" type="presParOf" srcId="{088172DC-1AA8-43A7-9297-739CB0F50884}" destId="{0706B17A-B1F5-4707-9823-2BAF77532827}" srcOrd="1" destOrd="0" presId="urn:microsoft.com/office/officeart/2018/2/layout/IconVerticalSolidList"/>
    <dgm:cxn modelId="{251F3E60-3D65-4B96-9DD8-328C6BCE4C46}" type="presParOf" srcId="{088172DC-1AA8-43A7-9297-739CB0F50884}" destId="{E0EC19BF-F844-4A1A-973B-BD32BCC9346F}" srcOrd="2" destOrd="0" presId="urn:microsoft.com/office/officeart/2018/2/layout/IconVerticalSolidList"/>
    <dgm:cxn modelId="{A260AF0C-7EBB-449A-BD27-F66974EE8E58}" type="presParOf" srcId="{088172DC-1AA8-43A7-9297-739CB0F50884}" destId="{C74BDA5E-DF88-46C4-9169-9A359009843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8975D3-721C-4161-95B9-35738E3D2C2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815E59F-B6AC-43FD-95A7-DE3404A0B59F}">
      <dgm:prSet phldrT="[Text]"/>
      <dgm:spPr/>
      <dgm:t>
        <a:bodyPr/>
        <a:lstStyle/>
        <a:p>
          <a:r>
            <a:rPr lang="en-US" dirty="0"/>
            <a:t>Multiple Jobs</a:t>
          </a:r>
        </a:p>
      </dgm:t>
    </dgm:pt>
    <dgm:pt modelId="{D8406DAF-6BFF-4772-9ADF-02AC500B101B}" type="parTrans" cxnId="{DD2D3D70-FB8D-4FD9-B1B8-09C5190A543C}">
      <dgm:prSet/>
      <dgm:spPr/>
      <dgm:t>
        <a:bodyPr/>
        <a:lstStyle/>
        <a:p>
          <a:endParaRPr lang="en-US"/>
        </a:p>
      </dgm:t>
    </dgm:pt>
    <dgm:pt modelId="{032071F7-DA8E-4547-BA31-3849A8CAEF69}" type="sibTrans" cxnId="{DD2D3D70-FB8D-4FD9-B1B8-09C5190A543C}">
      <dgm:prSet/>
      <dgm:spPr/>
      <dgm:t>
        <a:bodyPr/>
        <a:lstStyle/>
        <a:p>
          <a:endParaRPr lang="en-US"/>
        </a:p>
      </dgm:t>
    </dgm:pt>
    <dgm:pt modelId="{8F3C4ABC-95BB-4E5A-8F70-EA46E4287CEF}">
      <dgm:prSet phldrT="[Text]"/>
      <dgm:spPr/>
      <dgm:t>
        <a:bodyPr/>
        <a:lstStyle/>
        <a:p>
          <a:r>
            <a:rPr lang="en-US" dirty="0"/>
            <a:t>High Cost of Living</a:t>
          </a:r>
        </a:p>
      </dgm:t>
    </dgm:pt>
    <dgm:pt modelId="{7A6614FB-246B-4466-AD82-FB44E3833A85}" type="parTrans" cxnId="{C4A59C5E-F589-4C5F-985D-7C1D4E3332C3}">
      <dgm:prSet/>
      <dgm:spPr/>
      <dgm:t>
        <a:bodyPr/>
        <a:lstStyle/>
        <a:p>
          <a:endParaRPr lang="en-US"/>
        </a:p>
      </dgm:t>
    </dgm:pt>
    <dgm:pt modelId="{73CD08CB-7957-460C-9E18-91BB58BA7551}" type="sibTrans" cxnId="{C4A59C5E-F589-4C5F-985D-7C1D4E3332C3}">
      <dgm:prSet/>
      <dgm:spPr/>
      <dgm:t>
        <a:bodyPr/>
        <a:lstStyle/>
        <a:p>
          <a:endParaRPr lang="en-US"/>
        </a:p>
      </dgm:t>
    </dgm:pt>
    <dgm:pt modelId="{1BF08753-A75B-458E-A00B-980BA2311CDF}">
      <dgm:prSet phldrT="[Text]"/>
      <dgm:spPr/>
      <dgm:t>
        <a:bodyPr/>
        <a:lstStyle/>
        <a:p>
          <a:r>
            <a:rPr lang="en-US" dirty="0"/>
            <a:t>Poverty</a:t>
          </a:r>
        </a:p>
      </dgm:t>
    </dgm:pt>
    <dgm:pt modelId="{4E169DA6-1CE7-4C00-9E67-6CA6E6BA736F}" type="parTrans" cxnId="{AD1444E1-A282-4D61-9669-674CDC865231}">
      <dgm:prSet/>
      <dgm:spPr/>
      <dgm:t>
        <a:bodyPr/>
        <a:lstStyle/>
        <a:p>
          <a:endParaRPr lang="en-US"/>
        </a:p>
      </dgm:t>
    </dgm:pt>
    <dgm:pt modelId="{22D9F5F5-E3D4-4D80-9204-268CDD46116D}" type="sibTrans" cxnId="{AD1444E1-A282-4D61-9669-674CDC865231}">
      <dgm:prSet/>
      <dgm:spPr/>
      <dgm:t>
        <a:bodyPr/>
        <a:lstStyle/>
        <a:p>
          <a:endParaRPr lang="en-US"/>
        </a:p>
      </dgm:t>
    </dgm:pt>
    <dgm:pt modelId="{FADC06B6-1108-452A-B590-0F11D2273F1A}">
      <dgm:prSet phldrT="[Text]"/>
      <dgm:spPr/>
      <dgm:t>
        <a:bodyPr/>
        <a:lstStyle/>
        <a:p>
          <a:r>
            <a:rPr lang="en-US" dirty="0"/>
            <a:t>Unfavorable Labor Market</a:t>
          </a:r>
        </a:p>
        <a:p>
          <a:r>
            <a:rPr lang="en-US" dirty="0"/>
            <a:t>Conditions</a:t>
          </a:r>
        </a:p>
      </dgm:t>
    </dgm:pt>
    <dgm:pt modelId="{A5A852DD-D18E-4814-8DE9-AEDAF2D183BF}" type="parTrans" cxnId="{CA1731C8-EA08-44AF-B605-387C22396705}">
      <dgm:prSet/>
      <dgm:spPr/>
      <dgm:t>
        <a:bodyPr/>
        <a:lstStyle/>
        <a:p>
          <a:endParaRPr lang="en-US"/>
        </a:p>
      </dgm:t>
    </dgm:pt>
    <dgm:pt modelId="{E2532C9C-4066-4101-AB59-68D28C192AB2}" type="sibTrans" cxnId="{CA1731C8-EA08-44AF-B605-387C22396705}">
      <dgm:prSet/>
      <dgm:spPr/>
      <dgm:t>
        <a:bodyPr/>
        <a:lstStyle/>
        <a:p>
          <a:endParaRPr lang="en-US"/>
        </a:p>
      </dgm:t>
    </dgm:pt>
    <dgm:pt modelId="{48967A37-4F42-4298-8F55-0D5C925814CE}" type="pres">
      <dgm:prSet presAssocID="{598975D3-721C-4161-95B9-35738E3D2C22}" presName="cycle" presStyleCnt="0">
        <dgm:presLayoutVars>
          <dgm:chMax val="1"/>
          <dgm:dir/>
          <dgm:animLvl val="ctr"/>
          <dgm:resizeHandles val="exact"/>
        </dgm:presLayoutVars>
      </dgm:prSet>
      <dgm:spPr/>
    </dgm:pt>
    <dgm:pt modelId="{579BDC69-1BF9-42FB-8EB8-84738D99EAB5}" type="pres">
      <dgm:prSet presAssocID="{6815E59F-B6AC-43FD-95A7-DE3404A0B59F}" presName="centerShape" presStyleLbl="node0" presStyleIdx="0" presStyleCnt="1" custScaleX="105305" custScaleY="99955"/>
      <dgm:spPr/>
    </dgm:pt>
    <dgm:pt modelId="{00B4031E-16E3-457E-B481-EF87CF02E8C6}" type="pres">
      <dgm:prSet presAssocID="{7A6614FB-246B-4466-AD82-FB44E3833A85}" presName="parTrans" presStyleLbl="bgSibTrans2D1" presStyleIdx="0" presStyleCnt="3"/>
      <dgm:spPr/>
    </dgm:pt>
    <dgm:pt modelId="{1C89A149-F88B-4380-A67E-0F6F96E6BEB8}" type="pres">
      <dgm:prSet presAssocID="{8F3C4ABC-95BB-4E5A-8F70-EA46E4287CEF}" presName="node" presStyleLbl="node1" presStyleIdx="0" presStyleCnt="3" custScaleX="161325" custScaleY="80113" custRadScaleRad="129795" custRadScaleInc="-17856">
        <dgm:presLayoutVars>
          <dgm:bulletEnabled val="1"/>
        </dgm:presLayoutVars>
      </dgm:prSet>
      <dgm:spPr/>
    </dgm:pt>
    <dgm:pt modelId="{ACE4FF70-F909-4862-9469-E00F58D9E689}" type="pres">
      <dgm:prSet presAssocID="{4E169DA6-1CE7-4C00-9E67-6CA6E6BA736F}" presName="parTrans" presStyleLbl="bgSibTrans2D1" presStyleIdx="1" presStyleCnt="3"/>
      <dgm:spPr/>
    </dgm:pt>
    <dgm:pt modelId="{DF123A31-7529-4119-AC2B-CDE5CBA24CF3}" type="pres">
      <dgm:prSet presAssocID="{1BF08753-A75B-458E-A00B-980BA2311CDF}" presName="node" presStyleLbl="node1" presStyleIdx="1" presStyleCnt="3" custScaleX="164977" custScaleY="60640" custRadScaleRad="110642" custRadScaleInc="8036">
        <dgm:presLayoutVars>
          <dgm:bulletEnabled val="1"/>
        </dgm:presLayoutVars>
      </dgm:prSet>
      <dgm:spPr/>
    </dgm:pt>
    <dgm:pt modelId="{19D4786B-FD4C-45C6-A0F0-CF7B02AA214D}" type="pres">
      <dgm:prSet presAssocID="{A5A852DD-D18E-4814-8DE9-AEDAF2D183BF}" presName="parTrans" presStyleLbl="bgSibTrans2D1" presStyleIdx="2" presStyleCnt="3"/>
      <dgm:spPr/>
    </dgm:pt>
    <dgm:pt modelId="{C08F49ED-2A7C-4FFB-B8E5-7F613722B0EE}" type="pres">
      <dgm:prSet presAssocID="{FADC06B6-1108-452A-B590-0F11D2273F1A}" presName="node" presStyleLbl="node1" presStyleIdx="2" presStyleCnt="3" custScaleX="177407" custScaleY="89908" custRadScaleRad="156334" custRadScaleInc="23898">
        <dgm:presLayoutVars>
          <dgm:bulletEnabled val="1"/>
        </dgm:presLayoutVars>
      </dgm:prSet>
      <dgm:spPr/>
    </dgm:pt>
  </dgm:ptLst>
  <dgm:cxnLst>
    <dgm:cxn modelId="{CAD10A5C-87BE-47FF-8B89-9508E2B475DA}" type="presOf" srcId="{1BF08753-A75B-458E-A00B-980BA2311CDF}" destId="{DF123A31-7529-4119-AC2B-CDE5CBA24CF3}" srcOrd="0" destOrd="0" presId="urn:microsoft.com/office/officeart/2005/8/layout/radial4"/>
    <dgm:cxn modelId="{C4A59C5E-F589-4C5F-985D-7C1D4E3332C3}" srcId="{6815E59F-B6AC-43FD-95A7-DE3404A0B59F}" destId="{8F3C4ABC-95BB-4E5A-8F70-EA46E4287CEF}" srcOrd="0" destOrd="0" parTransId="{7A6614FB-246B-4466-AD82-FB44E3833A85}" sibTransId="{73CD08CB-7957-460C-9E18-91BB58BA7551}"/>
    <dgm:cxn modelId="{8F96D24C-5F6C-458E-95AC-B2991413D5C0}" type="presOf" srcId="{A5A852DD-D18E-4814-8DE9-AEDAF2D183BF}" destId="{19D4786B-FD4C-45C6-A0F0-CF7B02AA214D}" srcOrd="0" destOrd="0" presId="urn:microsoft.com/office/officeart/2005/8/layout/radial4"/>
    <dgm:cxn modelId="{6E44714F-0575-484A-B320-6C5CD24502DE}" type="presOf" srcId="{8F3C4ABC-95BB-4E5A-8F70-EA46E4287CEF}" destId="{1C89A149-F88B-4380-A67E-0F6F96E6BEB8}" srcOrd="0" destOrd="0" presId="urn:microsoft.com/office/officeart/2005/8/layout/radial4"/>
    <dgm:cxn modelId="{DD2D3D70-FB8D-4FD9-B1B8-09C5190A543C}" srcId="{598975D3-721C-4161-95B9-35738E3D2C22}" destId="{6815E59F-B6AC-43FD-95A7-DE3404A0B59F}" srcOrd="0" destOrd="0" parTransId="{D8406DAF-6BFF-4772-9ADF-02AC500B101B}" sibTransId="{032071F7-DA8E-4547-BA31-3849A8CAEF69}"/>
    <dgm:cxn modelId="{09E14151-80C0-4CC0-B7DC-C48DAF2B5D37}" type="presOf" srcId="{598975D3-721C-4161-95B9-35738E3D2C22}" destId="{48967A37-4F42-4298-8F55-0D5C925814CE}" srcOrd="0" destOrd="0" presId="urn:microsoft.com/office/officeart/2005/8/layout/radial4"/>
    <dgm:cxn modelId="{44071198-4F62-4E2B-BD4F-508E66B7BCE3}" type="presOf" srcId="{6815E59F-B6AC-43FD-95A7-DE3404A0B59F}" destId="{579BDC69-1BF9-42FB-8EB8-84738D99EAB5}" srcOrd="0" destOrd="0" presId="urn:microsoft.com/office/officeart/2005/8/layout/radial4"/>
    <dgm:cxn modelId="{219BCAA6-3014-4E29-96E5-9FDFD3B57AC7}" type="presOf" srcId="{7A6614FB-246B-4466-AD82-FB44E3833A85}" destId="{00B4031E-16E3-457E-B481-EF87CF02E8C6}" srcOrd="0" destOrd="0" presId="urn:microsoft.com/office/officeart/2005/8/layout/radial4"/>
    <dgm:cxn modelId="{464DD8B8-0E11-4AF8-BF3D-EF4549BDB159}" type="presOf" srcId="{4E169DA6-1CE7-4C00-9E67-6CA6E6BA736F}" destId="{ACE4FF70-F909-4862-9469-E00F58D9E689}" srcOrd="0" destOrd="0" presId="urn:microsoft.com/office/officeart/2005/8/layout/radial4"/>
    <dgm:cxn modelId="{CA1731C8-EA08-44AF-B605-387C22396705}" srcId="{6815E59F-B6AC-43FD-95A7-DE3404A0B59F}" destId="{FADC06B6-1108-452A-B590-0F11D2273F1A}" srcOrd="2" destOrd="0" parTransId="{A5A852DD-D18E-4814-8DE9-AEDAF2D183BF}" sibTransId="{E2532C9C-4066-4101-AB59-68D28C192AB2}"/>
    <dgm:cxn modelId="{0824CBD1-0495-4DDF-8C37-FA05D3792A3E}" type="presOf" srcId="{FADC06B6-1108-452A-B590-0F11D2273F1A}" destId="{C08F49ED-2A7C-4FFB-B8E5-7F613722B0EE}" srcOrd="0" destOrd="0" presId="urn:microsoft.com/office/officeart/2005/8/layout/radial4"/>
    <dgm:cxn modelId="{AD1444E1-A282-4D61-9669-674CDC865231}" srcId="{6815E59F-B6AC-43FD-95A7-DE3404A0B59F}" destId="{1BF08753-A75B-458E-A00B-980BA2311CDF}" srcOrd="1" destOrd="0" parTransId="{4E169DA6-1CE7-4C00-9E67-6CA6E6BA736F}" sibTransId="{22D9F5F5-E3D4-4D80-9204-268CDD46116D}"/>
    <dgm:cxn modelId="{CF566841-69B9-422B-8472-946A1DD45BCC}" type="presParOf" srcId="{48967A37-4F42-4298-8F55-0D5C925814CE}" destId="{579BDC69-1BF9-42FB-8EB8-84738D99EAB5}" srcOrd="0" destOrd="0" presId="urn:microsoft.com/office/officeart/2005/8/layout/radial4"/>
    <dgm:cxn modelId="{AF33140C-5612-4F4B-8012-4C705F76F7B6}" type="presParOf" srcId="{48967A37-4F42-4298-8F55-0D5C925814CE}" destId="{00B4031E-16E3-457E-B481-EF87CF02E8C6}" srcOrd="1" destOrd="0" presId="urn:microsoft.com/office/officeart/2005/8/layout/radial4"/>
    <dgm:cxn modelId="{8E04346A-4CB3-4494-9071-5ABDEF97AFFE}" type="presParOf" srcId="{48967A37-4F42-4298-8F55-0D5C925814CE}" destId="{1C89A149-F88B-4380-A67E-0F6F96E6BEB8}" srcOrd="2" destOrd="0" presId="urn:microsoft.com/office/officeart/2005/8/layout/radial4"/>
    <dgm:cxn modelId="{5E92ABC2-5125-4588-8065-EA89F0323D32}" type="presParOf" srcId="{48967A37-4F42-4298-8F55-0D5C925814CE}" destId="{ACE4FF70-F909-4862-9469-E00F58D9E689}" srcOrd="3" destOrd="0" presId="urn:microsoft.com/office/officeart/2005/8/layout/radial4"/>
    <dgm:cxn modelId="{79878AE2-0E82-4712-9856-2DE977F24A7B}" type="presParOf" srcId="{48967A37-4F42-4298-8F55-0D5C925814CE}" destId="{DF123A31-7529-4119-AC2B-CDE5CBA24CF3}" srcOrd="4" destOrd="0" presId="urn:microsoft.com/office/officeart/2005/8/layout/radial4"/>
    <dgm:cxn modelId="{7C5984B1-D367-4292-82DC-ECE80E03A944}" type="presParOf" srcId="{48967A37-4F42-4298-8F55-0D5C925814CE}" destId="{19D4786B-FD4C-45C6-A0F0-CF7B02AA214D}" srcOrd="5" destOrd="0" presId="urn:microsoft.com/office/officeart/2005/8/layout/radial4"/>
    <dgm:cxn modelId="{7F259272-9671-4E76-8000-A411865B96B3}" type="presParOf" srcId="{48967A37-4F42-4298-8F55-0D5C925814CE}" destId="{C08F49ED-2A7C-4FFB-B8E5-7F613722B0EE}" srcOrd="6" destOrd="0" presId="urn:microsoft.com/office/officeart/2005/8/layout/radial4"/>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D4B288-F5F6-4983-AC23-0F226CA91EB1}" type="doc">
      <dgm:prSet loTypeId="urn:microsoft.com/office/officeart/2008/layout/RadialCluster" loCatId="cycle" qsTypeId="urn:microsoft.com/office/officeart/2005/8/quickstyle/3d3" qsCatId="3D" csTypeId="urn:microsoft.com/office/officeart/2005/8/colors/colorful5" csCatId="colorful" phldr="1"/>
      <dgm:spPr/>
      <dgm:t>
        <a:bodyPr/>
        <a:lstStyle/>
        <a:p>
          <a:endParaRPr lang="en-US"/>
        </a:p>
      </dgm:t>
    </dgm:pt>
    <dgm:pt modelId="{455978D1-401A-4FEE-94C7-DB8788BA65EC}" type="pres">
      <dgm:prSet presAssocID="{47D4B288-F5F6-4983-AC23-0F226CA91EB1}" presName="Name0" presStyleCnt="0">
        <dgm:presLayoutVars>
          <dgm:chMax val="1"/>
          <dgm:chPref val="1"/>
          <dgm:dir/>
          <dgm:animOne val="branch"/>
          <dgm:animLvl val="lvl"/>
        </dgm:presLayoutVars>
      </dgm:prSet>
      <dgm:spPr/>
    </dgm:pt>
  </dgm:ptLst>
  <dgm:cxnLst>
    <dgm:cxn modelId="{C5D1D5D7-34F1-45D1-9359-F20EB003FB3F}" type="presOf" srcId="{47D4B288-F5F6-4983-AC23-0F226CA91EB1}" destId="{455978D1-401A-4FEE-94C7-DB8788BA65EC}" srcOrd="0" destOrd="0" presId="urn:microsoft.com/office/officeart/2008/layout/RadialCluster"/>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AB4E26-AE09-4CBB-BD22-0A2517C419FB}" type="doc">
      <dgm:prSet loTypeId="urn:microsoft.com/office/officeart/2005/8/layout/vList5" loCatId="list" qsTypeId="urn:microsoft.com/office/officeart/2005/8/quickstyle/simple4" qsCatId="simple" csTypeId="urn:microsoft.com/office/officeart/2005/8/colors/colorful5" csCatId="colorful" phldr="1"/>
      <dgm:spPr/>
      <dgm:t>
        <a:bodyPr/>
        <a:lstStyle/>
        <a:p>
          <a:endParaRPr lang="en-US"/>
        </a:p>
      </dgm:t>
    </dgm:pt>
    <dgm:pt modelId="{CB7F4C9B-A106-471B-B4C4-110C9F885E70}">
      <dgm:prSet phldrT="[Text]"/>
      <dgm:spPr/>
      <dgm:t>
        <a:bodyPr/>
        <a:lstStyle/>
        <a:p>
          <a:r>
            <a:rPr lang="en-US" dirty="0"/>
            <a:t>Public Sector</a:t>
          </a:r>
        </a:p>
      </dgm:t>
    </dgm:pt>
    <dgm:pt modelId="{4BB07EEC-CA45-45B1-AAB2-B37860C55CCC}" type="parTrans" cxnId="{FBD0A850-30BD-4A1A-9776-2475ED6759D0}">
      <dgm:prSet/>
      <dgm:spPr/>
      <dgm:t>
        <a:bodyPr/>
        <a:lstStyle/>
        <a:p>
          <a:endParaRPr lang="en-US"/>
        </a:p>
      </dgm:t>
    </dgm:pt>
    <dgm:pt modelId="{958DBFB3-4A9A-488B-B522-CAA4B2865299}" type="sibTrans" cxnId="{FBD0A850-30BD-4A1A-9776-2475ED6759D0}">
      <dgm:prSet/>
      <dgm:spPr/>
      <dgm:t>
        <a:bodyPr/>
        <a:lstStyle/>
        <a:p>
          <a:endParaRPr lang="en-US"/>
        </a:p>
      </dgm:t>
    </dgm:pt>
    <dgm:pt modelId="{720B8CA4-4A09-4910-A982-89415443F057}">
      <dgm:prSet phldrT="[Text]"/>
      <dgm:spPr/>
      <dgm:t>
        <a:bodyPr/>
        <a:lstStyle/>
        <a:p>
          <a:r>
            <a:rPr lang="en-US" dirty="0"/>
            <a:t>Controlled by government</a:t>
          </a:r>
        </a:p>
      </dgm:t>
    </dgm:pt>
    <dgm:pt modelId="{328B0DDE-B58D-4553-91D3-FA2CD16845B1}" type="parTrans" cxnId="{4FE39B82-A837-4A26-930B-88EF1BF004EB}">
      <dgm:prSet/>
      <dgm:spPr/>
      <dgm:t>
        <a:bodyPr/>
        <a:lstStyle/>
        <a:p>
          <a:endParaRPr lang="en-US"/>
        </a:p>
      </dgm:t>
    </dgm:pt>
    <dgm:pt modelId="{40AAB57F-ACFA-4934-905F-32452CEAA6C3}" type="sibTrans" cxnId="{4FE39B82-A837-4A26-930B-88EF1BF004EB}">
      <dgm:prSet/>
      <dgm:spPr/>
      <dgm:t>
        <a:bodyPr/>
        <a:lstStyle/>
        <a:p>
          <a:endParaRPr lang="en-US"/>
        </a:p>
      </dgm:t>
    </dgm:pt>
    <dgm:pt modelId="{A77DCDB5-839E-4AD6-9E11-421CC3289392}">
      <dgm:prSet phldrT="[Text]"/>
      <dgm:spPr/>
      <dgm:t>
        <a:bodyPr/>
        <a:lstStyle/>
        <a:p>
          <a:r>
            <a:rPr lang="en-US" dirty="0"/>
            <a:t>Serve the Public</a:t>
          </a:r>
        </a:p>
      </dgm:t>
    </dgm:pt>
    <dgm:pt modelId="{A74C9ECA-C174-47DC-915B-9975FE3E10DD}" type="parTrans" cxnId="{9C8F6F1A-B1D0-449A-961E-579DF1DF60D6}">
      <dgm:prSet/>
      <dgm:spPr/>
      <dgm:t>
        <a:bodyPr/>
        <a:lstStyle/>
        <a:p>
          <a:endParaRPr lang="en-US"/>
        </a:p>
      </dgm:t>
    </dgm:pt>
    <dgm:pt modelId="{59B6FF30-FA42-40DA-A969-AB459ADE09E5}" type="sibTrans" cxnId="{9C8F6F1A-B1D0-449A-961E-579DF1DF60D6}">
      <dgm:prSet/>
      <dgm:spPr/>
      <dgm:t>
        <a:bodyPr/>
        <a:lstStyle/>
        <a:p>
          <a:endParaRPr lang="en-US"/>
        </a:p>
      </dgm:t>
    </dgm:pt>
    <dgm:pt modelId="{0AE338E5-16E1-4135-9D95-94B8238ADB16}">
      <dgm:prSet phldrT="[Text]"/>
      <dgm:spPr/>
      <dgm:t>
        <a:bodyPr/>
        <a:lstStyle/>
        <a:p>
          <a:r>
            <a:rPr lang="en-US" dirty="0"/>
            <a:t>Job Stability</a:t>
          </a:r>
        </a:p>
      </dgm:t>
    </dgm:pt>
    <dgm:pt modelId="{E4FB68C6-9ED9-4346-84C2-7A40E30F20FD}" type="parTrans" cxnId="{512D558B-048F-480C-AE8A-61ECCA479ECA}">
      <dgm:prSet/>
      <dgm:spPr/>
      <dgm:t>
        <a:bodyPr/>
        <a:lstStyle/>
        <a:p>
          <a:endParaRPr lang="en-US"/>
        </a:p>
      </dgm:t>
    </dgm:pt>
    <dgm:pt modelId="{99CC96B1-0B96-499C-BF0F-93D82E4F47F7}" type="sibTrans" cxnId="{512D558B-048F-480C-AE8A-61ECCA479ECA}">
      <dgm:prSet/>
      <dgm:spPr/>
      <dgm:t>
        <a:bodyPr/>
        <a:lstStyle/>
        <a:p>
          <a:endParaRPr lang="en-US"/>
        </a:p>
      </dgm:t>
    </dgm:pt>
    <dgm:pt modelId="{CC4DEB00-7E2C-47AF-A607-326CF0CC0224}">
      <dgm:prSet phldrT="[Text]"/>
      <dgm:spPr/>
      <dgm:t>
        <a:bodyPr/>
        <a:lstStyle/>
        <a:p>
          <a:r>
            <a:rPr lang="en-US" dirty="0"/>
            <a:t>Private Sector</a:t>
          </a:r>
        </a:p>
      </dgm:t>
    </dgm:pt>
    <dgm:pt modelId="{8DBD70AE-0C25-4B07-97CB-6FEDCBF6B8C8}" type="parTrans" cxnId="{7EFC5974-F3F6-4DB3-87CE-A46B6C4C2883}">
      <dgm:prSet/>
      <dgm:spPr/>
      <dgm:t>
        <a:bodyPr/>
        <a:lstStyle/>
        <a:p>
          <a:endParaRPr lang="en-US"/>
        </a:p>
      </dgm:t>
    </dgm:pt>
    <dgm:pt modelId="{C39C4A6E-A574-4089-B115-BAC4D4A84B4C}" type="sibTrans" cxnId="{7EFC5974-F3F6-4DB3-87CE-A46B6C4C2883}">
      <dgm:prSet/>
      <dgm:spPr/>
      <dgm:t>
        <a:bodyPr/>
        <a:lstStyle/>
        <a:p>
          <a:endParaRPr lang="en-US"/>
        </a:p>
      </dgm:t>
    </dgm:pt>
    <dgm:pt modelId="{7DC3DAA2-540B-4BEE-87D9-13332FB2C5C8}">
      <dgm:prSet phldrT="[Text]"/>
      <dgm:spPr/>
      <dgm:t>
        <a:bodyPr/>
        <a:lstStyle/>
        <a:p>
          <a:r>
            <a:rPr lang="en-US" dirty="0"/>
            <a:t>Controlled by Individuals/Groups</a:t>
          </a:r>
        </a:p>
      </dgm:t>
    </dgm:pt>
    <dgm:pt modelId="{BC10755D-46CE-456C-A6DB-B6AFADB3DCBD}" type="parTrans" cxnId="{E7D6E8A8-B817-445E-9411-2BBE3D962A2A}">
      <dgm:prSet/>
      <dgm:spPr/>
      <dgm:t>
        <a:bodyPr/>
        <a:lstStyle/>
        <a:p>
          <a:endParaRPr lang="en-US"/>
        </a:p>
      </dgm:t>
    </dgm:pt>
    <dgm:pt modelId="{566D3CBC-795B-4F58-B359-B1A4FC453104}" type="sibTrans" cxnId="{E7D6E8A8-B817-445E-9411-2BBE3D962A2A}">
      <dgm:prSet/>
      <dgm:spPr/>
      <dgm:t>
        <a:bodyPr/>
        <a:lstStyle/>
        <a:p>
          <a:endParaRPr lang="en-US"/>
        </a:p>
      </dgm:t>
    </dgm:pt>
    <dgm:pt modelId="{1BD23EB6-7BDA-49C6-A6A0-F585B47B1817}">
      <dgm:prSet phldrT="[Text]"/>
      <dgm:spPr/>
      <dgm:t>
        <a:bodyPr/>
        <a:lstStyle/>
        <a:p>
          <a:r>
            <a:rPr lang="en-US" dirty="0"/>
            <a:t>Earn Profits</a:t>
          </a:r>
        </a:p>
      </dgm:t>
    </dgm:pt>
    <dgm:pt modelId="{DD2D3AF7-DEE8-4279-A6FE-B265D8086745}" type="parTrans" cxnId="{BA6D7A33-7EE9-4CD1-9FC4-FC2BC985D1B4}">
      <dgm:prSet/>
      <dgm:spPr/>
      <dgm:t>
        <a:bodyPr/>
        <a:lstStyle/>
        <a:p>
          <a:endParaRPr lang="en-US"/>
        </a:p>
      </dgm:t>
    </dgm:pt>
    <dgm:pt modelId="{B6979EA4-1D15-4B9C-A382-1117786EC513}" type="sibTrans" cxnId="{BA6D7A33-7EE9-4CD1-9FC4-FC2BC985D1B4}">
      <dgm:prSet/>
      <dgm:spPr/>
      <dgm:t>
        <a:bodyPr/>
        <a:lstStyle/>
        <a:p>
          <a:endParaRPr lang="en-US"/>
        </a:p>
      </dgm:t>
    </dgm:pt>
    <dgm:pt modelId="{4A0E95BC-F302-413E-98B9-9C9836F668BA}">
      <dgm:prSet phldrT="[Text]"/>
      <dgm:spPr/>
      <dgm:t>
        <a:bodyPr/>
        <a:lstStyle/>
        <a:p>
          <a:r>
            <a:rPr lang="en-US" dirty="0"/>
            <a:t>Job Instability</a:t>
          </a:r>
        </a:p>
      </dgm:t>
    </dgm:pt>
    <dgm:pt modelId="{1F3C4349-F4E8-4036-95F5-3BA07933CB03}" type="parTrans" cxnId="{AADAFC46-10DF-4937-928A-369ECBBE1079}">
      <dgm:prSet/>
      <dgm:spPr/>
      <dgm:t>
        <a:bodyPr/>
        <a:lstStyle/>
        <a:p>
          <a:endParaRPr lang="en-US"/>
        </a:p>
      </dgm:t>
    </dgm:pt>
    <dgm:pt modelId="{88D40BAD-2E9A-4559-B2C4-362137574988}" type="sibTrans" cxnId="{AADAFC46-10DF-4937-928A-369ECBBE1079}">
      <dgm:prSet/>
      <dgm:spPr/>
      <dgm:t>
        <a:bodyPr/>
        <a:lstStyle/>
        <a:p>
          <a:endParaRPr lang="en-US"/>
        </a:p>
      </dgm:t>
    </dgm:pt>
    <dgm:pt modelId="{B12B7F10-46FB-4523-A2E6-27C628C20782}" type="pres">
      <dgm:prSet presAssocID="{5AAB4E26-AE09-4CBB-BD22-0A2517C419FB}" presName="Name0" presStyleCnt="0">
        <dgm:presLayoutVars>
          <dgm:dir/>
          <dgm:animLvl val="lvl"/>
          <dgm:resizeHandles val="exact"/>
        </dgm:presLayoutVars>
      </dgm:prSet>
      <dgm:spPr/>
    </dgm:pt>
    <dgm:pt modelId="{C2A0EAD5-D39B-4CDA-8959-96A529B09ACC}" type="pres">
      <dgm:prSet presAssocID="{CB7F4C9B-A106-471B-B4C4-110C9F885E70}" presName="linNode" presStyleCnt="0"/>
      <dgm:spPr/>
    </dgm:pt>
    <dgm:pt modelId="{639BD813-4B98-433A-B676-7B78F37D36A3}" type="pres">
      <dgm:prSet presAssocID="{CB7F4C9B-A106-471B-B4C4-110C9F885E70}" presName="parentText" presStyleLbl="node1" presStyleIdx="0" presStyleCnt="2">
        <dgm:presLayoutVars>
          <dgm:chMax val="1"/>
          <dgm:bulletEnabled val="1"/>
        </dgm:presLayoutVars>
      </dgm:prSet>
      <dgm:spPr/>
    </dgm:pt>
    <dgm:pt modelId="{8E884739-620C-4CA7-B2FD-5BC70CE68D98}" type="pres">
      <dgm:prSet presAssocID="{CB7F4C9B-A106-471B-B4C4-110C9F885E70}" presName="descendantText" presStyleLbl="alignAccFollowNode1" presStyleIdx="0" presStyleCnt="2">
        <dgm:presLayoutVars>
          <dgm:bulletEnabled val="1"/>
        </dgm:presLayoutVars>
      </dgm:prSet>
      <dgm:spPr/>
    </dgm:pt>
    <dgm:pt modelId="{7309AD12-1F85-4029-90B4-F8A38D60BB0A}" type="pres">
      <dgm:prSet presAssocID="{958DBFB3-4A9A-488B-B522-CAA4B2865299}" presName="sp" presStyleCnt="0"/>
      <dgm:spPr/>
    </dgm:pt>
    <dgm:pt modelId="{5649A7B0-87FA-43D1-B084-45EC7E3F33FD}" type="pres">
      <dgm:prSet presAssocID="{CC4DEB00-7E2C-47AF-A607-326CF0CC0224}" presName="linNode" presStyleCnt="0"/>
      <dgm:spPr/>
    </dgm:pt>
    <dgm:pt modelId="{6F87ACBB-54E5-43D3-ABB4-E7C362CA9EB3}" type="pres">
      <dgm:prSet presAssocID="{CC4DEB00-7E2C-47AF-A607-326CF0CC0224}" presName="parentText" presStyleLbl="node1" presStyleIdx="1" presStyleCnt="2">
        <dgm:presLayoutVars>
          <dgm:chMax val="1"/>
          <dgm:bulletEnabled val="1"/>
        </dgm:presLayoutVars>
      </dgm:prSet>
      <dgm:spPr/>
    </dgm:pt>
    <dgm:pt modelId="{D7A774E6-5D48-47E3-9C2F-F49F703C0649}" type="pres">
      <dgm:prSet presAssocID="{CC4DEB00-7E2C-47AF-A607-326CF0CC0224}" presName="descendantText" presStyleLbl="alignAccFollowNode1" presStyleIdx="1" presStyleCnt="2" custLinFactNeighborY="0">
        <dgm:presLayoutVars>
          <dgm:bulletEnabled val="1"/>
        </dgm:presLayoutVars>
      </dgm:prSet>
      <dgm:spPr/>
    </dgm:pt>
  </dgm:ptLst>
  <dgm:cxnLst>
    <dgm:cxn modelId="{9C8F6F1A-B1D0-449A-961E-579DF1DF60D6}" srcId="{CB7F4C9B-A106-471B-B4C4-110C9F885E70}" destId="{A77DCDB5-839E-4AD6-9E11-421CC3289392}" srcOrd="1" destOrd="0" parTransId="{A74C9ECA-C174-47DC-915B-9975FE3E10DD}" sibTransId="{59B6FF30-FA42-40DA-A969-AB459ADE09E5}"/>
    <dgm:cxn modelId="{1DBB551D-B2CA-4EEC-A252-E4301BDCE27D}" type="presOf" srcId="{1BD23EB6-7BDA-49C6-A6A0-F585B47B1817}" destId="{D7A774E6-5D48-47E3-9C2F-F49F703C0649}" srcOrd="0" destOrd="1" presId="urn:microsoft.com/office/officeart/2005/8/layout/vList5"/>
    <dgm:cxn modelId="{E03CF12A-2D3C-4B8C-99CE-50D1C01BC246}" type="presOf" srcId="{0AE338E5-16E1-4135-9D95-94B8238ADB16}" destId="{8E884739-620C-4CA7-B2FD-5BC70CE68D98}" srcOrd="0" destOrd="2" presId="urn:microsoft.com/office/officeart/2005/8/layout/vList5"/>
    <dgm:cxn modelId="{BA6D7A33-7EE9-4CD1-9FC4-FC2BC985D1B4}" srcId="{CC4DEB00-7E2C-47AF-A607-326CF0CC0224}" destId="{1BD23EB6-7BDA-49C6-A6A0-F585B47B1817}" srcOrd="1" destOrd="0" parTransId="{DD2D3AF7-DEE8-4279-A6FE-B265D8086745}" sibTransId="{B6979EA4-1D15-4B9C-A382-1117786EC513}"/>
    <dgm:cxn modelId="{7C69F534-B0AC-4CF5-8CA9-499C26DF8772}" type="presOf" srcId="{720B8CA4-4A09-4910-A982-89415443F057}" destId="{8E884739-620C-4CA7-B2FD-5BC70CE68D98}" srcOrd="0" destOrd="0" presId="urn:microsoft.com/office/officeart/2005/8/layout/vList5"/>
    <dgm:cxn modelId="{82F2A236-473A-44A2-8905-B924FA65756B}" type="presOf" srcId="{4A0E95BC-F302-413E-98B9-9C9836F668BA}" destId="{D7A774E6-5D48-47E3-9C2F-F49F703C0649}" srcOrd="0" destOrd="2" presId="urn:microsoft.com/office/officeart/2005/8/layout/vList5"/>
    <dgm:cxn modelId="{D19ED044-46B9-4C24-B1D5-B4BFE6AB9ADB}" type="presOf" srcId="{A77DCDB5-839E-4AD6-9E11-421CC3289392}" destId="{8E884739-620C-4CA7-B2FD-5BC70CE68D98}" srcOrd="0" destOrd="1" presId="urn:microsoft.com/office/officeart/2005/8/layout/vList5"/>
    <dgm:cxn modelId="{AADAFC46-10DF-4937-928A-369ECBBE1079}" srcId="{CC4DEB00-7E2C-47AF-A607-326CF0CC0224}" destId="{4A0E95BC-F302-413E-98B9-9C9836F668BA}" srcOrd="2" destOrd="0" parTransId="{1F3C4349-F4E8-4036-95F5-3BA07933CB03}" sibTransId="{88D40BAD-2E9A-4559-B2C4-362137574988}"/>
    <dgm:cxn modelId="{FBD0A850-30BD-4A1A-9776-2475ED6759D0}" srcId="{5AAB4E26-AE09-4CBB-BD22-0A2517C419FB}" destId="{CB7F4C9B-A106-471B-B4C4-110C9F885E70}" srcOrd="0" destOrd="0" parTransId="{4BB07EEC-CA45-45B1-AAB2-B37860C55CCC}" sibTransId="{958DBFB3-4A9A-488B-B522-CAA4B2865299}"/>
    <dgm:cxn modelId="{7EFC5974-F3F6-4DB3-87CE-A46B6C4C2883}" srcId="{5AAB4E26-AE09-4CBB-BD22-0A2517C419FB}" destId="{CC4DEB00-7E2C-47AF-A607-326CF0CC0224}" srcOrd="1" destOrd="0" parTransId="{8DBD70AE-0C25-4B07-97CB-6FEDCBF6B8C8}" sibTransId="{C39C4A6E-A574-4089-B115-BAC4D4A84B4C}"/>
    <dgm:cxn modelId="{4FE39B82-A837-4A26-930B-88EF1BF004EB}" srcId="{CB7F4C9B-A106-471B-B4C4-110C9F885E70}" destId="{720B8CA4-4A09-4910-A982-89415443F057}" srcOrd="0" destOrd="0" parTransId="{328B0DDE-B58D-4553-91D3-FA2CD16845B1}" sibTransId="{40AAB57F-ACFA-4934-905F-32452CEAA6C3}"/>
    <dgm:cxn modelId="{512D558B-048F-480C-AE8A-61ECCA479ECA}" srcId="{CB7F4C9B-A106-471B-B4C4-110C9F885E70}" destId="{0AE338E5-16E1-4135-9D95-94B8238ADB16}" srcOrd="2" destOrd="0" parTransId="{E4FB68C6-9ED9-4346-84C2-7A40E30F20FD}" sibTransId="{99CC96B1-0B96-499C-BF0F-93D82E4F47F7}"/>
    <dgm:cxn modelId="{E7D6E8A8-B817-445E-9411-2BBE3D962A2A}" srcId="{CC4DEB00-7E2C-47AF-A607-326CF0CC0224}" destId="{7DC3DAA2-540B-4BEE-87D9-13332FB2C5C8}" srcOrd="0" destOrd="0" parTransId="{BC10755D-46CE-456C-A6DB-B6AFADB3DCBD}" sibTransId="{566D3CBC-795B-4F58-B359-B1A4FC453104}"/>
    <dgm:cxn modelId="{CE3A23AC-4E3D-45A4-9816-1C8D32ACC4B2}" type="presOf" srcId="{CC4DEB00-7E2C-47AF-A607-326CF0CC0224}" destId="{6F87ACBB-54E5-43D3-ABB4-E7C362CA9EB3}" srcOrd="0" destOrd="0" presId="urn:microsoft.com/office/officeart/2005/8/layout/vList5"/>
    <dgm:cxn modelId="{9688A3D1-D3A2-4C3A-8820-16C431FA33C3}" type="presOf" srcId="{7DC3DAA2-540B-4BEE-87D9-13332FB2C5C8}" destId="{D7A774E6-5D48-47E3-9C2F-F49F703C0649}" srcOrd="0" destOrd="0" presId="urn:microsoft.com/office/officeart/2005/8/layout/vList5"/>
    <dgm:cxn modelId="{18348EF2-BF7F-41FD-9C8C-F2676888D1EB}" type="presOf" srcId="{5AAB4E26-AE09-4CBB-BD22-0A2517C419FB}" destId="{B12B7F10-46FB-4523-A2E6-27C628C20782}" srcOrd="0" destOrd="0" presId="urn:microsoft.com/office/officeart/2005/8/layout/vList5"/>
    <dgm:cxn modelId="{4057C6FC-1620-4F12-9881-740E97236EBE}" type="presOf" srcId="{CB7F4C9B-A106-471B-B4C4-110C9F885E70}" destId="{639BD813-4B98-433A-B676-7B78F37D36A3}" srcOrd="0" destOrd="0" presId="urn:microsoft.com/office/officeart/2005/8/layout/vList5"/>
    <dgm:cxn modelId="{152C1ACA-1A04-4A5F-B76C-2FC8ABDF90CF}" type="presParOf" srcId="{B12B7F10-46FB-4523-A2E6-27C628C20782}" destId="{C2A0EAD5-D39B-4CDA-8959-96A529B09ACC}" srcOrd="0" destOrd="0" presId="urn:microsoft.com/office/officeart/2005/8/layout/vList5"/>
    <dgm:cxn modelId="{83B8734C-DB10-4FEE-AB9B-BE5DCC2AD389}" type="presParOf" srcId="{C2A0EAD5-D39B-4CDA-8959-96A529B09ACC}" destId="{639BD813-4B98-433A-B676-7B78F37D36A3}" srcOrd="0" destOrd="0" presId="urn:microsoft.com/office/officeart/2005/8/layout/vList5"/>
    <dgm:cxn modelId="{86774467-5919-4821-BF2E-1A2314558806}" type="presParOf" srcId="{C2A0EAD5-D39B-4CDA-8959-96A529B09ACC}" destId="{8E884739-620C-4CA7-B2FD-5BC70CE68D98}" srcOrd="1" destOrd="0" presId="urn:microsoft.com/office/officeart/2005/8/layout/vList5"/>
    <dgm:cxn modelId="{1A417111-BAD5-4818-8D7F-D12FF26AD980}" type="presParOf" srcId="{B12B7F10-46FB-4523-A2E6-27C628C20782}" destId="{7309AD12-1F85-4029-90B4-F8A38D60BB0A}" srcOrd="1" destOrd="0" presId="urn:microsoft.com/office/officeart/2005/8/layout/vList5"/>
    <dgm:cxn modelId="{47B52B1B-FAB5-4E32-B56D-D4644D6FBB29}" type="presParOf" srcId="{B12B7F10-46FB-4523-A2E6-27C628C20782}" destId="{5649A7B0-87FA-43D1-B084-45EC7E3F33FD}" srcOrd="2" destOrd="0" presId="urn:microsoft.com/office/officeart/2005/8/layout/vList5"/>
    <dgm:cxn modelId="{FD2BEBA4-6952-498F-AFD0-574E5CFBFA73}" type="presParOf" srcId="{5649A7B0-87FA-43D1-B084-45EC7E3F33FD}" destId="{6F87ACBB-54E5-43D3-ABB4-E7C362CA9EB3}" srcOrd="0" destOrd="0" presId="urn:microsoft.com/office/officeart/2005/8/layout/vList5"/>
    <dgm:cxn modelId="{CA9C8D7E-4A3F-4001-B1BC-B6E8F5ABCFF5}" type="presParOf" srcId="{5649A7B0-87FA-43D1-B084-45EC7E3F33FD}" destId="{D7A774E6-5D48-47E3-9C2F-F49F703C064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E63F2B-2F12-4A8A-9002-14E2D144008C}"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n-US"/>
        </a:p>
      </dgm:t>
    </dgm:pt>
    <dgm:pt modelId="{7F11A3A0-8160-434D-8A99-9354442437A9}">
      <dgm:prSet/>
      <dgm:spPr/>
      <dgm:t>
        <a:bodyPr/>
        <a:lstStyle/>
        <a:p>
          <a:endParaRPr lang="en-US"/>
        </a:p>
      </dgm:t>
    </dgm:pt>
    <dgm:pt modelId="{C17C020E-DACE-48FA-98F2-2A0423C5F4B4}" type="parTrans" cxnId="{83FA7D2E-D04A-4641-A390-8812E83499AF}">
      <dgm:prSet/>
      <dgm:spPr/>
      <dgm:t>
        <a:bodyPr/>
        <a:lstStyle/>
        <a:p>
          <a:endParaRPr lang="en-US"/>
        </a:p>
      </dgm:t>
    </dgm:pt>
    <dgm:pt modelId="{0431E922-7C16-4025-85A2-D89A1991B43A}" type="sibTrans" cxnId="{83FA7D2E-D04A-4641-A390-8812E83499AF}">
      <dgm:prSet/>
      <dgm:spPr/>
      <dgm:t>
        <a:bodyPr/>
        <a:lstStyle/>
        <a:p>
          <a:endParaRPr lang="en-US"/>
        </a:p>
      </dgm:t>
    </dgm:pt>
    <dgm:pt modelId="{2EF2DCD6-DB5C-43F8-9F17-FC88B625E4BB}">
      <dgm:prSet custT="1"/>
      <dgm:spPr/>
      <dgm:t>
        <a:bodyPr/>
        <a:lstStyle/>
        <a:p>
          <a:endParaRPr lang="en-US" sz="2800" dirty="0"/>
        </a:p>
      </dgm:t>
    </dgm:pt>
    <dgm:pt modelId="{632ECF4E-8D1A-440F-A2E2-89C87A4DE53F}" type="parTrans" cxnId="{D01B6D9D-75EF-4C42-8DFE-3ABB32802D47}">
      <dgm:prSet/>
      <dgm:spPr/>
      <dgm:t>
        <a:bodyPr/>
        <a:lstStyle/>
        <a:p>
          <a:endParaRPr lang="en-US"/>
        </a:p>
      </dgm:t>
    </dgm:pt>
    <dgm:pt modelId="{232D1B2E-3F83-46B5-9369-0F3DFA55B178}" type="sibTrans" cxnId="{D01B6D9D-75EF-4C42-8DFE-3ABB32802D47}">
      <dgm:prSet/>
      <dgm:spPr/>
      <dgm:t>
        <a:bodyPr/>
        <a:lstStyle/>
        <a:p>
          <a:endParaRPr lang="en-US"/>
        </a:p>
      </dgm:t>
    </dgm:pt>
    <dgm:pt modelId="{F7F5355A-8BAC-4E06-B163-E3DC3C96D4FB}">
      <dgm:prSet custT="1"/>
      <dgm:spPr/>
      <dgm:t>
        <a:bodyPr/>
        <a:lstStyle/>
        <a:p>
          <a:r>
            <a:rPr lang="en-US" sz="2800" dirty="0"/>
            <a:t>Does the wage gap (if any) between these sectors increases moonlighting activities in the country? </a:t>
          </a:r>
        </a:p>
      </dgm:t>
    </dgm:pt>
    <dgm:pt modelId="{E75AF968-D47D-44FF-A7C6-F7A495078E78}" type="parTrans" cxnId="{A13953D7-C648-48C1-A860-1D01259FAC1E}">
      <dgm:prSet/>
      <dgm:spPr/>
      <dgm:t>
        <a:bodyPr/>
        <a:lstStyle/>
        <a:p>
          <a:endParaRPr lang="en-US"/>
        </a:p>
      </dgm:t>
    </dgm:pt>
    <dgm:pt modelId="{84EF4CD4-5559-4FBD-9870-A754F19D3F1D}" type="sibTrans" cxnId="{A13953D7-C648-48C1-A860-1D01259FAC1E}">
      <dgm:prSet/>
      <dgm:spPr/>
      <dgm:t>
        <a:bodyPr/>
        <a:lstStyle/>
        <a:p>
          <a:endParaRPr lang="en-US"/>
        </a:p>
      </dgm:t>
    </dgm:pt>
    <dgm:pt modelId="{C2CCB6E6-9357-4FF9-9939-8CB72D796083}">
      <dgm:prSet custT="1"/>
      <dgm:spPr/>
      <dgm:t>
        <a:bodyPr/>
        <a:lstStyle/>
        <a:p>
          <a:r>
            <a:rPr lang="en-US" sz="2800" dirty="0">
              <a:latin typeface="Rockwell" panose="02060603020205020403" pitchFamily="18" charset="0"/>
              <a:ea typeface="Times New Roman" panose="02020603050405020304" pitchFamily="18" charset="0"/>
            </a:rPr>
            <a:t>What are the motives for moonlighting?</a:t>
          </a:r>
          <a:endParaRPr lang="en-US" sz="2800" dirty="0">
            <a:latin typeface="Rockwell" panose="02060603020205020403" pitchFamily="18" charset="0"/>
          </a:endParaRPr>
        </a:p>
      </dgm:t>
    </dgm:pt>
    <dgm:pt modelId="{EDC2F326-3DA5-4A68-AB97-149CD541CC82}" type="parTrans" cxnId="{FF56664F-953E-432F-BE00-96DA20D7E26B}">
      <dgm:prSet/>
      <dgm:spPr/>
      <dgm:t>
        <a:bodyPr/>
        <a:lstStyle/>
        <a:p>
          <a:endParaRPr lang="en-US"/>
        </a:p>
      </dgm:t>
    </dgm:pt>
    <dgm:pt modelId="{3F096150-9477-44CC-AF2D-9BBC26B4F5FB}" type="sibTrans" cxnId="{FF56664F-953E-432F-BE00-96DA20D7E26B}">
      <dgm:prSet/>
      <dgm:spPr/>
      <dgm:t>
        <a:bodyPr/>
        <a:lstStyle/>
        <a:p>
          <a:endParaRPr lang="en-US"/>
        </a:p>
      </dgm:t>
    </dgm:pt>
    <dgm:pt modelId="{919A0F27-7C5B-45DF-9E99-521D8147C499}">
      <dgm:prSet custT="1"/>
      <dgm:spPr/>
      <dgm:t>
        <a:bodyPr/>
        <a:lstStyle/>
        <a:p>
          <a:endParaRPr lang="en-US" sz="2800" dirty="0"/>
        </a:p>
      </dgm:t>
    </dgm:pt>
    <dgm:pt modelId="{71AB6B66-ACD3-4E24-8FF8-A21241C83BC9}" type="parTrans" cxnId="{BED47B10-9EA0-497F-ADA9-5BC80CF15BAF}">
      <dgm:prSet/>
      <dgm:spPr/>
      <dgm:t>
        <a:bodyPr/>
        <a:lstStyle/>
        <a:p>
          <a:endParaRPr lang="en-US"/>
        </a:p>
      </dgm:t>
    </dgm:pt>
    <dgm:pt modelId="{76F7AB0B-287D-4D98-834F-36678AFF1B03}" type="sibTrans" cxnId="{BED47B10-9EA0-497F-ADA9-5BC80CF15BAF}">
      <dgm:prSet/>
      <dgm:spPr/>
      <dgm:t>
        <a:bodyPr/>
        <a:lstStyle/>
        <a:p>
          <a:endParaRPr lang="en-US"/>
        </a:p>
      </dgm:t>
    </dgm:pt>
    <dgm:pt modelId="{D4CD7133-215B-474C-916B-64B305695660}" type="pres">
      <dgm:prSet presAssocID="{56E63F2B-2F12-4A8A-9002-14E2D144008C}" presName="Name0" presStyleCnt="0">
        <dgm:presLayoutVars>
          <dgm:dir/>
          <dgm:animLvl val="lvl"/>
          <dgm:resizeHandles val="exact"/>
        </dgm:presLayoutVars>
      </dgm:prSet>
      <dgm:spPr/>
    </dgm:pt>
    <dgm:pt modelId="{301043BE-CCA8-4366-A3D5-E9F2F694CA19}" type="pres">
      <dgm:prSet presAssocID="{7F11A3A0-8160-434D-8A99-9354442437A9}" presName="composite" presStyleCnt="0"/>
      <dgm:spPr/>
    </dgm:pt>
    <dgm:pt modelId="{CE87BE23-2D4B-4946-8FA8-7B2F6948FDD8}" type="pres">
      <dgm:prSet presAssocID="{7F11A3A0-8160-434D-8A99-9354442437A9}" presName="parTx" presStyleLbl="alignNode1" presStyleIdx="0" presStyleCnt="1">
        <dgm:presLayoutVars>
          <dgm:chMax val="0"/>
          <dgm:chPref val="0"/>
          <dgm:bulletEnabled val="1"/>
        </dgm:presLayoutVars>
      </dgm:prSet>
      <dgm:spPr/>
    </dgm:pt>
    <dgm:pt modelId="{32E6E28C-ACC5-4F4C-AA13-0595E02A0081}" type="pres">
      <dgm:prSet presAssocID="{7F11A3A0-8160-434D-8A99-9354442437A9}" presName="desTx" presStyleLbl="alignAccFollowNode1" presStyleIdx="0" presStyleCnt="1">
        <dgm:presLayoutVars>
          <dgm:bulletEnabled val="1"/>
        </dgm:presLayoutVars>
      </dgm:prSet>
      <dgm:spPr/>
    </dgm:pt>
  </dgm:ptLst>
  <dgm:cxnLst>
    <dgm:cxn modelId="{BED47B10-9EA0-497F-ADA9-5BC80CF15BAF}" srcId="{7F11A3A0-8160-434D-8A99-9354442437A9}" destId="{919A0F27-7C5B-45DF-9E99-521D8147C499}" srcOrd="2" destOrd="0" parTransId="{71AB6B66-ACD3-4E24-8FF8-A21241C83BC9}" sibTransId="{76F7AB0B-287D-4D98-834F-36678AFF1B03}"/>
    <dgm:cxn modelId="{83FA7D2E-D04A-4641-A390-8812E83499AF}" srcId="{56E63F2B-2F12-4A8A-9002-14E2D144008C}" destId="{7F11A3A0-8160-434D-8A99-9354442437A9}" srcOrd="0" destOrd="0" parTransId="{C17C020E-DACE-48FA-98F2-2A0423C5F4B4}" sibTransId="{0431E922-7C16-4025-85A2-D89A1991B43A}"/>
    <dgm:cxn modelId="{FA173B44-990C-444F-8A9C-0FA87AABF49F}" type="presOf" srcId="{F7F5355A-8BAC-4E06-B163-E3DC3C96D4FB}" destId="{32E6E28C-ACC5-4F4C-AA13-0595E02A0081}" srcOrd="0" destOrd="3" presId="urn:microsoft.com/office/officeart/2005/8/layout/hList1"/>
    <dgm:cxn modelId="{C9BB124B-856D-49DD-9D7F-CC5342A9ADB4}" type="presOf" srcId="{919A0F27-7C5B-45DF-9E99-521D8147C499}" destId="{32E6E28C-ACC5-4F4C-AA13-0595E02A0081}" srcOrd="0" destOrd="2" presId="urn:microsoft.com/office/officeart/2005/8/layout/hList1"/>
    <dgm:cxn modelId="{FF56664F-953E-432F-BE00-96DA20D7E26B}" srcId="{7F11A3A0-8160-434D-8A99-9354442437A9}" destId="{C2CCB6E6-9357-4FF9-9939-8CB72D796083}" srcOrd="1" destOrd="0" parTransId="{EDC2F326-3DA5-4A68-AB97-149CD541CC82}" sibTransId="{3F096150-9477-44CC-AF2D-9BBC26B4F5FB}"/>
    <dgm:cxn modelId="{D01B6D9D-75EF-4C42-8DFE-3ABB32802D47}" srcId="{7F11A3A0-8160-434D-8A99-9354442437A9}" destId="{2EF2DCD6-DB5C-43F8-9F17-FC88B625E4BB}" srcOrd="0" destOrd="0" parTransId="{632ECF4E-8D1A-440F-A2E2-89C87A4DE53F}" sibTransId="{232D1B2E-3F83-46B5-9369-0F3DFA55B178}"/>
    <dgm:cxn modelId="{4D8A90AB-CC46-458A-9108-53DAB8228329}" type="presOf" srcId="{7F11A3A0-8160-434D-8A99-9354442437A9}" destId="{CE87BE23-2D4B-4946-8FA8-7B2F6948FDD8}" srcOrd="0" destOrd="0" presId="urn:microsoft.com/office/officeart/2005/8/layout/hList1"/>
    <dgm:cxn modelId="{C7923DBD-2E6E-40CB-B131-69F60AD0ED37}" type="presOf" srcId="{2EF2DCD6-DB5C-43F8-9F17-FC88B625E4BB}" destId="{32E6E28C-ACC5-4F4C-AA13-0595E02A0081}" srcOrd="0" destOrd="0" presId="urn:microsoft.com/office/officeart/2005/8/layout/hList1"/>
    <dgm:cxn modelId="{725C39CE-3137-4B71-87F2-8C933902DB1D}" type="presOf" srcId="{C2CCB6E6-9357-4FF9-9939-8CB72D796083}" destId="{32E6E28C-ACC5-4F4C-AA13-0595E02A0081}" srcOrd="0" destOrd="1" presId="urn:microsoft.com/office/officeart/2005/8/layout/hList1"/>
    <dgm:cxn modelId="{A13953D7-C648-48C1-A860-1D01259FAC1E}" srcId="{7F11A3A0-8160-434D-8A99-9354442437A9}" destId="{F7F5355A-8BAC-4E06-B163-E3DC3C96D4FB}" srcOrd="3" destOrd="0" parTransId="{E75AF968-D47D-44FF-A7C6-F7A495078E78}" sibTransId="{84EF4CD4-5559-4FBD-9870-A754F19D3F1D}"/>
    <dgm:cxn modelId="{F79251F1-150C-4D56-A1BA-64F83736B12D}" type="presOf" srcId="{56E63F2B-2F12-4A8A-9002-14E2D144008C}" destId="{D4CD7133-215B-474C-916B-64B305695660}" srcOrd="0" destOrd="0" presId="urn:microsoft.com/office/officeart/2005/8/layout/hList1"/>
    <dgm:cxn modelId="{85A3ED34-56AE-44CD-A548-7E693E0F2B4F}" type="presParOf" srcId="{D4CD7133-215B-474C-916B-64B305695660}" destId="{301043BE-CCA8-4366-A3D5-E9F2F694CA19}" srcOrd="0" destOrd="0" presId="urn:microsoft.com/office/officeart/2005/8/layout/hList1"/>
    <dgm:cxn modelId="{A58D0541-F90F-4DE4-9157-BCE9F019E0E3}" type="presParOf" srcId="{301043BE-CCA8-4366-A3D5-E9F2F694CA19}" destId="{CE87BE23-2D4B-4946-8FA8-7B2F6948FDD8}" srcOrd="0" destOrd="0" presId="urn:microsoft.com/office/officeart/2005/8/layout/hList1"/>
    <dgm:cxn modelId="{F3B991BE-0C3A-49C8-AB32-8B4707F026B6}" type="presParOf" srcId="{301043BE-CCA8-4366-A3D5-E9F2F694CA19}" destId="{32E6E28C-ACC5-4F4C-AA13-0595E02A0081}"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1A4F53-C1C2-43F5-A83E-48000818E8E1}" type="doc">
      <dgm:prSet loTypeId="urn:microsoft.com/office/officeart/2005/8/layout/vProcess5" loCatId="process" qsTypeId="urn:microsoft.com/office/officeart/2005/8/quickstyle/simple5" qsCatId="simple" csTypeId="urn:microsoft.com/office/officeart/2005/8/colors/colorful1" csCatId="colorful" phldr="1"/>
      <dgm:spPr/>
      <dgm:t>
        <a:bodyPr/>
        <a:lstStyle/>
        <a:p>
          <a:endParaRPr lang="en-US"/>
        </a:p>
      </dgm:t>
    </dgm:pt>
    <dgm:pt modelId="{6C770068-F381-452F-BC32-102A9E477A33}">
      <dgm:prSet custT="1"/>
      <dgm:spPr/>
      <dgm:t>
        <a:bodyPr/>
        <a:lstStyle/>
        <a:p>
          <a:r>
            <a:rPr lang="en-US" sz="5000" dirty="0"/>
            <a:t>   </a:t>
          </a:r>
          <a:endParaRPr lang="en-US" sz="3600" dirty="0"/>
        </a:p>
        <a:p>
          <a:r>
            <a:rPr lang="en-US" sz="4400" dirty="0"/>
            <a:t>  </a:t>
          </a:r>
          <a:r>
            <a:rPr lang="en-US" sz="7200" dirty="0"/>
            <a:t>&gt;</a:t>
          </a:r>
        </a:p>
      </dgm:t>
    </dgm:pt>
    <dgm:pt modelId="{65C3E806-19D2-4AE6-9D44-838ECA963096}" type="parTrans" cxnId="{2DD4F090-99B8-4BC0-88EE-D2F20DD994FF}">
      <dgm:prSet/>
      <dgm:spPr/>
      <dgm:t>
        <a:bodyPr/>
        <a:lstStyle/>
        <a:p>
          <a:endParaRPr lang="en-US"/>
        </a:p>
      </dgm:t>
    </dgm:pt>
    <dgm:pt modelId="{AC261481-22CE-49E5-AD08-8553846F6883}" type="sibTrans" cxnId="{2DD4F090-99B8-4BC0-88EE-D2F20DD994FF}">
      <dgm:prSet/>
      <dgm:spPr/>
      <dgm:t>
        <a:bodyPr/>
        <a:lstStyle/>
        <a:p>
          <a:endParaRPr lang="en-US"/>
        </a:p>
      </dgm:t>
    </dgm:pt>
    <dgm:pt modelId="{12F475AF-1B8E-42C1-A034-F882300AC7AE}" type="pres">
      <dgm:prSet presAssocID="{831A4F53-C1C2-43F5-A83E-48000818E8E1}" presName="outerComposite" presStyleCnt="0">
        <dgm:presLayoutVars>
          <dgm:chMax val="5"/>
          <dgm:dir/>
          <dgm:resizeHandles val="exact"/>
        </dgm:presLayoutVars>
      </dgm:prSet>
      <dgm:spPr/>
    </dgm:pt>
    <dgm:pt modelId="{5C723B3D-E5A9-4554-9B56-DC6CF573CADF}" type="pres">
      <dgm:prSet presAssocID="{831A4F53-C1C2-43F5-A83E-48000818E8E1}" presName="dummyMaxCanvas" presStyleCnt="0">
        <dgm:presLayoutVars/>
      </dgm:prSet>
      <dgm:spPr/>
    </dgm:pt>
    <dgm:pt modelId="{0CED17D7-50CF-48EB-9635-9A0A83988621}" type="pres">
      <dgm:prSet presAssocID="{831A4F53-C1C2-43F5-A83E-48000818E8E1}" presName="OneNode_1" presStyleLbl="node1" presStyleIdx="0" presStyleCnt="1" custScaleY="200000" custLinFactNeighborX="-6" custLinFactNeighborY="25758">
        <dgm:presLayoutVars>
          <dgm:bulletEnabled val="1"/>
        </dgm:presLayoutVars>
      </dgm:prSet>
      <dgm:spPr/>
    </dgm:pt>
  </dgm:ptLst>
  <dgm:cxnLst>
    <dgm:cxn modelId="{536CA150-1532-4A70-B0A5-285CA78D3F1D}" type="presOf" srcId="{831A4F53-C1C2-43F5-A83E-48000818E8E1}" destId="{12F475AF-1B8E-42C1-A034-F882300AC7AE}" srcOrd="0" destOrd="0" presId="urn:microsoft.com/office/officeart/2005/8/layout/vProcess5"/>
    <dgm:cxn modelId="{2DD4F090-99B8-4BC0-88EE-D2F20DD994FF}" srcId="{831A4F53-C1C2-43F5-A83E-48000818E8E1}" destId="{6C770068-F381-452F-BC32-102A9E477A33}" srcOrd="0" destOrd="0" parTransId="{65C3E806-19D2-4AE6-9D44-838ECA963096}" sibTransId="{AC261481-22CE-49E5-AD08-8553846F6883}"/>
    <dgm:cxn modelId="{C915A2BB-34D3-4B0C-BFC0-CD6F2E5F019B}" type="presOf" srcId="{6C770068-F381-452F-BC32-102A9E477A33}" destId="{0CED17D7-50CF-48EB-9635-9A0A83988621}" srcOrd="0" destOrd="0" presId="urn:microsoft.com/office/officeart/2005/8/layout/vProcess5"/>
    <dgm:cxn modelId="{A8245D1C-2714-45CF-A3D4-6BE3CF76BB4B}" type="presParOf" srcId="{12F475AF-1B8E-42C1-A034-F882300AC7AE}" destId="{5C723B3D-E5A9-4554-9B56-DC6CF573CADF}" srcOrd="0" destOrd="0" presId="urn:microsoft.com/office/officeart/2005/8/layout/vProcess5"/>
    <dgm:cxn modelId="{5EA6EE7B-D3A3-43A3-A8F1-D5CBF860987C}" type="presParOf" srcId="{12F475AF-1B8E-42C1-A034-F882300AC7AE}" destId="{0CED17D7-50CF-48EB-9635-9A0A83988621}" srcOrd="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C9CAF1-7596-4FE2-B212-2D2021BA31B5}" type="doc">
      <dgm:prSet loTypeId="urn:microsoft.com/office/officeart/2005/8/layout/process1" loCatId="process" qsTypeId="urn:microsoft.com/office/officeart/2005/8/quickstyle/simple1" qsCatId="simple" csTypeId="urn:microsoft.com/office/officeart/2005/8/colors/accent1_2" csCatId="accent1" phldr="1"/>
      <dgm:spPr/>
    </dgm:pt>
    <dgm:pt modelId="{3ECE37B4-2765-4A60-BD02-C976FC48B5AA}">
      <dgm:prSet phldrT="[Text]"/>
      <dgm:spPr/>
      <dgm:t>
        <a:bodyPr/>
        <a:lstStyle/>
        <a:p>
          <a:r>
            <a:rPr lang="en-US" dirty="0"/>
            <a:t>Wage Gap</a:t>
          </a:r>
        </a:p>
      </dgm:t>
    </dgm:pt>
    <dgm:pt modelId="{979162D0-C36F-47CD-A3B9-0A4804ED727B}" type="parTrans" cxnId="{3E38A6D7-217F-4B52-AAF6-3335774F8488}">
      <dgm:prSet/>
      <dgm:spPr/>
      <dgm:t>
        <a:bodyPr/>
        <a:lstStyle/>
        <a:p>
          <a:endParaRPr lang="en-US"/>
        </a:p>
      </dgm:t>
    </dgm:pt>
    <dgm:pt modelId="{40AB3248-1964-488E-838F-5C7F47DF3286}" type="sibTrans" cxnId="{3E38A6D7-217F-4B52-AAF6-3335774F8488}">
      <dgm:prSet/>
      <dgm:spPr/>
      <dgm:t>
        <a:bodyPr/>
        <a:lstStyle/>
        <a:p>
          <a:endParaRPr lang="en-US"/>
        </a:p>
      </dgm:t>
    </dgm:pt>
    <dgm:pt modelId="{3067A050-890C-45C7-9825-E693383E8C51}">
      <dgm:prSet phldrT="[Text]"/>
      <dgm:spPr/>
      <dgm:t>
        <a:bodyPr/>
        <a:lstStyle/>
        <a:p>
          <a:r>
            <a:rPr lang="en-US" dirty="0"/>
            <a:t>Increases Moonlighting</a:t>
          </a:r>
        </a:p>
      </dgm:t>
    </dgm:pt>
    <dgm:pt modelId="{006A4278-61D0-4A4A-BB8A-E59CF82D46C0}" type="parTrans" cxnId="{FA557D47-A4E9-48A8-901C-9D34C2713B51}">
      <dgm:prSet/>
      <dgm:spPr/>
      <dgm:t>
        <a:bodyPr/>
        <a:lstStyle/>
        <a:p>
          <a:endParaRPr lang="en-US"/>
        </a:p>
      </dgm:t>
    </dgm:pt>
    <dgm:pt modelId="{D8D48B55-AD6B-4209-A23A-FE7A1EC8BA1E}" type="sibTrans" cxnId="{FA557D47-A4E9-48A8-901C-9D34C2713B51}">
      <dgm:prSet/>
      <dgm:spPr/>
      <dgm:t>
        <a:bodyPr/>
        <a:lstStyle/>
        <a:p>
          <a:endParaRPr lang="en-US"/>
        </a:p>
      </dgm:t>
    </dgm:pt>
    <dgm:pt modelId="{EB80DD5C-4341-4FC1-95B6-EF4F9F4F52A1}" type="pres">
      <dgm:prSet presAssocID="{56C9CAF1-7596-4FE2-B212-2D2021BA31B5}" presName="Name0" presStyleCnt="0">
        <dgm:presLayoutVars>
          <dgm:dir/>
          <dgm:resizeHandles val="exact"/>
        </dgm:presLayoutVars>
      </dgm:prSet>
      <dgm:spPr/>
    </dgm:pt>
    <dgm:pt modelId="{0A87CE7D-2EAA-46E4-8573-20454F25B8A4}" type="pres">
      <dgm:prSet presAssocID="{3ECE37B4-2765-4A60-BD02-C976FC48B5AA}" presName="node" presStyleLbl="node1" presStyleIdx="0" presStyleCnt="2" custScaleY="34180">
        <dgm:presLayoutVars>
          <dgm:bulletEnabled val="1"/>
        </dgm:presLayoutVars>
      </dgm:prSet>
      <dgm:spPr/>
    </dgm:pt>
    <dgm:pt modelId="{AAF350FA-2FEF-4BFE-94C6-0F995BB1ACA5}" type="pres">
      <dgm:prSet presAssocID="{40AB3248-1964-488E-838F-5C7F47DF3286}" presName="sibTrans" presStyleLbl="sibTrans2D1" presStyleIdx="0" presStyleCnt="1"/>
      <dgm:spPr/>
    </dgm:pt>
    <dgm:pt modelId="{DA091D6B-923A-406C-92F1-AE9EE7807A22}" type="pres">
      <dgm:prSet presAssocID="{40AB3248-1964-488E-838F-5C7F47DF3286}" presName="connectorText" presStyleLbl="sibTrans2D1" presStyleIdx="0" presStyleCnt="1"/>
      <dgm:spPr/>
    </dgm:pt>
    <dgm:pt modelId="{30D1BCD7-2810-40A6-9B48-20FCA65D66AE}" type="pres">
      <dgm:prSet presAssocID="{3067A050-890C-45C7-9825-E693383E8C51}" presName="node" presStyleLbl="node1" presStyleIdx="1" presStyleCnt="2" custScaleY="55109">
        <dgm:presLayoutVars>
          <dgm:bulletEnabled val="1"/>
        </dgm:presLayoutVars>
      </dgm:prSet>
      <dgm:spPr/>
    </dgm:pt>
  </dgm:ptLst>
  <dgm:cxnLst>
    <dgm:cxn modelId="{D4CC9A0B-F22D-4961-A16C-1DB48862B04E}" type="presOf" srcId="{56C9CAF1-7596-4FE2-B212-2D2021BA31B5}" destId="{EB80DD5C-4341-4FC1-95B6-EF4F9F4F52A1}" srcOrd="0" destOrd="0" presId="urn:microsoft.com/office/officeart/2005/8/layout/process1"/>
    <dgm:cxn modelId="{85D9470F-2630-45F1-AB8F-A835EA4E1F02}" type="presOf" srcId="{3ECE37B4-2765-4A60-BD02-C976FC48B5AA}" destId="{0A87CE7D-2EAA-46E4-8573-20454F25B8A4}" srcOrd="0" destOrd="0" presId="urn:microsoft.com/office/officeart/2005/8/layout/process1"/>
    <dgm:cxn modelId="{FA557D47-A4E9-48A8-901C-9D34C2713B51}" srcId="{56C9CAF1-7596-4FE2-B212-2D2021BA31B5}" destId="{3067A050-890C-45C7-9825-E693383E8C51}" srcOrd="1" destOrd="0" parTransId="{006A4278-61D0-4A4A-BB8A-E59CF82D46C0}" sibTransId="{D8D48B55-AD6B-4209-A23A-FE7A1EC8BA1E}"/>
    <dgm:cxn modelId="{BB9A30B5-1A76-4F8F-AF6D-EB26CDBF96C2}" type="presOf" srcId="{40AB3248-1964-488E-838F-5C7F47DF3286}" destId="{AAF350FA-2FEF-4BFE-94C6-0F995BB1ACA5}" srcOrd="0" destOrd="0" presId="urn:microsoft.com/office/officeart/2005/8/layout/process1"/>
    <dgm:cxn modelId="{2EA57ABD-1187-4277-838B-778EDB0BB0A2}" type="presOf" srcId="{3067A050-890C-45C7-9825-E693383E8C51}" destId="{30D1BCD7-2810-40A6-9B48-20FCA65D66AE}" srcOrd="0" destOrd="0" presId="urn:microsoft.com/office/officeart/2005/8/layout/process1"/>
    <dgm:cxn modelId="{EC44DFD5-60FE-4A06-90DD-91A2D76510D0}" type="presOf" srcId="{40AB3248-1964-488E-838F-5C7F47DF3286}" destId="{DA091D6B-923A-406C-92F1-AE9EE7807A22}" srcOrd="1" destOrd="0" presId="urn:microsoft.com/office/officeart/2005/8/layout/process1"/>
    <dgm:cxn modelId="{3E38A6D7-217F-4B52-AAF6-3335774F8488}" srcId="{56C9CAF1-7596-4FE2-B212-2D2021BA31B5}" destId="{3ECE37B4-2765-4A60-BD02-C976FC48B5AA}" srcOrd="0" destOrd="0" parTransId="{979162D0-C36F-47CD-A3B9-0A4804ED727B}" sibTransId="{40AB3248-1964-488E-838F-5C7F47DF3286}"/>
    <dgm:cxn modelId="{3A4FFEED-DA59-46BE-B933-6D3DEFE50400}" type="presParOf" srcId="{EB80DD5C-4341-4FC1-95B6-EF4F9F4F52A1}" destId="{0A87CE7D-2EAA-46E4-8573-20454F25B8A4}" srcOrd="0" destOrd="0" presId="urn:microsoft.com/office/officeart/2005/8/layout/process1"/>
    <dgm:cxn modelId="{6EF196E3-88B3-4825-96EE-E8CC577FA593}" type="presParOf" srcId="{EB80DD5C-4341-4FC1-95B6-EF4F9F4F52A1}" destId="{AAF350FA-2FEF-4BFE-94C6-0F995BB1ACA5}" srcOrd="1" destOrd="0" presId="urn:microsoft.com/office/officeart/2005/8/layout/process1"/>
    <dgm:cxn modelId="{439A7710-0AAC-4E9C-9A27-D6D929343CF7}" type="presParOf" srcId="{AAF350FA-2FEF-4BFE-94C6-0F995BB1ACA5}" destId="{DA091D6B-923A-406C-92F1-AE9EE7807A22}" srcOrd="0" destOrd="0" presId="urn:microsoft.com/office/officeart/2005/8/layout/process1"/>
    <dgm:cxn modelId="{0C67E076-DC3A-4EDD-92C8-DE468FCDAE7C}" type="presParOf" srcId="{EB80DD5C-4341-4FC1-95B6-EF4F9F4F52A1}" destId="{30D1BCD7-2810-40A6-9B48-20FCA65D66AE}"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5C5663-0DA4-4B2D-8A04-567414738C1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948DB384-62CD-4997-92A0-0BE29D0DF323}">
      <dgm:prSet phldrT="[Text]" phldr="1"/>
      <dgm:spPr/>
      <dgm:t>
        <a:bodyPr/>
        <a:lstStyle/>
        <a:p>
          <a:endParaRPr lang="en-US" dirty="0"/>
        </a:p>
      </dgm:t>
    </dgm:pt>
    <dgm:pt modelId="{67662D05-BCA7-4543-8258-E3EF7FE424C1}" type="parTrans" cxnId="{8466D221-6BB7-41FB-AC90-99AF54BAC866}">
      <dgm:prSet/>
      <dgm:spPr/>
      <dgm:t>
        <a:bodyPr/>
        <a:lstStyle/>
        <a:p>
          <a:endParaRPr lang="en-US"/>
        </a:p>
      </dgm:t>
    </dgm:pt>
    <dgm:pt modelId="{9EFC6D33-5BF0-4A6F-ABB9-11F8B2582289}" type="sibTrans" cxnId="{8466D221-6BB7-41FB-AC90-99AF54BAC866}">
      <dgm:prSet/>
      <dgm:spPr/>
      <dgm:t>
        <a:bodyPr/>
        <a:lstStyle/>
        <a:p>
          <a:endParaRPr lang="en-US"/>
        </a:p>
      </dgm:t>
    </dgm:pt>
    <dgm:pt modelId="{409A9163-EBBF-4EA8-AF4C-896C7CDB3FB9}">
      <dgm:prSet phldrT="[Text]"/>
      <dgm:spPr/>
      <dgm:t>
        <a:bodyPr/>
        <a:lstStyle/>
        <a:p>
          <a:r>
            <a:rPr lang="en-US" dirty="0">
              <a:solidFill>
                <a:srgbClr val="000000"/>
              </a:solidFill>
              <a:latin typeface="Times New Roman" panose="02020603050405020304" pitchFamily="18" charset="0"/>
              <a:ea typeface="Arial Unicode MS"/>
              <a:cs typeface="Arial Unicode MS"/>
            </a:rPr>
            <a:t>I</a:t>
          </a:r>
          <a:r>
            <a:rPr lang="en-US" dirty="0">
              <a:ln>
                <a:noFill/>
              </a:ln>
              <a:solidFill>
                <a:srgbClr val="000000"/>
              </a:solidFill>
              <a:effectLst/>
              <a:latin typeface="Times New Roman" panose="02020603050405020304" pitchFamily="18" charset="0"/>
              <a:ea typeface="Arial Unicode MS"/>
              <a:cs typeface="Arial Unicode MS"/>
            </a:rPr>
            <a:t>mplementation of better public management approaches</a:t>
          </a:r>
          <a:endParaRPr lang="en-US" dirty="0"/>
        </a:p>
      </dgm:t>
    </dgm:pt>
    <dgm:pt modelId="{214293C2-F300-4656-9324-1846BA699C38}" type="parTrans" cxnId="{BEA59204-0817-47D3-8A2C-1A689841B7E0}">
      <dgm:prSet/>
      <dgm:spPr/>
      <dgm:t>
        <a:bodyPr/>
        <a:lstStyle/>
        <a:p>
          <a:endParaRPr lang="en-US"/>
        </a:p>
      </dgm:t>
    </dgm:pt>
    <dgm:pt modelId="{B5821B53-C959-48EC-9BCB-3BA8FA053F4E}" type="sibTrans" cxnId="{BEA59204-0817-47D3-8A2C-1A689841B7E0}">
      <dgm:prSet/>
      <dgm:spPr/>
      <dgm:t>
        <a:bodyPr/>
        <a:lstStyle/>
        <a:p>
          <a:endParaRPr lang="en-US"/>
        </a:p>
      </dgm:t>
    </dgm:pt>
    <dgm:pt modelId="{C6B0602A-9479-4FDF-8E12-C76A39D5FE6D}">
      <dgm:prSet phldrT="[Text]"/>
      <dgm:spPr/>
      <dgm:t>
        <a:bodyPr/>
        <a:lstStyle/>
        <a:p>
          <a:r>
            <a:rPr lang="en-US" b="0" i="0" u="none" strike="noStrike" baseline="0" dirty="0">
              <a:latin typeface="TimesNewRoman"/>
            </a:rPr>
            <a:t>Establishment of labor market information system</a:t>
          </a:r>
          <a:endParaRPr lang="en-US" dirty="0"/>
        </a:p>
      </dgm:t>
    </dgm:pt>
    <dgm:pt modelId="{ECFDFCB0-C6D0-4956-BD08-8E814555404D}" type="parTrans" cxnId="{BF0A4432-F924-449E-ACD2-8ED8BB092DC4}">
      <dgm:prSet/>
      <dgm:spPr/>
      <dgm:t>
        <a:bodyPr/>
        <a:lstStyle/>
        <a:p>
          <a:endParaRPr lang="en-US"/>
        </a:p>
      </dgm:t>
    </dgm:pt>
    <dgm:pt modelId="{5A20EA02-348D-4336-B827-33E0668859B6}" type="sibTrans" cxnId="{BF0A4432-F924-449E-ACD2-8ED8BB092DC4}">
      <dgm:prSet/>
      <dgm:spPr/>
      <dgm:t>
        <a:bodyPr/>
        <a:lstStyle/>
        <a:p>
          <a:endParaRPr lang="en-US"/>
        </a:p>
      </dgm:t>
    </dgm:pt>
    <dgm:pt modelId="{02EA36B3-2CE0-42FF-AE5F-A89E28BDE555}">
      <dgm:prSet phldrT="[Text]" phldr="1"/>
      <dgm:spPr/>
      <dgm:t>
        <a:bodyPr/>
        <a:lstStyle/>
        <a:p>
          <a:endParaRPr lang="en-US" dirty="0"/>
        </a:p>
      </dgm:t>
    </dgm:pt>
    <dgm:pt modelId="{DC8E82FE-7463-4033-AB80-6D91CDDC2177}" type="parTrans" cxnId="{CEC3519C-C074-45DF-B426-2CDD1BF50E3E}">
      <dgm:prSet/>
      <dgm:spPr/>
      <dgm:t>
        <a:bodyPr/>
        <a:lstStyle/>
        <a:p>
          <a:endParaRPr lang="en-US"/>
        </a:p>
      </dgm:t>
    </dgm:pt>
    <dgm:pt modelId="{D7C272FA-EB7A-40FB-8AAA-059FB7AE96DE}" type="sibTrans" cxnId="{CEC3519C-C074-45DF-B426-2CDD1BF50E3E}">
      <dgm:prSet/>
      <dgm:spPr/>
      <dgm:t>
        <a:bodyPr/>
        <a:lstStyle/>
        <a:p>
          <a:endParaRPr lang="en-US"/>
        </a:p>
      </dgm:t>
    </dgm:pt>
    <dgm:pt modelId="{11480D1F-887E-4710-9A3C-6992E1B56D39}">
      <dgm:prSet phldrT="[Text]"/>
      <dgm:spPr/>
      <dgm:t>
        <a:bodyPr/>
        <a:lstStyle/>
        <a:p>
          <a:r>
            <a:rPr lang="en-US" dirty="0">
              <a:ln>
                <a:noFill/>
              </a:ln>
              <a:solidFill>
                <a:srgbClr val="000000"/>
              </a:solidFill>
              <a:effectLst/>
              <a:latin typeface="Times New Roman" panose="02020603050405020304" pitchFamily="18" charset="0"/>
              <a:ea typeface="Arial Unicode MS"/>
              <a:cs typeface="Arial Unicode MS"/>
            </a:rPr>
            <a:t>Improving the lives of rural inhabitants through Development</a:t>
          </a:r>
          <a:endParaRPr lang="en-US" dirty="0"/>
        </a:p>
      </dgm:t>
    </dgm:pt>
    <dgm:pt modelId="{0FAB373E-1F55-4F7C-A302-9106D87EBA63}" type="parTrans" cxnId="{4BAF2DAC-16FC-4819-9E35-5F78B799FB9E}">
      <dgm:prSet/>
      <dgm:spPr/>
      <dgm:t>
        <a:bodyPr/>
        <a:lstStyle/>
        <a:p>
          <a:endParaRPr lang="en-US"/>
        </a:p>
      </dgm:t>
    </dgm:pt>
    <dgm:pt modelId="{D5E75E54-D48B-48BD-873C-1F2DDF7C5A53}" type="sibTrans" cxnId="{4BAF2DAC-16FC-4819-9E35-5F78B799FB9E}">
      <dgm:prSet/>
      <dgm:spPr/>
      <dgm:t>
        <a:bodyPr/>
        <a:lstStyle/>
        <a:p>
          <a:endParaRPr lang="en-US"/>
        </a:p>
      </dgm:t>
    </dgm:pt>
    <dgm:pt modelId="{7B47D83A-7F5E-452B-A7D5-D052EA2F1A5D}">
      <dgm:prSet phldrT="[Text]" phldr="1"/>
      <dgm:spPr/>
      <dgm:t>
        <a:bodyPr/>
        <a:lstStyle/>
        <a:p>
          <a:endParaRPr lang="en-US" dirty="0"/>
        </a:p>
      </dgm:t>
    </dgm:pt>
    <dgm:pt modelId="{3ADAD922-A504-4D7A-A36C-5D43E4717581}" type="sibTrans" cxnId="{57965391-5DF6-43F9-A3F1-B0817EF6D0DE}">
      <dgm:prSet/>
      <dgm:spPr/>
      <dgm:t>
        <a:bodyPr/>
        <a:lstStyle/>
        <a:p>
          <a:endParaRPr lang="en-US"/>
        </a:p>
      </dgm:t>
    </dgm:pt>
    <dgm:pt modelId="{FFB246EA-AD57-4DF0-B587-78ECD0247E10}" type="parTrans" cxnId="{57965391-5DF6-43F9-A3F1-B0817EF6D0DE}">
      <dgm:prSet/>
      <dgm:spPr/>
      <dgm:t>
        <a:bodyPr/>
        <a:lstStyle/>
        <a:p>
          <a:endParaRPr lang="en-US"/>
        </a:p>
      </dgm:t>
    </dgm:pt>
    <dgm:pt modelId="{9C1BFAED-8DA4-4999-937A-98D036A49DE2}" type="pres">
      <dgm:prSet presAssocID="{8A5C5663-0DA4-4B2D-8A04-567414738C1F}" presName="linearFlow" presStyleCnt="0">
        <dgm:presLayoutVars>
          <dgm:dir/>
          <dgm:animLvl val="lvl"/>
          <dgm:resizeHandles val="exact"/>
        </dgm:presLayoutVars>
      </dgm:prSet>
      <dgm:spPr/>
    </dgm:pt>
    <dgm:pt modelId="{2BA232C0-E81B-4A14-B89E-0441CE3203F7}" type="pres">
      <dgm:prSet presAssocID="{948DB384-62CD-4997-92A0-0BE29D0DF323}" presName="composite" presStyleCnt="0"/>
      <dgm:spPr/>
    </dgm:pt>
    <dgm:pt modelId="{64679946-E246-4144-9F65-96B5B3E0947D}" type="pres">
      <dgm:prSet presAssocID="{948DB384-62CD-4997-92A0-0BE29D0DF323}" presName="parentText" presStyleLbl="alignNode1" presStyleIdx="0" presStyleCnt="3">
        <dgm:presLayoutVars>
          <dgm:chMax val="1"/>
          <dgm:bulletEnabled val="1"/>
        </dgm:presLayoutVars>
      </dgm:prSet>
      <dgm:spPr/>
    </dgm:pt>
    <dgm:pt modelId="{DF9598A6-1B87-426D-8F4E-2E925BD82D94}" type="pres">
      <dgm:prSet presAssocID="{948DB384-62CD-4997-92A0-0BE29D0DF323}" presName="descendantText" presStyleLbl="alignAcc1" presStyleIdx="0" presStyleCnt="3" custLinFactNeighborX="0" custLinFactNeighborY="-246">
        <dgm:presLayoutVars>
          <dgm:bulletEnabled val="1"/>
        </dgm:presLayoutVars>
      </dgm:prSet>
      <dgm:spPr/>
    </dgm:pt>
    <dgm:pt modelId="{ED31A969-3939-4480-8CC7-DA0552215650}" type="pres">
      <dgm:prSet presAssocID="{9EFC6D33-5BF0-4A6F-ABB9-11F8B2582289}" presName="sp" presStyleCnt="0"/>
      <dgm:spPr/>
    </dgm:pt>
    <dgm:pt modelId="{B3E8E24A-60FF-4C62-B05A-F4E41AD21DF5}" type="pres">
      <dgm:prSet presAssocID="{7B47D83A-7F5E-452B-A7D5-D052EA2F1A5D}" presName="composite" presStyleCnt="0"/>
      <dgm:spPr/>
    </dgm:pt>
    <dgm:pt modelId="{3ABFA117-B0C5-4BF0-A2B0-077CA9A9A69F}" type="pres">
      <dgm:prSet presAssocID="{7B47D83A-7F5E-452B-A7D5-D052EA2F1A5D}" presName="parentText" presStyleLbl="alignNode1" presStyleIdx="1" presStyleCnt="3">
        <dgm:presLayoutVars>
          <dgm:chMax val="1"/>
          <dgm:bulletEnabled val="1"/>
        </dgm:presLayoutVars>
      </dgm:prSet>
      <dgm:spPr/>
    </dgm:pt>
    <dgm:pt modelId="{AB6F3107-5B4F-4507-9B7E-C57ABD72D7D6}" type="pres">
      <dgm:prSet presAssocID="{7B47D83A-7F5E-452B-A7D5-D052EA2F1A5D}" presName="descendantText" presStyleLbl="alignAcc1" presStyleIdx="1" presStyleCnt="3">
        <dgm:presLayoutVars>
          <dgm:bulletEnabled val="1"/>
        </dgm:presLayoutVars>
      </dgm:prSet>
      <dgm:spPr/>
    </dgm:pt>
    <dgm:pt modelId="{A459FE8E-B7CB-4610-B835-80F42AF9BBB3}" type="pres">
      <dgm:prSet presAssocID="{3ADAD922-A504-4D7A-A36C-5D43E4717581}" presName="sp" presStyleCnt="0"/>
      <dgm:spPr/>
    </dgm:pt>
    <dgm:pt modelId="{1DEC555F-3DCC-46D3-833C-BF30E6E603E5}" type="pres">
      <dgm:prSet presAssocID="{02EA36B3-2CE0-42FF-AE5F-A89E28BDE555}" presName="composite" presStyleCnt="0"/>
      <dgm:spPr/>
    </dgm:pt>
    <dgm:pt modelId="{6F999CBF-1666-4CEB-A434-168342FD9BEE}" type="pres">
      <dgm:prSet presAssocID="{02EA36B3-2CE0-42FF-AE5F-A89E28BDE555}" presName="parentText" presStyleLbl="alignNode1" presStyleIdx="2" presStyleCnt="3">
        <dgm:presLayoutVars>
          <dgm:chMax val="1"/>
          <dgm:bulletEnabled val="1"/>
        </dgm:presLayoutVars>
      </dgm:prSet>
      <dgm:spPr/>
    </dgm:pt>
    <dgm:pt modelId="{E59AD95A-C6BE-45AC-A7B8-55433B1F21B7}" type="pres">
      <dgm:prSet presAssocID="{02EA36B3-2CE0-42FF-AE5F-A89E28BDE555}" presName="descendantText" presStyleLbl="alignAcc1" presStyleIdx="2" presStyleCnt="3">
        <dgm:presLayoutVars>
          <dgm:bulletEnabled val="1"/>
        </dgm:presLayoutVars>
      </dgm:prSet>
      <dgm:spPr/>
    </dgm:pt>
  </dgm:ptLst>
  <dgm:cxnLst>
    <dgm:cxn modelId="{BEA59204-0817-47D3-8A2C-1A689841B7E0}" srcId="{948DB384-62CD-4997-92A0-0BE29D0DF323}" destId="{409A9163-EBBF-4EA8-AF4C-896C7CDB3FB9}" srcOrd="0" destOrd="0" parTransId="{214293C2-F300-4656-9324-1846BA699C38}" sibTransId="{B5821B53-C959-48EC-9BCB-3BA8FA053F4E}"/>
    <dgm:cxn modelId="{8466D221-6BB7-41FB-AC90-99AF54BAC866}" srcId="{8A5C5663-0DA4-4B2D-8A04-567414738C1F}" destId="{948DB384-62CD-4997-92A0-0BE29D0DF323}" srcOrd="0" destOrd="0" parTransId="{67662D05-BCA7-4543-8258-E3EF7FE424C1}" sibTransId="{9EFC6D33-5BF0-4A6F-ABB9-11F8B2582289}"/>
    <dgm:cxn modelId="{BA751B26-38D7-458C-9243-E808C65C8BFD}" type="presOf" srcId="{C6B0602A-9479-4FDF-8E12-C76A39D5FE6D}" destId="{AB6F3107-5B4F-4507-9B7E-C57ABD72D7D6}" srcOrd="0" destOrd="0" presId="urn:microsoft.com/office/officeart/2005/8/layout/chevron2"/>
    <dgm:cxn modelId="{BF0A4432-F924-449E-ACD2-8ED8BB092DC4}" srcId="{7B47D83A-7F5E-452B-A7D5-D052EA2F1A5D}" destId="{C6B0602A-9479-4FDF-8E12-C76A39D5FE6D}" srcOrd="0" destOrd="0" parTransId="{ECFDFCB0-C6D0-4956-BD08-8E814555404D}" sibTransId="{5A20EA02-348D-4336-B827-33E0668859B6}"/>
    <dgm:cxn modelId="{89888D37-84B9-40BE-BD80-E37B96DDEDDC}" type="presOf" srcId="{7B47D83A-7F5E-452B-A7D5-D052EA2F1A5D}" destId="{3ABFA117-B0C5-4BF0-A2B0-077CA9A9A69F}" srcOrd="0" destOrd="0" presId="urn:microsoft.com/office/officeart/2005/8/layout/chevron2"/>
    <dgm:cxn modelId="{8EE33877-38EE-48B8-993E-E9BD85E3F1C2}" type="presOf" srcId="{11480D1F-887E-4710-9A3C-6992E1B56D39}" destId="{E59AD95A-C6BE-45AC-A7B8-55433B1F21B7}" srcOrd="0" destOrd="0" presId="urn:microsoft.com/office/officeart/2005/8/layout/chevron2"/>
    <dgm:cxn modelId="{57965391-5DF6-43F9-A3F1-B0817EF6D0DE}" srcId="{8A5C5663-0DA4-4B2D-8A04-567414738C1F}" destId="{7B47D83A-7F5E-452B-A7D5-D052EA2F1A5D}" srcOrd="1" destOrd="0" parTransId="{FFB246EA-AD57-4DF0-B587-78ECD0247E10}" sibTransId="{3ADAD922-A504-4D7A-A36C-5D43E4717581}"/>
    <dgm:cxn modelId="{52ADF093-BF54-4A53-8FD2-E5D53F9A0F72}" type="presOf" srcId="{948DB384-62CD-4997-92A0-0BE29D0DF323}" destId="{64679946-E246-4144-9F65-96B5B3E0947D}" srcOrd="0" destOrd="0" presId="urn:microsoft.com/office/officeart/2005/8/layout/chevron2"/>
    <dgm:cxn modelId="{6CE6D799-56D7-46DF-91A9-7FA1E4EBC7BF}" type="presOf" srcId="{409A9163-EBBF-4EA8-AF4C-896C7CDB3FB9}" destId="{DF9598A6-1B87-426D-8F4E-2E925BD82D94}" srcOrd="0" destOrd="0" presId="urn:microsoft.com/office/officeart/2005/8/layout/chevron2"/>
    <dgm:cxn modelId="{CEC3519C-C074-45DF-B426-2CDD1BF50E3E}" srcId="{8A5C5663-0DA4-4B2D-8A04-567414738C1F}" destId="{02EA36B3-2CE0-42FF-AE5F-A89E28BDE555}" srcOrd="2" destOrd="0" parTransId="{DC8E82FE-7463-4033-AB80-6D91CDDC2177}" sibTransId="{D7C272FA-EB7A-40FB-8AAA-059FB7AE96DE}"/>
    <dgm:cxn modelId="{4BAF2DAC-16FC-4819-9E35-5F78B799FB9E}" srcId="{02EA36B3-2CE0-42FF-AE5F-A89E28BDE555}" destId="{11480D1F-887E-4710-9A3C-6992E1B56D39}" srcOrd="0" destOrd="0" parTransId="{0FAB373E-1F55-4F7C-A302-9106D87EBA63}" sibTransId="{D5E75E54-D48B-48BD-873C-1F2DDF7C5A53}"/>
    <dgm:cxn modelId="{0ADB15DB-1937-4340-A009-D9CD15EE2FCD}" type="presOf" srcId="{02EA36B3-2CE0-42FF-AE5F-A89E28BDE555}" destId="{6F999CBF-1666-4CEB-A434-168342FD9BEE}" srcOrd="0" destOrd="0" presId="urn:microsoft.com/office/officeart/2005/8/layout/chevron2"/>
    <dgm:cxn modelId="{466DBAEB-FC4D-4FC1-A307-9454355497C5}" type="presOf" srcId="{8A5C5663-0DA4-4B2D-8A04-567414738C1F}" destId="{9C1BFAED-8DA4-4999-937A-98D036A49DE2}" srcOrd="0" destOrd="0" presId="urn:microsoft.com/office/officeart/2005/8/layout/chevron2"/>
    <dgm:cxn modelId="{E520D466-8809-416D-AE33-F983A76C3BDF}" type="presParOf" srcId="{9C1BFAED-8DA4-4999-937A-98D036A49DE2}" destId="{2BA232C0-E81B-4A14-B89E-0441CE3203F7}" srcOrd="0" destOrd="0" presId="urn:microsoft.com/office/officeart/2005/8/layout/chevron2"/>
    <dgm:cxn modelId="{D839C066-D91D-4633-97DE-75412F934E1D}" type="presParOf" srcId="{2BA232C0-E81B-4A14-B89E-0441CE3203F7}" destId="{64679946-E246-4144-9F65-96B5B3E0947D}" srcOrd="0" destOrd="0" presId="urn:microsoft.com/office/officeart/2005/8/layout/chevron2"/>
    <dgm:cxn modelId="{BFFF13F3-DA6F-4E3A-B2FF-AFE1992F6A48}" type="presParOf" srcId="{2BA232C0-E81B-4A14-B89E-0441CE3203F7}" destId="{DF9598A6-1B87-426D-8F4E-2E925BD82D94}" srcOrd="1" destOrd="0" presId="urn:microsoft.com/office/officeart/2005/8/layout/chevron2"/>
    <dgm:cxn modelId="{2790904B-572D-426A-9E9A-D47AD337069E}" type="presParOf" srcId="{9C1BFAED-8DA4-4999-937A-98D036A49DE2}" destId="{ED31A969-3939-4480-8CC7-DA0552215650}" srcOrd="1" destOrd="0" presId="urn:microsoft.com/office/officeart/2005/8/layout/chevron2"/>
    <dgm:cxn modelId="{714EFEFB-0030-47A5-9D78-4C084536D575}" type="presParOf" srcId="{9C1BFAED-8DA4-4999-937A-98D036A49DE2}" destId="{B3E8E24A-60FF-4C62-B05A-F4E41AD21DF5}" srcOrd="2" destOrd="0" presId="urn:microsoft.com/office/officeart/2005/8/layout/chevron2"/>
    <dgm:cxn modelId="{0F29A580-5F6E-43AA-A00C-E6BC2642AE27}" type="presParOf" srcId="{B3E8E24A-60FF-4C62-B05A-F4E41AD21DF5}" destId="{3ABFA117-B0C5-4BF0-A2B0-077CA9A9A69F}" srcOrd="0" destOrd="0" presId="urn:microsoft.com/office/officeart/2005/8/layout/chevron2"/>
    <dgm:cxn modelId="{6ED7A4DB-2B1C-43A2-A701-72E56CC5D385}" type="presParOf" srcId="{B3E8E24A-60FF-4C62-B05A-F4E41AD21DF5}" destId="{AB6F3107-5B4F-4507-9B7E-C57ABD72D7D6}" srcOrd="1" destOrd="0" presId="urn:microsoft.com/office/officeart/2005/8/layout/chevron2"/>
    <dgm:cxn modelId="{22F0D013-3684-4B19-A563-CDF9C397A89E}" type="presParOf" srcId="{9C1BFAED-8DA4-4999-937A-98D036A49DE2}" destId="{A459FE8E-B7CB-4610-B835-80F42AF9BBB3}" srcOrd="3" destOrd="0" presId="urn:microsoft.com/office/officeart/2005/8/layout/chevron2"/>
    <dgm:cxn modelId="{3BBCB8BB-C4CA-4B3B-93F1-33562B4D65E8}" type="presParOf" srcId="{9C1BFAED-8DA4-4999-937A-98D036A49DE2}" destId="{1DEC555F-3DCC-46D3-833C-BF30E6E603E5}" srcOrd="4" destOrd="0" presId="urn:microsoft.com/office/officeart/2005/8/layout/chevron2"/>
    <dgm:cxn modelId="{60F474EB-669F-47EC-880D-AE72C1F9368E}" type="presParOf" srcId="{1DEC555F-3DCC-46D3-833C-BF30E6E603E5}" destId="{6F999CBF-1666-4CEB-A434-168342FD9BEE}" srcOrd="0" destOrd="0" presId="urn:microsoft.com/office/officeart/2005/8/layout/chevron2"/>
    <dgm:cxn modelId="{1BD1CD4C-EC0C-46A4-935D-AB40C6F52977}" type="presParOf" srcId="{1DEC555F-3DCC-46D3-833C-BF30E6E603E5}" destId="{E59AD95A-C6BE-45AC-A7B8-55433B1F21B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A0B6F7-6A30-4383-8D8B-A2E946762126}" type="doc">
      <dgm:prSet loTypeId="urn:microsoft.com/office/officeart/2018/2/layout/IconVerticalSolidList" loCatId="icon" qsTypeId="urn:microsoft.com/office/officeart/2005/8/quickstyle/simple1" qsCatId="simple" csTypeId="urn:microsoft.com/office/officeart/2018/5/colors/Iconchunking_neutralicontext_accent6_2" csCatId="accent6" phldr="1"/>
      <dgm:spPr/>
      <dgm:t>
        <a:bodyPr/>
        <a:lstStyle/>
        <a:p>
          <a:endParaRPr lang="en-US"/>
        </a:p>
      </dgm:t>
    </dgm:pt>
    <dgm:pt modelId="{76FDDB60-2930-4B38-A3A3-9738FC521600}">
      <dgm:prSet/>
      <dgm:spPr/>
      <dgm:t>
        <a:bodyPr/>
        <a:lstStyle/>
        <a:p>
          <a:r>
            <a:rPr lang="en-US" dirty="0"/>
            <a:t>Capturing the dynamics of moonlighting and wages. </a:t>
          </a:r>
        </a:p>
      </dgm:t>
    </dgm:pt>
    <dgm:pt modelId="{9B73DC8A-4AD8-450A-9E91-3FC8C88C5424}" type="parTrans" cxnId="{6720CC34-D9C1-40AB-93E2-7C2360BF3253}">
      <dgm:prSet/>
      <dgm:spPr/>
      <dgm:t>
        <a:bodyPr/>
        <a:lstStyle/>
        <a:p>
          <a:endParaRPr lang="en-US"/>
        </a:p>
      </dgm:t>
    </dgm:pt>
    <dgm:pt modelId="{813AE358-8B39-4C0B-BA8F-F82E415650B7}" type="sibTrans" cxnId="{6720CC34-D9C1-40AB-93E2-7C2360BF3253}">
      <dgm:prSet/>
      <dgm:spPr/>
      <dgm:t>
        <a:bodyPr/>
        <a:lstStyle/>
        <a:p>
          <a:endParaRPr lang="en-US"/>
        </a:p>
      </dgm:t>
    </dgm:pt>
    <dgm:pt modelId="{0A7B7970-472A-4640-9C60-8C1D6FBDDD0D}">
      <dgm:prSet/>
      <dgm:spPr/>
      <dgm:t>
        <a:bodyPr/>
        <a:lstStyle/>
        <a:p>
          <a:r>
            <a:rPr lang="en-US" dirty="0"/>
            <a:t>High correlation between one’s age and years of experience. </a:t>
          </a:r>
        </a:p>
      </dgm:t>
    </dgm:pt>
    <dgm:pt modelId="{313AEC94-6D03-4153-9F66-AD95F4C1C4A3}" type="parTrans" cxnId="{BC0569CA-0180-4901-A47A-2CA7FFC018A1}">
      <dgm:prSet/>
      <dgm:spPr/>
      <dgm:t>
        <a:bodyPr/>
        <a:lstStyle/>
        <a:p>
          <a:endParaRPr lang="en-US"/>
        </a:p>
      </dgm:t>
    </dgm:pt>
    <dgm:pt modelId="{9773175C-84AF-4A47-8E18-60A4609A933B}" type="sibTrans" cxnId="{BC0569CA-0180-4901-A47A-2CA7FFC018A1}">
      <dgm:prSet/>
      <dgm:spPr/>
      <dgm:t>
        <a:bodyPr/>
        <a:lstStyle/>
        <a:p>
          <a:endParaRPr lang="en-US"/>
        </a:p>
      </dgm:t>
    </dgm:pt>
    <dgm:pt modelId="{22219DCD-0486-428F-9284-9F618A352E7E}">
      <dgm:prSet/>
      <dgm:spPr/>
      <dgm:t>
        <a:bodyPr/>
        <a:lstStyle/>
        <a:p>
          <a:r>
            <a:rPr lang="en-US"/>
            <a:t>Moonlighting</a:t>
          </a:r>
          <a:r>
            <a:rPr lang="en-US" baseline="0"/>
            <a:t> and it’s impact in the USA labor Market</a:t>
          </a:r>
          <a:endParaRPr lang="en-US"/>
        </a:p>
      </dgm:t>
    </dgm:pt>
    <dgm:pt modelId="{950740A5-CC9E-4AEC-B460-6A4A0646AF4F}" type="parTrans" cxnId="{A26344B2-A3AA-480B-9968-2BD339B1CBF5}">
      <dgm:prSet/>
      <dgm:spPr/>
      <dgm:t>
        <a:bodyPr/>
        <a:lstStyle/>
        <a:p>
          <a:endParaRPr lang="en-US"/>
        </a:p>
      </dgm:t>
    </dgm:pt>
    <dgm:pt modelId="{0E90304F-07CD-4914-8523-AB92F6C3C37F}" type="sibTrans" cxnId="{A26344B2-A3AA-480B-9968-2BD339B1CBF5}">
      <dgm:prSet/>
      <dgm:spPr/>
      <dgm:t>
        <a:bodyPr/>
        <a:lstStyle/>
        <a:p>
          <a:endParaRPr lang="en-US"/>
        </a:p>
      </dgm:t>
    </dgm:pt>
    <dgm:pt modelId="{35F09412-1D8B-46B9-A390-8362B1CF2A0A}" type="pres">
      <dgm:prSet presAssocID="{64A0B6F7-6A30-4383-8D8B-A2E946762126}" presName="root" presStyleCnt="0">
        <dgm:presLayoutVars>
          <dgm:dir/>
          <dgm:resizeHandles val="exact"/>
        </dgm:presLayoutVars>
      </dgm:prSet>
      <dgm:spPr/>
    </dgm:pt>
    <dgm:pt modelId="{6E69E001-3D04-49B6-9EA8-7E9B88E4D67C}" type="pres">
      <dgm:prSet presAssocID="{76FDDB60-2930-4B38-A3A3-9738FC521600}" presName="compNode" presStyleCnt="0"/>
      <dgm:spPr/>
    </dgm:pt>
    <dgm:pt modelId="{A50D16FE-C4D1-4D27-9176-6C470572D72E}" type="pres">
      <dgm:prSet presAssocID="{76FDDB60-2930-4B38-A3A3-9738FC521600}" presName="bgRect" presStyleLbl="bgShp" presStyleIdx="0" presStyleCnt="3"/>
      <dgm:spPr/>
    </dgm:pt>
    <dgm:pt modelId="{B607B469-9C12-402C-8ED7-B17287DBC378}" type="pres">
      <dgm:prSet presAssocID="{76FDDB60-2930-4B38-A3A3-9738FC521600}" presName="iconRect" presStyleLbl="node1" presStyleIdx="0" presStyleCnt="3" custLinFactNeighborY="9951"/>
      <dgm:spPr>
        <a:ln>
          <a:noFill/>
        </a:ln>
      </dgm:spPr>
    </dgm:pt>
    <dgm:pt modelId="{924B9211-F68A-4AAA-B0CC-CB0C96EE7DC4}" type="pres">
      <dgm:prSet presAssocID="{76FDDB60-2930-4B38-A3A3-9738FC521600}" presName="spaceRect" presStyleCnt="0"/>
      <dgm:spPr/>
    </dgm:pt>
    <dgm:pt modelId="{3882192E-3134-41A8-AB1A-4ED2E471093A}" type="pres">
      <dgm:prSet presAssocID="{76FDDB60-2930-4B38-A3A3-9738FC521600}" presName="parTx" presStyleLbl="revTx" presStyleIdx="0" presStyleCnt="3">
        <dgm:presLayoutVars>
          <dgm:chMax val="0"/>
          <dgm:chPref val="0"/>
        </dgm:presLayoutVars>
      </dgm:prSet>
      <dgm:spPr/>
    </dgm:pt>
    <dgm:pt modelId="{2B06EEAE-49C0-4F54-A846-4A277053E9F1}" type="pres">
      <dgm:prSet presAssocID="{813AE358-8B39-4C0B-BA8F-F82E415650B7}" presName="sibTrans" presStyleCnt="0"/>
      <dgm:spPr/>
    </dgm:pt>
    <dgm:pt modelId="{5B248514-6D40-47A1-8A33-C3A996B7F545}" type="pres">
      <dgm:prSet presAssocID="{0A7B7970-472A-4640-9C60-8C1D6FBDDD0D}" presName="compNode" presStyleCnt="0"/>
      <dgm:spPr/>
    </dgm:pt>
    <dgm:pt modelId="{55D620D9-3C66-4BE4-87E3-40AEA09042D9}" type="pres">
      <dgm:prSet presAssocID="{0A7B7970-472A-4640-9C60-8C1D6FBDDD0D}" presName="bgRect" presStyleLbl="bgShp" presStyleIdx="1" presStyleCnt="3"/>
      <dgm:spPr/>
    </dgm:pt>
    <dgm:pt modelId="{A2DF186C-2822-4737-8C3D-9A03975AC78A}" type="pres">
      <dgm:prSet presAssocID="{0A7B7970-472A-4640-9C60-8C1D6FBDDD0D}" presName="iconRect" presStyleLbl="nod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81BB3FD7-240E-4335-A5E0-B97E08D1C50C}" type="pres">
      <dgm:prSet presAssocID="{0A7B7970-472A-4640-9C60-8C1D6FBDDD0D}" presName="spaceRect" presStyleCnt="0"/>
      <dgm:spPr/>
    </dgm:pt>
    <dgm:pt modelId="{DB382A6F-BAE7-4650-8D23-C83B02BC5985}" type="pres">
      <dgm:prSet presAssocID="{0A7B7970-472A-4640-9C60-8C1D6FBDDD0D}" presName="parTx" presStyleLbl="revTx" presStyleIdx="1" presStyleCnt="3">
        <dgm:presLayoutVars>
          <dgm:chMax val="0"/>
          <dgm:chPref val="0"/>
        </dgm:presLayoutVars>
      </dgm:prSet>
      <dgm:spPr/>
    </dgm:pt>
    <dgm:pt modelId="{B4A631B0-808B-4052-81CB-F1659B146D96}" type="pres">
      <dgm:prSet presAssocID="{9773175C-84AF-4A47-8E18-60A4609A933B}" presName="sibTrans" presStyleCnt="0"/>
      <dgm:spPr/>
    </dgm:pt>
    <dgm:pt modelId="{D2AECD55-A71F-4E74-8A74-A312BBBA67F7}" type="pres">
      <dgm:prSet presAssocID="{22219DCD-0486-428F-9284-9F618A352E7E}" presName="compNode" presStyleCnt="0"/>
      <dgm:spPr/>
    </dgm:pt>
    <dgm:pt modelId="{6498AABF-5D50-4009-AFDD-3D19CF92BB5A}" type="pres">
      <dgm:prSet presAssocID="{22219DCD-0486-428F-9284-9F618A352E7E}" presName="bgRect" presStyleLbl="bgShp" presStyleIdx="2" presStyleCnt="3"/>
      <dgm:spPr/>
    </dgm:pt>
    <dgm:pt modelId="{50D9C6C8-7380-4A50-8DD3-74393EC50BE2}" type="pres">
      <dgm:prSet presAssocID="{22219DCD-0486-428F-9284-9F618A352E7E}"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CACCF12C-6B04-4EF3-A89B-74040613AF2B}" type="pres">
      <dgm:prSet presAssocID="{22219DCD-0486-428F-9284-9F618A352E7E}" presName="spaceRect" presStyleCnt="0"/>
      <dgm:spPr/>
    </dgm:pt>
    <dgm:pt modelId="{35EB8A63-1E6C-4488-B0D6-535727FE504A}" type="pres">
      <dgm:prSet presAssocID="{22219DCD-0486-428F-9284-9F618A352E7E}" presName="parTx" presStyleLbl="revTx" presStyleIdx="2" presStyleCnt="3">
        <dgm:presLayoutVars>
          <dgm:chMax val="0"/>
          <dgm:chPref val="0"/>
        </dgm:presLayoutVars>
      </dgm:prSet>
      <dgm:spPr/>
    </dgm:pt>
  </dgm:ptLst>
  <dgm:cxnLst>
    <dgm:cxn modelId="{44693725-119D-44F9-A10A-B506960F6CAE}" type="presOf" srcId="{0A7B7970-472A-4640-9C60-8C1D6FBDDD0D}" destId="{DB382A6F-BAE7-4650-8D23-C83B02BC5985}" srcOrd="0" destOrd="0" presId="urn:microsoft.com/office/officeart/2018/2/layout/IconVerticalSolidList"/>
    <dgm:cxn modelId="{6720CC34-D9C1-40AB-93E2-7C2360BF3253}" srcId="{64A0B6F7-6A30-4383-8D8B-A2E946762126}" destId="{76FDDB60-2930-4B38-A3A3-9738FC521600}" srcOrd="0" destOrd="0" parTransId="{9B73DC8A-4AD8-450A-9E91-3FC8C88C5424}" sibTransId="{813AE358-8B39-4C0B-BA8F-F82E415650B7}"/>
    <dgm:cxn modelId="{F4FE704D-8F5F-48C1-A79C-A289706920D0}" type="presOf" srcId="{64A0B6F7-6A30-4383-8D8B-A2E946762126}" destId="{35F09412-1D8B-46B9-A390-8362B1CF2A0A}" srcOrd="0" destOrd="0" presId="urn:microsoft.com/office/officeart/2018/2/layout/IconVerticalSolidList"/>
    <dgm:cxn modelId="{2A9AE24F-E3EC-45DC-BB2B-DDBFE5D737B2}" type="presOf" srcId="{22219DCD-0486-428F-9284-9F618A352E7E}" destId="{35EB8A63-1E6C-4488-B0D6-535727FE504A}" srcOrd="0" destOrd="0" presId="urn:microsoft.com/office/officeart/2018/2/layout/IconVerticalSolidList"/>
    <dgm:cxn modelId="{A26344B2-A3AA-480B-9968-2BD339B1CBF5}" srcId="{64A0B6F7-6A30-4383-8D8B-A2E946762126}" destId="{22219DCD-0486-428F-9284-9F618A352E7E}" srcOrd="2" destOrd="0" parTransId="{950740A5-CC9E-4AEC-B460-6A4A0646AF4F}" sibTransId="{0E90304F-07CD-4914-8523-AB92F6C3C37F}"/>
    <dgm:cxn modelId="{BC0569CA-0180-4901-A47A-2CA7FFC018A1}" srcId="{64A0B6F7-6A30-4383-8D8B-A2E946762126}" destId="{0A7B7970-472A-4640-9C60-8C1D6FBDDD0D}" srcOrd="1" destOrd="0" parTransId="{313AEC94-6D03-4153-9F66-AD95F4C1C4A3}" sibTransId="{9773175C-84AF-4A47-8E18-60A4609A933B}"/>
    <dgm:cxn modelId="{6C314BF0-C597-4FB4-A2BB-79B57B4432FA}" type="presOf" srcId="{76FDDB60-2930-4B38-A3A3-9738FC521600}" destId="{3882192E-3134-41A8-AB1A-4ED2E471093A}" srcOrd="0" destOrd="0" presId="urn:microsoft.com/office/officeart/2018/2/layout/IconVerticalSolidList"/>
    <dgm:cxn modelId="{634A3D7B-AFC8-4B0B-B329-AB56512B2F20}" type="presParOf" srcId="{35F09412-1D8B-46B9-A390-8362B1CF2A0A}" destId="{6E69E001-3D04-49B6-9EA8-7E9B88E4D67C}" srcOrd="0" destOrd="0" presId="urn:microsoft.com/office/officeart/2018/2/layout/IconVerticalSolidList"/>
    <dgm:cxn modelId="{80BAA3DB-7C44-4C84-BF9D-36A63A133A72}" type="presParOf" srcId="{6E69E001-3D04-49B6-9EA8-7E9B88E4D67C}" destId="{A50D16FE-C4D1-4D27-9176-6C470572D72E}" srcOrd="0" destOrd="0" presId="urn:microsoft.com/office/officeart/2018/2/layout/IconVerticalSolidList"/>
    <dgm:cxn modelId="{C43E2052-6FF2-4815-93CE-7FC1CD7AC31B}" type="presParOf" srcId="{6E69E001-3D04-49B6-9EA8-7E9B88E4D67C}" destId="{B607B469-9C12-402C-8ED7-B17287DBC378}" srcOrd="1" destOrd="0" presId="urn:microsoft.com/office/officeart/2018/2/layout/IconVerticalSolidList"/>
    <dgm:cxn modelId="{7AD5A1AA-14A0-4BF0-BB3D-C1E35E05FAD0}" type="presParOf" srcId="{6E69E001-3D04-49B6-9EA8-7E9B88E4D67C}" destId="{924B9211-F68A-4AAA-B0CC-CB0C96EE7DC4}" srcOrd="2" destOrd="0" presId="urn:microsoft.com/office/officeart/2018/2/layout/IconVerticalSolidList"/>
    <dgm:cxn modelId="{92DDDE75-2E01-4422-BDFE-ACDED40B17E5}" type="presParOf" srcId="{6E69E001-3D04-49B6-9EA8-7E9B88E4D67C}" destId="{3882192E-3134-41A8-AB1A-4ED2E471093A}" srcOrd="3" destOrd="0" presId="urn:microsoft.com/office/officeart/2018/2/layout/IconVerticalSolidList"/>
    <dgm:cxn modelId="{0F239BE5-96D3-44BF-ACA6-E2873278D04B}" type="presParOf" srcId="{35F09412-1D8B-46B9-A390-8362B1CF2A0A}" destId="{2B06EEAE-49C0-4F54-A846-4A277053E9F1}" srcOrd="1" destOrd="0" presId="urn:microsoft.com/office/officeart/2018/2/layout/IconVerticalSolidList"/>
    <dgm:cxn modelId="{2F746CFE-DB90-41B6-A8D3-0B2930CF3724}" type="presParOf" srcId="{35F09412-1D8B-46B9-A390-8362B1CF2A0A}" destId="{5B248514-6D40-47A1-8A33-C3A996B7F545}" srcOrd="2" destOrd="0" presId="urn:microsoft.com/office/officeart/2018/2/layout/IconVerticalSolidList"/>
    <dgm:cxn modelId="{88A06AD9-8D96-4FD1-AAA2-94C1CB7216C7}" type="presParOf" srcId="{5B248514-6D40-47A1-8A33-C3A996B7F545}" destId="{55D620D9-3C66-4BE4-87E3-40AEA09042D9}" srcOrd="0" destOrd="0" presId="urn:microsoft.com/office/officeart/2018/2/layout/IconVerticalSolidList"/>
    <dgm:cxn modelId="{CACF9D30-5645-4C92-AF96-3990DC8A9584}" type="presParOf" srcId="{5B248514-6D40-47A1-8A33-C3A996B7F545}" destId="{A2DF186C-2822-4737-8C3D-9A03975AC78A}" srcOrd="1" destOrd="0" presId="urn:microsoft.com/office/officeart/2018/2/layout/IconVerticalSolidList"/>
    <dgm:cxn modelId="{FBAC3DA1-ACBA-4E74-991F-F55C1EC875AE}" type="presParOf" srcId="{5B248514-6D40-47A1-8A33-C3A996B7F545}" destId="{81BB3FD7-240E-4335-A5E0-B97E08D1C50C}" srcOrd="2" destOrd="0" presId="urn:microsoft.com/office/officeart/2018/2/layout/IconVerticalSolidList"/>
    <dgm:cxn modelId="{195A8781-90EF-4856-A5B4-4398C9059F26}" type="presParOf" srcId="{5B248514-6D40-47A1-8A33-C3A996B7F545}" destId="{DB382A6F-BAE7-4650-8D23-C83B02BC5985}" srcOrd="3" destOrd="0" presId="urn:microsoft.com/office/officeart/2018/2/layout/IconVerticalSolidList"/>
    <dgm:cxn modelId="{93557618-DFEC-4BA7-9562-139E88CE0730}" type="presParOf" srcId="{35F09412-1D8B-46B9-A390-8362B1CF2A0A}" destId="{B4A631B0-808B-4052-81CB-F1659B146D96}" srcOrd="3" destOrd="0" presId="urn:microsoft.com/office/officeart/2018/2/layout/IconVerticalSolidList"/>
    <dgm:cxn modelId="{470FFD14-1684-47A0-A55D-3BD6CDB59CCA}" type="presParOf" srcId="{35F09412-1D8B-46B9-A390-8362B1CF2A0A}" destId="{D2AECD55-A71F-4E74-8A74-A312BBBA67F7}" srcOrd="4" destOrd="0" presId="urn:microsoft.com/office/officeart/2018/2/layout/IconVerticalSolidList"/>
    <dgm:cxn modelId="{BB12B679-0D45-49DB-9121-DE27CB2719E0}" type="presParOf" srcId="{D2AECD55-A71F-4E74-8A74-A312BBBA67F7}" destId="{6498AABF-5D50-4009-AFDD-3D19CF92BB5A}" srcOrd="0" destOrd="0" presId="urn:microsoft.com/office/officeart/2018/2/layout/IconVerticalSolidList"/>
    <dgm:cxn modelId="{C979F927-A8B0-45A6-A5BD-367DDB85904D}" type="presParOf" srcId="{D2AECD55-A71F-4E74-8A74-A312BBBA67F7}" destId="{50D9C6C8-7380-4A50-8DD3-74393EC50BE2}" srcOrd="1" destOrd="0" presId="urn:microsoft.com/office/officeart/2018/2/layout/IconVerticalSolidList"/>
    <dgm:cxn modelId="{55CC1760-B6EE-49C3-8C83-45E53AF8DA12}" type="presParOf" srcId="{D2AECD55-A71F-4E74-8A74-A312BBBA67F7}" destId="{CACCF12C-6B04-4EF3-A89B-74040613AF2B}" srcOrd="2" destOrd="0" presId="urn:microsoft.com/office/officeart/2018/2/layout/IconVerticalSolidList"/>
    <dgm:cxn modelId="{20A3A67A-4620-4413-B9DC-8392A1F50DE0}" type="presParOf" srcId="{D2AECD55-A71F-4E74-8A74-A312BBBA67F7}" destId="{35EB8A63-1E6C-4488-B0D6-535727FE504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1FFF5-2807-4B98-95D4-A6B16AFA58BD}">
      <dsp:nvSpPr>
        <dsp:cNvPr id="0" name=""/>
        <dsp:cNvSpPr/>
      </dsp:nvSpPr>
      <dsp:spPr>
        <a:xfrm>
          <a:off x="0" y="450"/>
          <a:ext cx="6151562" cy="620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4C8A57-BDCE-4593-B529-EF1D672CE32E}">
      <dsp:nvSpPr>
        <dsp:cNvPr id="0" name=""/>
        <dsp:cNvSpPr/>
      </dsp:nvSpPr>
      <dsp:spPr>
        <a:xfrm>
          <a:off x="187761" y="140108"/>
          <a:ext cx="341384" cy="3413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1F64F4-547F-4FD8-9B34-112C0B66F850}">
      <dsp:nvSpPr>
        <dsp:cNvPr id="0" name=""/>
        <dsp:cNvSpPr/>
      </dsp:nvSpPr>
      <dsp:spPr>
        <a:xfrm>
          <a:off x="716908" y="450"/>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889000">
            <a:lnSpc>
              <a:spcPct val="100000"/>
            </a:lnSpc>
            <a:spcBef>
              <a:spcPct val="0"/>
            </a:spcBef>
            <a:spcAft>
              <a:spcPct val="35000"/>
            </a:spcAft>
            <a:buNone/>
          </a:pPr>
          <a:r>
            <a:rPr lang="en-US" sz="2000" kern="1200"/>
            <a:t>Background and Research Problem</a:t>
          </a:r>
          <a:endParaRPr lang="en-US" sz="2000" kern="1200" dirty="0"/>
        </a:p>
      </dsp:txBody>
      <dsp:txXfrm>
        <a:off x="716908" y="450"/>
        <a:ext cx="5434654" cy="620699"/>
      </dsp:txXfrm>
    </dsp:sp>
    <dsp:sp modelId="{0EA767AF-7F7D-467E-965F-C1372FEF62FD}">
      <dsp:nvSpPr>
        <dsp:cNvPr id="0" name=""/>
        <dsp:cNvSpPr/>
      </dsp:nvSpPr>
      <dsp:spPr>
        <a:xfrm>
          <a:off x="0" y="824454"/>
          <a:ext cx="6151562" cy="620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4298AF-ABA9-42A5-8196-E95FD1BE02A8}">
      <dsp:nvSpPr>
        <dsp:cNvPr id="0" name=""/>
        <dsp:cNvSpPr/>
      </dsp:nvSpPr>
      <dsp:spPr>
        <a:xfrm>
          <a:off x="187761" y="915983"/>
          <a:ext cx="341384" cy="3413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D98B6B-0850-4F18-B3B4-7853E9898466}">
      <dsp:nvSpPr>
        <dsp:cNvPr id="0" name=""/>
        <dsp:cNvSpPr/>
      </dsp:nvSpPr>
      <dsp:spPr>
        <a:xfrm>
          <a:off x="716908" y="776325"/>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889000">
            <a:lnSpc>
              <a:spcPct val="100000"/>
            </a:lnSpc>
            <a:spcBef>
              <a:spcPct val="0"/>
            </a:spcBef>
            <a:spcAft>
              <a:spcPct val="35000"/>
            </a:spcAft>
            <a:buNone/>
          </a:pPr>
          <a:r>
            <a:rPr lang="en-US" sz="2000" kern="1200" dirty="0"/>
            <a:t>Literature</a:t>
          </a:r>
          <a:r>
            <a:rPr lang="en-US" sz="2000" kern="1200" baseline="0" dirty="0"/>
            <a:t> Review  and Motivation</a:t>
          </a:r>
          <a:endParaRPr lang="en-US" sz="2000" kern="1200" dirty="0"/>
        </a:p>
      </dsp:txBody>
      <dsp:txXfrm>
        <a:off x="716908" y="776325"/>
        <a:ext cx="5434654" cy="620699"/>
      </dsp:txXfrm>
    </dsp:sp>
    <dsp:sp modelId="{45C42FBA-B6E5-49CD-A313-E80372F7FE0E}">
      <dsp:nvSpPr>
        <dsp:cNvPr id="0" name=""/>
        <dsp:cNvSpPr/>
      </dsp:nvSpPr>
      <dsp:spPr>
        <a:xfrm>
          <a:off x="0" y="1552200"/>
          <a:ext cx="6151562" cy="620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55A895-CBB6-4770-AB1B-FB99EC37A256}">
      <dsp:nvSpPr>
        <dsp:cNvPr id="0" name=""/>
        <dsp:cNvSpPr/>
      </dsp:nvSpPr>
      <dsp:spPr>
        <a:xfrm>
          <a:off x="187761" y="1691857"/>
          <a:ext cx="341384" cy="3413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11DC1F-AFD7-4D75-90A8-5A827AA8297B}">
      <dsp:nvSpPr>
        <dsp:cNvPr id="0" name=""/>
        <dsp:cNvSpPr/>
      </dsp:nvSpPr>
      <dsp:spPr>
        <a:xfrm>
          <a:off x="716908" y="1552200"/>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889000">
            <a:lnSpc>
              <a:spcPct val="100000"/>
            </a:lnSpc>
            <a:spcBef>
              <a:spcPct val="0"/>
            </a:spcBef>
            <a:spcAft>
              <a:spcPct val="35000"/>
            </a:spcAft>
            <a:buNone/>
          </a:pPr>
          <a:r>
            <a:rPr lang="en-US" sz="2000" kern="1200" dirty="0"/>
            <a:t>Research Questions </a:t>
          </a:r>
        </a:p>
      </dsp:txBody>
      <dsp:txXfrm>
        <a:off x="716908" y="1552200"/>
        <a:ext cx="5434654" cy="620699"/>
      </dsp:txXfrm>
    </dsp:sp>
    <dsp:sp modelId="{184F4D53-1D26-4CFC-86FF-8FF3A74B8DB5}">
      <dsp:nvSpPr>
        <dsp:cNvPr id="0" name=""/>
        <dsp:cNvSpPr/>
      </dsp:nvSpPr>
      <dsp:spPr>
        <a:xfrm>
          <a:off x="0" y="2328075"/>
          <a:ext cx="6151562" cy="620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905A0F-1181-4AF8-9976-56A577E72600}">
      <dsp:nvSpPr>
        <dsp:cNvPr id="0" name=""/>
        <dsp:cNvSpPr/>
      </dsp:nvSpPr>
      <dsp:spPr>
        <a:xfrm>
          <a:off x="187761" y="2467732"/>
          <a:ext cx="341384" cy="3413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4C34B8-5B6D-4C9D-9577-19C5F60D420C}">
      <dsp:nvSpPr>
        <dsp:cNvPr id="0" name=""/>
        <dsp:cNvSpPr/>
      </dsp:nvSpPr>
      <dsp:spPr>
        <a:xfrm>
          <a:off x="716908" y="2328075"/>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889000">
            <a:lnSpc>
              <a:spcPct val="100000"/>
            </a:lnSpc>
            <a:spcBef>
              <a:spcPct val="0"/>
            </a:spcBef>
            <a:spcAft>
              <a:spcPct val="35000"/>
            </a:spcAft>
            <a:buNone/>
          </a:pPr>
          <a:r>
            <a:rPr lang="en-US" sz="2000" kern="1200"/>
            <a:t>Statement of Hypothesis</a:t>
          </a:r>
          <a:endParaRPr lang="en-US" sz="2000" kern="1200" dirty="0"/>
        </a:p>
      </dsp:txBody>
      <dsp:txXfrm>
        <a:off x="716908" y="2328075"/>
        <a:ext cx="5434654" cy="620699"/>
      </dsp:txXfrm>
    </dsp:sp>
    <dsp:sp modelId="{7ACEEED1-3A97-407A-9020-2C4466B117FE}">
      <dsp:nvSpPr>
        <dsp:cNvPr id="0" name=""/>
        <dsp:cNvSpPr/>
      </dsp:nvSpPr>
      <dsp:spPr>
        <a:xfrm>
          <a:off x="0" y="3103949"/>
          <a:ext cx="6151562" cy="620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67BF09-8D9C-4248-886C-CD4FB6BB3FAA}">
      <dsp:nvSpPr>
        <dsp:cNvPr id="0" name=""/>
        <dsp:cNvSpPr/>
      </dsp:nvSpPr>
      <dsp:spPr>
        <a:xfrm>
          <a:off x="187761" y="3243607"/>
          <a:ext cx="341384" cy="3413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35224D-91F0-410F-B576-14DDCFACF14C}">
      <dsp:nvSpPr>
        <dsp:cNvPr id="0" name=""/>
        <dsp:cNvSpPr/>
      </dsp:nvSpPr>
      <dsp:spPr>
        <a:xfrm>
          <a:off x="716908" y="3103949"/>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889000">
            <a:lnSpc>
              <a:spcPct val="100000"/>
            </a:lnSpc>
            <a:spcBef>
              <a:spcPct val="0"/>
            </a:spcBef>
            <a:spcAft>
              <a:spcPct val="35000"/>
            </a:spcAft>
            <a:buNone/>
          </a:pPr>
          <a:r>
            <a:rPr lang="en-US" sz="2000" kern="1200"/>
            <a:t>Research methodology and Preliminary results</a:t>
          </a:r>
          <a:endParaRPr lang="en-US" sz="2000" kern="1200" dirty="0"/>
        </a:p>
      </dsp:txBody>
      <dsp:txXfrm>
        <a:off x="716908" y="3103949"/>
        <a:ext cx="5434654" cy="620699"/>
      </dsp:txXfrm>
    </dsp:sp>
    <dsp:sp modelId="{125B2D08-B22E-4FF8-8B51-6DD52157D2C8}">
      <dsp:nvSpPr>
        <dsp:cNvPr id="0" name=""/>
        <dsp:cNvSpPr/>
      </dsp:nvSpPr>
      <dsp:spPr>
        <a:xfrm>
          <a:off x="0" y="3879824"/>
          <a:ext cx="6151562" cy="620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DD579D-6B85-4683-8865-482A0A458875}">
      <dsp:nvSpPr>
        <dsp:cNvPr id="0" name=""/>
        <dsp:cNvSpPr/>
      </dsp:nvSpPr>
      <dsp:spPr>
        <a:xfrm>
          <a:off x="187761" y="4019482"/>
          <a:ext cx="341384" cy="34138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00CA8F-F113-4FEF-9AC0-4A95EA7C4A27}">
      <dsp:nvSpPr>
        <dsp:cNvPr id="0" name=""/>
        <dsp:cNvSpPr/>
      </dsp:nvSpPr>
      <dsp:spPr>
        <a:xfrm>
          <a:off x="716908" y="3879824"/>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889000">
            <a:lnSpc>
              <a:spcPct val="100000"/>
            </a:lnSpc>
            <a:spcBef>
              <a:spcPct val="0"/>
            </a:spcBef>
            <a:spcAft>
              <a:spcPct val="35000"/>
            </a:spcAft>
            <a:buNone/>
          </a:pPr>
          <a:r>
            <a:rPr lang="en-US" sz="2000" kern="1200" dirty="0"/>
            <a:t>Policy Recommendation</a:t>
          </a:r>
        </a:p>
      </dsp:txBody>
      <dsp:txXfrm>
        <a:off x="716908" y="3879824"/>
        <a:ext cx="5434654" cy="620699"/>
      </dsp:txXfrm>
    </dsp:sp>
    <dsp:sp modelId="{156FDEF3-7D6D-4FFA-8B3C-59522676A59F}">
      <dsp:nvSpPr>
        <dsp:cNvPr id="0" name=""/>
        <dsp:cNvSpPr/>
      </dsp:nvSpPr>
      <dsp:spPr>
        <a:xfrm>
          <a:off x="0" y="4656150"/>
          <a:ext cx="6151562" cy="620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06B17A-B1F5-4707-9823-2BAF77532827}">
      <dsp:nvSpPr>
        <dsp:cNvPr id="0" name=""/>
        <dsp:cNvSpPr/>
      </dsp:nvSpPr>
      <dsp:spPr>
        <a:xfrm>
          <a:off x="187761" y="4795356"/>
          <a:ext cx="341384" cy="34138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4BDA5E-DF88-46C4-9169-9A3590098433}">
      <dsp:nvSpPr>
        <dsp:cNvPr id="0" name=""/>
        <dsp:cNvSpPr/>
      </dsp:nvSpPr>
      <dsp:spPr>
        <a:xfrm>
          <a:off x="716908" y="4655699"/>
          <a:ext cx="5434654" cy="620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691" tIns="65691" rIns="65691" bIns="65691" numCol="1" spcCol="1270" anchor="ctr" anchorCtr="0">
          <a:noAutofit/>
        </a:bodyPr>
        <a:lstStyle/>
        <a:p>
          <a:pPr marL="0" lvl="0" indent="0" algn="l" defTabSz="889000">
            <a:lnSpc>
              <a:spcPct val="100000"/>
            </a:lnSpc>
            <a:spcBef>
              <a:spcPct val="0"/>
            </a:spcBef>
            <a:spcAft>
              <a:spcPct val="35000"/>
            </a:spcAft>
            <a:buNone/>
          </a:pPr>
          <a:r>
            <a:rPr lang="en-US" sz="2000" kern="1200" dirty="0"/>
            <a:t>Further Study</a:t>
          </a:r>
        </a:p>
      </dsp:txBody>
      <dsp:txXfrm>
        <a:off x="716908" y="4655699"/>
        <a:ext cx="5434654" cy="6206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BDC69-1BF9-42FB-8EB8-84738D99EAB5}">
      <dsp:nvSpPr>
        <dsp:cNvPr id="0" name=""/>
        <dsp:cNvSpPr/>
      </dsp:nvSpPr>
      <dsp:spPr>
        <a:xfrm>
          <a:off x="4250389" y="2200227"/>
          <a:ext cx="2076070" cy="197059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Multiple Jobs</a:t>
          </a:r>
        </a:p>
      </dsp:txBody>
      <dsp:txXfrm>
        <a:off x="4554422" y="2488814"/>
        <a:ext cx="1468004" cy="1393421"/>
      </dsp:txXfrm>
    </dsp:sp>
    <dsp:sp modelId="{00B4031E-16E3-457E-B481-EF87CF02E8C6}">
      <dsp:nvSpPr>
        <dsp:cNvPr id="0" name=""/>
        <dsp:cNvSpPr/>
      </dsp:nvSpPr>
      <dsp:spPr>
        <a:xfrm rot="12257184">
          <a:off x="2135940" y="1977465"/>
          <a:ext cx="2195665" cy="5618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89A149-F88B-4380-A67E-0F6F96E6BEB8}">
      <dsp:nvSpPr>
        <dsp:cNvPr id="0" name=""/>
        <dsp:cNvSpPr/>
      </dsp:nvSpPr>
      <dsp:spPr>
        <a:xfrm>
          <a:off x="722362" y="1206688"/>
          <a:ext cx="3021470" cy="120035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High Cost of Living</a:t>
          </a:r>
        </a:p>
      </dsp:txBody>
      <dsp:txXfrm>
        <a:off x="757519" y="1241845"/>
        <a:ext cx="2951156" cy="1130040"/>
      </dsp:txXfrm>
    </dsp:sp>
    <dsp:sp modelId="{ACE4FF70-F909-4862-9469-E00F58D9E689}">
      <dsp:nvSpPr>
        <dsp:cNvPr id="0" name=""/>
        <dsp:cNvSpPr/>
      </dsp:nvSpPr>
      <dsp:spPr>
        <a:xfrm rot="16501521">
          <a:off x="4626153" y="999923"/>
          <a:ext cx="1659514" cy="5618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123A31-7529-4119-AC2B-CDE5CBA24CF3}">
      <dsp:nvSpPr>
        <dsp:cNvPr id="0" name=""/>
        <dsp:cNvSpPr/>
      </dsp:nvSpPr>
      <dsp:spPr>
        <a:xfrm>
          <a:off x="3983659" y="0"/>
          <a:ext cx="3089868" cy="90858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Poverty</a:t>
          </a:r>
        </a:p>
      </dsp:txBody>
      <dsp:txXfrm>
        <a:off x="4010271" y="26612"/>
        <a:ext cx="3036644" cy="855361"/>
      </dsp:txXfrm>
    </dsp:sp>
    <dsp:sp modelId="{19D4786B-FD4C-45C6-A0F0-CF7B02AA214D}">
      <dsp:nvSpPr>
        <dsp:cNvPr id="0" name=""/>
        <dsp:cNvSpPr/>
      </dsp:nvSpPr>
      <dsp:spPr>
        <a:xfrm rot="20360328">
          <a:off x="6316470" y="1981256"/>
          <a:ext cx="2840992" cy="56187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8F49ED-2A7C-4FFB-B8E5-7F613722B0EE}">
      <dsp:nvSpPr>
        <dsp:cNvPr id="0" name=""/>
        <dsp:cNvSpPr/>
      </dsp:nvSpPr>
      <dsp:spPr>
        <a:xfrm>
          <a:off x="7404765" y="1087425"/>
          <a:ext cx="3322671" cy="13471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Unfavorable Labor Market</a:t>
          </a:r>
        </a:p>
        <a:p>
          <a:pPr marL="0" lvl="0" indent="0" algn="ctr" defTabSz="1111250">
            <a:lnSpc>
              <a:spcPct val="90000"/>
            </a:lnSpc>
            <a:spcBef>
              <a:spcPct val="0"/>
            </a:spcBef>
            <a:spcAft>
              <a:spcPct val="35000"/>
            </a:spcAft>
            <a:buNone/>
          </a:pPr>
          <a:r>
            <a:rPr lang="en-US" sz="2500" kern="1200" dirty="0"/>
            <a:t>Conditions</a:t>
          </a:r>
        </a:p>
      </dsp:txBody>
      <dsp:txXfrm>
        <a:off x="7444221" y="1126881"/>
        <a:ext cx="3243759" cy="12682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84739-620C-4CA7-B2FD-5BC70CE68D98}">
      <dsp:nvSpPr>
        <dsp:cNvPr id="0" name=""/>
        <dsp:cNvSpPr/>
      </dsp:nvSpPr>
      <dsp:spPr>
        <a:xfrm rot="5400000">
          <a:off x="6279860" y="-2362329"/>
          <a:ext cx="1521277" cy="6626352"/>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Controlled by government</a:t>
          </a:r>
        </a:p>
        <a:p>
          <a:pPr marL="285750" lvl="1" indent="-285750" algn="l" defTabSz="1244600">
            <a:lnSpc>
              <a:spcPct val="90000"/>
            </a:lnSpc>
            <a:spcBef>
              <a:spcPct val="0"/>
            </a:spcBef>
            <a:spcAft>
              <a:spcPct val="15000"/>
            </a:spcAft>
            <a:buChar char="•"/>
          </a:pPr>
          <a:r>
            <a:rPr lang="en-US" sz="2800" kern="1200" dirty="0"/>
            <a:t>Serve the Public</a:t>
          </a:r>
        </a:p>
        <a:p>
          <a:pPr marL="285750" lvl="1" indent="-285750" algn="l" defTabSz="1244600">
            <a:lnSpc>
              <a:spcPct val="90000"/>
            </a:lnSpc>
            <a:spcBef>
              <a:spcPct val="0"/>
            </a:spcBef>
            <a:spcAft>
              <a:spcPct val="15000"/>
            </a:spcAft>
            <a:buChar char="•"/>
          </a:pPr>
          <a:r>
            <a:rPr lang="en-US" sz="2800" kern="1200" dirty="0"/>
            <a:t>Job Stability</a:t>
          </a:r>
        </a:p>
      </dsp:txBody>
      <dsp:txXfrm rot="-5400000">
        <a:off x="3727323" y="264471"/>
        <a:ext cx="6552089" cy="1372751"/>
      </dsp:txXfrm>
    </dsp:sp>
    <dsp:sp modelId="{639BD813-4B98-433A-B676-7B78F37D36A3}">
      <dsp:nvSpPr>
        <dsp:cNvPr id="0" name=""/>
        <dsp:cNvSpPr/>
      </dsp:nvSpPr>
      <dsp:spPr>
        <a:xfrm>
          <a:off x="0" y="47"/>
          <a:ext cx="3727323" cy="1901596"/>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0" tIns="104775" rIns="209550" bIns="104775" numCol="1" spcCol="1270" anchor="ctr" anchorCtr="0">
          <a:noAutofit/>
        </a:bodyPr>
        <a:lstStyle/>
        <a:p>
          <a:pPr marL="0" lvl="0" indent="0" algn="ctr" defTabSz="2444750">
            <a:lnSpc>
              <a:spcPct val="90000"/>
            </a:lnSpc>
            <a:spcBef>
              <a:spcPct val="0"/>
            </a:spcBef>
            <a:spcAft>
              <a:spcPct val="35000"/>
            </a:spcAft>
            <a:buNone/>
          </a:pPr>
          <a:r>
            <a:rPr lang="en-US" sz="5500" kern="1200" dirty="0"/>
            <a:t>Public Sector</a:t>
          </a:r>
        </a:p>
      </dsp:txBody>
      <dsp:txXfrm>
        <a:off x="92828" y="92875"/>
        <a:ext cx="3541667" cy="1715940"/>
      </dsp:txXfrm>
    </dsp:sp>
    <dsp:sp modelId="{D7A774E6-5D48-47E3-9C2F-F49F703C0649}">
      <dsp:nvSpPr>
        <dsp:cNvPr id="0" name=""/>
        <dsp:cNvSpPr/>
      </dsp:nvSpPr>
      <dsp:spPr>
        <a:xfrm rot="5400000">
          <a:off x="6279860" y="-365653"/>
          <a:ext cx="1521277" cy="6626352"/>
        </a:xfrm>
        <a:prstGeom prst="round2SameRect">
          <a:avLst/>
        </a:prstGeom>
        <a:solidFill>
          <a:schemeClr val="accent5">
            <a:tint val="40000"/>
            <a:alpha val="90000"/>
            <a:hueOff val="-19301144"/>
            <a:satOff val="20985"/>
            <a:lumOff val="1274"/>
            <a:alphaOff val="0"/>
          </a:schemeClr>
        </a:solidFill>
        <a:ln w="12700" cap="flat" cmpd="sng" algn="ctr">
          <a:solidFill>
            <a:schemeClr val="accent5">
              <a:tint val="40000"/>
              <a:alpha val="90000"/>
              <a:hueOff val="-19301144"/>
              <a:satOff val="20985"/>
              <a:lumOff val="127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Controlled by Individuals/Groups</a:t>
          </a:r>
        </a:p>
        <a:p>
          <a:pPr marL="285750" lvl="1" indent="-285750" algn="l" defTabSz="1244600">
            <a:lnSpc>
              <a:spcPct val="90000"/>
            </a:lnSpc>
            <a:spcBef>
              <a:spcPct val="0"/>
            </a:spcBef>
            <a:spcAft>
              <a:spcPct val="15000"/>
            </a:spcAft>
            <a:buChar char="•"/>
          </a:pPr>
          <a:r>
            <a:rPr lang="en-US" sz="2800" kern="1200" dirty="0"/>
            <a:t>Earn Profits</a:t>
          </a:r>
        </a:p>
        <a:p>
          <a:pPr marL="285750" lvl="1" indent="-285750" algn="l" defTabSz="1244600">
            <a:lnSpc>
              <a:spcPct val="90000"/>
            </a:lnSpc>
            <a:spcBef>
              <a:spcPct val="0"/>
            </a:spcBef>
            <a:spcAft>
              <a:spcPct val="15000"/>
            </a:spcAft>
            <a:buChar char="•"/>
          </a:pPr>
          <a:r>
            <a:rPr lang="en-US" sz="2800" kern="1200" dirty="0"/>
            <a:t>Job Instability</a:t>
          </a:r>
        </a:p>
      </dsp:txBody>
      <dsp:txXfrm rot="-5400000">
        <a:off x="3727323" y="2261147"/>
        <a:ext cx="6552089" cy="1372751"/>
      </dsp:txXfrm>
    </dsp:sp>
    <dsp:sp modelId="{6F87ACBB-54E5-43D3-ABB4-E7C362CA9EB3}">
      <dsp:nvSpPr>
        <dsp:cNvPr id="0" name=""/>
        <dsp:cNvSpPr/>
      </dsp:nvSpPr>
      <dsp:spPr>
        <a:xfrm>
          <a:off x="0" y="1996724"/>
          <a:ext cx="3727323" cy="1901596"/>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0" tIns="104775" rIns="209550" bIns="104775" numCol="1" spcCol="1270" anchor="ctr" anchorCtr="0">
          <a:noAutofit/>
        </a:bodyPr>
        <a:lstStyle/>
        <a:p>
          <a:pPr marL="0" lvl="0" indent="0" algn="ctr" defTabSz="2444750">
            <a:lnSpc>
              <a:spcPct val="90000"/>
            </a:lnSpc>
            <a:spcBef>
              <a:spcPct val="0"/>
            </a:spcBef>
            <a:spcAft>
              <a:spcPct val="35000"/>
            </a:spcAft>
            <a:buNone/>
          </a:pPr>
          <a:r>
            <a:rPr lang="en-US" sz="5500" kern="1200" dirty="0"/>
            <a:t>Private Sector</a:t>
          </a:r>
        </a:p>
      </dsp:txBody>
      <dsp:txXfrm>
        <a:off x="92828" y="2089552"/>
        <a:ext cx="3541667" cy="17159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7BE23-2D4B-4946-8FA8-7B2F6948FDD8}">
      <dsp:nvSpPr>
        <dsp:cNvPr id="0" name=""/>
        <dsp:cNvSpPr/>
      </dsp:nvSpPr>
      <dsp:spPr>
        <a:xfrm>
          <a:off x="0" y="6264"/>
          <a:ext cx="10353675" cy="1382400"/>
        </a:xfrm>
        <a:prstGeom prst="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w="12700" cap="flat" cmpd="sng" algn="ctr">
          <a:solidFill>
            <a:schemeClr val="accent5">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1376" tIns="195072" rIns="341376" bIns="195072"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a:off x="0" y="6264"/>
        <a:ext cx="10353675" cy="1382400"/>
      </dsp:txXfrm>
    </dsp:sp>
    <dsp:sp modelId="{32E6E28C-ACC5-4F4C-AA13-0595E02A0081}">
      <dsp:nvSpPr>
        <dsp:cNvPr id="0" name=""/>
        <dsp:cNvSpPr/>
      </dsp:nvSpPr>
      <dsp:spPr>
        <a:xfrm>
          <a:off x="0" y="1388664"/>
          <a:ext cx="10353675" cy="250343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r>
            <a:rPr lang="en-US" sz="2800" kern="1200" dirty="0">
              <a:latin typeface="Rockwell" panose="02060603020205020403" pitchFamily="18" charset="0"/>
              <a:ea typeface="Times New Roman" panose="02020603050405020304" pitchFamily="18" charset="0"/>
            </a:rPr>
            <a:t>What are the motives for moonlighting?</a:t>
          </a:r>
          <a:endParaRPr lang="en-US" sz="2800" kern="1200" dirty="0">
            <a:latin typeface="Rockwell" panose="02060603020205020403" pitchFamily="18" charset="0"/>
          </a:endParaRPr>
        </a:p>
        <a:p>
          <a:pPr marL="285750" lvl="1" indent="-285750" algn="l" defTabSz="1244600">
            <a:lnSpc>
              <a:spcPct val="90000"/>
            </a:lnSpc>
            <a:spcBef>
              <a:spcPct val="0"/>
            </a:spcBef>
            <a:spcAft>
              <a:spcPct val="15000"/>
            </a:spcAft>
            <a:buChar char="•"/>
          </a:pPr>
          <a:endParaRPr lang="en-US" sz="2800" kern="1200" dirty="0"/>
        </a:p>
        <a:p>
          <a:pPr marL="285750" lvl="1" indent="-285750" algn="l" defTabSz="1244600">
            <a:lnSpc>
              <a:spcPct val="90000"/>
            </a:lnSpc>
            <a:spcBef>
              <a:spcPct val="0"/>
            </a:spcBef>
            <a:spcAft>
              <a:spcPct val="15000"/>
            </a:spcAft>
            <a:buChar char="•"/>
          </a:pPr>
          <a:r>
            <a:rPr lang="en-US" sz="2800" kern="1200" dirty="0"/>
            <a:t>Does the wage gap (if any) between these sectors increases moonlighting activities in the country? </a:t>
          </a:r>
        </a:p>
      </dsp:txBody>
      <dsp:txXfrm>
        <a:off x="0" y="1388664"/>
        <a:ext cx="10353675" cy="25034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D17D7-50CF-48EB-9635-9A0A83988621}">
      <dsp:nvSpPr>
        <dsp:cNvPr id="0" name=""/>
        <dsp:cNvSpPr/>
      </dsp:nvSpPr>
      <dsp:spPr>
        <a:xfrm>
          <a:off x="0" y="0"/>
          <a:ext cx="10353675" cy="4090875"/>
        </a:xfrm>
        <a:prstGeom prst="roundRect">
          <a:avLst>
            <a:gd name="adj" fmla="val 10000"/>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t>   </a:t>
          </a:r>
          <a:endParaRPr lang="en-US" sz="3600" kern="1200" dirty="0"/>
        </a:p>
        <a:p>
          <a:pPr marL="0" lvl="0" indent="0" algn="ctr" defTabSz="2222500">
            <a:lnSpc>
              <a:spcPct val="90000"/>
            </a:lnSpc>
            <a:spcBef>
              <a:spcPct val="0"/>
            </a:spcBef>
            <a:spcAft>
              <a:spcPct val="35000"/>
            </a:spcAft>
            <a:buNone/>
          </a:pPr>
          <a:r>
            <a:rPr lang="en-US" sz="4400" kern="1200" dirty="0"/>
            <a:t>  </a:t>
          </a:r>
          <a:r>
            <a:rPr lang="en-US" sz="7200" kern="1200" dirty="0"/>
            <a:t>&gt;</a:t>
          </a:r>
        </a:p>
      </dsp:txBody>
      <dsp:txXfrm>
        <a:off x="119818" y="119818"/>
        <a:ext cx="10114039" cy="38512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7CE7D-2EAA-46E4-8573-20454F25B8A4}">
      <dsp:nvSpPr>
        <dsp:cNvPr id="0" name=""/>
        <dsp:cNvSpPr/>
      </dsp:nvSpPr>
      <dsp:spPr>
        <a:xfrm>
          <a:off x="1465" y="752627"/>
          <a:ext cx="3124751" cy="64082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Wage Gap</a:t>
          </a:r>
        </a:p>
      </dsp:txBody>
      <dsp:txXfrm>
        <a:off x="20234" y="771396"/>
        <a:ext cx="3087213" cy="603286"/>
      </dsp:txXfrm>
    </dsp:sp>
    <dsp:sp modelId="{AAF350FA-2FEF-4BFE-94C6-0F995BB1ACA5}">
      <dsp:nvSpPr>
        <dsp:cNvPr id="0" name=""/>
        <dsp:cNvSpPr/>
      </dsp:nvSpPr>
      <dsp:spPr>
        <a:xfrm>
          <a:off x="3438692" y="685570"/>
          <a:ext cx="662447" cy="7749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3438692" y="840558"/>
        <a:ext cx="463713" cy="464962"/>
      </dsp:txXfrm>
    </dsp:sp>
    <dsp:sp modelId="{30D1BCD7-2810-40A6-9B48-20FCA65D66AE}">
      <dsp:nvSpPr>
        <dsp:cNvPr id="0" name=""/>
        <dsp:cNvSpPr/>
      </dsp:nvSpPr>
      <dsp:spPr>
        <a:xfrm>
          <a:off x="4376117" y="556433"/>
          <a:ext cx="3124751" cy="10332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Increases Moonlighting</a:t>
          </a:r>
        </a:p>
      </dsp:txBody>
      <dsp:txXfrm>
        <a:off x="4406379" y="586695"/>
        <a:ext cx="3064227" cy="9726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79946-E246-4144-9F65-96B5B3E0947D}">
      <dsp:nvSpPr>
        <dsp:cNvPr id="0" name=""/>
        <dsp:cNvSpPr/>
      </dsp:nvSpPr>
      <dsp:spPr>
        <a:xfrm rot="5400000">
          <a:off x="-289718" y="292805"/>
          <a:ext cx="1931458" cy="135202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endParaRPr lang="en-US" sz="3800" kern="1200" dirty="0"/>
        </a:p>
      </dsp:txBody>
      <dsp:txXfrm rot="-5400000">
        <a:off x="1" y="679096"/>
        <a:ext cx="1352020" cy="579438"/>
      </dsp:txXfrm>
    </dsp:sp>
    <dsp:sp modelId="{DF9598A6-1B87-426D-8F4E-2E925BD82D94}">
      <dsp:nvSpPr>
        <dsp:cNvPr id="0" name=""/>
        <dsp:cNvSpPr/>
      </dsp:nvSpPr>
      <dsp:spPr>
        <a:xfrm rot="5400000">
          <a:off x="4688597" y="-3336577"/>
          <a:ext cx="1255447" cy="7928602"/>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solidFill>
                <a:srgbClr val="000000"/>
              </a:solidFill>
              <a:latin typeface="Times New Roman" panose="02020603050405020304" pitchFamily="18" charset="0"/>
              <a:ea typeface="Arial Unicode MS"/>
              <a:cs typeface="Arial Unicode MS"/>
            </a:rPr>
            <a:t>I</a:t>
          </a:r>
          <a:r>
            <a:rPr lang="en-US" sz="4000" kern="1200" dirty="0">
              <a:ln>
                <a:noFill/>
              </a:ln>
              <a:solidFill>
                <a:srgbClr val="000000"/>
              </a:solidFill>
              <a:effectLst/>
              <a:latin typeface="Times New Roman" panose="02020603050405020304" pitchFamily="18" charset="0"/>
              <a:ea typeface="Arial Unicode MS"/>
              <a:cs typeface="Arial Unicode MS"/>
            </a:rPr>
            <a:t>mplementation of better public management approaches</a:t>
          </a:r>
          <a:endParaRPr lang="en-US" sz="4000" kern="1200" dirty="0"/>
        </a:p>
      </dsp:txBody>
      <dsp:txXfrm rot="-5400000">
        <a:off x="1352020" y="61286"/>
        <a:ext cx="7867316" cy="1132875"/>
      </dsp:txXfrm>
    </dsp:sp>
    <dsp:sp modelId="{3ABFA117-B0C5-4BF0-A2B0-077CA9A9A69F}">
      <dsp:nvSpPr>
        <dsp:cNvPr id="0" name=""/>
        <dsp:cNvSpPr/>
      </dsp:nvSpPr>
      <dsp:spPr>
        <a:xfrm rot="5400000">
          <a:off x="-289718" y="2033323"/>
          <a:ext cx="1931458" cy="135202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endParaRPr lang="en-US" sz="3800" kern="1200" dirty="0"/>
        </a:p>
      </dsp:txBody>
      <dsp:txXfrm rot="-5400000">
        <a:off x="1" y="2419614"/>
        <a:ext cx="1352020" cy="579438"/>
      </dsp:txXfrm>
    </dsp:sp>
    <dsp:sp modelId="{AB6F3107-5B4F-4507-9B7E-C57ABD72D7D6}">
      <dsp:nvSpPr>
        <dsp:cNvPr id="0" name=""/>
        <dsp:cNvSpPr/>
      </dsp:nvSpPr>
      <dsp:spPr>
        <a:xfrm rot="5400000">
          <a:off x="4688597" y="-1592972"/>
          <a:ext cx="1255447" cy="7928602"/>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b="0" i="0" u="none" strike="noStrike" kern="1200" baseline="0" dirty="0">
              <a:latin typeface="TimesNewRoman"/>
            </a:rPr>
            <a:t>Establishment of labor market information system</a:t>
          </a:r>
          <a:endParaRPr lang="en-US" sz="4000" kern="1200" dirty="0"/>
        </a:p>
      </dsp:txBody>
      <dsp:txXfrm rot="-5400000">
        <a:off x="1352020" y="1804891"/>
        <a:ext cx="7867316" cy="1132875"/>
      </dsp:txXfrm>
    </dsp:sp>
    <dsp:sp modelId="{6F999CBF-1666-4CEB-A434-168342FD9BEE}">
      <dsp:nvSpPr>
        <dsp:cNvPr id="0" name=""/>
        <dsp:cNvSpPr/>
      </dsp:nvSpPr>
      <dsp:spPr>
        <a:xfrm rot="5400000">
          <a:off x="-289718" y="3773840"/>
          <a:ext cx="1931458" cy="135202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endParaRPr lang="en-US" sz="3800" kern="1200" dirty="0"/>
        </a:p>
      </dsp:txBody>
      <dsp:txXfrm rot="-5400000">
        <a:off x="1" y="4160131"/>
        <a:ext cx="1352020" cy="579438"/>
      </dsp:txXfrm>
    </dsp:sp>
    <dsp:sp modelId="{E59AD95A-C6BE-45AC-A7B8-55433B1F21B7}">
      <dsp:nvSpPr>
        <dsp:cNvPr id="0" name=""/>
        <dsp:cNvSpPr/>
      </dsp:nvSpPr>
      <dsp:spPr>
        <a:xfrm rot="5400000">
          <a:off x="4688597" y="147545"/>
          <a:ext cx="1255447" cy="7928602"/>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sz="4000" kern="1200" dirty="0">
              <a:ln>
                <a:noFill/>
              </a:ln>
              <a:solidFill>
                <a:srgbClr val="000000"/>
              </a:solidFill>
              <a:effectLst/>
              <a:latin typeface="Times New Roman" panose="02020603050405020304" pitchFamily="18" charset="0"/>
              <a:ea typeface="Arial Unicode MS"/>
              <a:cs typeface="Arial Unicode MS"/>
            </a:rPr>
            <a:t>Improving the lives of rural inhabitants through Development</a:t>
          </a:r>
          <a:endParaRPr lang="en-US" sz="4000" kern="1200" dirty="0"/>
        </a:p>
      </dsp:txBody>
      <dsp:txXfrm rot="-5400000">
        <a:off x="1352020" y="3545408"/>
        <a:ext cx="7867316" cy="11328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D16FE-C4D1-4D27-9176-6C470572D72E}">
      <dsp:nvSpPr>
        <dsp:cNvPr id="0" name=""/>
        <dsp:cNvSpPr/>
      </dsp:nvSpPr>
      <dsp:spPr>
        <a:xfrm>
          <a:off x="0" y="379"/>
          <a:ext cx="10261599" cy="88771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07B469-9C12-402C-8ED7-B17287DBC378}">
      <dsp:nvSpPr>
        <dsp:cNvPr id="0" name=""/>
        <dsp:cNvSpPr/>
      </dsp:nvSpPr>
      <dsp:spPr>
        <a:xfrm>
          <a:off x="268532" y="248699"/>
          <a:ext cx="488241" cy="488241"/>
        </a:xfrm>
        <a:prstGeom prst="rect">
          <a:avLst/>
        </a:prstGeom>
        <a:solidFill>
          <a:schemeClr val="bg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82192E-3134-41A8-AB1A-4ED2E471093A}">
      <dsp:nvSpPr>
        <dsp:cNvPr id="0" name=""/>
        <dsp:cNvSpPr/>
      </dsp:nvSpPr>
      <dsp:spPr>
        <a:xfrm>
          <a:off x="1025306" y="379"/>
          <a:ext cx="9236293" cy="887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949" tIns="93949" rIns="93949" bIns="93949" numCol="1" spcCol="1270" anchor="ctr" anchorCtr="0">
          <a:noAutofit/>
        </a:bodyPr>
        <a:lstStyle/>
        <a:p>
          <a:pPr marL="0" lvl="0" indent="0" algn="l" defTabSz="1111250">
            <a:lnSpc>
              <a:spcPct val="90000"/>
            </a:lnSpc>
            <a:spcBef>
              <a:spcPct val="0"/>
            </a:spcBef>
            <a:spcAft>
              <a:spcPct val="35000"/>
            </a:spcAft>
            <a:buNone/>
          </a:pPr>
          <a:r>
            <a:rPr lang="en-US" sz="2500" kern="1200" dirty="0"/>
            <a:t>Capturing the dynamics of moonlighting and wages. </a:t>
          </a:r>
        </a:p>
      </dsp:txBody>
      <dsp:txXfrm>
        <a:off x="1025306" y="379"/>
        <a:ext cx="9236293" cy="887711"/>
      </dsp:txXfrm>
    </dsp:sp>
    <dsp:sp modelId="{55D620D9-3C66-4BE4-87E3-40AEA09042D9}">
      <dsp:nvSpPr>
        <dsp:cNvPr id="0" name=""/>
        <dsp:cNvSpPr/>
      </dsp:nvSpPr>
      <dsp:spPr>
        <a:xfrm>
          <a:off x="0" y="1110018"/>
          <a:ext cx="10261599" cy="88771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DF186C-2822-4737-8C3D-9A03975AC78A}">
      <dsp:nvSpPr>
        <dsp:cNvPr id="0" name=""/>
        <dsp:cNvSpPr/>
      </dsp:nvSpPr>
      <dsp:spPr>
        <a:xfrm>
          <a:off x="268532" y="1309753"/>
          <a:ext cx="488241" cy="4882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382A6F-BAE7-4650-8D23-C83B02BC5985}">
      <dsp:nvSpPr>
        <dsp:cNvPr id="0" name=""/>
        <dsp:cNvSpPr/>
      </dsp:nvSpPr>
      <dsp:spPr>
        <a:xfrm>
          <a:off x="1025306" y="1110018"/>
          <a:ext cx="9236293" cy="887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949" tIns="93949" rIns="93949" bIns="93949" numCol="1" spcCol="1270" anchor="ctr" anchorCtr="0">
          <a:noAutofit/>
        </a:bodyPr>
        <a:lstStyle/>
        <a:p>
          <a:pPr marL="0" lvl="0" indent="0" algn="l" defTabSz="1111250">
            <a:lnSpc>
              <a:spcPct val="90000"/>
            </a:lnSpc>
            <a:spcBef>
              <a:spcPct val="0"/>
            </a:spcBef>
            <a:spcAft>
              <a:spcPct val="35000"/>
            </a:spcAft>
            <a:buNone/>
          </a:pPr>
          <a:r>
            <a:rPr lang="en-US" sz="2500" kern="1200" dirty="0"/>
            <a:t>High correlation between one’s age and years of experience. </a:t>
          </a:r>
        </a:p>
      </dsp:txBody>
      <dsp:txXfrm>
        <a:off x="1025306" y="1110018"/>
        <a:ext cx="9236293" cy="887711"/>
      </dsp:txXfrm>
    </dsp:sp>
    <dsp:sp modelId="{6498AABF-5D50-4009-AFDD-3D19CF92BB5A}">
      <dsp:nvSpPr>
        <dsp:cNvPr id="0" name=""/>
        <dsp:cNvSpPr/>
      </dsp:nvSpPr>
      <dsp:spPr>
        <a:xfrm>
          <a:off x="0" y="2219657"/>
          <a:ext cx="10261599" cy="88771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D9C6C8-7380-4A50-8DD3-74393EC50BE2}">
      <dsp:nvSpPr>
        <dsp:cNvPr id="0" name=""/>
        <dsp:cNvSpPr/>
      </dsp:nvSpPr>
      <dsp:spPr>
        <a:xfrm>
          <a:off x="268532" y="2419392"/>
          <a:ext cx="488241" cy="4882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EB8A63-1E6C-4488-B0D6-535727FE504A}">
      <dsp:nvSpPr>
        <dsp:cNvPr id="0" name=""/>
        <dsp:cNvSpPr/>
      </dsp:nvSpPr>
      <dsp:spPr>
        <a:xfrm>
          <a:off x="1025306" y="2219657"/>
          <a:ext cx="9236293" cy="887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949" tIns="93949" rIns="93949" bIns="93949" numCol="1" spcCol="1270" anchor="ctr" anchorCtr="0">
          <a:noAutofit/>
        </a:bodyPr>
        <a:lstStyle/>
        <a:p>
          <a:pPr marL="0" lvl="0" indent="0" algn="l" defTabSz="1111250">
            <a:lnSpc>
              <a:spcPct val="90000"/>
            </a:lnSpc>
            <a:spcBef>
              <a:spcPct val="0"/>
            </a:spcBef>
            <a:spcAft>
              <a:spcPct val="35000"/>
            </a:spcAft>
            <a:buNone/>
          </a:pPr>
          <a:r>
            <a:rPr lang="en-US" sz="2500" kern="1200"/>
            <a:t>Moonlighting</a:t>
          </a:r>
          <a:r>
            <a:rPr lang="en-US" sz="2500" kern="1200" baseline="0"/>
            <a:t> and it’s impact in the USA labor Market</a:t>
          </a:r>
          <a:endParaRPr lang="en-US" sz="2500" kern="1200"/>
        </a:p>
      </dsp:txBody>
      <dsp:txXfrm>
        <a:off x="1025306" y="2219657"/>
        <a:ext cx="9236293" cy="8877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F816D-7C5D-4465-8F59-36E8BE2B9096}"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15705-00E3-4CD2-8641-2F78B8D2A5C2}" type="slidenum">
              <a:rPr lang="en-US" smtClean="0"/>
              <a:t>‹#›</a:t>
            </a:fld>
            <a:endParaRPr lang="en-US"/>
          </a:p>
        </p:txBody>
      </p:sp>
    </p:spTree>
    <p:extLst>
      <p:ext uri="{BB962C8B-B14F-4D97-AF65-F5344CB8AC3E}">
        <p14:creationId xmlns:p14="http://schemas.microsoft.com/office/powerpoint/2010/main" val="1553574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ea typeface="Times New Roman" panose="02020603050405020304" pitchFamily="18" charset="0"/>
              </a:rPr>
              <a:t>Ghana is a country in west Africa with a population of 32.5 million. Several indicators and research classify the country under low-middle income country. Although there has a decline in poverty rate in developing countries. Ghana’s poverty rate has been increasing  and a study in 2012 showed that about 50% of the population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ea typeface="Times New Roman" panose="02020603050405020304" pitchFamily="18" charset="0"/>
              </a:rPr>
              <a:t>High cost of living in some cities in country compared to other developing countries. Salary levels in Ghana is very low and most Ghanaian cannot afford to live in some city. Cost of living in the country has also been increasing and its very expensive to live in a country like Ghana. An increase in unemployment 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ea typeface="Times New Roman" panose="02020603050405020304" pitchFamily="18" charset="0"/>
              </a:rPr>
              <a:t>There has been a decline in poverty rates in developing countries.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ea typeface="Times New Roman" panose="02020603050405020304" pitchFamily="18" charset="0"/>
              </a:rPr>
              <a:t>Poverty reduction in Ghana, however, is uneven in the country, with some regions having an increased poverty rate. A study in 2012 showed that </a:t>
            </a:r>
            <a:r>
              <a:rPr lang="en-US" sz="1200" dirty="0">
                <a:ln>
                  <a:noFill/>
                </a:ln>
                <a:solidFill>
                  <a:srgbClr val="000000"/>
                </a:solidFill>
                <a:effectLst/>
                <a:latin typeface="Times New Roman" panose="02020603050405020304" pitchFamily="18" charset="0"/>
                <a:ea typeface="Arial Unicode MS"/>
              </a:rPr>
              <a:t>about 50% of the people sampled lived in poverty in Ghana. </a:t>
            </a:r>
            <a:r>
              <a:rPr lang="en-US" sz="1200" dirty="0">
                <a:solidFill>
                  <a:srgbClr val="000000"/>
                </a:solidFill>
                <a:latin typeface="Times New Roman" panose="02020603050405020304" pitchFamily="18" charset="0"/>
                <a:ea typeface="Times New Roman" panose="02020603050405020304" pitchFamily="18" charset="0"/>
              </a:rPr>
              <a:t>Some studies have attributed the slow reduction of the poverty level in some clusters to the high standard of living in the country especially in major cities. All things being equal, for one to survive in this economy which is coupled with a high standard of living, the minimum job one has (primary job) will therefore not be able to cater for their living, hence the decision to take on a second job (moonlight) comes to play</a:t>
            </a: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715705-00E3-4CD2-8641-2F78B8D2A5C2}" type="slidenum">
              <a:rPr lang="en-US" smtClean="0"/>
              <a:t>3</a:t>
            </a:fld>
            <a:endParaRPr lang="en-US"/>
          </a:p>
        </p:txBody>
      </p:sp>
    </p:spTree>
    <p:extLst>
      <p:ext uri="{BB962C8B-B14F-4D97-AF65-F5344CB8AC3E}">
        <p14:creationId xmlns:p14="http://schemas.microsoft.com/office/powerpoint/2010/main" val="2991260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200000"/>
              </a:lnSpc>
              <a:spcBef>
                <a:spcPts val="0"/>
              </a:spcBef>
              <a:spcAft>
                <a:spcPts val="0"/>
              </a:spcAft>
            </a:pPr>
            <a:r>
              <a:rPr lang="en-US" sz="1200" dirty="0">
                <a:ln>
                  <a:noFill/>
                </a:ln>
                <a:solidFill>
                  <a:srgbClr val="000000"/>
                </a:solidFill>
                <a:effectLst/>
                <a:latin typeface="Times New Roman" panose="02020603050405020304" pitchFamily="18" charset="0"/>
                <a:ea typeface="Arial Unicode MS"/>
                <a:cs typeface="Arial Unicode MS"/>
              </a:rPr>
              <a:t>The findings for the second objective using the probit analysis show that within the Ghanaian context and in the public and private formal sector, factors such as demographic, personal, and </a:t>
            </a:r>
            <a:r>
              <a:rPr lang="en-US" sz="1200" dirty="0" err="1">
                <a:ln>
                  <a:noFill/>
                </a:ln>
                <a:solidFill>
                  <a:srgbClr val="000000"/>
                </a:solidFill>
                <a:effectLst/>
                <a:latin typeface="Times New Roman" panose="02020603050405020304" pitchFamily="18" charset="0"/>
                <a:ea typeface="Arial Unicode MS"/>
                <a:cs typeface="Arial Unicode MS"/>
              </a:rPr>
              <a:t>labour</a:t>
            </a:r>
            <a:r>
              <a:rPr lang="en-US" sz="1200" dirty="0">
                <a:ln>
                  <a:noFill/>
                </a:ln>
                <a:solidFill>
                  <a:srgbClr val="000000"/>
                </a:solidFill>
                <a:effectLst/>
                <a:latin typeface="Times New Roman" panose="02020603050405020304" pitchFamily="18" charset="0"/>
                <a:ea typeface="Arial Unicode MS"/>
                <a:cs typeface="Arial Unicode MS"/>
              </a:rPr>
              <a:t> market characteristics can be used to explain why moonlighting activities are observed among workers.</a:t>
            </a:r>
          </a:p>
          <a:p>
            <a:pPr marL="0" marR="0" algn="just">
              <a:lnSpc>
                <a:spcPct val="200000"/>
              </a:lnSpc>
              <a:spcBef>
                <a:spcPts val="0"/>
              </a:spcBef>
              <a:spcAft>
                <a:spcPts val="0"/>
              </a:spcAft>
            </a:pPr>
            <a:endParaRPr lang="en-US" sz="1200" dirty="0">
              <a:ln>
                <a:noFill/>
              </a:ln>
              <a:solidFill>
                <a:srgbClr val="000000"/>
              </a:solidFill>
              <a:effectLst/>
              <a:latin typeface="Times New Roman" panose="02020603050405020304" pitchFamily="18" charset="0"/>
              <a:ea typeface="Arial Unicode MS"/>
              <a:cs typeface="Arial Unicode MS"/>
            </a:endParaRPr>
          </a:p>
          <a:p>
            <a:pPr marL="0" marR="0" indent="0" algn="just">
              <a:lnSpc>
                <a:spcPct val="200000"/>
              </a:lnSpc>
              <a:spcBef>
                <a:spcPts val="0"/>
              </a:spcBef>
              <a:spcAft>
                <a:spcPts val="0"/>
              </a:spcAft>
              <a:buNone/>
            </a:pPr>
            <a:endParaRPr lang="en-US" sz="1200" dirty="0">
              <a:ln>
                <a:noFill/>
              </a:ln>
              <a:solidFill>
                <a:srgbClr val="000000"/>
              </a:solidFill>
              <a:effectLst/>
              <a:latin typeface="Times New Roman" panose="02020603050405020304" pitchFamily="18" charset="0"/>
              <a:ea typeface="Arial Unicode MS"/>
              <a:cs typeface="Arial Unicode MS"/>
            </a:endParaRPr>
          </a:p>
          <a:p>
            <a:pPr marL="0" marR="0" algn="just">
              <a:lnSpc>
                <a:spcPct val="200000"/>
              </a:lnSpc>
              <a:spcBef>
                <a:spcPts val="0"/>
              </a:spcBef>
              <a:spcAft>
                <a:spcPts val="0"/>
              </a:spcAft>
            </a:pPr>
            <a:r>
              <a:rPr lang="en-US" sz="1200" dirty="0">
                <a:ln>
                  <a:noFill/>
                </a:ln>
                <a:solidFill>
                  <a:srgbClr val="000000"/>
                </a:solidFill>
                <a:effectLst/>
                <a:latin typeface="Times New Roman" panose="02020603050405020304" pitchFamily="18" charset="0"/>
                <a:ea typeface="Arial Unicode MS"/>
                <a:cs typeface="Arial Unicode MS"/>
              </a:rPr>
              <a:t> The main factors found that were significant in the models (private formal and public sector) are age, income from the main job, hours worked in the main job, gender, size of the household, job security, and location of the worker.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200000"/>
              </a:lnSpc>
              <a:spcBef>
                <a:spcPts val="0"/>
              </a:spcBef>
              <a:spcAft>
                <a:spcPts val="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200000"/>
              </a:lnSpc>
              <a:spcBef>
                <a:spcPts val="0"/>
              </a:spcBef>
              <a:spcAft>
                <a:spcPts val="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0"/>
              </a:spcAft>
            </a:pPr>
            <a:r>
              <a:rPr lang="en-US" sz="1200" dirty="0">
                <a:ln>
                  <a:noFill/>
                </a:ln>
                <a:solidFill>
                  <a:srgbClr val="000000"/>
                </a:solidFill>
                <a:effectLst/>
                <a:latin typeface="Times New Roman" panose="02020603050405020304" pitchFamily="18" charset="0"/>
                <a:ea typeface="Arial Unicode MS"/>
                <a:cs typeface="Arial Unicode MS"/>
              </a:rPr>
              <a:t>The two main factors (income from the main job and hours of work) that literature attributes to moonlighting decisions were found to hold in both sectors as they reported the expected signs and were significant at all significant levels. This shows that, in both sectors, the hourly constraint and financial constraints motivation for moonlighting was present and the </a:t>
            </a:r>
            <a:r>
              <a:rPr lang="en-US" sz="1200" dirty="0" err="1">
                <a:ln>
                  <a:noFill/>
                </a:ln>
                <a:solidFill>
                  <a:srgbClr val="000000"/>
                </a:solidFill>
                <a:effectLst/>
                <a:latin typeface="Times New Roman" panose="02020603050405020304" pitchFamily="18" charset="0"/>
                <a:ea typeface="Arial Unicode MS"/>
                <a:cs typeface="Arial Unicode MS"/>
              </a:rPr>
              <a:t>labour</a:t>
            </a:r>
            <a:r>
              <a:rPr lang="en-US" sz="1200" dirty="0">
                <a:ln>
                  <a:noFill/>
                </a:ln>
                <a:solidFill>
                  <a:srgbClr val="000000"/>
                </a:solidFill>
                <a:effectLst/>
                <a:latin typeface="Times New Roman" panose="02020603050405020304" pitchFamily="18" charset="0"/>
                <a:ea typeface="Arial Unicode MS"/>
                <a:cs typeface="Arial Unicode MS"/>
              </a:rPr>
              <a:t>-leisure theory can be applied in this context.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715705-00E3-4CD2-8641-2F78B8D2A5C2}" type="slidenum">
              <a:rPr lang="en-US" smtClean="0"/>
              <a:t>17</a:t>
            </a:fld>
            <a:endParaRPr lang="en-US"/>
          </a:p>
        </p:txBody>
      </p:sp>
    </p:spTree>
    <p:extLst>
      <p:ext uri="{BB962C8B-B14F-4D97-AF65-F5344CB8AC3E}">
        <p14:creationId xmlns:p14="http://schemas.microsoft.com/office/powerpoint/2010/main" val="3278208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two fold Oaxaca blinder decomposition. There is wage differential between the two sectors and its in favor of the private formal sector. Out of which 5.31% is explained as differences in characteristics looked at and 0.76% due to pure discrimination.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7715705-00E3-4CD2-8641-2F78B8D2A5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4042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n>
                  <a:noFill/>
                </a:ln>
                <a:solidFill>
                  <a:srgbClr val="000000"/>
                </a:solidFill>
                <a:effectLst/>
                <a:latin typeface="Times New Roman" panose="02020603050405020304" pitchFamily="18" charset="0"/>
                <a:ea typeface="Arial Unicode MS"/>
                <a:cs typeface="Arial Unicode MS"/>
              </a:rPr>
              <a:t>The third objective as well as the first and second statement of hypothesis findings show that, as predicted, public sector workers have a higher likelihood to moonlight compared to private formal sector workers</a:t>
            </a:r>
            <a:endParaRPr lang="en-US" dirty="0"/>
          </a:p>
        </p:txBody>
      </p:sp>
      <p:sp>
        <p:nvSpPr>
          <p:cNvPr id="4" name="Slide Number Placeholder 3"/>
          <p:cNvSpPr>
            <a:spLocks noGrp="1"/>
          </p:cNvSpPr>
          <p:nvPr>
            <p:ph type="sldNum" sz="quarter" idx="5"/>
          </p:nvPr>
        </p:nvSpPr>
        <p:spPr/>
        <p:txBody>
          <a:bodyPr/>
          <a:lstStyle/>
          <a:p>
            <a:fld id="{07715705-00E3-4CD2-8641-2F78B8D2A5C2}" type="slidenum">
              <a:rPr lang="en-US" smtClean="0"/>
              <a:t>19</a:t>
            </a:fld>
            <a:endParaRPr lang="en-US"/>
          </a:p>
        </p:txBody>
      </p:sp>
    </p:spTree>
    <p:extLst>
      <p:ext uri="{BB962C8B-B14F-4D97-AF65-F5344CB8AC3E}">
        <p14:creationId xmlns:p14="http://schemas.microsoft.com/office/powerpoint/2010/main" val="1356086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n>
                  <a:noFill/>
                </a:ln>
                <a:solidFill>
                  <a:srgbClr val="000000"/>
                </a:solidFill>
                <a:effectLst/>
                <a:latin typeface="Times New Roman" panose="02020603050405020304" pitchFamily="18" charset="0"/>
                <a:ea typeface="Arial Unicode MS"/>
                <a:cs typeface="Arial Unicode MS"/>
              </a:rPr>
              <a:t>The third objective as well as the first and second statement of hypothesis findings show that, as predicted, public sector workers have a higher likelihood to moonlight compared to private formal sector workers</a:t>
            </a:r>
            <a:endParaRPr lang="en-US" dirty="0"/>
          </a:p>
        </p:txBody>
      </p:sp>
      <p:sp>
        <p:nvSpPr>
          <p:cNvPr id="4" name="Slide Number Placeholder 3"/>
          <p:cNvSpPr>
            <a:spLocks noGrp="1"/>
          </p:cNvSpPr>
          <p:nvPr>
            <p:ph type="sldNum" sz="quarter" idx="5"/>
          </p:nvPr>
        </p:nvSpPr>
        <p:spPr/>
        <p:txBody>
          <a:bodyPr/>
          <a:lstStyle/>
          <a:p>
            <a:fld id="{07715705-00E3-4CD2-8641-2F78B8D2A5C2}" type="slidenum">
              <a:rPr lang="en-US" smtClean="0"/>
              <a:t>20</a:t>
            </a:fld>
            <a:endParaRPr lang="en-US"/>
          </a:p>
        </p:txBody>
      </p:sp>
    </p:spTree>
    <p:extLst>
      <p:ext uri="{BB962C8B-B14F-4D97-AF65-F5344CB8AC3E}">
        <p14:creationId xmlns:p14="http://schemas.microsoft.com/office/powerpoint/2010/main" val="4137863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solidFill>
                  <a:srgbClr val="000000"/>
                </a:solidFill>
                <a:latin typeface="Times New Roman" panose="02020603050405020304" pitchFamily="18" charset="0"/>
                <a:ea typeface="Arial Unicode MS"/>
                <a:cs typeface="Arial Unicode MS"/>
              </a:rPr>
              <a:t>I</a:t>
            </a:r>
            <a:r>
              <a:rPr lang="en-US" dirty="0">
                <a:ln>
                  <a:noFill/>
                </a:ln>
                <a:solidFill>
                  <a:srgbClr val="000000"/>
                </a:solidFill>
                <a:effectLst/>
                <a:latin typeface="Times New Roman" panose="02020603050405020304" pitchFamily="18" charset="0"/>
                <a:ea typeface="Arial Unicode MS"/>
                <a:cs typeface="Arial Unicode MS"/>
              </a:rPr>
              <a:t>mplementation of better public management approaches with performance-based incentives is that they would address a significant flaw in the current system</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u="none" strike="noStrike" baseline="0" dirty="0">
                <a:latin typeface="TimesNewRoman"/>
              </a:rPr>
              <a:t>The establishment of an efficient labor market information system to facilitate effective job search particularly for the poor who may want to resort to multiple job-holding to supplement low income from main job is recommended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solidFill>
                  <a:srgbClr val="000000"/>
                </a:solidFill>
                <a:latin typeface="Times New Roman" panose="02020603050405020304" pitchFamily="18" charset="0"/>
                <a:ea typeface="Arial Unicode MS"/>
                <a:cs typeface="Arial Unicode MS"/>
              </a:rPr>
              <a:t>P</a:t>
            </a:r>
            <a:r>
              <a:rPr lang="en-US" dirty="0">
                <a:ln>
                  <a:noFill/>
                </a:ln>
                <a:solidFill>
                  <a:srgbClr val="000000"/>
                </a:solidFill>
                <a:effectLst/>
                <a:latin typeface="Times New Roman" panose="02020603050405020304" pitchFamily="18" charset="0"/>
                <a:ea typeface="Arial Unicode MS"/>
                <a:cs typeface="Arial Unicode MS"/>
              </a:rPr>
              <a:t>olicymakers in the labor market focus on improving the lives of rural inhabitants through infrastructure development, human capital development, and employment distribution to eliminate inequities in multiple job holdings between urban and rural workers</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7715705-00E3-4CD2-8641-2F78B8D2A5C2}" type="slidenum">
              <a:rPr lang="en-US" smtClean="0"/>
              <a:t>21</a:t>
            </a:fld>
            <a:endParaRPr lang="en-US"/>
          </a:p>
        </p:txBody>
      </p:sp>
    </p:spTree>
    <p:extLst>
      <p:ext uri="{BB962C8B-B14F-4D97-AF65-F5344CB8AC3E}">
        <p14:creationId xmlns:p14="http://schemas.microsoft.com/office/powerpoint/2010/main" val="3695770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Job experience from the primary job was obtained using the age of the individual and years of education as proxies, therefore there is 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Experience was dropped from moonlighting estimation and age was dropped from wage determinant estimation</a:t>
            </a:r>
          </a:p>
          <a:p>
            <a:endParaRPr lang="en-US" dirty="0"/>
          </a:p>
        </p:txBody>
      </p:sp>
      <p:sp>
        <p:nvSpPr>
          <p:cNvPr id="4" name="Slide Number Placeholder 3"/>
          <p:cNvSpPr>
            <a:spLocks noGrp="1"/>
          </p:cNvSpPr>
          <p:nvPr>
            <p:ph type="sldNum" sz="quarter" idx="5"/>
          </p:nvPr>
        </p:nvSpPr>
        <p:spPr/>
        <p:txBody>
          <a:bodyPr/>
          <a:lstStyle/>
          <a:p>
            <a:fld id="{07715705-00E3-4CD2-8641-2F78B8D2A5C2}" type="slidenum">
              <a:rPr lang="en-US" smtClean="0"/>
              <a:t>22</a:t>
            </a:fld>
            <a:endParaRPr lang="en-US"/>
          </a:p>
        </p:txBody>
      </p:sp>
    </p:spTree>
    <p:extLst>
      <p:ext uri="{BB962C8B-B14F-4D97-AF65-F5344CB8AC3E}">
        <p14:creationId xmlns:p14="http://schemas.microsoft.com/office/powerpoint/2010/main" val="1526748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a:t>
            </a:r>
            <a:r>
              <a:rPr lang="en-US" dirty="0" err="1"/>
              <a:t>Baah</a:t>
            </a:r>
            <a:r>
              <a:rPr lang="en-US" dirty="0"/>
              <a:t>-Boateng et al. (2013), for a person to be deemed moonlighting, his or her other work (secondary job or occupations) must be compensated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moonlighting as doing a second job outside of normal working hours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 the general understanding of the term moonlighting is a person taking a second job</a:t>
            </a:r>
          </a:p>
          <a:p>
            <a:r>
              <a:rPr lang="en-US" dirty="0"/>
              <a:t>that is separate from his or her main source of income. For moonlighting to occur, the individual has to be directly involved in both jobs.</a:t>
            </a:r>
          </a:p>
        </p:txBody>
      </p:sp>
      <p:sp>
        <p:nvSpPr>
          <p:cNvPr id="4" name="Slide Number Placeholder 3"/>
          <p:cNvSpPr>
            <a:spLocks noGrp="1"/>
          </p:cNvSpPr>
          <p:nvPr>
            <p:ph type="sldNum" sz="quarter" idx="5"/>
          </p:nvPr>
        </p:nvSpPr>
        <p:spPr/>
        <p:txBody>
          <a:bodyPr/>
          <a:lstStyle/>
          <a:p>
            <a:fld id="{07715705-00E3-4CD2-8641-2F78B8D2A5C2}" type="slidenum">
              <a:rPr lang="en-US" smtClean="0"/>
              <a:t>4</a:t>
            </a:fld>
            <a:endParaRPr lang="en-US"/>
          </a:p>
        </p:txBody>
      </p:sp>
    </p:spTree>
    <p:extLst>
      <p:ext uri="{BB962C8B-B14F-4D97-AF65-F5344CB8AC3E}">
        <p14:creationId xmlns:p14="http://schemas.microsoft.com/office/powerpoint/2010/main" val="948003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Moonlighting can be traced way back beyond the 1980’s back then, it intrigued a lot of researchers into studying the phenomena. in the US, a survey conducted in 1989</a:t>
            </a:r>
          </a:p>
          <a:p>
            <a:r>
              <a:rPr lang="en-US" dirty="0"/>
              <a:t>showed that more than 7.2 million people were engaged in moonlighting, which is an increase of 52% since 1980. Also in the US, approximately 5.9% of workers reported in 1995 held two jobs at the same time. </a:t>
            </a:r>
          </a:p>
          <a:p>
            <a:endParaRPr lang="en-US" dirty="0"/>
          </a:p>
          <a:p>
            <a:r>
              <a:rPr lang="en-US" b="1" i="0" dirty="0">
                <a:solidFill>
                  <a:srgbClr val="202122"/>
                </a:solidFill>
                <a:effectLst/>
                <a:latin typeface="Arial" panose="020B0604020202020204" pitchFamily="34" charset="0"/>
              </a:rPr>
              <a:t>Operation Feed Yourself</a:t>
            </a:r>
            <a:r>
              <a:rPr lang="en-US" b="0" i="0" dirty="0">
                <a:solidFill>
                  <a:srgbClr val="202122"/>
                </a:solidFill>
                <a:effectLst/>
                <a:latin typeface="Arial" panose="020B0604020202020204" pitchFamily="34" charset="0"/>
              </a:rPr>
              <a:t> was an agricultural program administered in Ghana to increase levels of food crops produced in Ghana for domestic consumption. the government encouraged workers to take up a second job in the program to help with their standard of living.</a:t>
            </a:r>
          </a:p>
          <a:p>
            <a:endParaRPr lang="en-US" b="0" i="0" dirty="0">
              <a:solidFill>
                <a:srgbClr val="202122"/>
              </a:solidFill>
              <a:effectLst/>
              <a:latin typeface="Arial" panose="020B0604020202020204" pitchFamily="34" charset="0"/>
            </a:endParaRPr>
          </a:p>
          <a:p>
            <a:r>
              <a:rPr lang="en-US" dirty="0"/>
              <a:t>the Economic Recovery Program which aimed at transforming the economy through various sectors such as the labor market led</a:t>
            </a:r>
          </a:p>
          <a:p>
            <a:r>
              <a:rPr lang="en-US" dirty="0"/>
              <a:t>to some public sector workers losing their jobs through the privatization of some State-Owned Enterprises</a:t>
            </a:r>
          </a:p>
          <a:p>
            <a:r>
              <a:rPr lang="en-US" dirty="0"/>
              <a:t>Hence such people sought employment in other sector and held different jobs at the same time to help them have an income level close to what they had before the reform</a:t>
            </a:r>
          </a:p>
        </p:txBody>
      </p:sp>
      <p:sp>
        <p:nvSpPr>
          <p:cNvPr id="4" name="Slide Number Placeholder 3"/>
          <p:cNvSpPr>
            <a:spLocks noGrp="1"/>
          </p:cNvSpPr>
          <p:nvPr>
            <p:ph type="sldNum" sz="quarter" idx="5"/>
          </p:nvPr>
        </p:nvSpPr>
        <p:spPr/>
        <p:txBody>
          <a:bodyPr/>
          <a:lstStyle/>
          <a:p>
            <a:fld id="{07715705-00E3-4CD2-8641-2F78B8D2A5C2}" type="slidenum">
              <a:rPr lang="en-US" smtClean="0"/>
              <a:t>5</a:t>
            </a:fld>
            <a:endParaRPr lang="en-US"/>
          </a:p>
        </p:txBody>
      </p:sp>
    </p:spTree>
    <p:extLst>
      <p:ext uri="{BB962C8B-B14F-4D97-AF65-F5344CB8AC3E}">
        <p14:creationId xmlns:p14="http://schemas.microsoft.com/office/powerpoint/2010/main" val="119694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dirty="0">
                <a:solidFill>
                  <a:srgbClr val="FFFFFF"/>
                </a:solidFill>
                <a:latin typeface="Times New Roman" panose="02020603050405020304" pitchFamily="18" charset="0"/>
                <a:ea typeface="Times New Roman" panose="02020603050405020304" pitchFamily="18" charset="0"/>
              </a:rPr>
              <a:t>earnings across occupations and among individuals in similar occupations may differ. (working environments, experience and skills level, responsibility among others</a:t>
            </a:r>
            <a:r>
              <a:rPr lang="en-US" sz="1200" dirty="0">
                <a:solidFill>
                  <a:srgbClr val="FFFFFF"/>
                </a:solidFill>
                <a:latin typeface="Times New Roman" panose="02020603050405020304" pitchFamily="18" charset="0"/>
                <a:cs typeface="Times New Roman" panose="02020603050405020304" pitchFamily="18" charset="0"/>
              </a:rPr>
              <a:t>). </a:t>
            </a:r>
            <a:r>
              <a:rPr lang="en-US" sz="1200" dirty="0">
                <a:ln>
                  <a:noFill/>
                </a:ln>
                <a:solidFill>
                  <a:srgbClr val="FFFFFF"/>
                </a:solidFill>
                <a:effectLst/>
                <a:latin typeface="Times New Roman" panose="02020603050405020304" pitchFamily="18" charset="0"/>
                <a:ea typeface="Arial Unicode MS"/>
              </a:rPr>
              <a:t>due to the differences in these capital accumulated over the years, it is therefore expected that the wages offered to each individual will differ.</a:t>
            </a:r>
            <a:endParaRPr lang="en-US" sz="1200" dirty="0">
              <a:solidFill>
                <a:srgbClr val="FFFFFF"/>
              </a:solidFill>
              <a:latin typeface="Times New Roman" panose="02020603050405020304" pitchFamily="18" charset="0"/>
              <a:cs typeface="Times New Roman" panose="02020603050405020304" pitchFamily="18" charset="0"/>
            </a:endParaRPr>
          </a:p>
          <a:p>
            <a:pPr>
              <a:lnSpc>
                <a:spcPct val="90000"/>
              </a:lnSpc>
            </a:pPr>
            <a:r>
              <a:rPr lang="en-US" sz="1200" dirty="0">
                <a:solidFill>
                  <a:srgbClr val="FFFFFF"/>
                </a:solidFill>
                <a:latin typeface="Times New Roman" panose="02020603050405020304" pitchFamily="18" charset="0"/>
                <a:ea typeface="Times New Roman" panose="02020603050405020304" pitchFamily="18" charset="0"/>
              </a:rPr>
              <a:t>public Vs. private formal sector  (wage structure, objectives, employment policies, among others)</a:t>
            </a:r>
          </a:p>
          <a:p>
            <a:pPr>
              <a:lnSpc>
                <a:spcPct val="90000"/>
              </a:lnSpc>
            </a:pPr>
            <a:endParaRPr lang="en-US" sz="1200" dirty="0">
              <a:solidFill>
                <a:srgbClr val="FFFFFF"/>
              </a:solidFill>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715705-00E3-4CD2-8641-2F78B8D2A5C2}" type="slidenum">
              <a:rPr lang="en-US" smtClean="0"/>
              <a:t>8</a:t>
            </a:fld>
            <a:endParaRPr lang="en-US"/>
          </a:p>
        </p:txBody>
      </p:sp>
    </p:spTree>
    <p:extLst>
      <p:ext uri="{BB962C8B-B14F-4D97-AF65-F5344CB8AC3E}">
        <p14:creationId xmlns:p14="http://schemas.microsoft.com/office/powerpoint/2010/main" val="2382785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illustrated that 88.03% of the workforce have only one job, whiles 11.26% hold two  jobs at the same time. females in the private formal sector engage</a:t>
            </a:r>
          </a:p>
          <a:p>
            <a:r>
              <a:rPr lang="en-US" dirty="0"/>
              <a:t>in multiple jobs more than males  whiles in the public sector male engage in moonlighting more than females. </a:t>
            </a:r>
          </a:p>
        </p:txBody>
      </p:sp>
      <p:sp>
        <p:nvSpPr>
          <p:cNvPr id="4" name="Slide Number Placeholder 3"/>
          <p:cNvSpPr>
            <a:spLocks noGrp="1"/>
          </p:cNvSpPr>
          <p:nvPr>
            <p:ph type="sldNum" sz="quarter" idx="5"/>
          </p:nvPr>
        </p:nvSpPr>
        <p:spPr/>
        <p:txBody>
          <a:bodyPr/>
          <a:lstStyle/>
          <a:p>
            <a:fld id="{07715705-00E3-4CD2-8641-2F78B8D2A5C2}" type="slidenum">
              <a:rPr lang="en-US" smtClean="0"/>
              <a:t>9</a:t>
            </a:fld>
            <a:endParaRPr lang="en-US"/>
          </a:p>
        </p:txBody>
      </p:sp>
    </p:spTree>
    <p:extLst>
      <p:ext uri="{BB962C8B-B14F-4D97-AF65-F5344CB8AC3E}">
        <p14:creationId xmlns:p14="http://schemas.microsoft.com/office/powerpoint/2010/main" val="611635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15705-00E3-4CD2-8641-2F78B8D2A5C2}" type="slidenum">
              <a:rPr lang="en-US" smtClean="0"/>
              <a:t>10</a:t>
            </a:fld>
            <a:endParaRPr lang="en-US"/>
          </a:p>
        </p:txBody>
      </p:sp>
    </p:spTree>
    <p:extLst>
      <p:ext uri="{BB962C8B-B14F-4D97-AF65-F5344CB8AC3E}">
        <p14:creationId xmlns:p14="http://schemas.microsoft.com/office/powerpoint/2010/main" val="2694480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rgbClr val="000000"/>
                </a:solidFill>
                <a:latin typeface="Times New Roman" panose="02020603050405020304" pitchFamily="18" charset="0"/>
                <a:ea typeface="Times New Roman" panose="02020603050405020304" pitchFamily="18" charset="0"/>
              </a:rPr>
              <a:t>Ghana’s labor market is characterized by underemployment, vulnerable and informality of employment</a:t>
            </a:r>
          </a:p>
          <a:p>
            <a:r>
              <a:rPr lang="en-US" sz="1200" dirty="0">
                <a:solidFill>
                  <a:srgbClr val="000000"/>
                </a:solidFill>
                <a:latin typeface="Times New Roman" panose="02020603050405020304" pitchFamily="18" charset="0"/>
                <a:cs typeface="Times New Roman" panose="02020603050405020304" pitchFamily="18" charset="0"/>
              </a:rPr>
              <a:t>In Ghana, </a:t>
            </a:r>
            <a:r>
              <a:rPr lang="en-US" sz="1200" dirty="0">
                <a:solidFill>
                  <a:srgbClr val="000000"/>
                </a:solidFill>
                <a:latin typeface="Times New Roman" panose="02020603050405020304" pitchFamily="18" charset="0"/>
                <a:ea typeface="Times New Roman" panose="02020603050405020304" pitchFamily="18" charset="0"/>
              </a:rPr>
              <a:t>about ten percent of the employed population in Ghana are underemployed. </a:t>
            </a:r>
          </a:p>
          <a:p>
            <a:r>
              <a:rPr lang="en-US" sz="1200" b="1" dirty="0">
                <a:latin typeface="Times New Roman" panose="02020603050405020304" pitchFamily="18" charset="0"/>
                <a:cs typeface="Times New Roman" panose="02020603050405020304" pitchFamily="18" charset="0"/>
              </a:rPr>
              <a:t>“The first motive of moonlighting is seen as a symptom of time-related underemployment” (</a:t>
            </a:r>
            <a:r>
              <a:rPr lang="en-US" sz="1200" b="1" dirty="0" err="1">
                <a:latin typeface="Times New Roman" panose="02020603050405020304" pitchFamily="18" charset="0"/>
                <a:cs typeface="Times New Roman" panose="02020603050405020304" pitchFamily="18" charset="0"/>
              </a:rPr>
              <a:t>Baah</a:t>
            </a:r>
            <a:r>
              <a:rPr lang="en-US" sz="1200" b="1" dirty="0">
                <a:latin typeface="Times New Roman" panose="02020603050405020304" pitchFamily="18" charset="0"/>
                <a:cs typeface="Times New Roman" panose="02020603050405020304" pitchFamily="18" charset="0"/>
              </a:rPr>
              <a:t>-Boateng, 2013)</a:t>
            </a:r>
            <a:endParaRPr lang="en-US" sz="1200" dirty="0">
              <a:solidFill>
                <a:srgbClr val="000000"/>
              </a:solidFill>
              <a:latin typeface="Times New Roman" panose="02020603050405020304" pitchFamily="18" charset="0"/>
              <a:ea typeface="Times New Roman" panose="02020603050405020304" pitchFamily="18" charset="0"/>
            </a:endParaRPr>
          </a:p>
          <a:p>
            <a:r>
              <a:rPr lang="en-US" sz="1200" dirty="0">
                <a:solidFill>
                  <a:srgbClr val="000000"/>
                </a:solidFill>
                <a:latin typeface="Times New Roman" panose="02020603050405020304" pitchFamily="18" charset="0"/>
                <a:ea typeface="Times New Roman" panose="02020603050405020304" pitchFamily="18" charset="0"/>
              </a:rPr>
              <a:t> As of 2015, about 5.3% of those employed in Ghana had a secondary activity. (GSS, 2016)</a:t>
            </a:r>
          </a:p>
          <a:p>
            <a:r>
              <a:rPr lang="en-US" sz="1200" dirty="0">
                <a:latin typeface="Times New Roman" panose="02020603050405020304" pitchFamily="18" charset="0"/>
                <a:cs typeface="Times New Roman" panose="02020603050405020304" pitchFamily="18" charset="0"/>
              </a:rPr>
              <a:t>To what degree does moonlighting exist in the public and private formal sector and what are the factors behind employee's decision to moonlight in these sectors? </a:t>
            </a:r>
          </a:p>
          <a:p>
            <a:r>
              <a:rPr lang="en-US" sz="1200" dirty="0">
                <a:latin typeface="Times New Roman" panose="02020603050405020304" pitchFamily="18" charset="0"/>
                <a:cs typeface="Times New Roman" panose="02020603050405020304" pitchFamily="18" charset="0"/>
              </a:rPr>
              <a:t>Could the wage gap between the sectors have some influence in determining the reasons for moonlighting in the sectors?</a:t>
            </a:r>
          </a:p>
          <a:p>
            <a:endParaRPr lang="en-US" dirty="0"/>
          </a:p>
        </p:txBody>
      </p:sp>
      <p:sp>
        <p:nvSpPr>
          <p:cNvPr id="4" name="Slide Number Placeholder 3"/>
          <p:cNvSpPr>
            <a:spLocks noGrp="1"/>
          </p:cNvSpPr>
          <p:nvPr>
            <p:ph type="sldNum" sz="quarter" idx="5"/>
          </p:nvPr>
        </p:nvSpPr>
        <p:spPr/>
        <p:txBody>
          <a:bodyPr/>
          <a:lstStyle/>
          <a:p>
            <a:fld id="{07715705-00E3-4CD2-8641-2F78B8D2A5C2}" type="slidenum">
              <a:rPr lang="en-US" smtClean="0"/>
              <a:t>11</a:t>
            </a:fld>
            <a:endParaRPr lang="en-US"/>
          </a:p>
        </p:txBody>
      </p:sp>
    </p:spTree>
    <p:extLst>
      <p:ext uri="{BB962C8B-B14F-4D97-AF65-F5344CB8AC3E}">
        <p14:creationId xmlns:p14="http://schemas.microsoft.com/office/powerpoint/2010/main" val="42100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dirty="0">
                <a:latin typeface="Times New Roman" panose="02020603050405020304" pitchFamily="18" charset="0"/>
                <a:cs typeface="Times New Roman" panose="02020603050405020304" pitchFamily="18" charset="0"/>
              </a:rPr>
              <a:t>It contains data collected on household economic activities and covers detailed data “demographic characteristics of the population, education, health, employment, migration, housing conditions, household income expenditure, sand agriculture, and data projection” (GSS, 2017). </a:t>
            </a:r>
          </a:p>
          <a:p>
            <a:pPr>
              <a:lnSpc>
                <a:spcPct val="110000"/>
              </a:lnSpc>
            </a:pPr>
            <a:endParaRPr lang="en-US" sz="1200" dirty="0">
              <a:latin typeface="Times New Roman" panose="02020603050405020304" pitchFamily="18" charset="0"/>
              <a:cs typeface="Times New Roman" panose="02020603050405020304" pitchFamily="18" charset="0"/>
            </a:endParaRPr>
          </a:p>
          <a:p>
            <a:pPr>
              <a:lnSpc>
                <a:spcPct val="110000"/>
              </a:lnSpc>
            </a:pPr>
            <a:r>
              <a:rPr lang="en-US" sz="1200" dirty="0">
                <a:latin typeface="Times New Roman" panose="02020603050405020304" pitchFamily="18" charset="0"/>
                <a:cs typeface="Times New Roman" panose="02020603050405020304" pitchFamily="18" charset="0"/>
              </a:rPr>
              <a:t>The surveys contain information on the socio-economic characteristics of individuals and households, whether an individual holds multiple jobs and institutional characteristics of both jobs. </a:t>
            </a:r>
          </a:p>
          <a:p>
            <a:endParaRPr lang="en-US" dirty="0"/>
          </a:p>
        </p:txBody>
      </p:sp>
      <p:sp>
        <p:nvSpPr>
          <p:cNvPr id="4" name="Slide Number Placeholder 3"/>
          <p:cNvSpPr>
            <a:spLocks noGrp="1"/>
          </p:cNvSpPr>
          <p:nvPr>
            <p:ph type="sldNum" sz="quarter" idx="5"/>
          </p:nvPr>
        </p:nvSpPr>
        <p:spPr/>
        <p:txBody>
          <a:bodyPr/>
          <a:lstStyle/>
          <a:p>
            <a:fld id="{07715705-00E3-4CD2-8641-2F78B8D2A5C2}" type="slidenum">
              <a:rPr lang="en-US" smtClean="0"/>
              <a:t>13</a:t>
            </a:fld>
            <a:endParaRPr lang="en-US"/>
          </a:p>
        </p:txBody>
      </p:sp>
    </p:spTree>
    <p:extLst>
      <p:ext uri="{BB962C8B-B14F-4D97-AF65-F5344CB8AC3E}">
        <p14:creationId xmlns:p14="http://schemas.microsoft.com/office/powerpoint/2010/main" val="1606558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0" algn="just" defTabSz="914400" rtl="0" eaLnBrk="1" fontAlgn="auto" latinLnBrk="0" hangingPunct="1">
              <a:lnSpc>
                <a:spcPct val="200000"/>
              </a:lnSpc>
              <a:spcBef>
                <a:spcPts val="0"/>
              </a:spcBef>
              <a:spcAft>
                <a:spcPts val="0"/>
              </a:spcAft>
              <a:buClrTx/>
              <a:buSzTx/>
              <a:buFontTx/>
              <a:buNone/>
              <a:tabLst/>
              <a:defRPr/>
            </a:pPr>
            <a:r>
              <a:rPr lang="en-US" dirty="0"/>
              <a:t>Uses a probit regression estimation technique because the dependent variable is dummy </a:t>
            </a:r>
          </a:p>
          <a:p>
            <a:pPr marL="171450" marR="0" lvl="0" indent="0" algn="just" defTabSz="914400" rtl="0" eaLnBrk="1" fontAlgn="auto" latinLnBrk="0" hangingPunct="1">
              <a:lnSpc>
                <a:spcPct val="200000"/>
              </a:lnSpc>
              <a:spcBef>
                <a:spcPts val="0"/>
              </a:spcBef>
              <a:spcAft>
                <a:spcPts val="0"/>
              </a:spcAft>
              <a:buClrTx/>
              <a:buSzTx/>
              <a:buFontTx/>
              <a:buNone/>
              <a:tabLst/>
              <a:defRPr/>
            </a:pPr>
            <a:r>
              <a:rPr lang="en-US" dirty="0"/>
              <a:t>Ordinary Least Squares would be inappropriate because it could return values greater than 1 and less than 0, therefore it is necessary to transform the outcome variable using maximum likelihood estimation across a distribution function.</a:t>
            </a:r>
          </a:p>
          <a:p>
            <a:pPr marL="171450" marR="0" indent="0" algn="just">
              <a:lnSpc>
                <a:spcPct val="200000"/>
              </a:lnSpc>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07715705-00E3-4CD2-8641-2F78B8D2A5C2}" type="slidenum">
              <a:rPr lang="en-US" smtClean="0"/>
              <a:t>14</a:t>
            </a:fld>
            <a:endParaRPr lang="en-US"/>
          </a:p>
        </p:txBody>
      </p:sp>
    </p:spTree>
    <p:extLst>
      <p:ext uri="{BB962C8B-B14F-4D97-AF65-F5344CB8AC3E}">
        <p14:creationId xmlns:p14="http://schemas.microsoft.com/office/powerpoint/2010/main" val="400162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4424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6809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2668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9160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7232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0572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3364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923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pPr/>
              <a:t>2/7/2023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4156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4035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2764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704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5927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73408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5053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034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049089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8977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9797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70066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733441852"/>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560835293"/>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23029646"/>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16242664"/>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160EA64-D806-43AC-9DF2-F8C432F32B4C}" type="datetimeFigureOut">
              <a:rPr lang="en-US" smtClean="0"/>
              <a:t>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858843064"/>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160EA64-D806-43AC-9DF2-F8C432F32B4C}" type="datetimeFigureOut">
              <a:rPr lang="en-US" smtClean="0"/>
              <a:t>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080398418"/>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48474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5965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03146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52499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193171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97666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76137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74439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80906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48869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160EA64-D806-43AC-9DF2-F8C432F32B4C}" type="datetimeFigureOut">
              <a:rPr lang="en-US" smtClean="0"/>
              <a:t>2/7/2023</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580214313"/>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87567713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88907638"/>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1160EA64-D806-43AC-9DF2-F8C432F32B4C}" type="datetimeFigureOut">
              <a:rPr lang="en-US" smtClean="0"/>
              <a:t>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47120032"/>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06351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6602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2/7/2023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2/7/2023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2/7/2023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160EA64-D806-43AC-9DF2-F8C432F32B4C}" type="datetimeFigureOut">
              <a:rPr lang="en-US" smtClean="0"/>
              <a:t>2/7/2023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85380440"/>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160EA64-D806-43AC-9DF2-F8C432F32B4C}" type="datetimeFigureOut">
              <a:rPr lang="en-US" smtClean="0"/>
              <a:t>2/7/2023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825076545"/>
      </p:ext>
    </p:extLst>
  </p:cSld>
  <p:clrMap bg1="dk1" tx1="lt1" bg2="dk2" tx2="lt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1160EA64-D806-43AC-9DF2-F8C432F32B4C}" type="datetimeFigureOut">
              <a:rPr lang="en-US" smtClean="0"/>
              <a:t>2/7/2023</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75898986"/>
      </p:ext>
    </p:extLst>
  </p:cSld>
  <p:clrMap bg1="dk1" tx1="lt1" bg2="dk2" tx2="lt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3" r:id="rId13"/>
    <p:sldLayoutId id="2147484304"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25.wmf"/></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2.jpe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22.jpeg"/><Relationship Id="rId1" Type="http://schemas.openxmlformats.org/officeDocument/2006/relationships/slideLayout" Target="../slideLayouts/slideLayout24.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6.wmf"/></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oleObject" Target="../embeddings/oleObject1.bin"/><Relationship Id="rId7" Type="http://schemas.openxmlformats.org/officeDocument/2006/relationships/diagramData" Target="../diagrams/data2.xml"/><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8.wmf"/><Relationship Id="rId11" Type="http://schemas.microsoft.com/office/2007/relationships/diagramDrawing" Target="../diagrams/drawing2.xml"/><Relationship Id="rId5" Type="http://schemas.openxmlformats.org/officeDocument/2006/relationships/oleObject" Target="../embeddings/oleObject2.bin"/><Relationship Id="rId10" Type="http://schemas.openxmlformats.org/officeDocument/2006/relationships/diagramColors" Target="../diagrams/colors2.xml"/><Relationship Id="rId4" Type="http://schemas.openxmlformats.org/officeDocument/2006/relationships/image" Target="../media/image17.wmf"/><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9.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21.wmf"/><Relationship Id="rId5" Type="http://schemas.openxmlformats.org/officeDocument/2006/relationships/oleObject" Target="../embeddings/oleObject5.bin"/><Relationship Id="rId4" Type="http://schemas.openxmlformats.org/officeDocument/2006/relationships/image" Target="../media/image20.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2.jpeg"/><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23.wmf"/></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24.w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A5CE5-68C4-F445-9B38-E5E1EE90366C}"/>
              </a:ext>
            </a:extLst>
          </p:cNvPr>
          <p:cNvSpPr>
            <a:spLocks noGrp="1"/>
          </p:cNvSpPr>
          <p:nvPr>
            <p:ph type="ctrTitle"/>
          </p:nvPr>
        </p:nvSpPr>
        <p:spPr/>
        <p:txBody>
          <a:bodyPr>
            <a:normAutofit fontScale="90000"/>
          </a:bodyPr>
          <a:lstStyle/>
          <a:p>
            <a:r>
              <a:rPr lang="en-US"/>
              <a:t>   </a:t>
            </a:r>
            <a:r>
              <a:rPr lang="en-US" sz="2700"/>
              <a:t>"</a:t>
            </a:r>
            <a:r>
              <a:rPr lang="en-US" sz="2800" b="1"/>
              <a:t> MOONLIGHTING AND WAGE DIFFERENTIALS: A CASE STUDY OF THE PUBLIC AND FORMAL PRIVATE SECTORS IN GHANA </a:t>
            </a:r>
            <a:r>
              <a:rPr lang="en-US" sz="2700"/>
              <a:t>"</a:t>
            </a:r>
            <a:r>
              <a:rPr lang="en-US"/>
              <a:t> </a:t>
            </a:r>
            <a:endParaRPr lang="en-US" dirty="0"/>
          </a:p>
        </p:txBody>
      </p:sp>
      <p:sp>
        <p:nvSpPr>
          <p:cNvPr id="3" name="Subtitle 2">
            <a:extLst>
              <a:ext uri="{FF2B5EF4-FFF2-40B4-BE49-F238E27FC236}">
                <a16:creationId xmlns:a16="http://schemas.microsoft.com/office/drawing/2014/main" id="{DA15573B-B1FF-B743-B87C-B9450F6BE1DA}"/>
              </a:ext>
            </a:extLst>
          </p:cNvPr>
          <p:cNvSpPr>
            <a:spLocks noGrp="1"/>
          </p:cNvSpPr>
          <p:nvPr>
            <p:ph type="subTitle" idx="1"/>
          </p:nvPr>
        </p:nvSpPr>
        <p:spPr/>
        <p:txBody>
          <a:bodyPr>
            <a:normAutofit lnSpcReduction="10000"/>
          </a:bodyPr>
          <a:lstStyle/>
          <a:p>
            <a:r>
              <a:rPr lang="en-US"/>
              <a:t>Matilda Kabutey-Ongor</a:t>
            </a:r>
          </a:p>
          <a:p>
            <a:pPr indent="-182880">
              <a:buFont typeface="Arial"/>
              <a:buChar char="•"/>
            </a:pPr>
            <a:r>
              <a:rPr lang="en-US" sz="2000"/>
              <a:t>Mentor:</a:t>
            </a:r>
          </a:p>
          <a:p>
            <a:pPr indent="-182880">
              <a:buFont typeface="Arial"/>
              <a:buChar char="•"/>
            </a:pPr>
            <a:r>
              <a:rPr lang="en-US" sz="2000"/>
              <a:t>Dr. Amanda Dawsey (Associate Professor of Economics)   </a:t>
            </a:r>
          </a:p>
          <a:p>
            <a:endParaRPr lang="en-US" dirty="0"/>
          </a:p>
        </p:txBody>
      </p:sp>
    </p:spTree>
    <p:extLst>
      <p:ext uri="{BB962C8B-B14F-4D97-AF65-F5344CB8AC3E}">
        <p14:creationId xmlns:p14="http://schemas.microsoft.com/office/powerpoint/2010/main" val="3167983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A3EF0-763B-9805-F8AE-59DD561EFC07}"/>
              </a:ext>
            </a:extLst>
          </p:cNvPr>
          <p:cNvSpPr>
            <a:spLocks noGrp="1"/>
          </p:cNvSpPr>
          <p:nvPr>
            <p:ph type="title"/>
          </p:nvPr>
        </p:nvSpPr>
        <p:spPr>
          <a:solidFill>
            <a:schemeClr val="bg1"/>
          </a:solidFill>
        </p:spPr>
        <p:txBody>
          <a:bodyPr/>
          <a:lstStyle/>
          <a:p>
            <a:r>
              <a:rPr lang="en-US" dirty="0"/>
              <a:t>Relevant Literature  and Motivation</a:t>
            </a:r>
          </a:p>
        </p:txBody>
      </p:sp>
      <p:graphicFrame>
        <p:nvGraphicFramePr>
          <p:cNvPr id="4" name="Content Placeholder 3">
            <a:extLst>
              <a:ext uri="{FF2B5EF4-FFF2-40B4-BE49-F238E27FC236}">
                <a16:creationId xmlns:a16="http://schemas.microsoft.com/office/drawing/2014/main" id="{1A97B65F-4080-D32E-74D3-E45FA33737EB}"/>
              </a:ext>
            </a:extLst>
          </p:cNvPr>
          <p:cNvGraphicFramePr>
            <a:graphicFrameLocks noGrp="1" noChangeAspect="1"/>
          </p:cNvGraphicFramePr>
          <p:nvPr>
            <p:ph idx="1"/>
            <p:extLst>
              <p:ext uri="{D42A27DB-BD31-4B8C-83A1-F6EECF244321}">
                <p14:modId xmlns:p14="http://schemas.microsoft.com/office/powerpoint/2010/main" val="3613973326"/>
              </p:ext>
            </p:extLst>
          </p:nvPr>
        </p:nvGraphicFramePr>
        <p:xfrm>
          <a:off x="1925053" y="2095500"/>
          <a:ext cx="8390021" cy="4152900"/>
        </p:xfrm>
        <a:graphic>
          <a:graphicData uri="http://schemas.openxmlformats.org/presentationml/2006/ole">
            <mc:AlternateContent xmlns:mc="http://schemas.openxmlformats.org/markup-compatibility/2006">
              <mc:Choice xmlns:v="urn:schemas-microsoft-com:vml" Requires="v">
                <p:oleObj name="Bitmap Image" r:id="rId3" imgW="7153200" imgH="4276800" progId="PBrush">
                  <p:embed/>
                </p:oleObj>
              </mc:Choice>
              <mc:Fallback>
                <p:oleObj name="Bitmap Image" r:id="rId3" imgW="7153200" imgH="4276800" progId="PBrush">
                  <p:embed/>
                  <p:pic>
                    <p:nvPicPr>
                      <p:cNvPr id="8" name="Object 7">
                        <a:extLst>
                          <a:ext uri="{FF2B5EF4-FFF2-40B4-BE49-F238E27FC236}">
                            <a16:creationId xmlns:a16="http://schemas.microsoft.com/office/drawing/2014/main" id="{B5CACA03-182C-AF94-5FD0-CA77E5BA9785}"/>
                          </a:ext>
                        </a:extLst>
                      </p:cNvPr>
                      <p:cNvPicPr/>
                      <p:nvPr/>
                    </p:nvPicPr>
                    <p:blipFill>
                      <a:blip r:embed="rId4"/>
                      <a:stretch>
                        <a:fillRect/>
                      </a:stretch>
                    </p:blipFill>
                    <p:spPr>
                      <a:xfrm>
                        <a:off x="1925053" y="2095500"/>
                        <a:ext cx="8390021" cy="4152900"/>
                      </a:xfrm>
                      <a:prstGeom prst="rect">
                        <a:avLst/>
                      </a:prstGeom>
                    </p:spPr>
                  </p:pic>
                </p:oleObj>
              </mc:Fallback>
            </mc:AlternateContent>
          </a:graphicData>
        </a:graphic>
      </p:graphicFrame>
    </p:spTree>
    <p:extLst>
      <p:ext uri="{BB962C8B-B14F-4D97-AF65-F5344CB8AC3E}">
        <p14:creationId xmlns:p14="http://schemas.microsoft.com/office/powerpoint/2010/main" val="559115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en-US" b="0"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rPr>
              <a:t>Research Questions</a:t>
            </a:r>
            <a:endParaRPr lang="en-US" dirty="0">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9B57A5EE-D598-DFEB-EC6E-A8E6CF6F9D56}"/>
              </a:ext>
            </a:extLst>
          </p:cNvPr>
          <p:cNvGraphicFramePr>
            <a:graphicFrameLocks noGrp="1"/>
          </p:cNvGraphicFramePr>
          <p:nvPr>
            <p:ph idx="1"/>
            <p:extLst>
              <p:ext uri="{D42A27DB-BD31-4B8C-83A1-F6EECF244321}">
                <p14:modId xmlns:p14="http://schemas.microsoft.com/office/powerpoint/2010/main" val="335698125"/>
              </p:ext>
            </p:extLst>
          </p:nvPr>
        </p:nvGraphicFramePr>
        <p:xfrm>
          <a:off x="914400" y="1892830"/>
          <a:ext cx="10353675" cy="3898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32942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3" y="267073"/>
            <a:ext cx="10353761" cy="1326321"/>
          </a:xfrm>
          <a:solidFill>
            <a:schemeClr val="bg1"/>
          </a:solidFill>
        </p:spPr>
        <p:txBody>
          <a:bodyPr>
            <a:normAutofit/>
          </a:bodyPr>
          <a:lstStyle/>
          <a:p>
            <a:r>
              <a:rPr lang="en-US" dirty="0">
                <a:latin typeface="Times New Roman" panose="02020603050405020304" pitchFamily="18" charset="0"/>
                <a:cs typeface="Times New Roman" panose="02020603050405020304" pitchFamily="18" charset="0"/>
              </a:rPr>
              <a:t>Statement of Hypothesis</a:t>
            </a:r>
          </a:p>
        </p:txBody>
      </p:sp>
      <p:graphicFrame>
        <p:nvGraphicFramePr>
          <p:cNvPr id="5" name="Content Placeholder 2">
            <a:extLst>
              <a:ext uri="{FF2B5EF4-FFF2-40B4-BE49-F238E27FC236}">
                <a16:creationId xmlns:a16="http://schemas.microsoft.com/office/drawing/2014/main" id="{8C8DF337-8F05-2842-DECA-7E2677807792}"/>
              </a:ext>
            </a:extLst>
          </p:cNvPr>
          <p:cNvGraphicFramePr>
            <a:graphicFrameLocks noGrp="1"/>
          </p:cNvGraphicFramePr>
          <p:nvPr>
            <p:ph idx="1"/>
            <p:extLst>
              <p:ext uri="{D42A27DB-BD31-4B8C-83A1-F6EECF244321}">
                <p14:modId xmlns:p14="http://schemas.microsoft.com/office/powerpoint/2010/main" val="74354430"/>
              </p:ext>
            </p:extLst>
          </p:nvPr>
        </p:nvGraphicFramePr>
        <p:xfrm>
          <a:off x="914400" y="1892830"/>
          <a:ext cx="10353675" cy="4090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C08CABB8-5EEF-BA93-2026-A1024BD8F399}"/>
              </a:ext>
            </a:extLst>
          </p:cNvPr>
          <p:cNvGraphicFramePr/>
          <p:nvPr>
            <p:extLst>
              <p:ext uri="{D42A27DB-BD31-4B8C-83A1-F6EECF244321}">
                <p14:modId xmlns:p14="http://schemas.microsoft.com/office/powerpoint/2010/main" val="1337497653"/>
              </p:ext>
            </p:extLst>
          </p:nvPr>
        </p:nvGraphicFramePr>
        <p:xfrm>
          <a:off x="2339507" y="1870685"/>
          <a:ext cx="7502335" cy="21460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Rectangle 8">
            <a:extLst>
              <a:ext uri="{FF2B5EF4-FFF2-40B4-BE49-F238E27FC236}">
                <a16:creationId xmlns:a16="http://schemas.microsoft.com/office/drawing/2014/main" id="{D10E2301-00D4-F54E-10A1-513AB3EB5926}"/>
              </a:ext>
            </a:extLst>
          </p:cNvPr>
          <p:cNvSpPr/>
          <p:nvPr/>
        </p:nvSpPr>
        <p:spPr>
          <a:xfrm>
            <a:off x="6866021" y="3914274"/>
            <a:ext cx="3256547" cy="758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Private Formal Moonlighting</a:t>
            </a:r>
          </a:p>
        </p:txBody>
      </p:sp>
      <p:sp>
        <p:nvSpPr>
          <p:cNvPr id="10" name="Rectangle 9">
            <a:extLst>
              <a:ext uri="{FF2B5EF4-FFF2-40B4-BE49-F238E27FC236}">
                <a16:creationId xmlns:a16="http://schemas.microsoft.com/office/drawing/2014/main" id="{CF8426D7-82D4-826B-B7C6-765C17BB3B36}"/>
              </a:ext>
            </a:extLst>
          </p:cNvPr>
          <p:cNvSpPr/>
          <p:nvPr/>
        </p:nvSpPr>
        <p:spPr>
          <a:xfrm>
            <a:off x="2463967" y="3914275"/>
            <a:ext cx="3256547" cy="758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Public Moonlighting</a:t>
            </a:r>
          </a:p>
        </p:txBody>
      </p:sp>
    </p:spTree>
    <p:extLst>
      <p:ext uri="{BB962C8B-B14F-4D97-AF65-F5344CB8AC3E}">
        <p14:creationId xmlns:p14="http://schemas.microsoft.com/office/powerpoint/2010/main" val="2111295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4260" y="1683144"/>
            <a:ext cx="2774922" cy="3491712"/>
          </a:xfrm>
        </p:spPr>
        <p:txBody>
          <a:bodyPr>
            <a:normAutofit/>
          </a:bodyPr>
          <a:lstStyle/>
          <a:p>
            <a:r>
              <a:rPr lang="en-US">
                <a:latin typeface="Times New Roman" panose="02020603050405020304" pitchFamily="18" charset="0"/>
                <a:cs typeface="Times New Roman" panose="02020603050405020304" pitchFamily="18" charset="0"/>
              </a:rPr>
              <a:t>Methodology</a:t>
            </a:r>
          </a:p>
        </p:txBody>
      </p:sp>
      <p:sp>
        <p:nvSpPr>
          <p:cNvPr id="13" name="Content Placeholder 2"/>
          <p:cNvSpPr>
            <a:spLocks noGrp="1"/>
          </p:cNvSpPr>
          <p:nvPr>
            <p:ph idx="1"/>
          </p:nvPr>
        </p:nvSpPr>
        <p:spPr>
          <a:xfrm>
            <a:off x="4088890" y="2356261"/>
            <a:ext cx="7608850" cy="3491713"/>
          </a:xfrm>
        </p:spPr>
        <p:txBody>
          <a:bodyPr>
            <a:normAutofit/>
          </a:bodyPr>
          <a:lstStyle/>
          <a:p>
            <a:pPr marL="0" indent="0">
              <a:buNone/>
            </a:pPr>
            <a:r>
              <a:rPr lang="en-US" dirty="0"/>
              <a:t> </a:t>
            </a:r>
            <a:r>
              <a:rPr lang="en-US" sz="3200" b="1" dirty="0">
                <a:latin typeface="Times New Roman" panose="02020603050405020304" pitchFamily="18" charset="0"/>
                <a:cs typeface="Times New Roman" panose="02020603050405020304" pitchFamily="18" charset="0"/>
              </a:rPr>
              <a:t>DATA</a:t>
            </a:r>
          </a:p>
          <a:p>
            <a:r>
              <a:rPr lang="en-US" sz="2400" dirty="0">
                <a:latin typeface="Times New Roman" panose="02020603050405020304" pitchFamily="18" charset="0"/>
                <a:cs typeface="Times New Roman" panose="02020603050405020304" pitchFamily="18" charset="0"/>
              </a:rPr>
              <a:t> Ghana Living Standards Survey 7 (GLSS7) in 2017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GLSS 7 was the seventh round of the living standard survey conducted in Ghana since 1987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30" name="Freeform: Shape 2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3" name="Object 2">
            <a:extLst>
              <a:ext uri="{FF2B5EF4-FFF2-40B4-BE49-F238E27FC236}">
                <a16:creationId xmlns:a16="http://schemas.microsoft.com/office/drawing/2014/main" id="{A5A1F78C-296D-B95E-21B0-FCFEDD531DAA}"/>
              </a:ext>
            </a:extLst>
          </p:cNvPr>
          <p:cNvGraphicFramePr>
            <a:graphicFrameLocks noChangeAspect="1"/>
          </p:cNvGraphicFramePr>
          <p:nvPr>
            <p:extLst>
              <p:ext uri="{D42A27DB-BD31-4B8C-83A1-F6EECF244321}">
                <p14:modId xmlns:p14="http://schemas.microsoft.com/office/powerpoint/2010/main" val="193523303"/>
              </p:ext>
            </p:extLst>
          </p:nvPr>
        </p:nvGraphicFramePr>
        <p:xfrm>
          <a:off x="10010274" y="-17620"/>
          <a:ext cx="2181726" cy="2942976"/>
        </p:xfrm>
        <a:graphic>
          <a:graphicData uri="http://schemas.openxmlformats.org/presentationml/2006/ole">
            <mc:AlternateContent xmlns:mc="http://schemas.openxmlformats.org/markup-compatibility/2006">
              <mc:Choice xmlns:v="urn:schemas-microsoft-com:vml" Requires="v">
                <p:oleObj name="Bitmap Image" r:id="rId3" imgW="2647800" imgH="3571920" progId="PBrush">
                  <p:embed/>
                </p:oleObj>
              </mc:Choice>
              <mc:Fallback>
                <p:oleObj name="Bitmap Image" r:id="rId3" imgW="2647800" imgH="3571920" progId="PBrush">
                  <p:embed/>
                  <p:pic>
                    <p:nvPicPr>
                      <p:cNvPr id="3" name="Object 2">
                        <a:extLst>
                          <a:ext uri="{FF2B5EF4-FFF2-40B4-BE49-F238E27FC236}">
                            <a16:creationId xmlns:a16="http://schemas.microsoft.com/office/drawing/2014/main" id="{A5A1F78C-296D-B95E-21B0-FCFEDD531DAA}"/>
                          </a:ext>
                        </a:extLst>
                      </p:cNvPr>
                      <p:cNvPicPr/>
                      <p:nvPr/>
                    </p:nvPicPr>
                    <p:blipFill>
                      <a:blip r:embed="rId4"/>
                      <a:stretch>
                        <a:fillRect/>
                      </a:stretch>
                    </p:blipFill>
                    <p:spPr>
                      <a:xfrm>
                        <a:off x="10010274" y="-17620"/>
                        <a:ext cx="2181726" cy="2942976"/>
                      </a:xfrm>
                      <a:prstGeom prst="rect">
                        <a:avLst/>
                      </a:prstGeom>
                    </p:spPr>
                  </p:pic>
                </p:oleObj>
              </mc:Fallback>
            </mc:AlternateContent>
          </a:graphicData>
        </a:graphic>
      </p:graphicFrame>
    </p:spTree>
    <p:extLst>
      <p:ext uri="{BB962C8B-B14F-4D97-AF65-F5344CB8AC3E}">
        <p14:creationId xmlns:p14="http://schemas.microsoft.com/office/powerpoint/2010/main" val="1940141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2239" y="298536"/>
            <a:ext cx="8947522" cy="1400530"/>
          </a:xfrm>
          <a:solidFill>
            <a:schemeClr val="accent6">
              <a:lumMod val="40000"/>
              <a:lumOff val="60000"/>
            </a:schemeClr>
          </a:solidFill>
        </p:spPr>
        <p:txBody>
          <a:bodyPr anchor="ctr">
            <a:normAutofit/>
          </a:bodyPr>
          <a:lstStyle/>
          <a:p>
            <a:pPr>
              <a:lnSpc>
                <a:spcPct val="90000"/>
              </a:lnSpc>
            </a:pPr>
            <a:br>
              <a:rPr lang="en-US" sz="2900" dirty="0">
                <a:solidFill>
                  <a:srgbClr val="FFFFFF"/>
                </a:solidFill>
                <a:latin typeface="Times New Roman" panose="02020603050405020304" pitchFamily="18" charset="0"/>
                <a:cs typeface="Times New Roman" panose="02020603050405020304" pitchFamily="18" charset="0"/>
              </a:rPr>
            </a:br>
            <a:r>
              <a:rPr lang="en-US" sz="2900" dirty="0">
                <a:solidFill>
                  <a:srgbClr val="FFFFFF"/>
                </a:solidFill>
                <a:latin typeface="Times New Roman" panose="02020603050405020304" pitchFamily="18" charset="0"/>
                <a:cs typeface="Times New Roman" panose="02020603050405020304" pitchFamily="18" charset="0"/>
              </a:rPr>
              <a:t>MOONLIGHTING MODELS</a:t>
            </a:r>
            <a:br>
              <a:rPr lang="en-US" sz="2900" dirty="0">
                <a:solidFill>
                  <a:srgbClr val="FFFFFF"/>
                </a:solidFill>
                <a:latin typeface="Times New Roman" panose="02020603050405020304" pitchFamily="18" charset="0"/>
                <a:cs typeface="Times New Roman" panose="02020603050405020304" pitchFamily="18" charset="0"/>
              </a:rPr>
            </a:br>
            <a:endParaRPr lang="en-US" sz="2900" dirty="0">
              <a:solidFill>
                <a:srgbClr val="FFFFFF"/>
              </a:solidFill>
            </a:endParaRPr>
          </a:p>
        </p:txBody>
      </p:sp>
      <p:sp>
        <p:nvSpPr>
          <p:cNvPr id="3" name="Content Placeholder 2"/>
          <p:cNvSpPr>
            <a:spLocks noGrp="1"/>
          </p:cNvSpPr>
          <p:nvPr>
            <p:ph idx="1"/>
          </p:nvPr>
        </p:nvSpPr>
        <p:spPr>
          <a:xfrm>
            <a:off x="481263" y="1952647"/>
            <a:ext cx="11229474" cy="4686061"/>
          </a:xfrm>
        </p:spPr>
        <p:txBody>
          <a:bodyPr>
            <a:normAutofit/>
          </a:bodyPr>
          <a:lstStyle/>
          <a:p>
            <a:pPr marL="0" indent="0">
              <a:buNone/>
            </a:pPr>
            <a:endParaRPr lang="en-US" sz="3000" b="1" dirty="0">
              <a:latin typeface="Times New Roman" panose="02020603050405020304" pitchFamily="18" charset="0"/>
              <a:cs typeface="Times New Roman" panose="02020603050405020304" pitchFamily="18" charset="0"/>
            </a:endParaRPr>
          </a:p>
          <a:p>
            <a:pPr marL="0" indent="0">
              <a:buNone/>
            </a:pPr>
            <a:endParaRPr lang="en-US" sz="6400" dirty="0">
              <a:latin typeface="Times New Roman" panose="02020603050405020304" pitchFamily="18" charset="0"/>
              <a:cs typeface="Times New Roman" panose="02020603050405020304" pitchFamily="18" charset="0"/>
            </a:endParaRPr>
          </a:p>
          <a:p>
            <a:pPr marL="0" marR="0" indent="0" algn="just">
              <a:lnSpc>
                <a:spcPct val="200000"/>
              </a:lnSpc>
              <a:spcBef>
                <a:spcPts val="0"/>
              </a:spcBef>
              <a:spcAft>
                <a:spcPts val="0"/>
              </a:spcAft>
              <a:buNone/>
            </a:pPr>
            <a:endParaRPr lang="en-US" sz="5600" dirty="0">
              <a:ln>
                <a:noFill/>
              </a:ln>
              <a:solidFill>
                <a:srgbClr val="000000"/>
              </a:solidFill>
              <a:effectLst/>
              <a:latin typeface="Times New Roman" panose="02020603050405020304" pitchFamily="18" charset="0"/>
              <a:ea typeface="Arial Unicode MS"/>
              <a:cs typeface="Times New Roman" panose="02020603050405020304" pitchFamily="18" charset="0"/>
            </a:endParaRPr>
          </a:p>
        </p:txBody>
      </p:sp>
      <p:pic>
        <p:nvPicPr>
          <p:cNvPr id="7" name="Picture 6">
            <a:extLst>
              <a:ext uri="{FF2B5EF4-FFF2-40B4-BE49-F238E27FC236}">
                <a16:creationId xmlns:a16="http://schemas.microsoft.com/office/drawing/2014/main" id="{5BE054D2-BAB7-D9F0-564B-CE0F0384F0CB}"/>
              </a:ext>
            </a:extLst>
          </p:cNvPr>
          <p:cNvPicPr>
            <a:picLocks noChangeAspect="1"/>
          </p:cNvPicPr>
          <p:nvPr/>
        </p:nvPicPr>
        <p:blipFill>
          <a:blip r:embed="rId3"/>
          <a:stretch>
            <a:fillRect/>
          </a:stretch>
        </p:blipFill>
        <p:spPr>
          <a:xfrm>
            <a:off x="0" y="4033481"/>
            <a:ext cx="12192000" cy="640684"/>
          </a:xfrm>
          <a:prstGeom prst="rect">
            <a:avLst/>
          </a:prstGeom>
          <a:ln w="127000" cap="sq">
            <a:solidFill>
              <a:schemeClr val="accent1">
                <a:lumMod val="60000"/>
                <a:lumOff val="40000"/>
              </a:schemeClr>
            </a:solidFill>
            <a:miter lim="800000"/>
          </a:ln>
          <a:effectLst>
            <a:outerShdw blurRad="57150" dist="50800" dir="2700000" algn="tl" rotWithShape="0">
              <a:srgbClr val="000000">
                <a:alpha val="40000"/>
              </a:srgbClr>
            </a:outerShdw>
          </a:effectLst>
        </p:spPr>
      </p:pic>
      <p:pic>
        <p:nvPicPr>
          <p:cNvPr id="11" name="Picture 10">
            <a:extLst>
              <a:ext uri="{FF2B5EF4-FFF2-40B4-BE49-F238E27FC236}">
                <a16:creationId xmlns:a16="http://schemas.microsoft.com/office/drawing/2014/main" id="{9D389823-233A-D811-E329-BE87CB8B22BA}"/>
              </a:ext>
            </a:extLst>
          </p:cNvPr>
          <p:cNvPicPr>
            <a:picLocks noChangeAspect="1"/>
          </p:cNvPicPr>
          <p:nvPr/>
        </p:nvPicPr>
        <p:blipFill>
          <a:blip r:embed="rId4"/>
          <a:stretch>
            <a:fillRect/>
          </a:stretch>
        </p:blipFill>
        <p:spPr>
          <a:xfrm>
            <a:off x="0" y="5517042"/>
            <a:ext cx="12192000" cy="640684"/>
          </a:xfrm>
          <a:prstGeom prst="rect">
            <a:avLst/>
          </a:prstGeom>
          <a:ln w="127000" cap="sq">
            <a:solidFill>
              <a:schemeClr val="accent1">
                <a:lumMod val="60000"/>
                <a:lumOff val="40000"/>
              </a:schemeClr>
            </a:solidFill>
            <a:miter lim="800000"/>
          </a:ln>
          <a:effectLst>
            <a:outerShdw blurRad="57150" dist="50800" dir="2700000" algn="tl" rotWithShape="0">
              <a:srgbClr val="000000">
                <a:alpha val="40000"/>
              </a:srgbClr>
            </a:outerShdw>
          </a:effectLst>
        </p:spPr>
      </p:pic>
      <p:pic>
        <p:nvPicPr>
          <p:cNvPr id="18" name="Picture 17">
            <a:extLst>
              <a:ext uri="{FF2B5EF4-FFF2-40B4-BE49-F238E27FC236}">
                <a16:creationId xmlns:a16="http://schemas.microsoft.com/office/drawing/2014/main" id="{C5916C04-A273-78B6-2575-1E8502340C93}"/>
              </a:ext>
            </a:extLst>
          </p:cNvPr>
          <p:cNvPicPr>
            <a:picLocks noChangeAspect="1"/>
          </p:cNvPicPr>
          <p:nvPr/>
        </p:nvPicPr>
        <p:blipFill>
          <a:blip r:embed="rId5"/>
          <a:stretch>
            <a:fillRect/>
          </a:stretch>
        </p:blipFill>
        <p:spPr>
          <a:xfrm>
            <a:off x="446715" y="2229578"/>
            <a:ext cx="11022523" cy="640684"/>
          </a:xfrm>
          <a:prstGeom prst="rect">
            <a:avLst/>
          </a:prstGeom>
          <a:ln w="127000" cap="sq">
            <a:solidFill>
              <a:schemeClr val="accent1">
                <a:lumMod val="60000"/>
                <a:lumOff val="40000"/>
              </a:schemeClr>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77538840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7" name="Rectangle 17">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Descriptive Statistics</a:t>
            </a:r>
          </a:p>
        </p:txBody>
      </p:sp>
      <p:sp>
        <p:nvSpPr>
          <p:cNvPr id="4" name="Content Placeholder 3">
            <a:extLst>
              <a:ext uri="{FF2B5EF4-FFF2-40B4-BE49-F238E27FC236}">
                <a16:creationId xmlns:a16="http://schemas.microsoft.com/office/drawing/2014/main" id="{37EE0BFE-9128-40D3-8FD8-8544AFC103A3}"/>
              </a:ext>
            </a:extLst>
          </p:cNvPr>
          <p:cNvSpPr>
            <a:spLocks noGrp="1"/>
          </p:cNvSpPr>
          <p:nvPr>
            <p:ph idx="1"/>
          </p:nvPr>
        </p:nvSpPr>
        <p:spPr>
          <a:xfrm>
            <a:off x="643468" y="2638044"/>
            <a:ext cx="3363974" cy="3415622"/>
          </a:xfrm>
        </p:spPr>
        <p:txBody>
          <a:bodyPr>
            <a:normAutofit/>
          </a:bodyPr>
          <a:lstStyle/>
          <a:p>
            <a:pPr marL="0" indent="0">
              <a:buNone/>
            </a:pPr>
            <a:r>
              <a:rPr lang="en-US">
                <a:ln>
                  <a:noFill/>
                </a:ln>
                <a:solidFill>
                  <a:schemeClr val="bg1"/>
                </a:solidFill>
                <a:effectLst/>
                <a:uFill>
                  <a:solidFill>
                    <a:srgbClr val="000000"/>
                  </a:solidFill>
                </a:uFill>
                <a:latin typeface="Times New Roman" panose="02020603050405020304" pitchFamily="18" charset="0"/>
                <a:ea typeface="Arial Unicode MS"/>
                <a:cs typeface="Arial Unicode MS"/>
              </a:rPr>
              <a:t>Summary Statistics of Continuous Variables (Characteristics for Moonlighting and Wage Determinant)</a:t>
            </a:r>
          </a:p>
          <a:p>
            <a:pPr marL="0" indent="0">
              <a:buNone/>
            </a:pPr>
            <a:endParaRPr lang="en-US">
              <a:solidFill>
                <a:schemeClr val="bg1"/>
              </a:solidFill>
              <a:uFill>
                <a:solidFill>
                  <a:srgbClr val="000000"/>
                </a:solidFill>
              </a:uFill>
              <a:latin typeface="Times New Roman" panose="02020603050405020304" pitchFamily="18" charset="0"/>
              <a:ea typeface="Arial Unicode MS"/>
              <a:cs typeface="Arial Unicode MS"/>
            </a:endParaRPr>
          </a:p>
          <a:p>
            <a:pPr marL="0" indent="0">
              <a:buNone/>
            </a:pPr>
            <a:endParaRPr lang="en-US">
              <a:ln>
                <a:noFill/>
              </a:ln>
              <a:solidFill>
                <a:schemeClr val="bg1"/>
              </a:solidFill>
              <a:effectLst/>
              <a:uFill>
                <a:solidFill>
                  <a:srgbClr val="000000"/>
                </a:solidFill>
              </a:uFill>
              <a:latin typeface="Times New Roman" panose="02020603050405020304" pitchFamily="18" charset="0"/>
              <a:ea typeface="Arial Unicode MS"/>
              <a:cs typeface="Arial Unicode MS"/>
            </a:endParaRPr>
          </a:p>
          <a:p>
            <a:pPr marL="0" indent="0">
              <a:buNone/>
            </a:pPr>
            <a:endParaRPr lang="en-US">
              <a:solidFill>
                <a:schemeClr val="bg1"/>
              </a:solidFill>
              <a:uFill>
                <a:solidFill>
                  <a:srgbClr val="000000"/>
                </a:solidFill>
              </a:uFill>
              <a:latin typeface="Times New Roman" panose="02020603050405020304" pitchFamily="18" charset="0"/>
              <a:ea typeface="Arial Unicode MS"/>
              <a:cs typeface="Arial Unicode MS"/>
            </a:endParaRPr>
          </a:p>
          <a:p>
            <a:pPr marL="0" indent="0">
              <a:buNone/>
            </a:pPr>
            <a:endParaRPr lang="en-US">
              <a:ln>
                <a:noFill/>
              </a:ln>
              <a:solidFill>
                <a:schemeClr val="bg1"/>
              </a:solidFill>
              <a:effectLst/>
              <a:uFill>
                <a:solidFill>
                  <a:srgbClr val="000000"/>
                </a:solidFill>
              </a:uFill>
              <a:latin typeface="Times New Roman" panose="02020603050405020304" pitchFamily="18" charset="0"/>
              <a:ea typeface="Arial Unicode MS"/>
              <a:cs typeface="Arial Unicode MS"/>
            </a:endParaRPr>
          </a:p>
          <a:p>
            <a:pPr marL="0" indent="0">
              <a:buNone/>
            </a:pPr>
            <a:endParaRPr lang="en-US">
              <a:solidFill>
                <a:schemeClr val="bg1"/>
              </a:solidFill>
              <a:uFill>
                <a:solidFill>
                  <a:srgbClr val="000000"/>
                </a:solidFill>
              </a:uFill>
              <a:latin typeface="Times New Roman" panose="02020603050405020304" pitchFamily="18" charset="0"/>
              <a:ea typeface="Arial Unicode MS"/>
              <a:cs typeface="Arial Unicode MS"/>
            </a:endParaRPr>
          </a:p>
          <a:p>
            <a:pPr marL="0" indent="0">
              <a:buNone/>
            </a:pPr>
            <a:endParaRPr lang="en-US">
              <a:ln>
                <a:noFill/>
              </a:ln>
              <a:solidFill>
                <a:schemeClr val="bg1"/>
              </a:solidFill>
              <a:effectLst/>
              <a:uFill>
                <a:solidFill>
                  <a:srgbClr val="000000"/>
                </a:solidFill>
              </a:uFill>
              <a:latin typeface="Times New Roman" panose="02020603050405020304" pitchFamily="18" charset="0"/>
              <a:ea typeface="Arial Unicode MS"/>
              <a:cs typeface="Arial Unicode MS"/>
            </a:endParaRPr>
          </a:p>
          <a:p>
            <a:pPr marL="0" indent="0">
              <a:buNone/>
            </a:pPr>
            <a:endParaRPr lang="en-US">
              <a:solidFill>
                <a:schemeClr val="bg1"/>
              </a:solidFill>
              <a:uFill>
                <a:solidFill>
                  <a:srgbClr val="000000"/>
                </a:solidFill>
              </a:uFill>
              <a:latin typeface="Times New Roman" panose="02020603050405020304" pitchFamily="18" charset="0"/>
              <a:ea typeface="Arial Unicode MS"/>
              <a:cs typeface="Arial Unicode MS"/>
            </a:endParaRPr>
          </a:p>
          <a:p>
            <a:pPr marL="0" indent="0">
              <a:buNone/>
            </a:pPr>
            <a:endParaRPr lang="en-US">
              <a:ln>
                <a:noFill/>
              </a:ln>
              <a:solidFill>
                <a:schemeClr val="bg1"/>
              </a:solidFill>
              <a:effectLst/>
              <a:uFill>
                <a:solidFill>
                  <a:srgbClr val="000000"/>
                </a:solidFill>
              </a:uFill>
              <a:latin typeface="Times New Roman" panose="02020603050405020304" pitchFamily="18" charset="0"/>
              <a:ea typeface="Arial Unicode MS"/>
              <a:cs typeface="Arial Unicode MS"/>
            </a:endParaRPr>
          </a:p>
          <a:p>
            <a:pPr marL="0" indent="0">
              <a:buNone/>
            </a:pPr>
            <a:endParaRPr lang="en-US">
              <a:solidFill>
                <a:schemeClr val="bg1"/>
              </a:solidFill>
              <a:uFill>
                <a:solidFill>
                  <a:srgbClr val="000000"/>
                </a:solidFill>
              </a:uFill>
              <a:latin typeface="Times New Roman" panose="02020603050405020304" pitchFamily="18" charset="0"/>
              <a:ea typeface="Arial Unicode MS"/>
              <a:cs typeface="Arial Unicode MS"/>
            </a:endParaRPr>
          </a:p>
          <a:p>
            <a:pPr marL="0" indent="0">
              <a:buNone/>
            </a:pPr>
            <a:endParaRPr lang="en-US">
              <a:ln>
                <a:noFill/>
              </a:ln>
              <a:solidFill>
                <a:schemeClr val="bg1"/>
              </a:solidFill>
              <a:effectLst/>
              <a:uFill>
                <a:solidFill>
                  <a:srgbClr val="000000"/>
                </a:solidFill>
              </a:uFill>
              <a:latin typeface="Times New Roman" panose="02020603050405020304" pitchFamily="18" charset="0"/>
              <a:ea typeface="Arial Unicode MS"/>
              <a:cs typeface="Arial Unicode MS"/>
            </a:endParaRPr>
          </a:p>
          <a:p>
            <a:endParaRPr lang="en-US">
              <a:solidFill>
                <a:schemeClr val="bg1"/>
              </a:solidFill>
            </a:endParaRPr>
          </a:p>
        </p:txBody>
      </p:sp>
      <p:graphicFrame>
        <p:nvGraphicFramePr>
          <p:cNvPr id="3" name="Table 2">
            <a:extLst>
              <a:ext uri="{FF2B5EF4-FFF2-40B4-BE49-F238E27FC236}">
                <a16:creationId xmlns:a16="http://schemas.microsoft.com/office/drawing/2014/main" id="{996AB88C-01A6-4421-663A-0CFB9D09B647}"/>
              </a:ext>
            </a:extLst>
          </p:cNvPr>
          <p:cNvGraphicFramePr>
            <a:graphicFrameLocks noGrp="1"/>
          </p:cNvGraphicFramePr>
          <p:nvPr>
            <p:extLst>
              <p:ext uri="{D42A27DB-BD31-4B8C-83A1-F6EECF244321}">
                <p14:modId xmlns:p14="http://schemas.microsoft.com/office/powerpoint/2010/main" val="2334419032"/>
              </p:ext>
            </p:extLst>
          </p:nvPr>
        </p:nvGraphicFramePr>
        <p:xfrm>
          <a:off x="5297762" y="668746"/>
          <a:ext cx="6589438" cy="5283171"/>
        </p:xfrm>
        <a:graphic>
          <a:graphicData uri="http://schemas.openxmlformats.org/drawingml/2006/table">
            <a:tbl>
              <a:tblPr firstRow="1" firstCol="1" bandRow="1">
                <a:noFill/>
                <a:tableStyleId>{5C22544A-7EE6-4342-B048-85BDC9FD1C3A}</a:tableStyleId>
              </a:tblPr>
              <a:tblGrid>
                <a:gridCol w="2087080">
                  <a:extLst>
                    <a:ext uri="{9D8B030D-6E8A-4147-A177-3AD203B41FA5}">
                      <a16:colId xmlns:a16="http://schemas.microsoft.com/office/drawing/2014/main" val="3109371392"/>
                    </a:ext>
                  </a:extLst>
                </a:gridCol>
                <a:gridCol w="1213726">
                  <a:extLst>
                    <a:ext uri="{9D8B030D-6E8A-4147-A177-3AD203B41FA5}">
                      <a16:colId xmlns:a16="http://schemas.microsoft.com/office/drawing/2014/main" val="483322673"/>
                    </a:ext>
                  </a:extLst>
                </a:gridCol>
                <a:gridCol w="1459832">
                  <a:extLst>
                    <a:ext uri="{9D8B030D-6E8A-4147-A177-3AD203B41FA5}">
                      <a16:colId xmlns:a16="http://schemas.microsoft.com/office/drawing/2014/main" val="3557272902"/>
                    </a:ext>
                  </a:extLst>
                </a:gridCol>
                <a:gridCol w="920681">
                  <a:extLst>
                    <a:ext uri="{9D8B030D-6E8A-4147-A177-3AD203B41FA5}">
                      <a16:colId xmlns:a16="http://schemas.microsoft.com/office/drawing/2014/main" val="890841111"/>
                    </a:ext>
                  </a:extLst>
                </a:gridCol>
                <a:gridCol w="908119">
                  <a:extLst>
                    <a:ext uri="{9D8B030D-6E8A-4147-A177-3AD203B41FA5}">
                      <a16:colId xmlns:a16="http://schemas.microsoft.com/office/drawing/2014/main" val="4241294707"/>
                    </a:ext>
                  </a:extLst>
                </a:gridCol>
              </a:tblGrid>
              <a:tr h="1262391">
                <a:tc>
                  <a:txBody>
                    <a:bodyPr/>
                    <a:lstStyle/>
                    <a:p>
                      <a:pPr marL="0" marR="0">
                        <a:lnSpc>
                          <a:spcPct val="150000"/>
                        </a:lnSpc>
                        <a:spcBef>
                          <a:spcPts val="0"/>
                        </a:spcBef>
                        <a:spcAft>
                          <a:spcPts val="0"/>
                        </a:spcAft>
                      </a:pPr>
                      <a:r>
                        <a:rPr lang="en-US" sz="1800" b="0" cap="all" spc="-100" baseline="0" dirty="0">
                          <a:ln>
                            <a:noFill/>
                          </a:ln>
                          <a:solidFill>
                            <a:schemeClr val="lt1"/>
                          </a:solidFill>
                          <a:effectLst/>
                          <a:latin typeface="+mn-lt"/>
                        </a:rPr>
                        <a:t>Variable</a:t>
                      </a:r>
                      <a:endParaRPr lang="en-US" sz="1800" b="0" cap="all" spc="-100" baseline="0" dirty="0">
                        <a:solidFill>
                          <a:schemeClr val="lt1"/>
                        </a:solidFill>
                        <a:effectLst/>
                        <a:latin typeface="+mn-lt"/>
                        <a:ea typeface="Calibri" panose="020F0502020204030204" pitchFamily="34" charset="0"/>
                        <a:cs typeface="Times New Roman" panose="02020603050405020304" pitchFamily="18" charset="0"/>
                      </a:endParaRPr>
                    </a:p>
                  </a:txBody>
                  <a:tcPr marL="130577" marR="130577" marT="130577" marB="130577">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solidFill>
                      <a:srgbClr val="505356"/>
                    </a:solidFill>
                  </a:tcPr>
                </a:tc>
                <a:tc>
                  <a:txBody>
                    <a:bodyPr/>
                    <a:lstStyle/>
                    <a:p>
                      <a:pPr marL="0" marR="0">
                        <a:lnSpc>
                          <a:spcPct val="150000"/>
                        </a:lnSpc>
                        <a:spcBef>
                          <a:spcPts val="0"/>
                        </a:spcBef>
                        <a:spcAft>
                          <a:spcPts val="0"/>
                        </a:spcAft>
                      </a:pPr>
                      <a:r>
                        <a:rPr lang="en-US" sz="1800" b="0" cap="all" spc="-100" baseline="0">
                          <a:ln>
                            <a:noFill/>
                          </a:ln>
                          <a:solidFill>
                            <a:schemeClr val="lt1"/>
                          </a:solidFill>
                          <a:effectLst/>
                          <a:latin typeface="+mn-lt"/>
                        </a:rPr>
                        <a:t> Mean</a:t>
                      </a:r>
                      <a:endParaRPr lang="en-US" sz="1800" b="0" cap="all" spc="-100" baseline="0">
                        <a:solidFill>
                          <a:schemeClr val="lt1"/>
                        </a:solidFill>
                        <a:effectLst/>
                        <a:latin typeface="+mn-lt"/>
                        <a:ea typeface="Calibri" panose="020F0502020204030204" pitchFamily="34" charset="0"/>
                        <a:cs typeface="Times New Roman" panose="02020603050405020304" pitchFamily="18" charset="0"/>
                      </a:endParaRPr>
                    </a:p>
                  </a:txBody>
                  <a:tcPr marL="130577" marR="130577" marT="130577" marB="130577">
                    <a:lnL w="12700" cmpd="sng">
                      <a:noFill/>
                    </a:lnL>
                    <a:lnR w="12700" cmpd="sng">
                      <a:noFill/>
                    </a:lnR>
                    <a:lnT w="12700" cap="flat" cmpd="sng" algn="ctr">
                      <a:solidFill>
                        <a:schemeClr val="tx1"/>
                      </a:solidFill>
                      <a:prstDash val="solid"/>
                      <a:round/>
                      <a:headEnd type="none" w="med" len="med"/>
                      <a:tailEnd type="none" w="med" len="med"/>
                    </a:lnT>
                    <a:lnB w="38100" cmpd="sng">
                      <a:noFill/>
                    </a:lnB>
                    <a:solidFill>
                      <a:srgbClr val="505356"/>
                    </a:solidFill>
                  </a:tcPr>
                </a:tc>
                <a:tc>
                  <a:txBody>
                    <a:bodyPr/>
                    <a:lstStyle/>
                    <a:p>
                      <a:pPr marL="0" marR="0">
                        <a:lnSpc>
                          <a:spcPct val="150000"/>
                        </a:lnSpc>
                        <a:spcBef>
                          <a:spcPts val="0"/>
                        </a:spcBef>
                        <a:spcAft>
                          <a:spcPts val="0"/>
                        </a:spcAft>
                      </a:pPr>
                      <a:r>
                        <a:rPr lang="en-US" sz="1800" b="0" cap="all" spc="-100" baseline="0">
                          <a:ln>
                            <a:noFill/>
                          </a:ln>
                          <a:solidFill>
                            <a:schemeClr val="lt1"/>
                          </a:solidFill>
                          <a:effectLst/>
                          <a:latin typeface="+mn-lt"/>
                        </a:rPr>
                        <a:t> Std. Deviation</a:t>
                      </a:r>
                      <a:endParaRPr lang="en-US" sz="1800" b="0" cap="all" spc="-100" baseline="0">
                        <a:solidFill>
                          <a:schemeClr val="lt1"/>
                        </a:solidFill>
                        <a:effectLst/>
                        <a:latin typeface="+mn-lt"/>
                        <a:ea typeface="Calibri" panose="020F0502020204030204" pitchFamily="34" charset="0"/>
                        <a:cs typeface="Times New Roman" panose="02020603050405020304" pitchFamily="18" charset="0"/>
                      </a:endParaRPr>
                    </a:p>
                  </a:txBody>
                  <a:tcPr marL="130577" marR="130577" marT="130577" marB="130577">
                    <a:lnL w="12700" cmpd="sng">
                      <a:noFill/>
                    </a:lnL>
                    <a:lnR w="12700" cmpd="sng">
                      <a:noFill/>
                    </a:lnR>
                    <a:lnT w="12700" cap="flat" cmpd="sng" algn="ctr">
                      <a:solidFill>
                        <a:schemeClr val="tx1"/>
                      </a:solidFill>
                      <a:prstDash val="solid"/>
                      <a:round/>
                      <a:headEnd type="none" w="med" len="med"/>
                      <a:tailEnd type="none" w="med" len="med"/>
                    </a:lnT>
                    <a:lnB w="38100" cmpd="sng">
                      <a:noFill/>
                    </a:lnB>
                    <a:solidFill>
                      <a:srgbClr val="505356"/>
                    </a:solidFill>
                  </a:tcPr>
                </a:tc>
                <a:tc>
                  <a:txBody>
                    <a:bodyPr/>
                    <a:lstStyle/>
                    <a:p>
                      <a:pPr marL="0" marR="0">
                        <a:lnSpc>
                          <a:spcPct val="150000"/>
                        </a:lnSpc>
                        <a:spcBef>
                          <a:spcPts val="0"/>
                        </a:spcBef>
                        <a:spcAft>
                          <a:spcPts val="0"/>
                        </a:spcAft>
                      </a:pPr>
                      <a:r>
                        <a:rPr lang="en-US" sz="1800" b="0" cap="all" spc="-100" baseline="0">
                          <a:ln>
                            <a:noFill/>
                          </a:ln>
                          <a:solidFill>
                            <a:schemeClr val="lt1"/>
                          </a:solidFill>
                          <a:effectLst/>
                          <a:latin typeface="+mn-lt"/>
                        </a:rPr>
                        <a:t> Min</a:t>
                      </a:r>
                      <a:endParaRPr lang="en-US" sz="1800" b="0" cap="all" spc="-100" baseline="0">
                        <a:solidFill>
                          <a:schemeClr val="lt1"/>
                        </a:solidFill>
                        <a:effectLst/>
                        <a:latin typeface="+mn-lt"/>
                        <a:ea typeface="Calibri" panose="020F0502020204030204" pitchFamily="34" charset="0"/>
                        <a:cs typeface="Times New Roman" panose="02020603050405020304" pitchFamily="18" charset="0"/>
                      </a:endParaRPr>
                    </a:p>
                  </a:txBody>
                  <a:tcPr marL="130577" marR="130577" marT="130577" marB="130577">
                    <a:lnL w="12700" cmpd="sng">
                      <a:noFill/>
                    </a:lnL>
                    <a:lnR w="12700" cmpd="sng">
                      <a:noFill/>
                    </a:lnR>
                    <a:lnT w="12700" cap="flat" cmpd="sng" algn="ctr">
                      <a:solidFill>
                        <a:schemeClr val="tx1"/>
                      </a:solidFill>
                      <a:prstDash val="solid"/>
                      <a:round/>
                      <a:headEnd type="none" w="med" len="med"/>
                      <a:tailEnd type="none" w="med" len="med"/>
                    </a:lnT>
                    <a:lnB w="38100" cmpd="sng">
                      <a:noFill/>
                    </a:lnB>
                    <a:solidFill>
                      <a:srgbClr val="505356"/>
                    </a:solidFill>
                  </a:tcPr>
                </a:tc>
                <a:tc>
                  <a:txBody>
                    <a:bodyPr/>
                    <a:lstStyle/>
                    <a:p>
                      <a:pPr marL="0" marR="0">
                        <a:lnSpc>
                          <a:spcPct val="150000"/>
                        </a:lnSpc>
                        <a:spcBef>
                          <a:spcPts val="0"/>
                        </a:spcBef>
                        <a:spcAft>
                          <a:spcPts val="0"/>
                        </a:spcAft>
                      </a:pPr>
                      <a:r>
                        <a:rPr lang="en-US" sz="1800" b="0" cap="all" spc="-100" baseline="0" dirty="0">
                          <a:ln>
                            <a:noFill/>
                          </a:ln>
                          <a:solidFill>
                            <a:schemeClr val="lt1"/>
                          </a:solidFill>
                          <a:effectLst/>
                          <a:latin typeface="+mn-lt"/>
                        </a:rPr>
                        <a:t> Max</a:t>
                      </a:r>
                      <a:endParaRPr lang="en-US" sz="1800" b="0" cap="all" spc="-100" baseline="0" dirty="0">
                        <a:solidFill>
                          <a:schemeClr val="lt1"/>
                        </a:solidFill>
                        <a:effectLst/>
                        <a:latin typeface="+mn-lt"/>
                        <a:ea typeface="Calibri" panose="020F0502020204030204" pitchFamily="34" charset="0"/>
                        <a:cs typeface="Times New Roman" panose="02020603050405020304" pitchFamily="18" charset="0"/>
                      </a:endParaRPr>
                    </a:p>
                  </a:txBody>
                  <a:tcPr marL="130577" marR="130577" marT="130577" marB="130577">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solidFill>
                      <a:srgbClr val="505356"/>
                    </a:solidFill>
                  </a:tcPr>
                </a:tc>
                <a:extLst>
                  <a:ext uri="{0D108BD9-81ED-4DB2-BD59-A6C34878D82A}">
                    <a16:rowId xmlns:a16="http://schemas.microsoft.com/office/drawing/2014/main" val="2898286812"/>
                  </a:ext>
                </a:extLst>
              </a:tr>
              <a:tr h="718395">
                <a:tc>
                  <a:txBody>
                    <a:bodyPr/>
                    <a:lstStyle/>
                    <a:p>
                      <a:pPr marL="0" marR="0">
                        <a:lnSpc>
                          <a:spcPct val="100000"/>
                        </a:lnSpc>
                        <a:spcBef>
                          <a:spcPts val="0"/>
                        </a:spcBef>
                        <a:spcAft>
                          <a:spcPts val="0"/>
                        </a:spcAft>
                      </a:pPr>
                      <a:r>
                        <a:rPr lang="en-US" sz="1800" b="0" cap="none" spc="-100" baseline="0" dirty="0">
                          <a:ln>
                            <a:noFill/>
                          </a:ln>
                          <a:solidFill>
                            <a:schemeClr val="tx1"/>
                          </a:solidFill>
                          <a:effectLst/>
                          <a:latin typeface="+mn-lt"/>
                        </a:rPr>
                        <a:t> Hours of work (main job)</a:t>
                      </a:r>
                      <a:endParaRPr lang="en-US" sz="1800" b="0" cap="none" spc="-100" baseline="0" dirty="0">
                        <a:solidFill>
                          <a:schemeClr val="tx1"/>
                        </a:solidFill>
                        <a:effectLst/>
                        <a:latin typeface="+mn-lt"/>
                        <a:ea typeface="Calibri" panose="020F0502020204030204" pitchFamily="34" charset="0"/>
                        <a:cs typeface="Times New Roman" panose="02020603050405020304" pitchFamily="18" charset="0"/>
                      </a:endParaRPr>
                    </a:p>
                  </a:txBody>
                  <a:tcPr marL="130577" marR="130577" marT="130577" marB="130577">
                    <a:lnL w="12700" cap="flat" cmpd="sng" algn="ctr">
                      <a:solidFill>
                        <a:schemeClr val="tx1"/>
                      </a:solidFill>
                      <a:prstDash val="solid"/>
                      <a:round/>
                      <a:headEnd type="none" w="med" len="med"/>
                      <a:tailEnd type="none" w="med" len="med"/>
                    </a:lnL>
                    <a:lnR w="12700" cmpd="sng">
                      <a:noFill/>
                      <a:prstDash val="solid"/>
                    </a:lnR>
                    <a:lnT w="38100" cmpd="sng">
                      <a:noFill/>
                    </a:lnT>
                    <a:lnB w="12700" cmpd="sng">
                      <a:noFill/>
                      <a:prstDash val="solid"/>
                    </a:lnB>
                    <a:noFill/>
                  </a:tcPr>
                </a:tc>
                <a:tc>
                  <a:txBody>
                    <a:bodyPr/>
                    <a:lstStyle/>
                    <a:p>
                      <a:pPr marL="0" marR="0">
                        <a:lnSpc>
                          <a:spcPct val="150000"/>
                        </a:lnSpc>
                        <a:spcBef>
                          <a:spcPts val="0"/>
                        </a:spcBef>
                        <a:spcAft>
                          <a:spcPts val="0"/>
                        </a:spcAft>
                      </a:pPr>
                      <a:r>
                        <a:rPr lang="en-US" sz="1800" cap="none" spc="-100" baseline="0" dirty="0">
                          <a:ln>
                            <a:noFill/>
                          </a:ln>
                          <a:solidFill>
                            <a:schemeClr val="tx1"/>
                          </a:solidFill>
                          <a:effectLst/>
                          <a:latin typeface="+mn-lt"/>
                        </a:rPr>
                        <a:t>40.84</a:t>
                      </a:r>
                      <a:endParaRPr lang="en-US" sz="1800" cap="none" spc="-100" baseline="0" dirty="0">
                        <a:solidFill>
                          <a:schemeClr val="tx1"/>
                        </a:solidFill>
                        <a:effectLst/>
                        <a:latin typeface="+mn-lt"/>
                        <a:ea typeface="Calibri" panose="020F0502020204030204" pitchFamily="34" charset="0"/>
                        <a:cs typeface="Times New Roman" panose="02020603050405020304" pitchFamily="18" charset="0"/>
                      </a:endParaRPr>
                    </a:p>
                  </a:txBody>
                  <a:tcPr marL="130577" marR="130577" marT="130577" marB="130577">
                    <a:lnL w="12700" cmpd="sng">
                      <a:noFill/>
                      <a:prstDash val="solid"/>
                    </a:lnL>
                    <a:lnR w="12700" cmpd="sng">
                      <a:noFill/>
                      <a:prstDash val="solid"/>
                    </a:lnR>
                    <a:lnT w="38100" cmpd="sng">
                      <a:noFill/>
                    </a:lnT>
                    <a:lnB w="12700" cmpd="sng">
                      <a:noFill/>
                      <a:prstDash val="solid"/>
                    </a:lnB>
                    <a:noFill/>
                  </a:tcPr>
                </a:tc>
                <a:tc>
                  <a:txBody>
                    <a:bodyPr/>
                    <a:lstStyle/>
                    <a:p>
                      <a:pPr marL="0" marR="0">
                        <a:lnSpc>
                          <a:spcPct val="150000"/>
                        </a:lnSpc>
                        <a:spcBef>
                          <a:spcPts val="0"/>
                        </a:spcBef>
                        <a:spcAft>
                          <a:spcPts val="0"/>
                        </a:spcAft>
                      </a:pPr>
                      <a:r>
                        <a:rPr lang="en-US" sz="1800" cap="none" spc="-100" baseline="0" dirty="0">
                          <a:ln>
                            <a:noFill/>
                          </a:ln>
                          <a:solidFill>
                            <a:schemeClr val="tx1"/>
                          </a:solidFill>
                          <a:effectLst/>
                          <a:latin typeface="+mn-lt"/>
                        </a:rPr>
                        <a:t>54.213</a:t>
                      </a:r>
                      <a:endParaRPr lang="en-US" sz="1800" cap="none" spc="-100" baseline="0" dirty="0">
                        <a:solidFill>
                          <a:schemeClr val="tx1"/>
                        </a:solidFill>
                        <a:effectLst/>
                        <a:latin typeface="+mn-lt"/>
                        <a:ea typeface="Calibri" panose="020F0502020204030204" pitchFamily="34" charset="0"/>
                        <a:cs typeface="Times New Roman" panose="02020603050405020304" pitchFamily="18" charset="0"/>
                      </a:endParaRPr>
                    </a:p>
                  </a:txBody>
                  <a:tcPr marL="130577" marR="130577" marT="130577" marB="130577">
                    <a:lnL w="12700" cmpd="sng">
                      <a:noFill/>
                      <a:prstDash val="solid"/>
                    </a:lnL>
                    <a:lnR w="12700" cmpd="sng">
                      <a:noFill/>
                      <a:prstDash val="solid"/>
                    </a:lnR>
                    <a:lnT w="38100" cmpd="sng">
                      <a:noFill/>
                    </a:lnT>
                    <a:lnB w="12700" cmpd="sng">
                      <a:noFill/>
                      <a:prstDash val="solid"/>
                    </a:lnB>
                    <a:noFill/>
                  </a:tcPr>
                </a:tc>
                <a:tc>
                  <a:txBody>
                    <a:bodyPr/>
                    <a:lstStyle/>
                    <a:p>
                      <a:pPr marL="0" marR="0">
                        <a:lnSpc>
                          <a:spcPct val="150000"/>
                        </a:lnSpc>
                        <a:spcBef>
                          <a:spcPts val="0"/>
                        </a:spcBef>
                        <a:spcAft>
                          <a:spcPts val="0"/>
                        </a:spcAft>
                      </a:pPr>
                      <a:r>
                        <a:rPr lang="en-US" sz="1800" cap="none" spc="-100" baseline="0">
                          <a:ln>
                            <a:noFill/>
                          </a:ln>
                          <a:solidFill>
                            <a:schemeClr val="tx1"/>
                          </a:solidFill>
                          <a:effectLst/>
                          <a:latin typeface="+mn-lt"/>
                        </a:rPr>
                        <a:t>0</a:t>
                      </a:r>
                      <a:endParaRPr lang="en-US" sz="1800" cap="none" spc="-100" baseline="0">
                        <a:solidFill>
                          <a:schemeClr val="tx1"/>
                        </a:solidFill>
                        <a:effectLst/>
                        <a:latin typeface="+mn-lt"/>
                        <a:ea typeface="Calibri" panose="020F0502020204030204" pitchFamily="34" charset="0"/>
                        <a:cs typeface="Times New Roman" panose="02020603050405020304" pitchFamily="18" charset="0"/>
                      </a:endParaRPr>
                    </a:p>
                  </a:txBody>
                  <a:tcPr marL="130577" marR="130577" marT="130577" marB="130577">
                    <a:lnL w="12700" cmpd="sng">
                      <a:noFill/>
                      <a:prstDash val="solid"/>
                    </a:lnL>
                    <a:lnR w="12700" cmpd="sng">
                      <a:noFill/>
                      <a:prstDash val="solid"/>
                    </a:lnR>
                    <a:lnT w="38100" cmpd="sng">
                      <a:noFill/>
                    </a:lnT>
                    <a:lnB w="12700" cmpd="sng">
                      <a:noFill/>
                      <a:prstDash val="solid"/>
                    </a:lnB>
                    <a:noFill/>
                  </a:tcPr>
                </a:tc>
                <a:tc>
                  <a:txBody>
                    <a:bodyPr/>
                    <a:lstStyle/>
                    <a:p>
                      <a:pPr marL="0" marR="0">
                        <a:lnSpc>
                          <a:spcPct val="150000"/>
                        </a:lnSpc>
                        <a:spcBef>
                          <a:spcPts val="0"/>
                        </a:spcBef>
                        <a:spcAft>
                          <a:spcPts val="0"/>
                        </a:spcAft>
                      </a:pPr>
                      <a:r>
                        <a:rPr lang="en-US" sz="1800" cap="none" spc="-100" baseline="0" dirty="0">
                          <a:ln>
                            <a:noFill/>
                          </a:ln>
                          <a:solidFill>
                            <a:schemeClr val="tx1"/>
                          </a:solidFill>
                          <a:effectLst/>
                          <a:latin typeface="+mn-lt"/>
                        </a:rPr>
                        <a:t>120</a:t>
                      </a:r>
                      <a:endParaRPr lang="en-US" sz="1800" cap="none" spc="-100" baseline="0" dirty="0">
                        <a:solidFill>
                          <a:schemeClr val="tx1"/>
                        </a:solidFill>
                        <a:effectLst/>
                        <a:latin typeface="+mn-lt"/>
                        <a:ea typeface="Calibri" panose="020F0502020204030204" pitchFamily="34" charset="0"/>
                        <a:cs typeface="Times New Roman" panose="02020603050405020304" pitchFamily="18" charset="0"/>
                      </a:endParaRPr>
                    </a:p>
                  </a:txBody>
                  <a:tcPr marL="130577" marR="130577" marT="130577" marB="130577">
                    <a:lnL w="12700" cmpd="sng">
                      <a:noFill/>
                      <a:prstDash val="solid"/>
                    </a:lnL>
                    <a:lnR w="12700" cap="flat" cmpd="sng" algn="ctr">
                      <a:solidFill>
                        <a:schemeClr val="tx1"/>
                      </a:solidFill>
                      <a:prstDash val="solid"/>
                      <a:round/>
                      <a:headEnd type="none" w="med" len="med"/>
                      <a:tailEnd type="none" w="med" len="med"/>
                    </a:lnR>
                    <a:lnT w="38100" cmpd="sng">
                      <a:noFill/>
                    </a:lnT>
                    <a:lnB w="12700" cmpd="sng">
                      <a:noFill/>
                      <a:prstDash val="solid"/>
                    </a:lnB>
                    <a:noFill/>
                  </a:tcPr>
                </a:tc>
                <a:extLst>
                  <a:ext uri="{0D108BD9-81ED-4DB2-BD59-A6C34878D82A}">
                    <a16:rowId xmlns:a16="http://schemas.microsoft.com/office/drawing/2014/main" val="2540755719"/>
                  </a:ext>
                </a:extLst>
              </a:tr>
              <a:tr h="725065">
                <a:tc>
                  <a:txBody>
                    <a:bodyPr/>
                    <a:lstStyle/>
                    <a:p>
                      <a:pPr marL="0" marR="0">
                        <a:lnSpc>
                          <a:spcPct val="150000"/>
                        </a:lnSpc>
                        <a:spcBef>
                          <a:spcPts val="0"/>
                        </a:spcBef>
                        <a:spcAft>
                          <a:spcPts val="0"/>
                        </a:spcAft>
                      </a:pPr>
                      <a:r>
                        <a:rPr lang="en-US" sz="1800" b="1" cap="none" spc="-100" baseline="0" dirty="0">
                          <a:ln>
                            <a:noFill/>
                          </a:ln>
                          <a:solidFill>
                            <a:schemeClr val="tx1"/>
                          </a:solidFill>
                          <a:effectLst/>
                          <a:latin typeface="+mn-lt"/>
                        </a:rPr>
                        <a:t> Public sector wage</a:t>
                      </a:r>
                      <a:endParaRPr lang="en-US" sz="1800" b="1" cap="none" spc="-100" baseline="0" dirty="0">
                        <a:solidFill>
                          <a:schemeClr val="tx1"/>
                        </a:solidFill>
                        <a:effectLst/>
                        <a:latin typeface="+mn-lt"/>
                        <a:ea typeface="Calibri" panose="020F0502020204030204" pitchFamily="34" charset="0"/>
                        <a:cs typeface="Times New Roman" panose="02020603050405020304" pitchFamily="18" charset="0"/>
                      </a:endParaRPr>
                    </a:p>
                  </a:txBody>
                  <a:tcPr marL="130577" marR="130577" marT="130577" marB="130577">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noFill/>
                  </a:tcPr>
                </a:tc>
                <a:tc>
                  <a:txBody>
                    <a:bodyPr/>
                    <a:lstStyle/>
                    <a:p>
                      <a:pPr marL="0" marR="0">
                        <a:lnSpc>
                          <a:spcPct val="150000"/>
                        </a:lnSpc>
                        <a:spcBef>
                          <a:spcPts val="0"/>
                        </a:spcBef>
                        <a:spcAft>
                          <a:spcPts val="0"/>
                        </a:spcAft>
                      </a:pPr>
                      <a:r>
                        <a:rPr lang="en-US" sz="1800" b="1" cap="none" spc="-100" baseline="0">
                          <a:ln>
                            <a:noFill/>
                          </a:ln>
                          <a:solidFill>
                            <a:schemeClr val="tx1"/>
                          </a:solidFill>
                          <a:effectLst/>
                          <a:latin typeface="+mn-lt"/>
                        </a:rPr>
                        <a:t>1126.58</a:t>
                      </a:r>
                      <a:endParaRPr lang="en-US" sz="1800" b="1" cap="none" spc="-100" baseline="0" dirty="0">
                        <a:solidFill>
                          <a:schemeClr val="tx1"/>
                        </a:solidFill>
                        <a:effectLst/>
                        <a:latin typeface="+mn-lt"/>
                        <a:ea typeface="Calibri" panose="020F0502020204030204" pitchFamily="34" charset="0"/>
                        <a:cs typeface="Times New Roman" panose="02020603050405020304" pitchFamily="18" charset="0"/>
                      </a:endParaRPr>
                    </a:p>
                  </a:txBody>
                  <a:tcPr marL="130577" marR="130577" marT="130577" marB="130577">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50000"/>
                        </a:lnSpc>
                        <a:spcBef>
                          <a:spcPts val="0"/>
                        </a:spcBef>
                        <a:spcAft>
                          <a:spcPts val="0"/>
                        </a:spcAft>
                      </a:pPr>
                      <a:r>
                        <a:rPr lang="en-US" sz="1800" b="1" cap="none" spc="-100" baseline="0" dirty="0">
                          <a:ln>
                            <a:noFill/>
                          </a:ln>
                          <a:solidFill>
                            <a:schemeClr val="tx1"/>
                          </a:solidFill>
                          <a:effectLst/>
                          <a:latin typeface="+mn-lt"/>
                        </a:rPr>
                        <a:t>957.718</a:t>
                      </a:r>
                      <a:endParaRPr lang="en-US" sz="1800" b="1" cap="none" spc="-100" baseline="0" dirty="0">
                        <a:solidFill>
                          <a:schemeClr val="tx1"/>
                        </a:solidFill>
                        <a:effectLst/>
                        <a:latin typeface="+mn-lt"/>
                        <a:ea typeface="Calibri" panose="020F0502020204030204" pitchFamily="34" charset="0"/>
                        <a:cs typeface="Times New Roman" panose="02020603050405020304" pitchFamily="18" charset="0"/>
                      </a:endParaRPr>
                    </a:p>
                  </a:txBody>
                  <a:tcPr marL="130577" marR="130577" marT="130577" marB="130577">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50000"/>
                        </a:lnSpc>
                        <a:spcBef>
                          <a:spcPts val="0"/>
                        </a:spcBef>
                        <a:spcAft>
                          <a:spcPts val="0"/>
                        </a:spcAft>
                      </a:pPr>
                      <a:r>
                        <a:rPr lang="en-US" sz="1800" b="1" cap="none" spc="-100" baseline="0">
                          <a:ln>
                            <a:noFill/>
                          </a:ln>
                          <a:solidFill>
                            <a:schemeClr val="tx1"/>
                          </a:solidFill>
                          <a:effectLst/>
                          <a:latin typeface="+mn-lt"/>
                        </a:rPr>
                        <a:t>30</a:t>
                      </a:r>
                      <a:endParaRPr lang="en-US" sz="1800" b="1" cap="none" spc="-100" baseline="0">
                        <a:solidFill>
                          <a:schemeClr val="tx1"/>
                        </a:solidFill>
                        <a:effectLst/>
                        <a:latin typeface="+mn-lt"/>
                        <a:ea typeface="Calibri" panose="020F0502020204030204" pitchFamily="34" charset="0"/>
                        <a:cs typeface="Times New Roman" panose="02020603050405020304" pitchFamily="18" charset="0"/>
                      </a:endParaRPr>
                    </a:p>
                  </a:txBody>
                  <a:tcPr marL="130577" marR="130577" marT="130577" marB="130577">
                    <a:lnL w="12700" cmpd="sng">
                      <a:noFill/>
                      <a:prstDash val="solid"/>
                    </a:lnL>
                    <a:lnR w="12700" cmpd="sng">
                      <a:noFill/>
                      <a:prstDash val="solid"/>
                    </a:lnR>
                    <a:lnT w="12700" cmpd="sng">
                      <a:noFill/>
                      <a:prstDash val="solid"/>
                    </a:lnT>
                    <a:lnB w="12700" cmpd="sng">
                      <a:noFill/>
                      <a:prstDash val="solid"/>
                    </a:lnB>
                    <a:noFill/>
                  </a:tcPr>
                </a:tc>
                <a:tc>
                  <a:txBody>
                    <a:bodyPr/>
                    <a:lstStyle/>
                    <a:p>
                      <a:pPr marL="0" marR="0">
                        <a:lnSpc>
                          <a:spcPct val="150000"/>
                        </a:lnSpc>
                        <a:spcBef>
                          <a:spcPts val="0"/>
                        </a:spcBef>
                        <a:spcAft>
                          <a:spcPts val="0"/>
                        </a:spcAft>
                      </a:pPr>
                      <a:r>
                        <a:rPr lang="en-US" sz="1800" b="1" cap="none" spc="-100" baseline="0" dirty="0">
                          <a:ln>
                            <a:noFill/>
                          </a:ln>
                          <a:solidFill>
                            <a:schemeClr val="tx1"/>
                          </a:solidFill>
                          <a:effectLst/>
                          <a:latin typeface="+mn-lt"/>
                        </a:rPr>
                        <a:t>10000</a:t>
                      </a:r>
                      <a:endParaRPr lang="en-US" sz="1800" b="1" cap="none" spc="-100" baseline="0" dirty="0">
                        <a:solidFill>
                          <a:schemeClr val="tx1"/>
                        </a:solidFill>
                        <a:effectLst/>
                        <a:latin typeface="+mn-lt"/>
                        <a:ea typeface="Calibri" panose="020F0502020204030204" pitchFamily="34" charset="0"/>
                        <a:cs typeface="Times New Roman" panose="02020603050405020304" pitchFamily="18" charset="0"/>
                      </a:endParaRPr>
                    </a:p>
                  </a:txBody>
                  <a:tcPr marL="130577" marR="130577" marT="130577" marB="130577">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noFill/>
                  </a:tcPr>
                </a:tc>
                <a:extLst>
                  <a:ext uri="{0D108BD9-81ED-4DB2-BD59-A6C34878D82A}">
                    <a16:rowId xmlns:a16="http://schemas.microsoft.com/office/drawing/2014/main" val="2667890511"/>
                  </a:ext>
                </a:extLst>
              </a:tr>
              <a:tr h="927272">
                <a:tc>
                  <a:txBody>
                    <a:bodyPr/>
                    <a:lstStyle/>
                    <a:p>
                      <a:pPr marL="0" marR="0">
                        <a:lnSpc>
                          <a:spcPct val="150000"/>
                        </a:lnSpc>
                        <a:spcBef>
                          <a:spcPts val="0"/>
                        </a:spcBef>
                        <a:spcAft>
                          <a:spcPts val="0"/>
                        </a:spcAft>
                      </a:pPr>
                      <a:r>
                        <a:rPr lang="en-US" sz="1800" b="1" cap="none" spc="-100" baseline="0">
                          <a:ln>
                            <a:noFill/>
                          </a:ln>
                          <a:solidFill>
                            <a:schemeClr val="tx1"/>
                          </a:solidFill>
                          <a:effectLst/>
                          <a:latin typeface="+mn-lt"/>
                        </a:rPr>
                        <a:t> Private formal sector wage</a:t>
                      </a:r>
                      <a:endParaRPr lang="en-US" sz="1800" b="1" cap="none" spc="-100" baseline="0">
                        <a:solidFill>
                          <a:schemeClr val="tx1"/>
                        </a:solidFill>
                        <a:effectLst/>
                        <a:latin typeface="+mn-lt"/>
                        <a:ea typeface="Calibri" panose="020F0502020204030204" pitchFamily="34" charset="0"/>
                        <a:cs typeface="Times New Roman" panose="02020603050405020304" pitchFamily="18" charset="0"/>
                      </a:endParaRPr>
                    </a:p>
                  </a:txBody>
                  <a:tcPr marL="130577" marR="130577" marT="130577" marB="130577">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nSpc>
                          <a:spcPct val="150000"/>
                        </a:lnSpc>
                        <a:spcBef>
                          <a:spcPts val="0"/>
                        </a:spcBef>
                        <a:spcAft>
                          <a:spcPts val="0"/>
                        </a:spcAft>
                      </a:pPr>
                      <a:r>
                        <a:rPr lang="en-US" sz="1800" b="1" cap="none" spc="-100" baseline="0">
                          <a:ln>
                            <a:noFill/>
                          </a:ln>
                          <a:solidFill>
                            <a:schemeClr val="tx1"/>
                          </a:solidFill>
                          <a:effectLst/>
                          <a:latin typeface="+mn-lt"/>
                        </a:rPr>
                        <a:t>1206.84</a:t>
                      </a:r>
                      <a:endParaRPr lang="en-US" sz="1800" b="1" cap="none" spc="-100" baseline="0">
                        <a:solidFill>
                          <a:schemeClr val="tx1"/>
                        </a:solidFill>
                        <a:effectLst/>
                        <a:latin typeface="+mn-lt"/>
                        <a:ea typeface="Calibri" panose="020F0502020204030204" pitchFamily="34" charset="0"/>
                        <a:cs typeface="Times New Roman" panose="02020603050405020304" pitchFamily="18" charset="0"/>
                      </a:endParaRPr>
                    </a:p>
                  </a:txBody>
                  <a:tcPr marL="130577" marR="130577" marT="130577" marB="130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nSpc>
                          <a:spcPct val="150000"/>
                        </a:lnSpc>
                        <a:spcBef>
                          <a:spcPts val="0"/>
                        </a:spcBef>
                        <a:spcAft>
                          <a:spcPts val="0"/>
                        </a:spcAft>
                      </a:pPr>
                      <a:r>
                        <a:rPr lang="en-US" sz="1800" b="1" cap="none" spc="-100" baseline="0" dirty="0">
                          <a:ln>
                            <a:noFill/>
                          </a:ln>
                          <a:solidFill>
                            <a:schemeClr val="tx1"/>
                          </a:solidFill>
                          <a:effectLst/>
                          <a:latin typeface="+mn-lt"/>
                        </a:rPr>
                        <a:t>1360.08</a:t>
                      </a:r>
                      <a:endParaRPr lang="en-US" sz="1800" b="1" cap="none" spc="-100" baseline="0" dirty="0">
                        <a:solidFill>
                          <a:schemeClr val="tx1"/>
                        </a:solidFill>
                        <a:effectLst/>
                        <a:latin typeface="+mn-lt"/>
                        <a:ea typeface="Calibri" panose="020F0502020204030204" pitchFamily="34" charset="0"/>
                        <a:cs typeface="Times New Roman" panose="02020603050405020304" pitchFamily="18" charset="0"/>
                      </a:endParaRPr>
                    </a:p>
                  </a:txBody>
                  <a:tcPr marL="130577" marR="130577" marT="130577" marB="130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nSpc>
                          <a:spcPct val="150000"/>
                        </a:lnSpc>
                        <a:spcBef>
                          <a:spcPts val="0"/>
                        </a:spcBef>
                        <a:spcAft>
                          <a:spcPts val="0"/>
                        </a:spcAft>
                      </a:pPr>
                      <a:r>
                        <a:rPr lang="en-US" sz="1800" b="1" cap="none" spc="-100" baseline="0" dirty="0">
                          <a:ln>
                            <a:noFill/>
                          </a:ln>
                          <a:solidFill>
                            <a:schemeClr val="tx1"/>
                          </a:solidFill>
                          <a:effectLst/>
                          <a:latin typeface="+mn-lt"/>
                        </a:rPr>
                        <a:t>4.167</a:t>
                      </a:r>
                      <a:endParaRPr lang="en-US" sz="1800" b="1" cap="none" spc="-100" baseline="0" dirty="0">
                        <a:solidFill>
                          <a:schemeClr val="tx1"/>
                        </a:solidFill>
                        <a:effectLst/>
                        <a:latin typeface="+mn-lt"/>
                        <a:ea typeface="Calibri" panose="020F0502020204030204" pitchFamily="34" charset="0"/>
                        <a:cs typeface="Times New Roman" panose="02020603050405020304" pitchFamily="18" charset="0"/>
                      </a:endParaRPr>
                    </a:p>
                  </a:txBody>
                  <a:tcPr marL="130577" marR="130577" marT="130577" marB="130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nSpc>
                          <a:spcPct val="150000"/>
                        </a:lnSpc>
                        <a:spcBef>
                          <a:spcPts val="0"/>
                        </a:spcBef>
                        <a:spcAft>
                          <a:spcPts val="0"/>
                        </a:spcAft>
                      </a:pPr>
                      <a:r>
                        <a:rPr lang="en-US" sz="1800" b="1" cap="none" spc="-100" baseline="0" dirty="0">
                          <a:ln>
                            <a:noFill/>
                          </a:ln>
                          <a:solidFill>
                            <a:schemeClr val="tx1"/>
                          </a:solidFill>
                          <a:effectLst/>
                          <a:latin typeface="+mn-lt"/>
                        </a:rPr>
                        <a:t>12000</a:t>
                      </a:r>
                      <a:endParaRPr lang="en-US" sz="1800" b="1" cap="none" spc="-100" baseline="0" dirty="0">
                        <a:solidFill>
                          <a:schemeClr val="tx1"/>
                        </a:solidFill>
                        <a:effectLst/>
                        <a:latin typeface="+mn-lt"/>
                        <a:ea typeface="Calibri" panose="020F0502020204030204" pitchFamily="34" charset="0"/>
                        <a:cs typeface="Times New Roman" panose="02020603050405020304" pitchFamily="18" charset="0"/>
                      </a:endParaRPr>
                    </a:p>
                  </a:txBody>
                  <a:tcPr marL="130577" marR="130577" marT="130577" marB="130577">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959461284"/>
                  </a:ext>
                </a:extLst>
              </a:tr>
              <a:tr h="725065">
                <a:tc>
                  <a:txBody>
                    <a:bodyPr/>
                    <a:lstStyle/>
                    <a:p>
                      <a:pPr marL="0" marR="0">
                        <a:lnSpc>
                          <a:spcPct val="150000"/>
                        </a:lnSpc>
                        <a:spcBef>
                          <a:spcPts val="0"/>
                        </a:spcBef>
                        <a:spcAft>
                          <a:spcPts val="0"/>
                        </a:spcAft>
                      </a:pPr>
                      <a:r>
                        <a:rPr lang="en-US" sz="1800" b="1" cap="none" spc="-100" baseline="0">
                          <a:ln>
                            <a:noFill/>
                          </a:ln>
                          <a:solidFill>
                            <a:schemeClr val="tx1"/>
                          </a:solidFill>
                          <a:effectLst/>
                          <a:latin typeface="+mn-lt"/>
                        </a:rPr>
                        <a:t> </a:t>
                      </a:r>
                      <a:r>
                        <a:rPr lang="en-US" sz="1800" b="0" cap="none" spc="-100" baseline="0">
                          <a:ln>
                            <a:noFill/>
                          </a:ln>
                          <a:solidFill>
                            <a:schemeClr val="tx1"/>
                          </a:solidFill>
                          <a:effectLst/>
                          <a:latin typeface="+mn-lt"/>
                        </a:rPr>
                        <a:t>Age</a:t>
                      </a:r>
                      <a:endParaRPr lang="en-US" sz="1800" b="0" cap="none" spc="-100" baseline="0" dirty="0">
                        <a:solidFill>
                          <a:schemeClr val="tx1"/>
                        </a:solidFill>
                        <a:effectLst/>
                        <a:latin typeface="+mn-lt"/>
                        <a:ea typeface="Calibri" panose="020F0502020204030204" pitchFamily="34" charset="0"/>
                        <a:cs typeface="Times New Roman" panose="02020603050405020304" pitchFamily="18" charset="0"/>
                      </a:endParaRPr>
                    </a:p>
                  </a:txBody>
                  <a:tcPr marL="130577" marR="130577" marT="130577" marB="130577">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nSpc>
                          <a:spcPct val="150000"/>
                        </a:lnSpc>
                        <a:spcBef>
                          <a:spcPts val="0"/>
                        </a:spcBef>
                        <a:spcAft>
                          <a:spcPts val="0"/>
                        </a:spcAft>
                      </a:pPr>
                      <a:r>
                        <a:rPr lang="en-US" sz="1800" cap="none" spc="-100" baseline="0">
                          <a:ln>
                            <a:noFill/>
                          </a:ln>
                          <a:solidFill>
                            <a:schemeClr val="tx1"/>
                          </a:solidFill>
                          <a:effectLst/>
                          <a:latin typeface="+mn-lt"/>
                        </a:rPr>
                        <a:t>36.864</a:t>
                      </a:r>
                      <a:endParaRPr lang="en-US" sz="1800" cap="none" spc="-100" baseline="0">
                        <a:solidFill>
                          <a:schemeClr val="tx1"/>
                        </a:solidFill>
                        <a:effectLst/>
                        <a:latin typeface="+mn-lt"/>
                        <a:ea typeface="Calibri" panose="020F0502020204030204" pitchFamily="34" charset="0"/>
                        <a:cs typeface="Times New Roman" panose="02020603050405020304" pitchFamily="18" charset="0"/>
                      </a:endParaRPr>
                    </a:p>
                  </a:txBody>
                  <a:tcPr marL="130577" marR="130577" marT="130577" marB="130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nSpc>
                          <a:spcPct val="150000"/>
                        </a:lnSpc>
                        <a:spcBef>
                          <a:spcPts val="0"/>
                        </a:spcBef>
                        <a:spcAft>
                          <a:spcPts val="0"/>
                        </a:spcAft>
                      </a:pPr>
                      <a:r>
                        <a:rPr lang="en-US" sz="1800" cap="none" spc="-100" baseline="0">
                          <a:ln>
                            <a:noFill/>
                          </a:ln>
                          <a:solidFill>
                            <a:schemeClr val="tx1"/>
                          </a:solidFill>
                          <a:effectLst/>
                          <a:latin typeface="+mn-lt"/>
                        </a:rPr>
                        <a:t>17.783</a:t>
                      </a:r>
                      <a:endParaRPr lang="en-US" sz="1800" cap="none" spc="-100" baseline="0">
                        <a:solidFill>
                          <a:schemeClr val="tx1"/>
                        </a:solidFill>
                        <a:effectLst/>
                        <a:latin typeface="+mn-lt"/>
                        <a:ea typeface="Calibri" panose="020F0502020204030204" pitchFamily="34" charset="0"/>
                        <a:cs typeface="Times New Roman" panose="02020603050405020304" pitchFamily="18" charset="0"/>
                      </a:endParaRPr>
                    </a:p>
                  </a:txBody>
                  <a:tcPr marL="130577" marR="130577" marT="130577" marB="130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nSpc>
                          <a:spcPct val="150000"/>
                        </a:lnSpc>
                        <a:spcBef>
                          <a:spcPts val="0"/>
                        </a:spcBef>
                        <a:spcAft>
                          <a:spcPts val="0"/>
                        </a:spcAft>
                      </a:pPr>
                      <a:r>
                        <a:rPr lang="en-US" sz="1800" cap="none" spc="-100" baseline="0" dirty="0">
                          <a:ln>
                            <a:noFill/>
                          </a:ln>
                          <a:solidFill>
                            <a:schemeClr val="tx1"/>
                          </a:solidFill>
                          <a:effectLst/>
                          <a:latin typeface="+mn-lt"/>
                        </a:rPr>
                        <a:t>15</a:t>
                      </a:r>
                      <a:endParaRPr lang="en-US" sz="1800" cap="none" spc="-100" baseline="0" dirty="0">
                        <a:solidFill>
                          <a:schemeClr val="tx1"/>
                        </a:solidFill>
                        <a:effectLst/>
                        <a:latin typeface="+mn-lt"/>
                        <a:ea typeface="Calibri" panose="020F0502020204030204" pitchFamily="34" charset="0"/>
                        <a:cs typeface="Times New Roman" panose="02020603050405020304" pitchFamily="18" charset="0"/>
                      </a:endParaRPr>
                    </a:p>
                  </a:txBody>
                  <a:tcPr marL="130577" marR="130577" marT="130577" marB="13057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marL="0" marR="0">
                        <a:lnSpc>
                          <a:spcPct val="150000"/>
                        </a:lnSpc>
                        <a:spcBef>
                          <a:spcPts val="0"/>
                        </a:spcBef>
                        <a:spcAft>
                          <a:spcPts val="0"/>
                        </a:spcAft>
                      </a:pPr>
                      <a:r>
                        <a:rPr lang="en-US" sz="1800" cap="none" spc="-100" baseline="0" dirty="0">
                          <a:ln>
                            <a:noFill/>
                          </a:ln>
                          <a:solidFill>
                            <a:schemeClr val="tx1"/>
                          </a:solidFill>
                          <a:effectLst/>
                          <a:latin typeface="+mn-lt"/>
                        </a:rPr>
                        <a:t>99</a:t>
                      </a:r>
                      <a:endParaRPr lang="en-US" sz="1800" cap="none" spc="-100" baseline="0" dirty="0">
                        <a:solidFill>
                          <a:schemeClr val="tx1"/>
                        </a:solidFill>
                        <a:effectLst/>
                        <a:latin typeface="+mn-lt"/>
                        <a:ea typeface="Calibri" panose="020F0502020204030204" pitchFamily="34" charset="0"/>
                        <a:cs typeface="Times New Roman" panose="02020603050405020304" pitchFamily="18" charset="0"/>
                      </a:endParaRPr>
                    </a:p>
                  </a:txBody>
                  <a:tcPr marL="130577" marR="130577" marT="130577" marB="130577">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val="1645973639"/>
                  </a:ext>
                </a:extLst>
              </a:tr>
              <a:tr h="725065">
                <a:tc>
                  <a:txBody>
                    <a:bodyPr/>
                    <a:lstStyle/>
                    <a:p>
                      <a:pPr marL="0" marR="0">
                        <a:lnSpc>
                          <a:spcPct val="150000"/>
                        </a:lnSpc>
                        <a:spcBef>
                          <a:spcPts val="0"/>
                        </a:spcBef>
                        <a:spcAft>
                          <a:spcPts val="0"/>
                        </a:spcAft>
                      </a:pPr>
                      <a:r>
                        <a:rPr lang="en-US" sz="1800" b="0" cap="none" spc="-100" baseline="0">
                          <a:ln>
                            <a:noFill/>
                          </a:ln>
                          <a:solidFill>
                            <a:schemeClr val="tx1"/>
                          </a:solidFill>
                          <a:effectLst/>
                          <a:latin typeface="+mn-lt"/>
                        </a:rPr>
                        <a:t> Household size</a:t>
                      </a:r>
                      <a:endParaRPr lang="en-US" sz="1800" b="0" cap="none" spc="-100" baseline="0" dirty="0">
                        <a:solidFill>
                          <a:schemeClr val="tx1"/>
                        </a:solidFill>
                        <a:effectLst/>
                        <a:latin typeface="+mn-lt"/>
                        <a:ea typeface="Calibri" panose="020F0502020204030204" pitchFamily="34" charset="0"/>
                        <a:cs typeface="Times New Roman" panose="02020603050405020304" pitchFamily="18" charset="0"/>
                      </a:endParaRPr>
                    </a:p>
                  </a:txBody>
                  <a:tcPr marL="130577" marR="130577" marT="130577" marB="130577">
                    <a:lnL w="12700" cap="flat" cmpd="sng" algn="ctr">
                      <a:solidFill>
                        <a:schemeClr val="tx1"/>
                      </a:solidFill>
                      <a:prstDash val="solid"/>
                      <a:round/>
                      <a:headEnd type="none" w="med" len="med"/>
                      <a:tailEnd type="none" w="med" len="me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cap="none" spc="-100" baseline="0">
                          <a:ln>
                            <a:noFill/>
                          </a:ln>
                          <a:solidFill>
                            <a:schemeClr val="tx1"/>
                          </a:solidFill>
                          <a:effectLst/>
                          <a:latin typeface="+mn-lt"/>
                        </a:rPr>
                        <a:t>6.053</a:t>
                      </a:r>
                      <a:endParaRPr lang="en-US" sz="1800" cap="none" spc="-100" baseline="0">
                        <a:solidFill>
                          <a:schemeClr val="tx1"/>
                        </a:solidFill>
                        <a:effectLst/>
                        <a:latin typeface="+mn-lt"/>
                        <a:ea typeface="Calibri" panose="020F0502020204030204" pitchFamily="34" charset="0"/>
                        <a:cs typeface="Times New Roman" panose="02020603050405020304" pitchFamily="18" charset="0"/>
                      </a:endParaRPr>
                    </a:p>
                  </a:txBody>
                  <a:tcPr marL="130577" marR="130577" marT="130577" marB="130577">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cap="none" spc="-100" baseline="0">
                          <a:ln>
                            <a:noFill/>
                          </a:ln>
                          <a:solidFill>
                            <a:schemeClr val="tx1"/>
                          </a:solidFill>
                          <a:effectLst/>
                          <a:latin typeface="+mn-lt"/>
                        </a:rPr>
                        <a:t>3.544</a:t>
                      </a:r>
                      <a:endParaRPr lang="en-US" sz="1800" cap="none" spc="-100" baseline="0">
                        <a:solidFill>
                          <a:schemeClr val="tx1"/>
                        </a:solidFill>
                        <a:effectLst/>
                        <a:latin typeface="+mn-lt"/>
                        <a:ea typeface="Calibri" panose="020F0502020204030204" pitchFamily="34" charset="0"/>
                        <a:cs typeface="Times New Roman" panose="02020603050405020304" pitchFamily="18" charset="0"/>
                      </a:endParaRPr>
                    </a:p>
                  </a:txBody>
                  <a:tcPr marL="130577" marR="130577" marT="130577" marB="130577">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cap="none" spc="-100" baseline="0">
                          <a:ln>
                            <a:noFill/>
                          </a:ln>
                          <a:solidFill>
                            <a:schemeClr val="tx1"/>
                          </a:solidFill>
                          <a:effectLst/>
                          <a:latin typeface="+mn-lt"/>
                        </a:rPr>
                        <a:t>1</a:t>
                      </a:r>
                      <a:endParaRPr lang="en-US" sz="1800" cap="none" spc="-100" baseline="0">
                        <a:solidFill>
                          <a:schemeClr val="tx1"/>
                        </a:solidFill>
                        <a:effectLst/>
                        <a:latin typeface="+mn-lt"/>
                        <a:ea typeface="Calibri" panose="020F0502020204030204" pitchFamily="34" charset="0"/>
                        <a:cs typeface="Times New Roman" panose="02020603050405020304" pitchFamily="18" charset="0"/>
                      </a:endParaRPr>
                    </a:p>
                  </a:txBody>
                  <a:tcPr marL="130577" marR="130577" marT="130577" marB="130577">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marL="0" marR="0">
                        <a:lnSpc>
                          <a:spcPct val="150000"/>
                        </a:lnSpc>
                        <a:spcBef>
                          <a:spcPts val="0"/>
                        </a:spcBef>
                        <a:spcAft>
                          <a:spcPts val="0"/>
                        </a:spcAft>
                      </a:pPr>
                      <a:r>
                        <a:rPr lang="en-US" sz="1800" cap="none" spc="-100" baseline="0" dirty="0">
                          <a:ln>
                            <a:noFill/>
                          </a:ln>
                          <a:solidFill>
                            <a:schemeClr val="tx1"/>
                          </a:solidFill>
                          <a:effectLst/>
                          <a:latin typeface="+mn-lt"/>
                        </a:rPr>
                        <a:t>28</a:t>
                      </a:r>
                      <a:endParaRPr lang="en-US" sz="1800" cap="none" spc="-100" baseline="0" dirty="0">
                        <a:solidFill>
                          <a:schemeClr val="tx1"/>
                        </a:solidFill>
                        <a:effectLst/>
                        <a:latin typeface="+mn-lt"/>
                        <a:ea typeface="Calibri" panose="020F0502020204030204" pitchFamily="34" charset="0"/>
                        <a:cs typeface="Times New Roman" panose="02020603050405020304" pitchFamily="18" charset="0"/>
                      </a:endParaRPr>
                    </a:p>
                  </a:txBody>
                  <a:tcPr marL="130577" marR="130577" marT="130577" marB="130577">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6882064"/>
                  </a:ext>
                </a:extLst>
              </a:tr>
            </a:tbl>
          </a:graphicData>
        </a:graphic>
      </p:graphicFrame>
    </p:spTree>
    <p:extLst>
      <p:ext uri="{BB962C8B-B14F-4D97-AF65-F5344CB8AC3E}">
        <p14:creationId xmlns:p14="http://schemas.microsoft.com/office/powerpoint/2010/main" val="4155174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44" name="Rectangle 3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728044"/>
          </a:xfrm>
          <a:noFill/>
          <a:ln>
            <a:solidFill>
              <a:schemeClr val="bg1"/>
            </a:solidFill>
          </a:ln>
        </p:spPr>
        <p:txBody>
          <a:bodyPr wrap="square">
            <a:normAutofit/>
          </a:bodyPr>
          <a:lstStyle/>
          <a:p>
            <a:r>
              <a:rPr lang="en-US">
                <a:solidFill>
                  <a:schemeClr val="bg1"/>
                </a:solidFill>
              </a:rPr>
              <a:t>Descriptive Statistics</a:t>
            </a:r>
          </a:p>
        </p:txBody>
      </p:sp>
      <p:sp>
        <p:nvSpPr>
          <p:cNvPr id="4" name="Content Placeholder 3">
            <a:extLst>
              <a:ext uri="{FF2B5EF4-FFF2-40B4-BE49-F238E27FC236}">
                <a16:creationId xmlns:a16="http://schemas.microsoft.com/office/drawing/2014/main" id="{37EE0BFE-9128-40D3-8FD8-8544AFC103A3}"/>
              </a:ext>
            </a:extLst>
          </p:cNvPr>
          <p:cNvSpPr>
            <a:spLocks noGrp="1"/>
          </p:cNvSpPr>
          <p:nvPr>
            <p:ph idx="1"/>
          </p:nvPr>
        </p:nvSpPr>
        <p:spPr>
          <a:xfrm>
            <a:off x="643468" y="2638044"/>
            <a:ext cx="3363974" cy="3415622"/>
          </a:xfrm>
        </p:spPr>
        <p:txBody>
          <a:bodyPr>
            <a:normAutofit/>
          </a:bodyPr>
          <a:lstStyle/>
          <a:p>
            <a:pPr marL="0" indent="0">
              <a:buNone/>
            </a:pPr>
            <a:r>
              <a:rPr lang="en-US">
                <a:ln>
                  <a:noFill/>
                </a:ln>
                <a:solidFill>
                  <a:schemeClr val="bg1"/>
                </a:solidFill>
                <a:effectLst/>
                <a:uFill>
                  <a:solidFill>
                    <a:srgbClr val="000000"/>
                  </a:solidFill>
                </a:uFill>
                <a:latin typeface="Times New Roman" panose="02020603050405020304" pitchFamily="18" charset="0"/>
                <a:ea typeface="Arial Unicode MS"/>
                <a:cs typeface="Arial Unicode MS"/>
              </a:rPr>
              <a:t>Summary Statistics of Continuous Variables (Characteristics for Moonlighting and Wage Determinant)</a:t>
            </a:r>
          </a:p>
          <a:p>
            <a:pPr marL="0" indent="0">
              <a:buNone/>
            </a:pPr>
            <a:endParaRPr lang="en-US">
              <a:solidFill>
                <a:schemeClr val="bg1"/>
              </a:solidFill>
              <a:uFill>
                <a:solidFill>
                  <a:srgbClr val="000000"/>
                </a:solidFill>
              </a:uFill>
              <a:latin typeface="Times New Roman" panose="02020603050405020304" pitchFamily="18" charset="0"/>
              <a:ea typeface="Arial Unicode MS"/>
              <a:cs typeface="Arial Unicode MS"/>
            </a:endParaRPr>
          </a:p>
          <a:p>
            <a:pPr marL="0" indent="0">
              <a:buNone/>
            </a:pPr>
            <a:endParaRPr lang="en-US">
              <a:ln>
                <a:noFill/>
              </a:ln>
              <a:solidFill>
                <a:schemeClr val="bg1"/>
              </a:solidFill>
              <a:effectLst/>
              <a:uFill>
                <a:solidFill>
                  <a:srgbClr val="000000"/>
                </a:solidFill>
              </a:uFill>
              <a:latin typeface="Times New Roman" panose="02020603050405020304" pitchFamily="18" charset="0"/>
              <a:ea typeface="Arial Unicode MS"/>
              <a:cs typeface="Arial Unicode MS"/>
            </a:endParaRPr>
          </a:p>
          <a:p>
            <a:pPr marL="0" indent="0">
              <a:buNone/>
            </a:pPr>
            <a:endParaRPr lang="en-US">
              <a:solidFill>
                <a:schemeClr val="bg1"/>
              </a:solidFill>
              <a:uFill>
                <a:solidFill>
                  <a:srgbClr val="000000"/>
                </a:solidFill>
              </a:uFill>
              <a:latin typeface="Times New Roman" panose="02020603050405020304" pitchFamily="18" charset="0"/>
              <a:ea typeface="Arial Unicode MS"/>
              <a:cs typeface="Arial Unicode MS"/>
            </a:endParaRPr>
          </a:p>
          <a:p>
            <a:pPr marL="0" indent="0">
              <a:buNone/>
            </a:pPr>
            <a:endParaRPr lang="en-US">
              <a:ln>
                <a:noFill/>
              </a:ln>
              <a:solidFill>
                <a:schemeClr val="bg1"/>
              </a:solidFill>
              <a:effectLst/>
              <a:uFill>
                <a:solidFill>
                  <a:srgbClr val="000000"/>
                </a:solidFill>
              </a:uFill>
              <a:latin typeface="Times New Roman" panose="02020603050405020304" pitchFamily="18" charset="0"/>
              <a:ea typeface="Arial Unicode MS"/>
              <a:cs typeface="Arial Unicode MS"/>
            </a:endParaRPr>
          </a:p>
          <a:p>
            <a:pPr marL="0" indent="0">
              <a:buNone/>
            </a:pPr>
            <a:endParaRPr lang="en-US">
              <a:solidFill>
                <a:schemeClr val="bg1"/>
              </a:solidFill>
              <a:uFill>
                <a:solidFill>
                  <a:srgbClr val="000000"/>
                </a:solidFill>
              </a:uFill>
              <a:latin typeface="Times New Roman" panose="02020603050405020304" pitchFamily="18" charset="0"/>
              <a:ea typeface="Arial Unicode MS"/>
              <a:cs typeface="Arial Unicode MS"/>
            </a:endParaRPr>
          </a:p>
          <a:p>
            <a:pPr marL="0" indent="0">
              <a:buNone/>
            </a:pPr>
            <a:endParaRPr lang="en-US">
              <a:ln>
                <a:noFill/>
              </a:ln>
              <a:solidFill>
                <a:schemeClr val="bg1"/>
              </a:solidFill>
              <a:effectLst/>
              <a:uFill>
                <a:solidFill>
                  <a:srgbClr val="000000"/>
                </a:solidFill>
              </a:uFill>
              <a:latin typeface="Times New Roman" panose="02020603050405020304" pitchFamily="18" charset="0"/>
              <a:ea typeface="Arial Unicode MS"/>
              <a:cs typeface="Arial Unicode MS"/>
            </a:endParaRPr>
          </a:p>
          <a:p>
            <a:pPr marL="0" indent="0">
              <a:buNone/>
            </a:pPr>
            <a:endParaRPr lang="en-US">
              <a:solidFill>
                <a:schemeClr val="bg1"/>
              </a:solidFill>
              <a:uFill>
                <a:solidFill>
                  <a:srgbClr val="000000"/>
                </a:solidFill>
              </a:uFill>
              <a:latin typeface="Times New Roman" panose="02020603050405020304" pitchFamily="18" charset="0"/>
              <a:ea typeface="Arial Unicode MS"/>
              <a:cs typeface="Arial Unicode MS"/>
            </a:endParaRPr>
          </a:p>
          <a:p>
            <a:pPr marL="0" indent="0">
              <a:buNone/>
            </a:pPr>
            <a:endParaRPr lang="en-US">
              <a:ln>
                <a:noFill/>
              </a:ln>
              <a:solidFill>
                <a:schemeClr val="bg1"/>
              </a:solidFill>
              <a:effectLst/>
              <a:uFill>
                <a:solidFill>
                  <a:srgbClr val="000000"/>
                </a:solidFill>
              </a:uFill>
              <a:latin typeface="Times New Roman" panose="02020603050405020304" pitchFamily="18" charset="0"/>
              <a:ea typeface="Arial Unicode MS"/>
              <a:cs typeface="Arial Unicode MS"/>
            </a:endParaRPr>
          </a:p>
          <a:p>
            <a:pPr marL="0" indent="0">
              <a:buNone/>
            </a:pPr>
            <a:endParaRPr lang="en-US">
              <a:solidFill>
                <a:schemeClr val="bg1"/>
              </a:solidFill>
              <a:uFill>
                <a:solidFill>
                  <a:srgbClr val="000000"/>
                </a:solidFill>
              </a:uFill>
              <a:latin typeface="Times New Roman" panose="02020603050405020304" pitchFamily="18" charset="0"/>
              <a:ea typeface="Arial Unicode MS"/>
              <a:cs typeface="Arial Unicode MS"/>
            </a:endParaRPr>
          </a:p>
          <a:p>
            <a:pPr marL="0" indent="0">
              <a:buNone/>
            </a:pPr>
            <a:endParaRPr lang="en-US">
              <a:ln>
                <a:noFill/>
              </a:ln>
              <a:solidFill>
                <a:schemeClr val="bg1"/>
              </a:solidFill>
              <a:effectLst/>
              <a:uFill>
                <a:solidFill>
                  <a:srgbClr val="000000"/>
                </a:solidFill>
              </a:uFill>
              <a:latin typeface="Times New Roman" panose="02020603050405020304" pitchFamily="18" charset="0"/>
              <a:ea typeface="Arial Unicode MS"/>
              <a:cs typeface="Arial Unicode MS"/>
            </a:endParaRPr>
          </a:p>
          <a:p>
            <a:endParaRPr lang="en-US">
              <a:solidFill>
                <a:schemeClr val="bg1"/>
              </a:solidFill>
            </a:endParaRPr>
          </a:p>
        </p:txBody>
      </p:sp>
      <p:graphicFrame>
        <p:nvGraphicFramePr>
          <p:cNvPr id="5" name="Table 4">
            <a:extLst>
              <a:ext uri="{FF2B5EF4-FFF2-40B4-BE49-F238E27FC236}">
                <a16:creationId xmlns:a16="http://schemas.microsoft.com/office/drawing/2014/main" id="{2F3A4ACF-837E-AED5-9676-B9D487445D20}"/>
              </a:ext>
            </a:extLst>
          </p:cNvPr>
          <p:cNvGraphicFramePr>
            <a:graphicFrameLocks noGrp="1"/>
          </p:cNvGraphicFramePr>
          <p:nvPr>
            <p:extLst>
              <p:ext uri="{D42A27DB-BD31-4B8C-83A1-F6EECF244321}">
                <p14:modId xmlns:p14="http://schemas.microsoft.com/office/powerpoint/2010/main" val="2573525816"/>
              </p:ext>
            </p:extLst>
          </p:nvPr>
        </p:nvGraphicFramePr>
        <p:xfrm>
          <a:off x="5005138" y="385011"/>
          <a:ext cx="6543394" cy="6112042"/>
        </p:xfrm>
        <a:graphic>
          <a:graphicData uri="http://schemas.openxmlformats.org/drawingml/2006/table">
            <a:tbl>
              <a:tblPr firstRow="1" firstCol="1" bandRow="1">
                <a:tableStyleId>{21E4AEA4-8DFA-4A89-87EB-49C32662AFE0}</a:tableStyleId>
              </a:tblPr>
              <a:tblGrid>
                <a:gridCol w="2977422">
                  <a:extLst>
                    <a:ext uri="{9D8B030D-6E8A-4147-A177-3AD203B41FA5}">
                      <a16:colId xmlns:a16="http://schemas.microsoft.com/office/drawing/2014/main" val="3435915402"/>
                    </a:ext>
                  </a:extLst>
                </a:gridCol>
                <a:gridCol w="1572226">
                  <a:extLst>
                    <a:ext uri="{9D8B030D-6E8A-4147-A177-3AD203B41FA5}">
                      <a16:colId xmlns:a16="http://schemas.microsoft.com/office/drawing/2014/main" val="3077392200"/>
                    </a:ext>
                  </a:extLst>
                </a:gridCol>
                <a:gridCol w="1993746">
                  <a:extLst>
                    <a:ext uri="{9D8B030D-6E8A-4147-A177-3AD203B41FA5}">
                      <a16:colId xmlns:a16="http://schemas.microsoft.com/office/drawing/2014/main" val="1790935518"/>
                    </a:ext>
                  </a:extLst>
                </a:gridCol>
              </a:tblGrid>
              <a:tr h="360275">
                <a:tc>
                  <a:txBody>
                    <a:bodyPr/>
                    <a:lstStyle/>
                    <a:p>
                      <a:pPr marL="0" marR="0" algn="just">
                        <a:lnSpc>
                          <a:spcPct val="150000"/>
                        </a:lnSpc>
                        <a:spcBef>
                          <a:spcPts val="0"/>
                        </a:spcBef>
                        <a:spcAft>
                          <a:spcPts val="0"/>
                        </a:spcAft>
                      </a:pPr>
                      <a:r>
                        <a:rPr lang="en-US" sz="1100">
                          <a:effectLst/>
                        </a:rPr>
                        <a:t>Variables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639" marR="27639" marT="27639" marB="27639"/>
                </a:tc>
                <a:tc>
                  <a:txBody>
                    <a:bodyPr/>
                    <a:lstStyle/>
                    <a:p>
                      <a:pPr marL="0" marR="0" algn="just">
                        <a:lnSpc>
                          <a:spcPct val="150000"/>
                        </a:lnSpc>
                        <a:spcBef>
                          <a:spcPts val="0"/>
                        </a:spcBef>
                        <a:spcAft>
                          <a:spcPts val="0"/>
                        </a:spcAft>
                      </a:pPr>
                      <a:r>
                        <a:rPr lang="en-US" sz="1100">
                          <a:effectLst/>
                        </a:rPr>
                        <a:t>Frequency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639" marR="27639" marT="27639" marB="27639"/>
                </a:tc>
                <a:tc>
                  <a:txBody>
                    <a:bodyPr/>
                    <a:lstStyle/>
                    <a:p>
                      <a:pPr marL="0" marR="0" algn="just">
                        <a:lnSpc>
                          <a:spcPct val="150000"/>
                        </a:lnSpc>
                        <a:spcBef>
                          <a:spcPts val="0"/>
                        </a:spcBef>
                        <a:spcAft>
                          <a:spcPts val="0"/>
                        </a:spcAft>
                      </a:pPr>
                      <a:r>
                        <a:rPr lang="en-US" sz="1100">
                          <a:effectLst/>
                        </a:rPr>
                        <a:t>Percentage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639" marR="27639" marT="27639" marB="27639"/>
                </a:tc>
                <a:extLst>
                  <a:ext uri="{0D108BD9-81ED-4DB2-BD59-A6C34878D82A}">
                    <a16:rowId xmlns:a16="http://schemas.microsoft.com/office/drawing/2014/main" val="2421865944"/>
                  </a:ext>
                </a:extLst>
              </a:tr>
              <a:tr h="647232">
                <a:tc>
                  <a:txBody>
                    <a:bodyPr/>
                    <a:lstStyle/>
                    <a:p>
                      <a:pPr marL="0" marR="0">
                        <a:lnSpc>
                          <a:spcPct val="150000"/>
                        </a:lnSpc>
                        <a:spcBef>
                          <a:spcPts val="0"/>
                        </a:spcBef>
                        <a:spcAft>
                          <a:spcPts val="0"/>
                        </a:spcAft>
                      </a:pPr>
                      <a:r>
                        <a:rPr lang="en-US" sz="1100">
                          <a:ln>
                            <a:noFill/>
                          </a:ln>
                          <a:effectLst/>
                        </a:rPr>
                        <a:t>Sex of Individual:                  Female</a:t>
                      </a:r>
                      <a:endParaRPr lang="en-US" sz="900">
                        <a:effectLst/>
                      </a:endParaRPr>
                    </a:p>
                    <a:p>
                      <a:pPr marL="0" marR="0">
                        <a:lnSpc>
                          <a:spcPct val="150000"/>
                        </a:lnSpc>
                        <a:spcBef>
                          <a:spcPts val="0"/>
                        </a:spcBef>
                        <a:spcAft>
                          <a:spcPts val="0"/>
                        </a:spcAft>
                      </a:pPr>
                      <a:r>
                        <a:rPr lang="en-US" sz="1100">
                          <a:ln>
                            <a:noFill/>
                          </a:ln>
                          <a:effectLst/>
                        </a:rPr>
                        <a:t>                                              Male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639" marR="27639" marT="27639" marB="27639"/>
                </a:tc>
                <a:tc>
                  <a:txBody>
                    <a:bodyPr/>
                    <a:lstStyle/>
                    <a:p>
                      <a:pPr marL="0" marR="0">
                        <a:lnSpc>
                          <a:spcPct val="150000"/>
                        </a:lnSpc>
                        <a:spcBef>
                          <a:spcPts val="0"/>
                        </a:spcBef>
                        <a:spcAft>
                          <a:spcPts val="0"/>
                        </a:spcAft>
                      </a:pPr>
                      <a:r>
                        <a:rPr lang="en-US" sz="1100">
                          <a:ln>
                            <a:noFill/>
                          </a:ln>
                          <a:effectLst/>
                        </a:rPr>
                        <a:t>26,944     </a:t>
                      </a:r>
                      <a:endParaRPr lang="en-US" sz="900">
                        <a:effectLst/>
                      </a:endParaRPr>
                    </a:p>
                    <a:p>
                      <a:pPr marL="0" marR="0">
                        <a:lnSpc>
                          <a:spcPct val="150000"/>
                        </a:lnSpc>
                        <a:spcBef>
                          <a:spcPts val="0"/>
                        </a:spcBef>
                        <a:spcAft>
                          <a:spcPts val="0"/>
                        </a:spcAft>
                      </a:pPr>
                      <a:r>
                        <a:rPr lang="en-US" sz="1100">
                          <a:ln>
                            <a:noFill/>
                          </a:ln>
                          <a:effectLst/>
                        </a:rPr>
                        <a:t>25,442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639" marR="27639" marT="27639" marB="27639"/>
                </a:tc>
                <a:tc>
                  <a:txBody>
                    <a:bodyPr/>
                    <a:lstStyle/>
                    <a:p>
                      <a:pPr marL="0" marR="0">
                        <a:lnSpc>
                          <a:spcPct val="150000"/>
                        </a:lnSpc>
                        <a:spcBef>
                          <a:spcPts val="0"/>
                        </a:spcBef>
                        <a:spcAft>
                          <a:spcPts val="0"/>
                        </a:spcAft>
                      </a:pPr>
                      <a:r>
                        <a:rPr lang="en-US" sz="1100">
                          <a:ln>
                            <a:noFill/>
                          </a:ln>
                          <a:effectLst/>
                        </a:rPr>
                        <a:t>51.43</a:t>
                      </a:r>
                      <a:endParaRPr lang="en-US" sz="900">
                        <a:effectLst/>
                      </a:endParaRPr>
                    </a:p>
                    <a:p>
                      <a:pPr marL="0" marR="0">
                        <a:lnSpc>
                          <a:spcPct val="150000"/>
                        </a:lnSpc>
                        <a:spcBef>
                          <a:spcPts val="0"/>
                        </a:spcBef>
                        <a:spcAft>
                          <a:spcPts val="0"/>
                        </a:spcAft>
                      </a:pPr>
                      <a:r>
                        <a:rPr lang="en-US" sz="1100">
                          <a:ln>
                            <a:noFill/>
                          </a:ln>
                          <a:effectLst/>
                        </a:rPr>
                        <a:t>48.57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639" marR="27639" marT="27639" marB="27639"/>
                </a:tc>
                <a:extLst>
                  <a:ext uri="{0D108BD9-81ED-4DB2-BD59-A6C34878D82A}">
                    <a16:rowId xmlns:a16="http://schemas.microsoft.com/office/drawing/2014/main" val="58044947"/>
                  </a:ext>
                </a:extLst>
              </a:tr>
              <a:tr h="647232">
                <a:tc>
                  <a:txBody>
                    <a:bodyPr/>
                    <a:lstStyle/>
                    <a:p>
                      <a:pPr marL="0" marR="0">
                        <a:lnSpc>
                          <a:spcPct val="150000"/>
                        </a:lnSpc>
                        <a:spcBef>
                          <a:spcPts val="0"/>
                        </a:spcBef>
                        <a:spcAft>
                          <a:spcPts val="0"/>
                        </a:spcAft>
                      </a:pPr>
                      <a:r>
                        <a:rPr lang="en-US" sz="1100">
                          <a:ln>
                            <a:noFill/>
                          </a:ln>
                          <a:effectLst/>
                        </a:rPr>
                        <a:t>Location of Household:       Urban</a:t>
                      </a:r>
                      <a:endParaRPr lang="en-US" sz="900">
                        <a:effectLst/>
                      </a:endParaRPr>
                    </a:p>
                    <a:p>
                      <a:pPr marL="0" marR="0">
                        <a:lnSpc>
                          <a:spcPct val="150000"/>
                        </a:lnSpc>
                        <a:spcBef>
                          <a:spcPts val="0"/>
                        </a:spcBef>
                        <a:spcAft>
                          <a:spcPts val="0"/>
                        </a:spcAft>
                      </a:pPr>
                      <a:r>
                        <a:rPr lang="en-US" sz="1100">
                          <a:ln>
                            <a:noFill/>
                          </a:ln>
                          <a:effectLst/>
                        </a:rPr>
                        <a:t>                                             Rural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639" marR="27639" marT="27639" marB="27639"/>
                </a:tc>
                <a:tc>
                  <a:txBody>
                    <a:bodyPr/>
                    <a:lstStyle/>
                    <a:p>
                      <a:pPr marL="0" marR="0">
                        <a:lnSpc>
                          <a:spcPct val="150000"/>
                        </a:lnSpc>
                        <a:spcBef>
                          <a:spcPts val="0"/>
                        </a:spcBef>
                        <a:spcAft>
                          <a:spcPts val="0"/>
                        </a:spcAft>
                      </a:pPr>
                      <a:r>
                        <a:rPr lang="en-US" sz="1100">
                          <a:ln>
                            <a:noFill/>
                          </a:ln>
                          <a:effectLst/>
                        </a:rPr>
                        <a:t>22,549   </a:t>
                      </a:r>
                      <a:endParaRPr lang="en-US" sz="900">
                        <a:effectLst/>
                      </a:endParaRPr>
                    </a:p>
                    <a:p>
                      <a:pPr marL="0" marR="0">
                        <a:lnSpc>
                          <a:spcPct val="150000"/>
                        </a:lnSpc>
                        <a:spcBef>
                          <a:spcPts val="0"/>
                        </a:spcBef>
                        <a:spcAft>
                          <a:spcPts val="0"/>
                        </a:spcAft>
                      </a:pPr>
                      <a:r>
                        <a:rPr lang="en-US" sz="1100">
                          <a:ln>
                            <a:noFill/>
                          </a:ln>
                          <a:effectLst/>
                        </a:rPr>
                        <a:t>38,406</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639" marR="27639" marT="27639" marB="27639"/>
                </a:tc>
                <a:tc>
                  <a:txBody>
                    <a:bodyPr/>
                    <a:lstStyle/>
                    <a:p>
                      <a:pPr marL="0" marR="0">
                        <a:lnSpc>
                          <a:spcPct val="150000"/>
                        </a:lnSpc>
                        <a:spcBef>
                          <a:spcPts val="0"/>
                        </a:spcBef>
                        <a:spcAft>
                          <a:spcPts val="0"/>
                        </a:spcAft>
                      </a:pPr>
                      <a:r>
                        <a:rPr lang="en-US" sz="1100">
                          <a:ln>
                            <a:noFill/>
                          </a:ln>
                          <a:effectLst/>
                        </a:rPr>
                        <a:t>36.99</a:t>
                      </a:r>
                      <a:endParaRPr lang="en-US" sz="900">
                        <a:effectLst/>
                      </a:endParaRPr>
                    </a:p>
                    <a:p>
                      <a:pPr marL="0" marR="0">
                        <a:lnSpc>
                          <a:spcPct val="150000"/>
                        </a:lnSpc>
                        <a:spcBef>
                          <a:spcPts val="0"/>
                        </a:spcBef>
                        <a:spcAft>
                          <a:spcPts val="0"/>
                        </a:spcAft>
                      </a:pPr>
                      <a:r>
                        <a:rPr lang="en-US" sz="1100">
                          <a:ln>
                            <a:noFill/>
                          </a:ln>
                          <a:effectLst/>
                        </a:rPr>
                        <a:t>63.01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639" marR="27639" marT="27639" marB="27639"/>
                </a:tc>
                <a:extLst>
                  <a:ext uri="{0D108BD9-81ED-4DB2-BD59-A6C34878D82A}">
                    <a16:rowId xmlns:a16="http://schemas.microsoft.com/office/drawing/2014/main" val="1612980219"/>
                  </a:ext>
                </a:extLst>
              </a:tr>
              <a:tr h="1508100">
                <a:tc>
                  <a:txBody>
                    <a:bodyPr/>
                    <a:lstStyle/>
                    <a:p>
                      <a:pPr marL="0" marR="0">
                        <a:lnSpc>
                          <a:spcPct val="150000"/>
                        </a:lnSpc>
                        <a:spcBef>
                          <a:spcPts val="0"/>
                        </a:spcBef>
                        <a:spcAft>
                          <a:spcPts val="0"/>
                        </a:spcAft>
                      </a:pPr>
                      <a:r>
                        <a:rPr lang="en-US" sz="1100">
                          <a:ln>
                            <a:noFill/>
                          </a:ln>
                          <a:effectLst/>
                        </a:rPr>
                        <a:t>Educational Level:    No education</a:t>
                      </a:r>
                      <a:endParaRPr lang="en-US" sz="900">
                        <a:effectLst/>
                      </a:endParaRPr>
                    </a:p>
                    <a:p>
                      <a:pPr marL="0" marR="0">
                        <a:lnSpc>
                          <a:spcPct val="150000"/>
                        </a:lnSpc>
                        <a:spcBef>
                          <a:spcPts val="0"/>
                        </a:spcBef>
                        <a:spcAft>
                          <a:spcPts val="0"/>
                        </a:spcAft>
                      </a:pPr>
                      <a:r>
                        <a:rPr lang="en-US" sz="1100">
                          <a:ln>
                            <a:noFill/>
                          </a:ln>
                          <a:effectLst/>
                        </a:rPr>
                        <a:t>                                  Basic education</a:t>
                      </a:r>
                      <a:endParaRPr lang="en-US" sz="900">
                        <a:effectLst/>
                      </a:endParaRPr>
                    </a:p>
                    <a:p>
                      <a:pPr marL="0" marR="0">
                        <a:lnSpc>
                          <a:spcPct val="150000"/>
                        </a:lnSpc>
                        <a:spcBef>
                          <a:spcPts val="0"/>
                        </a:spcBef>
                        <a:spcAft>
                          <a:spcPts val="0"/>
                        </a:spcAft>
                      </a:pPr>
                      <a:r>
                        <a:rPr lang="en-US" sz="1100">
                          <a:ln>
                            <a:noFill/>
                          </a:ln>
                          <a:effectLst/>
                        </a:rPr>
                        <a:t>                          Secondary education</a:t>
                      </a:r>
                      <a:endParaRPr lang="en-US" sz="900">
                        <a:effectLst/>
                      </a:endParaRPr>
                    </a:p>
                    <a:p>
                      <a:pPr marL="0" marR="0">
                        <a:lnSpc>
                          <a:spcPct val="150000"/>
                        </a:lnSpc>
                        <a:spcBef>
                          <a:spcPts val="0"/>
                        </a:spcBef>
                        <a:spcAft>
                          <a:spcPts val="0"/>
                        </a:spcAft>
                      </a:pPr>
                      <a:r>
                        <a:rPr lang="en-US" sz="1100">
                          <a:ln>
                            <a:noFill/>
                          </a:ln>
                          <a:effectLst/>
                        </a:rPr>
                        <a:t>                         Vocational/Technical</a:t>
                      </a:r>
                      <a:endParaRPr lang="en-US" sz="900">
                        <a:effectLst/>
                      </a:endParaRPr>
                    </a:p>
                    <a:p>
                      <a:pPr marL="0" marR="0">
                        <a:lnSpc>
                          <a:spcPct val="150000"/>
                        </a:lnSpc>
                        <a:spcBef>
                          <a:spcPts val="0"/>
                        </a:spcBef>
                        <a:spcAft>
                          <a:spcPts val="0"/>
                        </a:spcAft>
                      </a:pPr>
                      <a:r>
                        <a:rPr lang="en-US" sz="1100">
                          <a:ln>
                            <a:noFill/>
                          </a:ln>
                          <a:effectLst/>
                        </a:rPr>
                        <a:t>                            Tertiary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639" marR="27639" marT="27639" marB="27639"/>
                </a:tc>
                <a:tc>
                  <a:txBody>
                    <a:bodyPr/>
                    <a:lstStyle/>
                    <a:p>
                      <a:pPr marL="0" marR="0">
                        <a:lnSpc>
                          <a:spcPct val="150000"/>
                        </a:lnSpc>
                        <a:spcBef>
                          <a:spcPts val="0"/>
                        </a:spcBef>
                        <a:spcAft>
                          <a:spcPts val="0"/>
                        </a:spcAft>
                      </a:pPr>
                      <a:r>
                        <a:rPr lang="en-US" sz="1100">
                          <a:ln>
                            <a:noFill/>
                          </a:ln>
                          <a:effectLst/>
                        </a:rPr>
                        <a:t>704</a:t>
                      </a:r>
                      <a:endParaRPr lang="en-US" sz="900">
                        <a:effectLst/>
                      </a:endParaRPr>
                    </a:p>
                    <a:p>
                      <a:pPr marL="0" marR="0">
                        <a:lnSpc>
                          <a:spcPct val="150000"/>
                        </a:lnSpc>
                        <a:spcBef>
                          <a:spcPts val="0"/>
                        </a:spcBef>
                        <a:spcAft>
                          <a:spcPts val="0"/>
                        </a:spcAft>
                      </a:pPr>
                      <a:r>
                        <a:rPr lang="en-US" sz="1100">
                          <a:ln>
                            <a:noFill/>
                          </a:ln>
                          <a:effectLst/>
                        </a:rPr>
                        <a:t>33,604</a:t>
                      </a:r>
                      <a:endParaRPr lang="en-US" sz="900">
                        <a:effectLst/>
                      </a:endParaRPr>
                    </a:p>
                    <a:p>
                      <a:pPr marL="0" marR="0">
                        <a:lnSpc>
                          <a:spcPct val="150000"/>
                        </a:lnSpc>
                        <a:spcBef>
                          <a:spcPts val="0"/>
                        </a:spcBef>
                        <a:spcAft>
                          <a:spcPts val="0"/>
                        </a:spcAft>
                      </a:pPr>
                      <a:r>
                        <a:rPr lang="en-US" sz="1100">
                          <a:ln>
                            <a:noFill/>
                          </a:ln>
                          <a:effectLst/>
                        </a:rPr>
                        <a:t>5,8411</a:t>
                      </a:r>
                      <a:endParaRPr lang="en-US" sz="900">
                        <a:effectLst/>
                      </a:endParaRPr>
                    </a:p>
                    <a:p>
                      <a:pPr marL="0" marR="0">
                        <a:lnSpc>
                          <a:spcPct val="150000"/>
                        </a:lnSpc>
                        <a:spcBef>
                          <a:spcPts val="0"/>
                        </a:spcBef>
                        <a:spcAft>
                          <a:spcPts val="0"/>
                        </a:spcAft>
                      </a:pPr>
                      <a:r>
                        <a:rPr lang="en-US" sz="1100">
                          <a:ln>
                            <a:noFill/>
                          </a:ln>
                          <a:effectLst/>
                        </a:rPr>
                        <a:t>1,647</a:t>
                      </a:r>
                      <a:endParaRPr lang="en-US" sz="900">
                        <a:effectLst/>
                      </a:endParaRPr>
                    </a:p>
                    <a:p>
                      <a:pPr marL="0" marR="0">
                        <a:lnSpc>
                          <a:spcPct val="150000"/>
                        </a:lnSpc>
                        <a:spcBef>
                          <a:spcPts val="0"/>
                        </a:spcBef>
                        <a:spcAft>
                          <a:spcPts val="0"/>
                        </a:spcAft>
                      </a:pPr>
                      <a:r>
                        <a:rPr lang="en-US" sz="1100">
                          <a:ln>
                            <a:noFill/>
                          </a:ln>
                          <a:effectLst/>
                        </a:rPr>
                        <a:t>2,100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639" marR="27639" marT="27639" marB="27639"/>
                </a:tc>
                <a:tc>
                  <a:txBody>
                    <a:bodyPr/>
                    <a:lstStyle/>
                    <a:p>
                      <a:pPr marL="0" marR="0">
                        <a:lnSpc>
                          <a:spcPct val="150000"/>
                        </a:lnSpc>
                        <a:spcBef>
                          <a:spcPts val="0"/>
                        </a:spcBef>
                        <a:spcAft>
                          <a:spcPts val="0"/>
                        </a:spcAft>
                      </a:pPr>
                      <a:r>
                        <a:rPr lang="en-US" sz="1100" dirty="0">
                          <a:ln>
                            <a:noFill/>
                          </a:ln>
                          <a:effectLst/>
                        </a:rPr>
                        <a:t>1.6</a:t>
                      </a:r>
                      <a:endParaRPr lang="en-US" sz="900" dirty="0">
                        <a:effectLst/>
                      </a:endParaRPr>
                    </a:p>
                    <a:p>
                      <a:pPr marL="0" marR="0">
                        <a:lnSpc>
                          <a:spcPct val="150000"/>
                        </a:lnSpc>
                        <a:spcBef>
                          <a:spcPts val="0"/>
                        </a:spcBef>
                        <a:spcAft>
                          <a:spcPts val="0"/>
                        </a:spcAft>
                      </a:pPr>
                      <a:r>
                        <a:rPr lang="en-US" sz="1100" dirty="0">
                          <a:ln>
                            <a:noFill/>
                          </a:ln>
                          <a:effectLst/>
                        </a:rPr>
                        <a:t>76.55</a:t>
                      </a:r>
                      <a:endParaRPr lang="en-US" sz="900" dirty="0">
                        <a:effectLst/>
                      </a:endParaRPr>
                    </a:p>
                    <a:p>
                      <a:pPr marL="0" marR="0">
                        <a:lnSpc>
                          <a:spcPct val="150000"/>
                        </a:lnSpc>
                        <a:spcBef>
                          <a:spcPts val="0"/>
                        </a:spcBef>
                        <a:spcAft>
                          <a:spcPts val="0"/>
                        </a:spcAft>
                      </a:pPr>
                      <a:r>
                        <a:rPr lang="en-US" sz="1100" dirty="0">
                          <a:ln>
                            <a:noFill/>
                          </a:ln>
                          <a:effectLst/>
                        </a:rPr>
                        <a:t>3.31</a:t>
                      </a:r>
                      <a:endParaRPr lang="en-US" sz="900" dirty="0">
                        <a:effectLst/>
                      </a:endParaRPr>
                    </a:p>
                    <a:p>
                      <a:pPr marL="0" marR="0">
                        <a:lnSpc>
                          <a:spcPct val="150000"/>
                        </a:lnSpc>
                        <a:spcBef>
                          <a:spcPts val="0"/>
                        </a:spcBef>
                        <a:spcAft>
                          <a:spcPts val="0"/>
                        </a:spcAft>
                      </a:pPr>
                      <a:r>
                        <a:rPr lang="en-US" sz="1100" dirty="0">
                          <a:ln>
                            <a:noFill/>
                          </a:ln>
                          <a:effectLst/>
                        </a:rPr>
                        <a:t>3.75</a:t>
                      </a:r>
                      <a:endParaRPr lang="en-US" sz="900" dirty="0">
                        <a:effectLst/>
                      </a:endParaRPr>
                    </a:p>
                    <a:p>
                      <a:pPr marL="0" marR="0">
                        <a:lnSpc>
                          <a:spcPct val="150000"/>
                        </a:lnSpc>
                        <a:spcBef>
                          <a:spcPts val="0"/>
                        </a:spcBef>
                        <a:spcAft>
                          <a:spcPts val="0"/>
                        </a:spcAft>
                      </a:pPr>
                      <a:r>
                        <a:rPr lang="en-US" sz="900" dirty="0">
                          <a:ln>
                            <a:noFill/>
                          </a:ln>
                          <a:effectLst/>
                        </a:rPr>
                        <a:t>4.78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9" marR="27639" marT="27639" marB="27639"/>
                </a:tc>
                <a:extLst>
                  <a:ext uri="{0D108BD9-81ED-4DB2-BD59-A6C34878D82A}">
                    <a16:rowId xmlns:a16="http://schemas.microsoft.com/office/drawing/2014/main" val="520529038"/>
                  </a:ext>
                </a:extLst>
              </a:tr>
              <a:tr h="360275">
                <a:tc>
                  <a:txBody>
                    <a:bodyPr/>
                    <a:lstStyle/>
                    <a:p>
                      <a:pPr marL="0" marR="0">
                        <a:lnSpc>
                          <a:spcPct val="150000"/>
                        </a:lnSpc>
                        <a:spcBef>
                          <a:spcPts val="0"/>
                        </a:spcBef>
                        <a:spcAft>
                          <a:spcPts val="0"/>
                        </a:spcAft>
                      </a:pPr>
                      <a:r>
                        <a:rPr lang="en-US" sz="1100">
                          <a:ln>
                            <a:noFill/>
                          </a:ln>
                          <a:effectLst/>
                        </a:rPr>
                        <a:t>Job Security in Primary Job: Secure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27639" marR="27639" marT="27639" marB="27639"/>
                </a:tc>
                <a:tc>
                  <a:txBody>
                    <a:bodyPr/>
                    <a:lstStyle/>
                    <a:p>
                      <a:pPr marL="0" marR="0">
                        <a:lnSpc>
                          <a:spcPct val="150000"/>
                        </a:lnSpc>
                        <a:spcBef>
                          <a:spcPts val="0"/>
                        </a:spcBef>
                        <a:spcAft>
                          <a:spcPts val="0"/>
                        </a:spcAft>
                      </a:pPr>
                      <a:r>
                        <a:rPr lang="en-US" sz="1100" dirty="0">
                          <a:ln>
                            <a:noFill/>
                          </a:ln>
                          <a:effectLst/>
                        </a:rPr>
                        <a:t>1,300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9" marR="27639" marT="27639" marB="27639"/>
                </a:tc>
                <a:tc>
                  <a:txBody>
                    <a:bodyPr/>
                    <a:lstStyle/>
                    <a:p>
                      <a:pPr marL="0" marR="0">
                        <a:lnSpc>
                          <a:spcPct val="150000"/>
                        </a:lnSpc>
                        <a:spcBef>
                          <a:spcPts val="0"/>
                        </a:spcBef>
                        <a:spcAft>
                          <a:spcPts val="0"/>
                        </a:spcAft>
                      </a:pPr>
                      <a:r>
                        <a:rPr lang="en-US" sz="1100" dirty="0">
                          <a:ln>
                            <a:noFill/>
                          </a:ln>
                          <a:effectLst/>
                        </a:rPr>
                        <a:t>25.77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639" marR="27639" marT="27639" marB="27639"/>
                </a:tc>
                <a:extLst>
                  <a:ext uri="{0D108BD9-81ED-4DB2-BD59-A6C34878D82A}">
                    <a16:rowId xmlns:a16="http://schemas.microsoft.com/office/drawing/2014/main" val="2681660268"/>
                  </a:ext>
                </a:extLst>
              </a:tr>
              <a:tr h="647232">
                <a:tc>
                  <a:txBody>
                    <a:bodyPr/>
                    <a:lstStyle/>
                    <a:p>
                      <a:pPr marL="0" marR="0">
                        <a:lnSpc>
                          <a:spcPct val="150000"/>
                        </a:lnSpc>
                        <a:spcBef>
                          <a:spcPts val="0"/>
                        </a:spcBef>
                        <a:spcAft>
                          <a:spcPts val="0"/>
                        </a:spcAft>
                      </a:pPr>
                      <a:r>
                        <a:rPr lang="en-US" sz="1100" b="1" dirty="0">
                          <a:ln>
                            <a:noFill/>
                          </a:ln>
                          <a:effectLst/>
                        </a:rPr>
                        <a:t>Formal Sector:             Public </a:t>
                      </a:r>
                      <a:endParaRPr lang="en-US" sz="900" b="1" dirty="0">
                        <a:effectLst/>
                      </a:endParaRPr>
                    </a:p>
                    <a:p>
                      <a:pPr marL="0" marR="0">
                        <a:lnSpc>
                          <a:spcPct val="150000"/>
                        </a:lnSpc>
                        <a:spcBef>
                          <a:spcPts val="0"/>
                        </a:spcBef>
                        <a:spcAft>
                          <a:spcPts val="0"/>
                        </a:spcAft>
                      </a:pPr>
                      <a:r>
                        <a:rPr lang="en-US" sz="1100" b="1" dirty="0">
                          <a:ln>
                            <a:noFill/>
                          </a:ln>
                          <a:effectLst/>
                        </a:rPr>
                        <a:t>                                      Private</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639" marR="27639" marT="27639" marB="27639">
                    <a:solidFill>
                      <a:srgbClr val="FFBA97"/>
                    </a:solidFill>
                  </a:tcPr>
                </a:tc>
                <a:tc>
                  <a:txBody>
                    <a:bodyPr/>
                    <a:lstStyle/>
                    <a:p>
                      <a:pPr marL="0" marR="0">
                        <a:lnSpc>
                          <a:spcPct val="150000"/>
                        </a:lnSpc>
                        <a:spcBef>
                          <a:spcPts val="0"/>
                        </a:spcBef>
                        <a:spcAft>
                          <a:spcPts val="0"/>
                        </a:spcAft>
                      </a:pPr>
                      <a:r>
                        <a:rPr lang="en-US" sz="1100" b="1">
                          <a:ln>
                            <a:noFill/>
                          </a:ln>
                          <a:effectLst/>
                        </a:rPr>
                        <a:t>1,623  </a:t>
                      </a:r>
                      <a:endParaRPr lang="en-US" sz="900" b="1">
                        <a:effectLst/>
                      </a:endParaRPr>
                    </a:p>
                    <a:p>
                      <a:pPr marL="0" marR="0">
                        <a:lnSpc>
                          <a:spcPct val="150000"/>
                        </a:lnSpc>
                        <a:spcBef>
                          <a:spcPts val="0"/>
                        </a:spcBef>
                        <a:spcAft>
                          <a:spcPts val="0"/>
                        </a:spcAft>
                      </a:pPr>
                      <a:r>
                        <a:rPr lang="en-US" sz="1100" b="1">
                          <a:ln>
                            <a:noFill/>
                          </a:ln>
                          <a:effectLst/>
                        </a:rPr>
                        <a:t>601    </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27639" marR="27639" marT="27639" marB="27639">
                    <a:solidFill>
                      <a:srgbClr val="FFBA97"/>
                    </a:solidFill>
                  </a:tcPr>
                </a:tc>
                <a:tc>
                  <a:txBody>
                    <a:bodyPr/>
                    <a:lstStyle/>
                    <a:p>
                      <a:pPr marL="0" marR="0">
                        <a:lnSpc>
                          <a:spcPct val="150000"/>
                        </a:lnSpc>
                        <a:spcBef>
                          <a:spcPts val="0"/>
                        </a:spcBef>
                        <a:spcAft>
                          <a:spcPts val="0"/>
                        </a:spcAft>
                      </a:pPr>
                      <a:r>
                        <a:rPr lang="en-US" sz="1100" b="1" dirty="0">
                          <a:ln>
                            <a:noFill/>
                          </a:ln>
                          <a:effectLst/>
                        </a:rPr>
                        <a:t>72.98</a:t>
                      </a:r>
                      <a:endParaRPr lang="en-US" sz="900" b="1" dirty="0">
                        <a:effectLst/>
                      </a:endParaRPr>
                    </a:p>
                    <a:p>
                      <a:pPr marL="0" marR="0">
                        <a:lnSpc>
                          <a:spcPct val="150000"/>
                        </a:lnSpc>
                        <a:spcBef>
                          <a:spcPts val="0"/>
                        </a:spcBef>
                        <a:spcAft>
                          <a:spcPts val="0"/>
                        </a:spcAft>
                      </a:pPr>
                      <a:r>
                        <a:rPr lang="en-US" sz="1100" b="1" dirty="0">
                          <a:ln>
                            <a:noFill/>
                          </a:ln>
                          <a:effectLst/>
                        </a:rPr>
                        <a:t>27.02</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639" marR="27639" marT="27639" marB="27639">
                    <a:solidFill>
                      <a:srgbClr val="FFBA97"/>
                    </a:solidFill>
                  </a:tcPr>
                </a:tc>
                <a:extLst>
                  <a:ext uri="{0D108BD9-81ED-4DB2-BD59-A6C34878D82A}">
                    <a16:rowId xmlns:a16="http://schemas.microsoft.com/office/drawing/2014/main" val="1105296722"/>
                  </a:ext>
                </a:extLst>
              </a:tr>
              <a:tr h="647232">
                <a:tc>
                  <a:txBody>
                    <a:bodyPr/>
                    <a:lstStyle/>
                    <a:p>
                      <a:pPr marL="0" marR="0">
                        <a:lnSpc>
                          <a:spcPct val="150000"/>
                        </a:lnSpc>
                        <a:spcBef>
                          <a:spcPts val="0"/>
                        </a:spcBef>
                        <a:spcAft>
                          <a:spcPts val="0"/>
                        </a:spcAft>
                      </a:pPr>
                      <a:r>
                        <a:rPr lang="en-US" sz="1100" b="1" dirty="0">
                          <a:ln>
                            <a:noFill/>
                          </a:ln>
                          <a:effectLst/>
                        </a:rPr>
                        <a:t>Moonlighting:                            Yes </a:t>
                      </a:r>
                      <a:endParaRPr lang="en-US" sz="900" b="1" dirty="0">
                        <a:effectLst/>
                      </a:endParaRPr>
                    </a:p>
                    <a:p>
                      <a:pPr marL="0" marR="0">
                        <a:lnSpc>
                          <a:spcPct val="150000"/>
                        </a:lnSpc>
                        <a:spcBef>
                          <a:spcPts val="0"/>
                        </a:spcBef>
                        <a:spcAft>
                          <a:spcPts val="0"/>
                        </a:spcAft>
                      </a:pPr>
                      <a:r>
                        <a:rPr lang="en-US" sz="1100" b="1" dirty="0">
                          <a:ln>
                            <a:noFill/>
                          </a:ln>
                          <a:effectLst/>
                        </a:rPr>
                        <a:t>                                                    No</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639" marR="27639" marT="27639" marB="27639">
                    <a:solidFill>
                      <a:srgbClr val="FFBA97"/>
                    </a:solidFill>
                  </a:tcPr>
                </a:tc>
                <a:tc>
                  <a:txBody>
                    <a:bodyPr/>
                    <a:lstStyle/>
                    <a:p>
                      <a:pPr marL="0" marR="0">
                        <a:lnSpc>
                          <a:spcPct val="150000"/>
                        </a:lnSpc>
                        <a:spcBef>
                          <a:spcPts val="0"/>
                        </a:spcBef>
                        <a:spcAft>
                          <a:spcPts val="0"/>
                        </a:spcAft>
                      </a:pPr>
                      <a:r>
                        <a:rPr lang="en-US" sz="1100" b="1" dirty="0">
                          <a:ln>
                            <a:noFill/>
                          </a:ln>
                          <a:effectLst/>
                        </a:rPr>
                        <a:t>3,548 </a:t>
                      </a:r>
                      <a:endParaRPr lang="en-US" sz="900" b="1" dirty="0">
                        <a:effectLst/>
                      </a:endParaRPr>
                    </a:p>
                    <a:p>
                      <a:pPr marL="0" marR="0">
                        <a:lnSpc>
                          <a:spcPct val="150000"/>
                        </a:lnSpc>
                        <a:spcBef>
                          <a:spcPts val="0"/>
                        </a:spcBef>
                        <a:spcAft>
                          <a:spcPts val="0"/>
                        </a:spcAft>
                      </a:pPr>
                      <a:r>
                        <a:rPr lang="en-US" sz="1100" b="1" dirty="0">
                          <a:ln>
                            <a:noFill/>
                          </a:ln>
                          <a:effectLst/>
                        </a:rPr>
                        <a:t>25,969</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639" marR="27639" marT="27639" marB="27639">
                    <a:solidFill>
                      <a:srgbClr val="FFBA97"/>
                    </a:solidFill>
                  </a:tcPr>
                </a:tc>
                <a:tc>
                  <a:txBody>
                    <a:bodyPr/>
                    <a:lstStyle/>
                    <a:p>
                      <a:pPr marL="0" marR="0">
                        <a:lnSpc>
                          <a:spcPct val="150000"/>
                        </a:lnSpc>
                        <a:spcBef>
                          <a:spcPts val="0"/>
                        </a:spcBef>
                        <a:spcAft>
                          <a:spcPts val="0"/>
                        </a:spcAft>
                      </a:pPr>
                      <a:r>
                        <a:rPr lang="en-US" sz="1100" b="1" dirty="0">
                          <a:ln>
                            <a:noFill/>
                          </a:ln>
                          <a:effectLst/>
                        </a:rPr>
                        <a:t>12.02</a:t>
                      </a:r>
                      <a:endParaRPr lang="en-US" sz="900" b="1" dirty="0">
                        <a:effectLst/>
                      </a:endParaRPr>
                    </a:p>
                    <a:p>
                      <a:pPr marL="0" marR="0">
                        <a:lnSpc>
                          <a:spcPct val="150000"/>
                        </a:lnSpc>
                        <a:spcBef>
                          <a:spcPts val="0"/>
                        </a:spcBef>
                        <a:spcAft>
                          <a:spcPts val="0"/>
                        </a:spcAft>
                      </a:pPr>
                      <a:r>
                        <a:rPr lang="en-US" sz="1100" b="1" dirty="0">
                          <a:ln>
                            <a:noFill/>
                          </a:ln>
                          <a:effectLst/>
                        </a:rPr>
                        <a:t>87.98</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639" marR="27639" marT="27639" marB="27639">
                    <a:solidFill>
                      <a:srgbClr val="FFBA97"/>
                    </a:solidFill>
                  </a:tcPr>
                </a:tc>
                <a:extLst>
                  <a:ext uri="{0D108BD9-81ED-4DB2-BD59-A6C34878D82A}">
                    <a16:rowId xmlns:a16="http://schemas.microsoft.com/office/drawing/2014/main" val="3900347724"/>
                  </a:ext>
                </a:extLst>
              </a:tr>
              <a:tr h="647232">
                <a:tc>
                  <a:txBody>
                    <a:bodyPr/>
                    <a:lstStyle/>
                    <a:p>
                      <a:pPr marL="0" marR="0">
                        <a:lnSpc>
                          <a:spcPct val="150000"/>
                        </a:lnSpc>
                        <a:spcBef>
                          <a:spcPts val="0"/>
                        </a:spcBef>
                        <a:spcAft>
                          <a:spcPts val="0"/>
                        </a:spcAft>
                      </a:pPr>
                      <a:r>
                        <a:rPr lang="en-US" sz="1100" b="1" dirty="0">
                          <a:ln>
                            <a:noFill/>
                          </a:ln>
                          <a:effectLst/>
                        </a:rPr>
                        <a:t>Public Moonlighting:                 Yes</a:t>
                      </a:r>
                      <a:endParaRPr lang="en-US" sz="900" b="1" dirty="0">
                        <a:effectLst/>
                      </a:endParaRPr>
                    </a:p>
                    <a:p>
                      <a:pPr marL="0" marR="0">
                        <a:lnSpc>
                          <a:spcPct val="150000"/>
                        </a:lnSpc>
                        <a:spcBef>
                          <a:spcPts val="0"/>
                        </a:spcBef>
                        <a:spcAft>
                          <a:spcPts val="0"/>
                        </a:spcAft>
                      </a:pPr>
                      <a:r>
                        <a:rPr lang="en-US" sz="1100" b="1" dirty="0">
                          <a:ln>
                            <a:noFill/>
                          </a:ln>
                          <a:effectLst/>
                        </a:rPr>
                        <a:t>                                                   No</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639" marR="27639" marT="27639" marB="27639">
                    <a:solidFill>
                      <a:srgbClr val="FFBA97"/>
                    </a:solidFill>
                  </a:tcPr>
                </a:tc>
                <a:tc>
                  <a:txBody>
                    <a:bodyPr/>
                    <a:lstStyle/>
                    <a:p>
                      <a:pPr marL="0" marR="0">
                        <a:lnSpc>
                          <a:spcPct val="150000"/>
                        </a:lnSpc>
                        <a:spcBef>
                          <a:spcPts val="0"/>
                        </a:spcBef>
                        <a:spcAft>
                          <a:spcPts val="0"/>
                        </a:spcAft>
                      </a:pPr>
                      <a:r>
                        <a:rPr lang="en-US" sz="1100" b="1" dirty="0">
                          <a:ln>
                            <a:noFill/>
                          </a:ln>
                          <a:effectLst/>
                        </a:rPr>
                        <a:t>79  </a:t>
                      </a:r>
                      <a:endParaRPr lang="en-US" sz="900" b="1" dirty="0">
                        <a:effectLst/>
                      </a:endParaRPr>
                    </a:p>
                    <a:p>
                      <a:pPr marL="0" marR="0">
                        <a:lnSpc>
                          <a:spcPct val="150000"/>
                        </a:lnSpc>
                        <a:spcBef>
                          <a:spcPts val="0"/>
                        </a:spcBef>
                        <a:spcAft>
                          <a:spcPts val="0"/>
                        </a:spcAft>
                      </a:pPr>
                      <a:r>
                        <a:rPr lang="en-US" sz="1100" b="1" dirty="0">
                          <a:ln>
                            <a:noFill/>
                          </a:ln>
                          <a:effectLst/>
                        </a:rPr>
                        <a:t>634    </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639" marR="27639" marT="27639" marB="27639">
                    <a:solidFill>
                      <a:srgbClr val="FFBA97"/>
                    </a:solidFill>
                  </a:tcPr>
                </a:tc>
                <a:tc>
                  <a:txBody>
                    <a:bodyPr/>
                    <a:lstStyle/>
                    <a:p>
                      <a:pPr marL="0" marR="0">
                        <a:lnSpc>
                          <a:spcPct val="150000"/>
                        </a:lnSpc>
                        <a:spcBef>
                          <a:spcPts val="0"/>
                        </a:spcBef>
                        <a:spcAft>
                          <a:spcPts val="0"/>
                        </a:spcAft>
                      </a:pPr>
                      <a:r>
                        <a:rPr lang="en-US" sz="1100" b="1" dirty="0">
                          <a:ln>
                            <a:noFill/>
                          </a:ln>
                          <a:effectLst/>
                        </a:rPr>
                        <a:t>11.08</a:t>
                      </a:r>
                      <a:endParaRPr lang="en-US" sz="900" b="1" dirty="0">
                        <a:effectLst/>
                      </a:endParaRPr>
                    </a:p>
                    <a:p>
                      <a:pPr marL="0" marR="0">
                        <a:lnSpc>
                          <a:spcPct val="150000"/>
                        </a:lnSpc>
                        <a:spcBef>
                          <a:spcPts val="0"/>
                        </a:spcBef>
                        <a:spcAft>
                          <a:spcPts val="0"/>
                        </a:spcAft>
                      </a:pPr>
                      <a:r>
                        <a:rPr lang="en-US" sz="1100" b="1" dirty="0">
                          <a:ln>
                            <a:noFill/>
                          </a:ln>
                          <a:effectLst/>
                        </a:rPr>
                        <a:t>88.92</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639" marR="27639" marT="27639" marB="27639">
                    <a:solidFill>
                      <a:srgbClr val="FFBA97"/>
                    </a:solidFill>
                  </a:tcPr>
                </a:tc>
                <a:extLst>
                  <a:ext uri="{0D108BD9-81ED-4DB2-BD59-A6C34878D82A}">
                    <a16:rowId xmlns:a16="http://schemas.microsoft.com/office/drawing/2014/main" val="87999011"/>
                  </a:ext>
                </a:extLst>
              </a:tr>
              <a:tr h="647232">
                <a:tc>
                  <a:txBody>
                    <a:bodyPr/>
                    <a:lstStyle/>
                    <a:p>
                      <a:pPr marL="0" marR="0">
                        <a:lnSpc>
                          <a:spcPct val="150000"/>
                        </a:lnSpc>
                        <a:spcBef>
                          <a:spcPts val="0"/>
                        </a:spcBef>
                        <a:spcAft>
                          <a:spcPts val="0"/>
                        </a:spcAft>
                      </a:pPr>
                      <a:r>
                        <a:rPr lang="en-US" sz="1100" b="1">
                          <a:ln>
                            <a:noFill/>
                          </a:ln>
                          <a:effectLst/>
                        </a:rPr>
                        <a:t>Private Formal Moonlighting:  Yes</a:t>
                      </a:r>
                      <a:endParaRPr lang="en-US" sz="900" b="1">
                        <a:effectLst/>
                      </a:endParaRPr>
                    </a:p>
                    <a:p>
                      <a:pPr marL="0" marR="0">
                        <a:lnSpc>
                          <a:spcPct val="150000"/>
                        </a:lnSpc>
                        <a:spcBef>
                          <a:spcPts val="0"/>
                        </a:spcBef>
                        <a:spcAft>
                          <a:spcPts val="0"/>
                        </a:spcAft>
                      </a:pPr>
                      <a:r>
                        <a:rPr lang="en-US" sz="1100" b="1">
                          <a:ln>
                            <a:noFill/>
                          </a:ln>
                          <a:effectLst/>
                        </a:rPr>
                        <a:t>                                                   No</a:t>
                      </a:r>
                      <a:endParaRPr lang="en-US" sz="900" b="1">
                        <a:effectLst/>
                        <a:latin typeface="Calibri" panose="020F0502020204030204" pitchFamily="34" charset="0"/>
                        <a:ea typeface="Calibri" panose="020F0502020204030204" pitchFamily="34" charset="0"/>
                        <a:cs typeface="Times New Roman" panose="02020603050405020304" pitchFamily="18" charset="0"/>
                      </a:endParaRPr>
                    </a:p>
                  </a:txBody>
                  <a:tcPr marL="27639" marR="27639" marT="27639" marB="27639">
                    <a:solidFill>
                      <a:srgbClr val="FFBA97"/>
                    </a:solidFill>
                  </a:tcPr>
                </a:tc>
                <a:tc>
                  <a:txBody>
                    <a:bodyPr/>
                    <a:lstStyle/>
                    <a:p>
                      <a:pPr marL="0" marR="0">
                        <a:lnSpc>
                          <a:spcPct val="150000"/>
                        </a:lnSpc>
                        <a:spcBef>
                          <a:spcPts val="0"/>
                        </a:spcBef>
                        <a:spcAft>
                          <a:spcPts val="0"/>
                        </a:spcAft>
                      </a:pPr>
                      <a:r>
                        <a:rPr lang="en-US" sz="1100" b="1" dirty="0">
                          <a:ln>
                            <a:noFill/>
                          </a:ln>
                          <a:effectLst/>
                        </a:rPr>
                        <a:t> 17  </a:t>
                      </a:r>
                      <a:endParaRPr lang="en-US" sz="900" b="1" dirty="0">
                        <a:effectLst/>
                      </a:endParaRPr>
                    </a:p>
                    <a:p>
                      <a:pPr marL="0" marR="0">
                        <a:lnSpc>
                          <a:spcPct val="150000"/>
                        </a:lnSpc>
                        <a:spcBef>
                          <a:spcPts val="0"/>
                        </a:spcBef>
                        <a:spcAft>
                          <a:spcPts val="0"/>
                        </a:spcAft>
                      </a:pPr>
                      <a:r>
                        <a:rPr lang="en-US" sz="1100" b="1" dirty="0">
                          <a:ln>
                            <a:noFill/>
                          </a:ln>
                          <a:effectLst/>
                        </a:rPr>
                        <a:t>247      </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639" marR="27639" marT="27639" marB="27639">
                    <a:solidFill>
                      <a:srgbClr val="FFBA97"/>
                    </a:solidFill>
                  </a:tcPr>
                </a:tc>
                <a:tc>
                  <a:txBody>
                    <a:bodyPr/>
                    <a:lstStyle/>
                    <a:p>
                      <a:pPr marL="0" marR="0">
                        <a:lnSpc>
                          <a:spcPct val="150000"/>
                        </a:lnSpc>
                        <a:spcBef>
                          <a:spcPts val="0"/>
                        </a:spcBef>
                        <a:spcAft>
                          <a:spcPts val="0"/>
                        </a:spcAft>
                      </a:pPr>
                      <a:r>
                        <a:rPr lang="en-US" sz="1100" b="1" dirty="0">
                          <a:ln>
                            <a:noFill/>
                          </a:ln>
                          <a:effectLst/>
                        </a:rPr>
                        <a:t>6.44</a:t>
                      </a:r>
                      <a:endParaRPr lang="en-US" sz="900" b="1" dirty="0">
                        <a:effectLst/>
                      </a:endParaRPr>
                    </a:p>
                    <a:p>
                      <a:pPr marL="0" marR="0">
                        <a:lnSpc>
                          <a:spcPct val="150000"/>
                        </a:lnSpc>
                        <a:spcBef>
                          <a:spcPts val="0"/>
                        </a:spcBef>
                        <a:spcAft>
                          <a:spcPts val="0"/>
                        </a:spcAft>
                      </a:pPr>
                      <a:r>
                        <a:rPr lang="en-US" sz="1100" b="1" dirty="0">
                          <a:ln>
                            <a:noFill/>
                          </a:ln>
                          <a:effectLst/>
                        </a:rPr>
                        <a:t>93.56</a:t>
                      </a:r>
                      <a:endParaRPr lang="en-US"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27639" marR="27639" marT="27639" marB="27639">
                    <a:solidFill>
                      <a:srgbClr val="FFBA97"/>
                    </a:solidFill>
                  </a:tcPr>
                </a:tc>
                <a:extLst>
                  <a:ext uri="{0D108BD9-81ED-4DB2-BD59-A6C34878D82A}">
                    <a16:rowId xmlns:a16="http://schemas.microsoft.com/office/drawing/2014/main" val="888992530"/>
                  </a:ext>
                </a:extLst>
              </a:tr>
            </a:tbl>
          </a:graphicData>
        </a:graphic>
      </p:graphicFrame>
    </p:spTree>
    <p:extLst>
      <p:ext uri="{BB962C8B-B14F-4D97-AF65-F5344CB8AC3E}">
        <p14:creationId xmlns:p14="http://schemas.microsoft.com/office/powerpoint/2010/main" val="2583748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2953" y="282785"/>
            <a:ext cx="10353761" cy="914400"/>
          </a:xfrm>
        </p:spPr>
        <p:txBody>
          <a:bodyPr>
            <a:normAutofit fontScale="90000"/>
          </a:bodyPr>
          <a:lstStyle/>
          <a:p>
            <a:br>
              <a:rPr lang="en-US" sz="3100" dirty="0">
                <a:effectLst/>
                <a:latin typeface="Calibri" panose="020F0502020204030204" pitchFamily="34" charset="0"/>
                <a:ea typeface="Calibri" panose="020F0502020204030204" pitchFamily="34" charset="0"/>
                <a:cs typeface="Times New Roman" panose="02020603050405020304" pitchFamily="18" charset="0"/>
              </a:rPr>
            </a:br>
            <a:r>
              <a:rPr lang="en-US" sz="4400" dirty="0">
                <a:effectLst/>
                <a:latin typeface="Calibri" panose="020F0502020204030204" pitchFamily="34" charset="0"/>
                <a:ea typeface="Calibri" panose="020F0502020204030204" pitchFamily="34" charset="0"/>
                <a:cs typeface="Times New Roman" panose="02020603050405020304" pitchFamily="18" charset="0"/>
              </a:rPr>
              <a:t>PRIMARY results</a:t>
            </a:r>
            <a:br>
              <a:rPr lang="en-US" sz="3100" dirty="0">
                <a:effectLst/>
                <a:latin typeface="Calibri" panose="020F0502020204030204" pitchFamily="34" charset="0"/>
                <a:ea typeface="Calibri" panose="020F0502020204030204" pitchFamily="34" charset="0"/>
                <a:cs typeface="Times New Roman" panose="02020603050405020304" pitchFamily="18" charset="0"/>
              </a:rPr>
            </a:br>
            <a:r>
              <a:rPr lang="en-US" sz="3100" dirty="0">
                <a:effectLst/>
                <a:latin typeface="Calibri" panose="020F0502020204030204" pitchFamily="34" charset="0"/>
                <a:ea typeface="Calibri" panose="020F0502020204030204" pitchFamily="34" charset="0"/>
                <a:cs typeface="Times New Roman" panose="02020603050405020304" pitchFamily="18" charset="0"/>
              </a:rPr>
              <a:t>Marginal Effect of Probit Models </a:t>
            </a:r>
            <a:br>
              <a:rPr lang="en-US" sz="2700" dirty="0">
                <a:effectLst/>
                <a:latin typeface="Calibri" panose="020F0502020204030204" pitchFamily="34" charset="0"/>
                <a:ea typeface="Calibri" panose="020F0502020204030204" pitchFamily="34" charset="0"/>
                <a:cs typeface="Times New Roman" panose="02020603050405020304" pitchFamily="18" charset="0"/>
              </a:rPr>
            </a:br>
            <a:r>
              <a:rPr lang="en-US" sz="27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the Determinants of Moonlighting for  the Public Sector, and the Private Formal Sector</a:t>
            </a:r>
            <a:br>
              <a:rPr lang="en-US" sz="2400" dirty="0">
                <a:uFill>
                  <a:solidFill>
                    <a:srgbClr val="000000"/>
                  </a:solidFill>
                </a:uFill>
                <a:latin typeface="Times New Roman" panose="02020603050405020304" pitchFamily="18" charset="0"/>
                <a:ea typeface="Arial Unicode MS"/>
                <a:cs typeface="Arial Unicode MS"/>
              </a:rPr>
            </a:br>
            <a:endParaRPr lang="en-US" sz="2400" dirty="0"/>
          </a:p>
        </p:txBody>
      </p:sp>
      <p:sp>
        <p:nvSpPr>
          <p:cNvPr id="5" name="Content Placeholder 4">
            <a:extLst>
              <a:ext uri="{FF2B5EF4-FFF2-40B4-BE49-F238E27FC236}">
                <a16:creationId xmlns:a16="http://schemas.microsoft.com/office/drawing/2014/main" id="{624E03C4-C21F-48BC-959C-E155DBB56349}"/>
              </a:ext>
            </a:extLst>
          </p:cNvPr>
          <p:cNvSpPr>
            <a:spLocks noGrp="1"/>
          </p:cNvSpPr>
          <p:nvPr>
            <p:ph idx="1"/>
          </p:nvPr>
        </p:nvSpPr>
        <p:spPr>
          <a:xfrm>
            <a:off x="6250695" y="2096064"/>
            <a:ext cx="5016860" cy="3695136"/>
          </a:xfrm>
        </p:spPr>
        <p:txBody>
          <a:bodyPr>
            <a:normAutofit/>
          </a:bodyPr>
          <a:lstStyle/>
          <a:p>
            <a:endParaRPr lang="en-US" dirty="0">
              <a:ln>
                <a:noFill/>
              </a:ln>
              <a:effectLst/>
              <a:uFill>
                <a:solidFill>
                  <a:srgbClr val="000000"/>
                </a:solidFill>
              </a:uFill>
              <a:latin typeface="Times New Roman" panose="02020603050405020304" pitchFamily="18" charset="0"/>
              <a:ea typeface="Arial Unicode MS"/>
              <a:cs typeface="Arial Unicode MS"/>
            </a:endParaRPr>
          </a:p>
          <a:p>
            <a:endParaRPr lang="en-US" dirty="0">
              <a:uFill>
                <a:solidFill>
                  <a:srgbClr val="000000"/>
                </a:solidFill>
              </a:uFill>
              <a:latin typeface="Times New Roman" panose="02020603050405020304" pitchFamily="18" charset="0"/>
              <a:ea typeface="Arial Unicode MS"/>
              <a:cs typeface="Arial Unicode MS"/>
            </a:endParaRPr>
          </a:p>
          <a:p>
            <a:endParaRPr lang="en-US" dirty="0">
              <a:ln>
                <a:noFill/>
              </a:ln>
              <a:effectLst/>
              <a:uFill>
                <a:solidFill>
                  <a:srgbClr val="000000"/>
                </a:solidFill>
              </a:uFill>
              <a:latin typeface="Times New Roman" panose="02020603050405020304" pitchFamily="18" charset="0"/>
              <a:ea typeface="Arial Unicode MS"/>
              <a:cs typeface="Arial Unicode MS"/>
            </a:endParaRPr>
          </a:p>
          <a:p>
            <a:endParaRPr lang="en-US" dirty="0">
              <a:uFill>
                <a:solidFill>
                  <a:srgbClr val="000000"/>
                </a:solidFill>
              </a:uFill>
              <a:latin typeface="Times New Roman" panose="02020603050405020304" pitchFamily="18" charset="0"/>
              <a:ea typeface="Arial Unicode MS"/>
              <a:cs typeface="Arial Unicode MS"/>
            </a:endParaRPr>
          </a:p>
          <a:p>
            <a:endParaRPr lang="en-US" dirty="0">
              <a:ln>
                <a:noFill/>
              </a:ln>
              <a:effectLst/>
              <a:uFill>
                <a:solidFill>
                  <a:srgbClr val="000000"/>
                </a:solidFill>
              </a:uFill>
              <a:latin typeface="Times New Roman" panose="02020603050405020304" pitchFamily="18" charset="0"/>
              <a:ea typeface="Arial Unicode MS"/>
              <a:cs typeface="Arial Unicode MS"/>
            </a:endParaRPr>
          </a:p>
          <a:p>
            <a:endParaRPr lang="en-US" dirty="0">
              <a:uFill>
                <a:solidFill>
                  <a:srgbClr val="000000"/>
                </a:solidFill>
              </a:uFill>
              <a:latin typeface="Times New Roman" panose="02020603050405020304" pitchFamily="18" charset="0"/>
              <a:ea typeface="Arial Unicode MS"/>
              <a:cs typeface="Arial Unicode MS"/>
            </a:endParaRPr>
          </a:p>
          <a:p>
            <a:endParaRPr lang="en-US" dirty="0">
              <a:ln>
                <a:noFill/>
              </a:ln>
              <a:effectLst/>
              <a:uFill>
                <a:solidFill>
                  <a:srgbClr val="000000"/>
                </a:solidFill>
              </a:uFill>
              <a:latin typeface="Times New Roman" panose="02020603050405020304" pitchFamily="18" charset="0"/>
              <a:ea typeface="Arial Unicode MS"/>
              <a:cs typeface="Arial Unicode MS"/>
            </a:endParaRPr>
          </a:p>
          <a:p>
            <a:endParaRPr lang="en-US" dirty="0">
              <a:uFill>
                <a:solidFill>
                  <a:srgbClr val="000000"/>
                </a:solidFill>
              </a:uFill>
              <a:latin typeface="Times New Roman" panose="02020603050405020304" pitchFamily="18" charset="0"/>
              <a:ea typeface="Arial Unicode MS"/>
              <a:cs typeface="Arial Unicode MS"/>
            </a:endParaRPr>
          </a:p>
          <a:p>
            <a:endParaRPr lang="en-US" dirty="0">
              <a:ln>
                <a:noFill/>
              </a:ln>
              <a:effectLst/>
              <a:uFill>
                <a:solidFill>
                  <a:srgbClr val="000000"/>
                </a:solidFill>
              </a:uFill>
              <a:latin typeface="Times New Roman" panose="02020603050405020304" pitchFamily="18" charset="0"/>
              <a:ea typeface="Arial Unicode MS"/>
              <a:cs typeface="Arial Unicode MS"/>
            </a:endParaRPr>
          </a:p>
          <a:p>
            <a:endParaRPr lang="en-US" dirty="0">
              <a:ln>
                <a:noFill/>
              </a:ln>
              <a:effectLst/>
              <a:uFill>
                <a:solidFill>
                  <a:srgbClr val="000000"/>
                </a:solidFill>
              </a:uFill>
              <a:latin typeface="Times New Roman" panose="02020603050405020304" pitchFamily="18" charset="0"/>
              <a:ea typeface="Arial Unicode MS"/>
              <a:cs typeface="Arial Unicode MS"/>
            </a:endParaRPr>
          </a:p>
          <a:p>
            <a:endParaRPr lang="en-US" dirty="0"/>
          </a:p>
        </p:txBody>
      </p:sp>
      <p:graphicFrame>
        <p:nvGraphicFramePr>
          <p:cNvPr id="3" name="Table 2">
            <a:extLst>
              <a:ext uri="{FF2B5EF4-FFF2-40B4-BE49-F238E27FC236}">
                <a16:creationId xmlns:a16="http://schemas.microsoft.com/office/drawing/2014/main" id="{BEE35C8F-A127-7EAF-14CB-1063057FDCB3}"/>
              </a:ext>
            </a:extLst>
          </p:cNvPr>
          <p:cNvGraphicFramePr>
            <a:graphicFrameLocks noGrp="1"/>
          </p:cNvGraphicFramePr>
          <p:nvPr>
            <p:extLst>
              <p:ext uri="{D42A27DB-BD31-4B8C-83A1-F6EECF244321}">
                <p14:modId xmlns:p14="http://schemas.microsoft.com/office/powerpoint/2010/main" val="667416015"/>
              </p:ext>
            </p:extLst>
          </p:nvPr>
        </p:nvGraphicFramePr>
        <p:xfrm>
          <a:off x="1876926" y="1678418"/>
          <a:ext cx="8037094" cy="5173609"/>
        </p:xfrm>
        <a:graphic>
          <a:graphicData uri="http://schemas.openxmlformats.org/drawingml/2006/table">
            <a:tbl>
              <a:tblPr firstRow="1" firstCol="1" bandRow="1">
                <a:tableStyleId>{69CF1AB2-1976-4502-BF36-3FF5EA218861}</a:tableStyleId>
              </a:tblPr>
              <a:tblGrid>
                <a:gridCol w="2386125">
                  <a:extLst>
                    <a:ext uri="{9D8B030D-6E8A-4147-A177-3AD203B41FA5}">
                      <a16:colId xmlns:a16="http://schemas.microsoft.com/office/drawing/2014/main" val="3014114385"/>
                    </a:ext>
                  </a:extLst>
                </a:gridCol>
                <a:gridCol w="2513475">
                  <a:extLst>
                    <a:ext uri="{9D8B030D-6E8A-4147-A177-3AD203B41FA5}">
                      <a16:colId xmlns:a16="http://schemas.microsoft.com/office/drawing/2014/main" val="2453298243"/>
                    </a:ext>
                  </a:extLst>
                </a:gridCol>
                <a:gridCol w="3137494">
                  <a:extLst>
                    <a:ext uri="{9D8B030D-6E8A-4147-A177-3AD203B41FA5}">
                      <a16:colId xmlns:a16="http://schemas.microsoft.com/office/drawing/2014/main" val="3800419260"/>
                    </a:ext>
                  </a:extLst>
                </a:gridCol>
              </a:tblGrid>
              <a:tr h="347121">
                <a:tc>
                  <a:txBody>
                    <a:bodyPr/>
                    <a:lstStyle/>
                    <a:p>
                      <a:pPr marL="0" marR="0" algn="just" fontAlgn="t">
                        <a:lnSpc>
                          <a:spcPct val="107000"/>
                        </a:lnSpc>
                        <a:spcBef>
                          <a:spcPts val="0"/>
                        </a:spcBef>
                        <a:spcAft>
                          <a:spcPts val="0"/>
                        </a:spcAft>
                      </a:pPr>
                      <a:r>
                        <a:rPr lang="en-US" sz="1600" b="1" u="none" strike="noStrike">
                          <a:solidFill>
                            <a:schemeClr val="bg1"/>
                          </a:solidFill>
                          <a:effectLst/>
                        </a:rPr>
                        <a:t>Variables</a:t>
                      </a:r>
                      <a:endParaRPr lang="en-US" sz="1600" b="1" i="0" u="none" strike="noStrike">
                        <a:solidFill>
                          <a:schemeClr val="bg1"/>
                        </a:solidFill>
                        <a:effectLst/>
                        <a:latin typeface="Arial" panose="020B0604020202020204" pitchFamily="34" charset="0"/>
                      </a:endParaRPr>
                    </a:p>
                  </a:txBody>
                  <a:tcPr marL="17369" marR="17369" marT="2413" marB="0"/>
                </a:tc>
                <a:tc>
                  <a:txBody>
                    <a:bodyPr/>
                    <a:lstStyle/>
                    <a:p>
                      <a:pPr marL="0" marR="0" algn="just" fontAlgn="t">
                        <a:lnSpc>
                          <a:spcPct val="107000"/>
                        </a:lnSpc>
                        <a:spcBef>
                          <a:spcPts val="0"/>
                        </a:spcBef>
                        <a:spcAft>
                          <a:spcPts val="0"/>
                        </a:spcAft>
                      </a:pPr>
                      <a:r>
                        <a:rPr lang="en-US" sz="1600" b="1" u="none" strike="noStrike">
                          <a:solidFill>
                            <a:schemeClr val="bg1"/>
                          </a:solidFill>
                          <a:effectLst/>
                        </a:rPr>
                        <a:t>Marginal effect for public </a:t>
                      </a:r>
                      <a:endParaRPr lang="en-US" sz="1600" b="1" i="0" u="none" strike="noStrike">
                        <a:solidFill>
                          <a:schemeClr val="bg1"/>
                        </a:solidFill>
                        <a:effectLst/>
                        <a:latin typeface="Arial" panose="020B0604020202020204" pitchFamily="34" charset="0"/>
                      </a:endParaRPr>
                    </a:p>
                  </a:txBody>
                  <a:tcPr marL="17369" marR="17369" marT="2413" marB="0"/>
                </a:tc>
                <a:tc>
                  <a:txBody>
                    <a:bodyPr/>
                    <a:lstStyle/>
                    <a:p>
                      <a:pPr marL="0" marR="0" algn="just" fontAlgn="t">
                        <a:lnSpc>
                          <a:spcPct val="107000"/>
                        </a:lnSpc>
                        <a:spcBef>
                          <a:spcPts val="0"/>
                        </a:spcBef>
                        <a:spcAft>
                          <a:spcPts val="0"/>
                        </a:spcAft>
                      </a:pPr>
                      <a:r>
                        <a:rPr lang="en-US" sz="1600" b="1" u="none" strike="noStrike">
                          <a:solidFill>
                            <a:schemeClr val="bg1"/>
                          </a:solidFill>
                          <a:effectLst/>
                        </a:rPr>
                        <a:t>Marginal effect for private formal</a:t>
                      </a:r>
                      <a:endParaRPr lang="en-US" sz="1600" b="1" i="0" u="none" strike="noStrike">
                        <a:solidFill>
                          <a:schemeClr val="bg1"/>
                        </a:solidFill>
                        <a:effectLst/>
                        <a:latin typeface="Arial" panose="020B0604020202020204" pitchFamily="34" charset="0"/>
                      </a:endParaRPr>
                    </a:p>
                  </a:txBody>
                  <a:tcPr marL="17369" marR="17369" marT="2413" marB="0"/>
                </a:tc>
                <a:extLst>
                  <a:ext uri="{0D108BD9-81ED-4DB2-BD59-A6C34878D82A}">
                    <a16:rowId xmlns:a16="http://schemas.microsoft.com/office/drawing/2014/main" val="1238396967"/>
                  </a:ext>
                </a:extLst>
              </a:tr>
              <a:tr h="175072">
                <a:tc>
                  <a:txBody>
                    <a:bodyPr/>
                    <a:lstStyle/>
                    <a:p>
                      <a:pPr marL="0" marR="0" algn="l" fontAlgn="t">
                        <a:lnSpc>
                          <a:spcPct val="107000"/>
                        </a:lnSpc>
                        <a:spcBef>
                          <a:spcPts val="0"/>
                        </a:spcBef>
                        <a:spcAft>
                          <a:spcPts val="0"/>
                        </a:spcAft>
                      </a:pPr>
                      <a:r>
                        <a:rPr lang="en-US" sz="1600" b="1" u="none" strike="noStrike" dirty="0">
                          <a:ln>
                            <a:noFill/>
                          </a:ln>
                          <a:solidFill>
                            <a:schemeClr val="bg1"/>
                          </a:solidFill>
                          <a:effectLst/>
                        </a:rPr>
                        <a:t>Earnings</a:t>
                      </a:r>
                      <a:endParaRPr lang="en-US" sz="1600" b="1" i="0" u="none" strike="noStrike" dirty="0">
                        <a:solidFill>
                          <a:schemeClr val="bg1"/>
                        </a:solidFill>
                        <a:effectLst/>
                        <a:latin typeface="Arial" panose="020B0604020202020204" pitchFamily="34" charset="0"/>
                      </a:endParaRPr>
                    </a:p>
                  </a:txBody>
                  <a:tcPr marL="17369" marR="17369" marT="2413" marB="0">
                    <a:solidFill>
                      <a:srgbClr val="92D050"/>
                    </a:solidFill>
                  </a:tcPr>
                </a:tc>
                <a:tc>
                  <a:txBody>
                    <a:bodyPr/>
                    <a:lstStyle/>
                    <a:p>
                      <a:pPr marL="0" marR="0" algn="ctr" fontAlgn="t">
                        <a:lnSpc>
                          <a:spcPct val="107000"/>
                        </a:lnSpc>
                        <a:spcBef>
                          <a:spcPts val="0"/>
                        </a:spcBef>
                        <a:spcAft>
                          <a:spcPts val="0"/>
                        </a:spcAft>
                      </a:pPr>
                      <a:r>
                        <a:rPr lang="en-US" sz="1600" b="1" u="none" strike="noStrike">
                          <a:ln>
                            <a:noFill/>
                          </a:ln>
                          <a:solidFill>
                            <a:schemeClr val="bg1"/>
                          </a:solidFill>
                          <a:effectLst/>
                        </a:rPr>
                        <a:t>-0.038</a:t>
                      </a:r>
                      <a:r>
                        <a:rPr lang="en-US" sz="1600" b="1" u="none" strike="noStrike" baseline="30000">
                          <a:ln>
                            <a:noFill/>
                          </a:ln>
                          <a:solidFill>
                            <a:schemeClr val="bg1"/>
                          </a:solidFill>
                          <a:effectLst/>
                        </a:rPr>
                        <a:t>**</a:t>
                      </a:r>
                      <a:endParaRPr lang="en-US" sz="1600" b="1" i="0" u="none" strike="noStrike">
                        <a:solidFill>
                          <a:schemeClr val="bg1"/>
                        </a:solidFill>
                        <a:effectLst/>
                        <a:latin typeface="Arial" panose="020B0604020202020204" pitchFamily="34" charset="0"/>
                      </a:endParaRPr>
                    </a:p>
                  </a:txBody>
                  <a:tcPr marL="17369" marR="17369" marT="2413" marB="0">
                    <a:solidFill>
                      <a:srgbClr val="92D050"/>
                    </a:solidFill>
                  </a:tcPr>
                </a:tc>
                <a:tc>
                  <a:txBody>
                    <a:bodyPr/>
                    <a:lstStyle/>
                    <a:p>
                      <a:pPr marL="0" marR="0" algn="ctr" fontAlgn="t">
                        <a:lnSpc>
                          <a:spcPct val="107000"/>
                        </a:lnSpc>
                        <a:spcBef>
                          <a:spcPts val="0"/>
                        </a:spcBef>
                        <a:spcAft>
                          <a:spcPts val="0"/>
                        </a:spcAft>
                      </a:pPr>
                      <a:r>
                        <a:rPr lang="en-US" sz="1600" b="1" u="none" strike="noStrike">
                          <a:ln>
                            <a:noFill/>
                          </a:ln>
                          <a:solidFill>
                            <a:schemeClr val="bg1"/>
                          </a:solidFill>
                          <a:effectLst/>
                        </a:rPr>
                        <a:t>-0.030</a:t>
                      </a:r>
                      <a:r>
                        <a:rPr lang="en-US" sz="1600" b="1" u="none" strike="noStrike" baseline="30000">
                          <a:ln>
                            <a:noFill/>
                          </a:ln>
                          <a:solidFill>
                            <a:schemeClr val="bg1"/>
                          </a:solidFill>
                          <a:effectLst/>
                        </a:rPr>
                        <a:t>***</a:t>
                      </a:r>
                      <a:endParaRPr lang="en-US" sz="1600" b="1" i="0" u="none" strike="noStrike">
                        <a:solidFill>
                          <a:schemeClr val="bg1"/>
                        </a:solidFill>
                        <a:effectLst/>
                        <a:latin typeface="Arial" panose="020B0604020202020204" pitchFamily="34" charset="0"/>
                      </a:endParaRPr>
                    </a:p>
                  </a:txBody>
                  <a:tcPr marL="17369" marR="17369" marT="2413" marB="0">
                    <a:solidFill>
                      <a:srgbClr val="92D050"/>
                    </a:solidFill>
                  </a:tcPr>
                </a:tc>
                <a:extLst>
                  <a:ext uri="{0D108BD9-81ED-4DB2-BD59-A6C34878D82A}">
                    <a16:rowId xmlns:a16="http://schemas.microsoft.com/office/drawing/2014/main" val="2748718205"/>
                  </a:ext>
                </a:extLst>
              </a:tr>
              <a:tr h="175072">
                <a:tc>
                  <a:txBody>
                    <a:bodyPr/>
                    <a:lstStyle/>
                    <a:p>
                      <a:pPr marL="0" marR="0" algn="l" fontAlgn="t">
                        <a:lnSpc>
                          <a:spcPct val="107000"/>
                        </a:lnSpc>
                        <a:spcBef>
                          <a:spcPts val="0"/>
                        </a:spcBef>
                        <a:spcAft>
                          <a:spcPts val="0"/>
                        </a:spcAft>
                      </a:pPr>
                      <a:r>
                        <a:rPr lang="en-US" sz="1600" b="1" u="none" strike="noStrike">
                          <a:solidFill>
                            <a:schemeClr val="bg1"/>
                          </a:solidFill>
                          <a:effectLst/>
                        </a:rPr>
                        <a:t> </a:t>
                      </a:r>
                      <a:endParaRPr lang="en-US" sz="1600" b="1" i="0" u="none" strike="noStrike">
                        <a:solidFill>
                          <a:schemeClr val="bg1"/>
                        </a:solidFill>
                        <a:effectLst/>
                        <a:latin typeface="Arial" panose="020B0604020202020204" pitchFamily="34" charset="0"/>
                      </a:endParaRPr>
                    </a:p>
                  </a:txBody>
                  <a:tcPr marL="17369" marR="17369" marT="2413" marB="0">
                    <a:solidFill>
                      <a:srgbClr val="92D050"/>
                    </a:solidFill>
                  </a:tcPr>
                </a:tc>
                <a:tc>
                  <a:txBody>
                    <a:bodyPr/>
                    <a:lstStyle/>
                    <a:p>
                      <a:pPr marL="0" marR="0" algn="ctr" fontAlgn="t">
                        <a:lnSpc>
                          <a:spcPct val="107000"/>
                        </a:lnSpc>
                        <a:spcBef>
                          <a:spcPts val="0"/>
                        </a:spcBef>
                        <a:spcAft>
                          <a:spcPts val="0"/>
                        </a:spcAft>
                      </a:pPr>
                      <a:r>
                        <a:rPr lang="en-US" sz="1600" b="1" u="none" strike="noStrike" dirty="0">
                          <a:ln>
                            <a:noFill/>
                          </a:ln>
                          <a:solidFill>
                            <a:schemeClr val="bg1"/>
                          </a:solidFill>
                          <a:effectLst/>
                        </a:rPr>
                        <a:t>(0.014)</a:t>
                      </a:r>
                      <a:endParaRPr lang="en-US" sz="1600" b="1" i="0" u="none" strike="noStrike" dirty="0">
                        <a:solidFill>
                          <a:schemeClr val="bg1"/>
                        </a:solidFill>
                        <a:effectLst/>
                        <a:latin typeface="Arial" panose="020B0604020202020204" pitchFamily="34" charset="0"/>
                      </a:endParaRPr>
                    </a:p>
                  </a:txBody>
                  <a:tcPr marL="17369" marR="17369" marT="2413" marB="0">
                    <a:solidFill>
                      <a:srgbClr val="92D050"/>
                    </a:solidFill>
                  </a:tcPr>
                </a:tc>
                <a:tc>
                  <a:txBody>
                    <a:bodyPr/>
                    <a:lstStyle/>
                    <a:p>
                      <a:pPr marL="0" marR="0" algn="ctr" fontAlgn="t">
                        <a:lnSpc>
                          <a:spcPct val="107000"/>
                        </a:lnSpc>
                        <a:spcBef>
                          <a:spcPts val="0"/>
                        </a:spcBef>
                        <a:spcAft>
                          <a:spcPts val="0"/>
                        </a:spcAft>
                      </a:pPr>
                      <a:r>
                        <a:rPr lang="en-US" sz="1600" b="1" u="none" strike="noStrike" dirty="0">
                          <a:ln>
                            <a:noFill/>
                          </a:ln>
                          <a:solidFill>
                            <a:schemeClr val="bg1"/>
                          </a:solidFill>
                          <a:effectLst/>
                        </a:rPr>
                        <a:t>(0.006)</a:t>
                      </a:r>
                      <a:endParaRPr lang="en-US" sz="1600" b="1" i="0" u="none" strike="noStrike" dirty="0">
                        <a:solidFill>
                          <a:schemeClr val="bg1"/>
                        </a:solidFill>
                        <a:effectLst/>
                        <a:latin typeface="Arial" panose="020B0604020202020204" pitchFamily="34" charset="0"/>
                      </a:endParaRPr>
                    </a:p>
                  </a:txBody>
                  <a:tcPr marL="17369" marR="17369" marT="2413" marB="0">
                    <a:solidFill>
                      <a:srgbClr val="92D050"/>
                    </a:solidFill>
                  </a:tcPr>
                </a:tc>
                <a:extLst>
                  <a:ext uri="{0D108BD9-81ED-4DB2-BD59-A6C34878D82A}">
                    <a16:rowId xmlns:a16="http://schemas.microsoft.com/office/drawing/2014/main" val="3089150619"/>
                  </a:ext>
                </a:extLst>
              </a:tr>
              <a:tr h="175072">
                <a:tc>
                  <a:txBody>
                    <a:bodyPr/>
                    <a:lstStyle/>
                    <a:p>
                      <a:pPr marL="0" marR="0" algn="l" fontAlgn="t">
                        <a:lnSpc>
                          <a:spcPct val="107000"/>
                        </a:lnSpc>
                        <a:spcBef>
                          <a:spcPts val="0"/>
                        </a:spcBef>
                        <a:spcAft>
                          <a:spcPts val="0"/>
                        </a:spcAft>
                      </a:pPr>
                      <a:r>
                        <a:rPr lang="en-US" sz="1600" b="1" u="none" strike="noStrike">
                          <a:ln>
                            <a:noFill/>
                          </a:ln>
                          <a:solidFill>
                            <a:schemeClr val="bg1"/>
                          </a:solidFill>
                          <a:effectLst/>
                        </a:rPr>
                        <a:t>Age</a:t>
                      </a:r>
                      <a:endParaRPr lang="en-US" sz="1600" b="0" i="0" u="none" strike="noStrike">
                        <a:solidFill>
                          <a:schemeClr val="bg1"/>
                        </a:solidFill>
                        <a:effectLst/>
                        <a:latin typeface="Arial" panose="020B0604020202020204" pitchFamily="34" charset="0"/>
                      </a:endParaRPr>
                    </a:p>
                  </a:txBody>
                  <a:tcPr marL="17369" marR="17369" marT="2413" marB="0"/>
                </a:tc>
                <a:tc>
                  <a:txBody>
                    <a:bodyPr/>
                    <a:lstStyle/>
                    <a:p>
                      <a:pPr marL="0" marR="0" algn="ctr" fontAlgn="t">
                        <a:lnSpc>
                          <a:spcPct val="107000"/>
                        </a:lnSpc>
                        <a:spcBef>
                          <a:spcPts val="0"/>
                        </a:spcBef>
                        <a:spcAft>
                          <a:spcPts val="0"/>
                        </a:spcAft>
                      </a:pPr>
                      <a:r>
                        <a:rPr lang="en-US" sz="1600" b="0" u="none" strike="noStrike">
                          <a:ln>
                            <a:noFill/>
                          </a:ln>
                          <a:solidFill>
                            <a:schemeClr val="bg1"/>
                          </a:solidFill>
                          <a:effectLst/>
                        </a:rPr>
                        <a:t>0.0244</a:t>
                      </a:r>
                      <a:r>
                        <a:rPr lang="en-US" sz="1600" b="0" u="none" strike="noStrike" baseline="30000">
                          <a:ln>
                            <a:noFill/>
                          </a:ln>
                          <a:solidFill>
                            <a:schemeClr val="bg1"/>
                          </a:solidFill>
                          <a:effectLst/>
                        </a:rPr>
                        <a:t>***</a:t>
                      </a:r>
                      <a:endParaRPr lang="en-US" sz="1600" b="0" i="0" u="none" strike="noStrike">
                        <a:solidFill>
                          <a:schemeClr val="bg1"/>
                        </a:solidFill>
                        <a:effectLst/>
                        <a:latin typeface="Arial" panose="020B0604020202020204" pitchFamily="34" charset="0"/>
                      </a:endParaRPr>
                    </a:p>
                  </a:txBody>
                  <a:tcPr marL="17369" marR="17369" marT="2413" marB="0"/>
                </a:tc>
                <a:tc>
                  <a:txBody>
                    <a:bodyPr/>
                    <a:lstStyle/>
                    <a:p>
                      <a:pPr marL="0" marR="0" algn="ctr" fontAlgn="t">
                        <a:lnSpc>
                          <a:spcPct val="107000"/>
                        </a:lnSpc>
                        <a:spcBef>
                          <a:spcPts val="0"/>
                        </a:spcBef>
                        <a:spcAft>
                          <a:spcPts val="0"/>
                        </a:spcAft>
                      </a:pPr>
                      <a:r>
                        <a:rPr lang="en-US" sz="1600" b="0" u="none" strike="noStrike">
                          <a:ln>
                            <a:noFill/>
                          </a:ln>
                          <a:solidFill>
                            <a:schemeClr val="bg1"/>
                          </a:solidFill>
                          <a:effectLst/>
                        </a:rPr>
                        <a:t>0.0111</a:t>
                      </a:r>
                      <a:r>
                        <a:rPr lang="en-US" sz="1600" b="0" u="none" strike="noStrike" baseline="30000">
                          <a:ln>
                            <a:noFill/>
                          </a:ln>
                          <a:solidFill>
                            <a:schemeClr val="bg1"/>
                          </a:solidFill>
                          <a:effectLst/>
                        </a:rPr>
                        <a:t>***</a:t>
                      </a:r>
                      <a:endParaRPr lang="en-US" sz="1600" b="0" i="0" u="none" strike="noStrike">
                        <a:solidFill>
                          <a:schemeClr val="bg1"/>
                        </a:solidFill>
                        <a:effectLst/>
                        <a:latin typeface="Arial" panose="020B0604020202020204" pitchFamily="34" charset="0"/>
                      </a:endParaRPr>
                    </a:p>
                  </a:txBody>
                  <a:tcPr marL="17369" marR="17369" marT="2413" marB="0"/>
                </a:tc>
                <a:extLst>
                  <a:ext uri="{0D108BD9-81ED-4DB2-BD59-A6C34878D82A}">
                    <a16:rowId xmlns:a16="http://schemas.microsoft.com/office/drawing/2014/main" val="981171103"/>
                  </a:ext>
                </a:extLst>
              </a:tr>
              <a:tr h="175072">
                <a:tc>
                  <a:txBody>
                    <a:bodyPr/>
                    <a:lstStyle/>
                    <a:p>
                      <a:pPr marL="0" marR="0" algn="l" fontAlgn="t">
                        <a:lnSpc>
                          <a:spcPct val="107000"/>
                        </a:lnSpc>
                        <a:spcBef>
                          <a:spcPts val="0"/>
                        </a:spcBef>
                        <a:spcAft>
                          <a:spcPts val="0"/>
                        </a:spcAft>
                      </a:pPr>
                      <a:r>
                        <a:rPr lang="en-US" sz="1600" b="1" u="none" strike="noStrike">
                          <a:solidFill>
                            <a:schemeClr val="bg1"/>
                          </a:solidFill>
                          <a:effectLst/>
                        </a:rPr>
                        <a:t> </a:t>
                      </a:r>
                      <a:endParaRPr lang="en-US" sz="1600" b="0" i="0" u="none" strike="noStrike">
                        <a:solidFill>
                          <a:schemeClr val="bg1"/>
                        </a:solidFill>
                        <a:effectLst/>
                        <a:latin typeface="Arial" panose="020B0604020202020204" pitchFamily="34" charset="0"/>
                      </a:endParaRPr>
                    </a:p>
                  </a:txBody>
                  <a:tcPr marL="17369" marR="17369" marT="2413" marB="0"/>
                </a:tc>
                <a:tc>
                  <a:txBody>
                    <a:bodyPr/>
                    <a:lstStyle/>
                    <a:p>
                      <a:pPr marL="0" marR="0" algn="ctr" fontAlgn="t">
                        <a:lnSpc>
                          <a:spcPct val="107000"/>
                        </a:lnSpc>
                        <a:spcBef>
                          <a:spcPts val="0"/>
                        </a:spcBef>
                        <a:spcAft>
                          <a:spcPts val="0"/>
                        </a:spcAft>
                      </a:pPr>
                      <a:r>
                        <a:rPr lang="en-US" sz="1600" b="0" u="none" strike="noStrike">
                          <a:ln>
                            <a:noFill/>
                          </a:ln>
                          <a:solidFill>
                            <a:schemeClr val="bg1"/>
                          </a:solidFill>
                          <a:effectLst/>
                        </a:rPr>
                        <a:t>(0.0070)</a:t>
                      </a:r>
                      <a:endParaRPr lang="en-US" sz="1600" b="0" i="0" u="none" strike="noStrike">
                        <a:solidFill>
                          <a:schemeClr val="bg1"/>
                        </a:solidFill>
                        <a:effectLst/>
                        <a:latin typeface="Arial" panose="020B0604020202020204" pitchFamily="34" charset="0"/>
                      </a:endParaRPr>
                    </a:p>
                  </a:txBody>
                  <a:tcPr marL="17369" marR="17369" marT="2413" marB="0"/>
                </a:tc>
                <a:tc>
                  <a:txBody>
                    <a:bodyPr/>
                    <a:lstStyle/>
                    <a:p>
                      <a:pPr marL="0" marR="0" algn="ctr" fontAlgn="t">
                        <a:lnSpc>
                          <a:spcPct val="107000"/>
                        </a:lnSpc>
                        <a:spcBef>
                          <a:spcPts val="0"/>
                        </a:spcBef>
                        <a:spcAft>
                          <a:spcPts val="0"/>
                        </a:spcAft>
                      </a:pPr>
                      <a:r>
                        <a:rPr lang="en-US" sz="1600" b="0" u="none" strike="noStrike">
                          <a:ln>
                            <a:noFill/>
                          </a:ln>
                          <a:solidFill>
                            <a:schemeClr val="bg1"/>
                          </a:solidFill>
                          <a:effectLst/>
                        </a:rPr>
                        <a:t>(0.0026)</a:t>
                      </a:r>
                      <a:endParaRPr lang="en-US" sz="1600" b="0" i="0" u="none" strike="noStrike">
                        <a:solidFill>
                          <a:schemeClr val="bg1"/>
                        </a:solidFill>
                        <a:effectLst/>
                        <a:latin typeface="Arial" panose="020B0604020202020204" pitchFamily="34" charset="0"/>
                      </a:endParaRPr>
                    </a:p>
                  </a:txBody>
                  <a:tcPr marL="17369" marR="17369" marT="2413" marB="0"/>
                </a:tc>
                <a:extLst>
                  <a:ext uri="{0D108BD9-81ED-4DB2-BD59-A6C34878D82A}">
                    <a16:rowId xmlns:a16="http://schemas.microsoft.com/office/drawing/2014/main" val="2184984502"/>
                  </a:ext>
                </a:extLst>
              </a:tr>
              <a:tr h="175072">
                <a:tc>
                  <a:txBody>
                    <a:bodyPr/>
                    <a:lstStyle/>
                    <a:p>
                      <a:pPr marL="0" marR="0" algn="l" fontAlgn="t">
                        <a:lnSpc>
                          <a:spcPct val="107000"/>
                        </a:lnSpc>
                        <a:spcBef>
                          <a:spcPts val="0"/>
                        </a:spcBef>
                        <a:spcAft>
                          <a:spcPts val="0"/>
                        </a:spcAft>
                      </a:pPr>
                      <a:r>
                        <a:rPr lang="en-US" sz="1600" b="1" u="none" strike="noStrike" dirty="0">
                          <a:ln>
                            <a:noFill/>
                          </a:ln>
                          <a:solidFill>
                            <a:schemeClr val="bg1"/>
                          </a:solidFill>
                          <a:effectLst/>
                        </a:rPr>
                        <a:t>Job security</a:t>
                      </a:r>
                      <a:endParaRPr lang="en-US" sz="1600" b="0" i="0" u="none" strike="noStrike" dirty="0">
                        <a:solidFill>
                          <a:schemeClr val="bg1"/>
                        </a:solidFill>
                        <a:effectLst/>
                        <a:latin typeface="Arial" panose="020B0604020202020204" pitchFamily="34" charset="0"/>
                      </a:endParaRPr>
                    </a:p>
                  </a:txBody>
                  <a:tcPr marL="17369" marR="17369" marT="2413" marB="0"/>
                </a:tc>
                <a:tc>
                  <a:txBody>
                    <a:bodyPr/>
                    <a:lstStyle/>
                    <a:p>
                      <a:pPr marL="0" marR="0" algn="ctr" fontAlgn="t">
                        <a:lnSpc>
                          <a:spcPct val="107000"/>
                        </a:lnSpc>
                        <a:spcBef>
                          <a:spcPts val="0"/>
                        </a:spcBef>
                        <a:spcAft>
                          <a:spcPts val="0"/>
                        </a:spcAft>
                      </a:pPr>
                      <a:r>
                        <a:rPr lang="en-US" sz="1600" b="0" u="none" strike="noStrike" dirty="0">
                          <a:ln>
                            <a:noFill/>
                          </a:ln>
                          <a:solidFill>
                            <a:schemeClr val="bg1"/>
                          </a:solidFill>
                          <a:effectLst/>
                        </a:rPr>
                        <a:t>0.0334</a:t>
                      </a:r>
                      <a:endParaRPr lang="en-US" sz="1600" b="0" i="0" u="none" strike="noStrike" dirty="0">
                        <a:solidFill>
                          <a:schemeClr val="bg1"/>
                        </a:solidFill>
                        <a:effectLst/>
                        <a:latin typeface="Arial" panose="020B0604020202020204" pitchFamily="34" charset="0"/>
                      </a:endParaRPr>
                    </a:p>
                  </a:txBody>
                  <a:tcPr marL="17369" marR="17369" marT="2413" marB="0"/>
                </a:tc>
                <a:tc>
                  <a:txBody>
                    <a:bodyPr/>
                    <a:lstStyle/>
                    <a:p>
                      <a:pPr marL="0" marR="0" algn="ctr" fontAlgn="t">
                        <a:lnSpc>
                          <a:spcPct val="107000"/>
                        </a:lnSpc>
                        <a:spcBef>
                          <a:spcPts val="0"/>
                        </a:spcBef>
                        <a:spcAft>
                          <a:spcPts val="0"/>
                        </a:spcAft>
                      </a:pPr>
                      <a:r>
                        <a:rPr lang="en-US" sz="1600" b="0" u="none" strike="noStrike" dirty="0">
                          <a:ln>
                            <a:noFill/>
                          </a:ln>
                          <a:solidFill>
                            <a:schemeClr val="bg1"/>
                          </a:solidFill>
                          <a:effectLst/>
                        </a:rPr>
                        <a:t>0.0677</a:t>
                      </a:r>
                      <a:r>
                        <a:rPr lang="en-US" sz="1600" b="0" u="none" strike="noStrike" baseline="30000" dirty="0">
                          <a:ln>
                            <a:noFill/>
                          </a:ln>
                          <a:solidFill>
                            <a:schemeClr val="bg1"/>
                          </a:solidFill>
                          <a:effectLst/>
                        </a:rPr>
                        <a:t>***</a:t>
                      </a:r>
                      <a:endParaRPr lang="en-US" sz="1600" b="0" i="0" u="none" strike="noStrike" dirty="0">
                        <a:solidFill>
                          <a:schemeClr val="bg1"/>
                        </a:solidFill>
                        <a:effectLst/>
                        <a:latin typeface="Arial" panose="020B0604020202020204" pitchFamily="34" charset="0"/>
                      </a:endParaRPr>
                    </a:p>
                  </a:txBody>
                  <a:tcPr marL="17369" marR="17369" marT="2413" marB="0"/>
                </a:tc>
                <a:extLst>
                  <a:ext uri="{0D108BD9-81ED-4DB2-BD59-A6C34878D82A}">
                    <a16:rowId xmlns:a16="http://schemas.microsoft.com/office/drawing/2014/main" val="2891979572"/>
                  </a:ext>
                </a:extLst>
              </a:tr>
              <a:tr h="175072">
                <a:tc>
                  <a:txBody>
                    <a:bodyPr/>
                    <a:lstStyle/>
                    <a:p>
                      <a:pPr marL="0" marR="0" algn="l" fontAlgn="t">
                        <a:lnSpc>
                          <a:spcPct val="107000"/>
                        </a:lnSpc>
                        <a:spcBef>
                          <a:spcPts val="0"/>
                        </a:spcBef>
                        <a:spcAft>
                          <a:spcPts val="0"/>
                        </a:spcAft>
                      </a:pPr>
                      <a:r>
                        <a:rPr lang="en-US" sz="1600" b="1" u="none" strike="noStrike">
                          <a:solidFill>
                            <a:schemeClr val="bg1"/>
                          </a:solidFill>
                          <a:effectLst/>
                        </a:rPr>
                        <a:t> </a:t>
                      </a:r>
                      <a:endParaRPr lang="en-US" sz="1600" b="0" i="0" u="none" strike="noStrike">
                        <a:solidFill>
                          <a:schemeClr val="bg1"/>
                        </a:solidFill>
                        <a:effectLst/>
                        <a:latin typeface="Arial" panose="020B0604020202020204" pitchFamily="34" charset="0"/>
                      </a:endParaRPr>
                    </a:p>
                  </a:txBody>
                  <a:tcPr marL="17369" marR="17369" marT="2413" marB="0"/>
                </a:tc>
                <a:tc>
                  <a:txBody>
                    <a:bodyPr/>
                    <a:lstStyle/>
                    <a:p>
                      <a:pPr marL="0" marR="0" algn="ctr" fontAlgn="t">
                        <a:lnSpc>
                          <a:spcPct val="107000"/>
                        </a:lnSpc>
                        <a:spcBef>
                          <a:spcPts val="0"/>
                        </a:spcBef>
                        <a:spcAft>
                          <a:spcPts val="0"/>
                        </a:spcAft>
                      </a:pPr>
                      <a:r>
                        <a:rPr lang="en-US" sz="1600" b="0" u="none" strike="noStrike">
                          <a:ln>
                            <a:noFill/>
                          </a:ln>
                          <a:solidFill>
                            <a:schemeClr val="bg1"/>
                          </a:solidFill>
                          <a:effectLst/>
                        </a:rPr>
                        <a:t>(0.0321)</a:t>
                      </a:r>
                      <a:endParaRPr lang="en-US" sz="1600" b="0" i="0" u="none" strike="noStrike">
                        <a:solidFill>
                          <a:schemeClr val="bg1"/>
                        </a:solidFill>
                        <a:effectLst/>
                        <a:latin typeface="Arial" panose="020B0604020202020204" pitchFamily="34" charset="0"/>
                      </a:endParaRPr>
                    </a:p>
                  </a:txBody>
                  <a:tcPr marL="17369" marR="17369" marT="2413" marB="0"/>
                </a:tc>
                <a:tc>
                  <a:txBody>
                    <a:bodyPr/>
                    <a:lstStyle/>
                    <a:p>
                      <a:pPr marL="0" marR="0" algn="ctr" fontAlgn="t">
                        <a:lnSpc>
                          <a:spcPct val="107000"/>
                        </a:lnSpc>
                        <a:spcBef>
                          <a:spcPts val="0"/>
                        </a:spcBef>
                        <a:spcAft>
                          <a:spcPts val="0"/>
                        </a:spcAft>
                      </a:pPr>
                      <a:r>
                        <a:rPr lang="en-US" sz="1600" b="0" u="none" strike="noStrike" dirty="0">
                          <a:ln>
                            <a:noFill/>
                          </a:ln>
                          <a:solidFill>
                            <a:schemeClr val="bg1"/>
                          </a:solidFill>
                          <a:effectLst/>
                        </a:rPr>
                        <a:t>(0.0130)</a:t>
                      </a:r>
                      <a:endParaRPr lang="en-US" sz="1600" b="0" i="0" u="none" strike="noStrike" dirty="0">
                        <a:solidFill>
                          <a:schemeClr val="bg1"/>
                        </a:solidFill>
                        <a:effectLst/>
                        <a:latin typeface="Arial" panose="020B0604020202020204" pitchFamily="34" charset="0"/>
                      </a:endParaRPr>
                    </a:p>
                  </a:txBody>
                  <a:tcPr marL="17369" marR="17369" marT="2413" marB="0"/>
                </a:tc>
                <a:extLst>
                  <a:ext uri="{0D108BD9-81ED-4DB2-BD59-A6C34878D82A}">
                    <a16:rowId xmlns:a16="http://schemas.microsoft.com/office/drawing/2014/main" val="2869115553"/>
                  </a:ext>
                </a:extLst>
              </a:tr>
              <a:tr h="175072">
                <a:tc>
                  <a:txBody>
                    <a:bodyPr/>
                    <a:lstStyle/>
                    <a:p>
                      <a:pPr marL="0" marR="0" algn="l" fontAlgn="t">
                        <a:lnSpc>
                          <a:spcPct val="107000"/>
                        </a:lnSpc>
                        <a:spcBef>
                          <a:spcPts val="0"/>
                        </a:spcBef>
                        <a:spcAft>
                          <a:spcPts val="0"/>
                        </a:spcAft>
                      </a:pPr>
                      <a:r>
                        <a:rPr lang="en-US" sz="1600" b="1" u="none" strike="noStrike">
                          <a:solidFill>
                            <a:schemeClr val="bg1"/>
                          </a:solidFill>
                          <a:effectLst/>
                        </a:rPr>
                        <a:t> </a:t>
                      </a:r>
                      <a:endParaRPr lang="en-US" sz="1600" b="0" i="0" u="none" strike="noStrike">
                        <a:solidFill>
                          <a:schemeClr val="bg1"/>
                        </a:solidFill>
                        <a:effectLst/>
                        <a:latin typeface="Arial" panose="020B0604020202020204" pitchFamily="34" charset="0"/>
                      </a:endParaRPr>
                    </a:p>
                  </a:txBody>
                  <a:tcPr marL="17369" marR="17369" marT="2413" marB="0"/>
                </a:tc>
                <a:tc>
                  <a:txBody>
                    <a:bodyPr/>
                    <a:lstStyle/>
                    <a:p>
                      <a:pPr marL="0" marR="0" algn="l" fontAlgn="t">
                        <a:lnSpc>
                          <a:spcPct val="107000"/>
                        </a:lnSpc>
                        <a:spcBef>
                          <a:spcPts val="0"/>
                        </a:spcBef>
                        <a:spcAft>
                          <a:spcPts val="0"/>
                        </a:spcAft>
                      </a:pPr>
                      <a:r>
                        <a:rPr lang="en-US" sz="1600" b="0" u="none" strike="noStrike">
                          <a:solidFill>
                            <a:schemeClr val="bg1"/>
                          </a:solidFill>
                          <a:effectLst/>
                        </a:rPr>
                        <a:t> </a:t>
                      </a:r>
                      <a:endParaRPr lang="en-US" sz="1600" b="0" i="0" u="none" strike="noStrike">
                        <a:solidFill>
                          <a:schemeClr val="bg1"/>
                        </a:solidFill>
                        <a:effectLst/>
                        <a:latin typeface="Arial" panose="020B0604020202020204" pitchFamily="34" charset="0"/>
                      </a:endParaRPr>
                    </a:p>
                  </a:txBody>
                  <a:tcPr marL="17369" marR="17369" marT="2413" marB="0"/>
                </a:tc>
                <a:tc>
                  <a:txBody>
                    <a:bodyPr/>
                    <a:lstStyle/>
                    <a:p>
                      <a:pPr marL="0" marR="0" algn="l" fontAlgn="t">
                        <a:lnSpc>
                          <a:spcPct val="107000"/>
                        </a:lnSpc>
                        <a:spcBef>
                          <a:spcPts val="0"/>
                        </a:spcBef>
                        <a:spcAft>
                          <a:spcPts val="0"/>
                        </a:spcAft>
                      </a:pPr>
                      <a:r>
                        <a:rPr lang="en-US" sz="1600" b="0" u="none" strike="noStrike">
                          <a:solidFill>
                            <a:schemeClr val="bg1"/>
                          </a:solidFill>
                          <a:effectLst/>
                        </a:rPr>
                        <a:t> </a:t>
                      </a:r>
                      <a:endParaRPr lang="en-US" sz="1600" b="0" i="0" u="none" strike="noStrike">
                        <a:solidFill>
                          <a:schemeClr val="bg1"/>
                        </a:solidFill>
                        <a:effectLst/>
                        <a:latin typeface="Arial" panose="020B0604020202020204" pitchFamily="34" charset="0"/>
                      </a:endParaRPr>
                    </a:p>
                  </a:txBody>
                  <a:tcPr marL="17369" marR="17369" marT="2413" marB="0"/>
                </a:tc>
                <a:extLst>
                  <a:ext uri="{0D108BD9-81ED-4DB2-BD59-A6C34878D82A}">
                    <a16:rowId xmlns:a16="http://schemas.microsoft.com/office/drawing/2014/main" val="248889666"/>
                  </a:ext>
                </a:extLst>
              </a:tr>
              <a:tr h="175072">
                <a:tc>
                  <a:txBody>
                    <a:bodyPr/>
                    <a:lstStyle/>
                    <a:p>
                      <a:pPr marL="0" marR="0" algn="l" fontAlgn="t">
                        <a:lnSpc>
                          <a:spcPct val="107000"/>
                        </a:lnSpc>
                        <a:spcBef>
                          <a:spcPts val="0"/>
                        </a:spcBef>
                        <a:spcAft>
                          <a:spcPts val="0"/>
                        </a:spcAft>
                      </a:pPr>
                      <a:r>
                        <a:rPr lang="en-US" sz="1600" b="1" u="none" strike="noStrike" dirty="0">
                          <a:ln>
                            <a:noFill/>
                          </a:ln>
                          <a:solidFill>
                            <a:schemeClr val="bg1"/>
                          </a:solidFill>
                          <a:effectLst/>
                        </a:rPr>
                        <a:t>Hours of work (main job)</a:t>
                      </a:r>
                      <a:endParaRPr lang="en-US" sz="1600" b="0" i="0" u="none" strike="noStrike" dirty="0">
                        <a:solidFill>
                          <a:schemeClr val="bg1"/>
                        </a:solidFill>
                        <a:effectLst/>
                        <a:latin typeface="Arial" panose="020B0604020202020204" pitchFamily="34" charset="0"/>
                      </a:endParaRPr>
                    </a:p>
                  </a:txBody>
                  <a:tcPr marL="17369" marR="17369" marT="2413" marB="0">
                    <a:solidFill>
                      <a:srgbClr val="92D050"/>
                    </a:solidFill>
                  </a:tcPr>
                </a:tc>
                <a:tc>
                  <a:txBody>
                    <a:bodyPr/>
                    <a:lstStyle/>
                    <a:p>
                      <a:pPr marL="0" marR="0" algn="ctr" fontAlgn="t">
                        <a:lnSpc>
                          <a:spcPct val="107000"/>
                        </a:lnSpc>
                        <a:spcBef>
                          <a:spcPts val="0"/>
                        </a:spcBef>
                        <a:spcAft>
                          <a:spcPts val="0"/>
                        </a:spcAft>
                      </a:pPr>
                      <a:r>
                        <a:rPr lang="en-US" sz="1600" b="0" u="none" strike="noStrike" dirty="0">
                          <a:ln>
                            <a:noFill/>
                          </a:ln>
                          <a:solidFill>
                            <a:schemeClr val="bg1"/>
                          </a:solidFill>
                          <a:effectLst/>
                        </a:rPr>
                        <a:t>-0.078</a:t>
                      </a:r>
                      <a:r>
                        <a:rPr lang="en-US" sz="1600" b="0" u="none" strike="noStrike" baseline="30000" dirty="0">
                          <a:ln>
                            <a:noFill/>
                          </a:ln>
                          <a:solidFill>
                            <a:schemeClr val="bg1"/>
                          </a:solidFill>
                          <a:effectLst/>
                        </a:rPr>
                        <a:t>***</a:t>
                      </a:r>
                      <a:endParaRPr lang="en-US" sz="1600" b="0" i="0" u="none" strike="noStrike" dirty="0">
                        <a:solidFill>
                          <a:schemeClr val="bg1"/>
                        </a:solidFill>
                        <a:effectLst/>
                        <a:latin typeface="Arial" panose="020B0604020202020204" pitchFamily="34" charset="0"/>
                      </a:endParaRPr>
                    </a:p>
                  </a:txBody>
                  <a:tcPr marL="17369" marR="17369" marT="2413" marB="0">
                    <a:solidFill>
                      <a:srgbClr val="92D050"/>
                    </a:solidFill>
                  </a:tcPr>
                </a:tc>
                <a:tc>
                  <a:txBody>
                    <a:bodyPr/>
                    <a:lstStyle/>
                    <a:p>
                      <a:pPr marL="0" marR="0" algn="ctr" fontAlgn="t">
                        <a:lnSpc>
                          <a:spcPct val="107000"/>
                        </a:lnSpc>
                        <a:spcBef>
                          <a:spcPts val="0"/>
                        </a:spcBef>
                        <a:spcAft>
                          <a:spcPts val="0"/>
                        </a:spcAft>
                      </a:pPr>
                      <a:r>
                        <a:rPr lang="en-US" sz="1600" b="0" u="none" strike="noStrike">
                          <a:ln>
                            <a:noFill/>
                          </a:ln>
                          <a:solidFill>
                            <a:schemeClr val="bg1"/>
                          </a:solidFill>
                          <a:effectLst/>
                        </a:rPr>
                        <a:t>-0.0545</a:t>
                      </a:r>
                      <a:r>
                        <a:rPr lang="en-US" sz="1600" b="0" u="none" strike="noStrike" baseline="30000">
                          <a:ln>
                            <a:noFill/>
                          </a:ln>
                          <a:solidFill>
                            <a:schemeClr val="bg1"/>
                          </a:solidFill>
                          <a:effectLst/>
                        </a:rPr>
                        <a:t>***</a:t>
                      </a:r>
                      <a:endParaRPr lang="en-US" sz="1600" b="0" i="0" u="none" strike="noStrike">
                        <a:solidFill>
                          <a:schemeClr val="bg1"/>
                        </a:solidFill>
                        <a:effectLst/>
                        <a:latin typeface="Arial" panose="020B0604020202020204" pitchFamily="34" charset="0"/>
                      </a:endParaRPr>
                    </a:p>
                  </a:txBody>
                  <a:tcPr marL="17369" marR="17369" marT="2413" marB="0">
                    <a:solidFill>
                      <a:srgbClr val="92D050"/>
                    </a:solidFill>
                  </a:tcPr>
                </a:tc>
                <a:extLst>
                  <a:ext uri="{0D108BD9-81ED-4DB2-BD59-A6C34878D82A}">
                    <a16:rowId xmlns:a16="http://schemas.microsoft.com/office/drawing/2014/main" val="2714409055"/>
                  </a:ext>
                </a:extLst>
              </a:tr>
              <a:tr h="175072">
                <a:tc>
                  <a:txBody>
                    <a:bodyPr/>
                    <a:lstStyle/>
                    <a:p>
                      <a:pPr marL="0" marR="0" algn="l" fontAlgn="t">
                        <a:lnSpc>
                          <a:spcPct val="107000"/>
                        </a:lnSpc>
                        <a:spcBef>
                          <a:spcPts val="0"/>
                        </a:spcBef>
                        <a:spcAft>
                          <a:spcPts val="0"/>
                        </a:spcAft>
                      </a:pPr>
                      <a:r>
                        <a:rPr lang="en-US" sz="1600" b="1" u="none" strike="noStrike">
                          <a:solidFill>
                            <a:schemeClr val="bg1"/>
                          </a:solidFill>
                          <a:effectLst/>
                        </a:rPr>
                        <a:t> </a:t>
                      </a:r>
                      <a:endParaRPr lang="en-US" sz="1600" b="0" i="0" u="none" strike="noStrike">
                        <a:solidFill>
                          <a:schemeClr val="bg1"/>
                        </a:solidFill>
                        <a:effectLst/>
                        <a:latin typeface="Arial" panose="020B0604020202020204" pitchFamily="34" charset="0"/>
                      </a:endParaRPr>
                    </a:p>
                  </a:txBody>
                  <a:tcPr marL="17369" marR="17369" marT="2413" marB="0">
                    <a:solidFill>
                      <a:srgbClr val="92D050"/>
                    </a:solidFill>
                  </a:tcPr>
                </a:tc>
                <a:tc>
                  <a:txBody>
                    <a:bodyPr/>
                    <a:lstStyle/>
                    <a:p>
                      <a:pPr marL="0" marR="0" algn="ctr" fontAlgn="t">
                        <a:lnSpc>
                          <a:spcPct val="107000"/>
                        </a:lnSpc>
                        <a:spcBef>
                          <a:spcPts val="0"/>
                        </a:spcBef>
                        <a:spcAft>
                          <a:spcPts val="0"/>
                        </a:spcAft>
                      </a:pPr>
                      <a:r>
                        <a:rPr lang="en-US" sz="1600" b="0" u="none" strike="noStrike">
                          <a:ln>
                            <a:noFill/>
                          </a:ln>
                          <a:solidFill>
                            <a:schemeClr val="bg1"/>
                          </a:solidFill>
                          <a:effectLst/>
                        </a:rPr>
                        <a:t>(0.0054)</a:t>
                      </a:r>
                      <a:endParaRPr lang="en-US" sz="1600" b="0" i="0" u="none" strike="noStrike">
                        <a:solidFill>
                          <a:schemeClr val="bg1"/>
                        </a:solidFill>
                        <a:effectLst/>
                        <a:latin typeface="Arial" panose="020B0604020202020204" pitchFamily="34" charset="0"/>
                      </a:endParaRPr>
                    </a:p>
                  </a:txBody>
                  <a:tcPr marL="17369" marR="17369" marT="2413" marB="0">
                    <a:solidFill>
                      <a:srgbClr val="92D050"/>
                    </a:solidFill>
                  </a:tcPr>
                </a:tc>
                <a:tc>
                  <a:txBody>
                    <a:bodyPr/>
                    <a:lstStyle/>
                    <a:p>
                      <a:pPr marL="0" marR="0" algn="ctr" fontAlgn="t">
                        <a:lnSpc>
                          <a:spcPct val="107000"/>
                        </a:lnSpc>
                        <a:spcBef>
                          <a:spcPts val="0"/>
                        </a:spcBef>
                        <a:spcAft>
                          <a:spcPts val="0"/>
                        </a:spcAft>
                      </a:pPr>
                      <a:r>
                        <a:rPr lang="en-US" sz="1600" b="0" u="none" strike="noStrike" dirty="0">
                          <a:ln>
                            <a:noFill/>
                          </a:ln>
                          <a:solidFill>
                            <a:schemeClr val="bg1"/>
                          </a:solidFill>
                          <a:effectLst/>
                        </a:rPr>
                        <a:t>(0.0027)</a:t>
                      </a:r>
                      <a:endParaRPr lang="en-US" sz="1600" b="0" i="0" u="none" strike="noStrike" dirty="0">
                        <a:solidFill>
                          <a:schemeClr val="bg1"/>
                        </a:solidFill>
                        <a:effectLst/>
                        <a:latin typeface="Arial" panose="020B0604020202020204" pitchFamily="34" charset="0"/>
                      </a:endParaRPr>
                    </a:p>
                  </a:txBody>
                  <a:tcPr marL="17369" marR="17369" marT="2413" marB="0">
                    <a:solidFill>
                      <a:srgbClr val="92D050"/>
                    </a:solidFill>
                  </a:tcPr>
                </a:tc>
                <a:extLst>
                  <a:ext uri="{0D108BD9-81ED-4DB2-BD59-A6C34878D82A}">
                    <a16:rowId xmlns:a16="http://schemas.microsoft.com/office/drawing/2014/main" val="2164305232"/>
                  </a:ext>
                </a:extLst>
              </a:tr>
              <a:tr h="175072">
                <a:tc>
                  <a:txBody>
                    <a:bodyPr/>
                    <a:lstStyle/>
                    <a:p>
                      <a:pPr marL="0" marR="0" algn="l" fontAlgn="t">
                        <a:lnSpc>
                          <a:spcPct val="107000"/>
                        </a:lnSpc>
                        <a:spcBef>
                          <a:spcPts val="0"/>
                        </a:spcBef>
                        <a:spcAft>
                          <a:spcPts val="0"/>
                        </a:spcAft>
                      </a:pPr>
                      <a:r>
                        <a:rPr lang="en-US" sz="1600" b="1" u="none" strike="noStrike">
                          <a:solidFill>
                            <a:schemeClr val="bg1"/>
                          </a:solidFill>
                          <a:effectLst/>
                        </a:rPr>
                        <a:t> </a:t>
                      </a:r>
                      <a:endParaRPr lang="en-US" sz="1600" b="0" i="0" u="none" strike="noStrike">
                        <a:solidFill>
                          <a:schemeClr val="bg1"/>
                        </a:solidFill>
                        <a:effectLst/>
                        <a:latin typeface="Arial" panose="020B0604020202020204" pitchFamily="34" charset="0"/>
                      </a:endParaRPr>
                    </a:p>
                  </a:txBody>
                  <a:tcPr marL="17369" marR="17369" marT="2413" marB="0"/>
                </a:tc>
                <a:tc>
                  <a:txBody>
                    <a:bodyPr/>
                    <a:lstStyle/>
                    <a:p>
                      <a:pPr marL="0" marR="0" algn="l" fontAlgn="t">
                        <a:lnSpc>
                          <a:spcPct val="107000"/>
                        </a:lnSpc>
                        <a:spcBef>
                          <a:spcPts val="0"/>
                        </a:spcBef>
                        <a:spcAft>
                          <a:spcPts val="0"/>
                        </a:spcAft>
                      </a:pPr>
                      <a:r>
                        <a:rPr lang="en-US" sz="1600" b="0" u="none" strike="noStrike">
                          <a:solidFill>
                            <a:schemeClr val="bg1"/>
                          </a:solidFill>
                          <a:effectLst/>
                        </a:rPr>
                        <a:t> </a:t>
                      </a:r>
                      <a:endParaRPr lang="en-US" sz="1600" b="0" i="0" u="none" strike="noStrike">
                        <a:solidFill>
                          <a:schemeClr val="bg1"/>
                        </a:solidFill>
                        <a:effectLst/>
                        <a:latin typeface="Arial" panose="020B0604020202020204" pitchFamily="34" charset="0"/>
                      </a:endParaRPr>
                    </a:p>
                  </a:txBody>
                  <a:tcPr marL="17369" marR="17369" marT="2413" marB="0"/>
                </a:tc>
                <a:tc>
                  <a:txBody>
                    <a:bodyPr/>
                    <a:lstStyle/>
                    <a:p>
                      <a:pPr marL="0" marR="0" algn="l" fontAlgn="t">
                        <a:lnSpc>
                          <a:spcPct val="107000"/>
                        </a:lnSpc>
                        <a:spcBef>
                          <a:spcPts val="0"/>
                        </a:spcBef>
                        <a:spcAft>
                          <a:spcPts val="0"/>
                        </a:spcAft>
                      </a:pPr>
                      <a:r>
                        <a:rPr lang="en-US" sz="1600" b="0" u="none" strike="noStrike">
                          <a:solidFill>
                            <a:schemeClr val="bg1"/>
                          </a:solidFill>
                          <a:effectLst/>
                        </a:rPr>
                        <a:t> </a:t>
                      </a:r>
                      <a:endParaRPr lang="en-US" sz="1600" b="0" i="0" u="none" strike="noStrike">
                        <a:solidFill>
                          <a:schemeClr val="bg1"/>
                        </a:solidFill>
                        <a:effectLst/>
                        <a:latin typeface="Arial" panose="020B0604020202020204" pitchFamily="34" charset="0"/>
                      </a:endParaRPr>
                    </a:p>
                  </a:txBody>
                  <a:tcPr marL="17369" marR="17369" marT="2413" marB="0"/>
                </a:tc>
                <a:extLst>
                  <a:ext uri="{0D108BD9-81ED-4DB2-BD59-A6C34878D82A}">
                    <a16:rowId xmlns:a16="http://schemas.microsoft.com/office/drawing/2014/main" val="1578437853"/>
                  </a:ext>
                </a:extLst>
              </a:tr>
              <a:tr h="175072">
                <a:tc>
                  <a:txBody>
                    <a:bodyPr/>
                    <a:lstStyle/>
                    <a:p>
                      <a:pPr marL="0" marR="0" algn="l" fontAlgn="t">
                        <a:lnSpc>
                          <a:spcPct val="107000"/>
                        </a:lnSpc>
                        <a:spcBef>
                          <a:spcPts val="0"/>
                        </a:spcBef>
                        <a:spcAft>
                          <a:spcPts val="0"/>
                        </a:spcAft>
                      </a:pPr>
                      <a:r>
                        <a:rPr lang="en-US" sz="1600" b="1" u="none" strike="noStrike">
                          <a:solidFill>
                            <a:schemeClr val="bg1"/>
                          </a:solidFill>
                          <a:effectLst/>
                        </a:rPr>
                        <a:t> </a:t>
                      </a:r>
                      <a:endParaRPr lang="en-US" sz="1600" b="0" i="0" u="none" strike="noStrike">
                        <a:solidFill>
                          <a:schemeClr val="bg1"/>
                        </a:solidFill>
                        <a:effectLst/>
                        <a:latin typeface="Arial" panose="020B0604020202020204" pitchFamily="34" charset="0"/>
                      </a:endParaRPr>
                    </a:p>
                  </a:txBody>
                  <a:tcPr marL="17369" marR="17369" marT="2413" marB="0"/>
                </a:tc>
                <a:tc>
                  <a:txBody>
                    <a:bodyPr/>
                    <a:lstStyle/>
                    <a:p>
                      <a:pPr marL="0" marR="0" algn="l" fontAlgn="t">
                        <a:lnSpc>
                          <a:spcPct val="107000"/>
                        </a:lnSpc>
                        <a:spcBef>
                          <a:spcPts val="0"/>
                        </a:spcBef>
                        <a:spcAft>
                          <a:spcPts val="0"/>
                        </a:spcAft>
                      </a:pPr>
                      <a:r>
                        <a:rPr lang="en-US" sz="1600" b="0" u="none" strike="noStrike">
                          <a:solidFill>
                            <a:schemeClr val="bg1"/>
                          </a:solidFill>
                          <a:effectLst/>
                        </a:rPr>
                        <a:t> </a:t>
                      </a:r>
                      <a:endParaRPr lang="en-US" sz="1600" b="0" i="0" u="none" strike="noStrike">
                        <a:solidFill>
                          <a:schemeClr val="bg1"/>
                        </a:solidFill>
                        <a:effectLst/>
                        <a:latin typeface="Arial" panose="020B0604020202020204" pitchFamily="34" charset="0"/>
                      </a:endParaRPr>
                    </a:p>
                  </a:txBody>
                  <a:tcPr marL="17369" marR="17369" marT="2413" marB="0"/>
                </a:tc>
                <a:tc>
                  <a:txBody>
                    <a:bodyPr/>
                    <a:lstStyle/>
                    <a:p>
                      <a:pPr marL="0" marR="0" algn="l" fontAlgn="t">
                        <a:lnSpc>
                          <a:spcPct val="107000"/>
                        </a:lnSpc>
                        <a:spcBef>
                          <a:spcPts val="0"/>
                        </a:spcBef>
                        <a:spcAft>
                          <a:spcPts val="0"/>
                        </a:spcAft>
                      </a:pPr>
                      <a:r>
                        <a:rPr lang="en-US" sz="1600" b="0" u="none" strike="noStrike" dirty="0">
                          <a:solidFill>
                            <a:schemeClr val="bg1"/>
                          </a:solidFill>
                          <a:effectLst/>
                        </a:rPr>
                        <a:t> </a:t>
                      </a:r>
                      <a:endParaRPr lang="en-US" sz="1600" b="0" i="0" u="none" strike="noStrike" dirty="0">
                        <a:solidFill>
                          <a:schemeClr val="bg1"/>
                        </a:solidFill>
                        <a:effectLst/>
                        <a:latin typeface="Arial" panose="020B0604020202020204" pitchFamily="34" charset="0"/>
                      </a:endParaRPr>
                    </a:p>
                  </a:txBody>
                  <a:tcPr marL="17369" marR="17369" marT="2413" marB="0"/>
                </a:tc>
                <a:extLst>
                  <a:ext uri="{0D108BD9-81ED-4DB2-BD59-A6C34878D82A}">
                    <a16:rowId xmlns:a16="http://schemas.microsoft.com/office/drawing/2014/main" val="3432473769"/>
                  </a:ext>
                </a:extLst>
              </a:tr>
              <a:tr h="175072">
                <a:tc>
                  <a:txBody>
                    <a:bodyPr/>
                    <a:lstStyle/>
                    <a:p>
                      <a:pPr marL="0" marR="0" algn="l" fontAlgn="t">
                        <a:lnSpc>
                          <a:spcPct val="107000"/>
                        </a:lnSpc>
                        <a:spcBef>
                          <a:spcPts val="0"/>
                        </a:spcBef>
                        <a:spcAft>
                          <a:spcPts val="0"/>
                        </a:spcAft>
                      </a:pPr>
                      <a:r>
                        <a:rPr lang="en-US" sz="1600" b="1" u="none" strike="noStrike">
                          <a:ln>
                            <a:noFill/>
                          </a:ln>
                          <a:solidFill>
                            <a:schemeClr val="bg1"/>
                          </a:solidFill>
                          <a:effectLst/>
                        </a:rPr>
                        <a:t>Male</a:t>
                      </a:r>
                      <a:endParaRPr lang="en-US" sz="1600" b="0" i="0" u="none" strike="noStrike">
                        <a:solidFill>
                          <a:schemeClr val="bg1"/>
                        </a:solidFill>
                        <a:effectLst/>
                        <a:latin typeface="Arial" panose="020B0604020202020204" pitchFamily="34" charset="0"/>
                      </a:endParaRPr>
                    </a:p>
                  </a:txBody>
                  <a:tcPr marL="17369" marR="17369" marT="2413" marB="0"/>
                </a:tc>
                <a:tc>
                  <a:txBody>
                    <a:bodyPr/>
                    <a:lstStyle/>
                    <a:p>
                      <a:pPr marL="0" marR="0" algn="ctr" fontAlgn="t">
                        <a:lnSpc>
                          <a:spcPct val="107000"/>
                        </a:lnSpc>
                        <a:spcBef>
                          <a:spcPts val="0"/>
                        </a:spcBef>
                        <a:spcAft>
                          <a:spcPts val="0"/>
                        </a:spcAft>
                      </a:pPr>
                      <a:r>
                        <a:rPr lang="en-US" sz="1600" b="0" u="none" strike="noStrike">
                          <a:ln>
                            <a:noFill/>
                          </a:ln>
                          <a:solidFill>
                            <a:schemeClr val="bg1"/>
                          </a:solidFill>
                          <a:effectLst/>
                        </a:rPr>
                        <a:t>0.052</a:t>
                      </a:r>
                      <a:r>
                        <a:rPr lang="en-US" sz="1600" b="0" u="none" strike="noStrike" baseline="30000">
                          <a:ln>
                            <a:noFill/>
                          </a:ln>
                          <a:solidFill>
                            <a:schemeClr val="bg1"/>
                          </a:solidFill>
                          <a:effectLst/>
                        </a:rPr>
                        <a:t>**</a:t>
                      </a:r>
                      <a:endParaRPr lang="en-US" sz="1600" b="0" i="0" u="none" strike="noStrike">
                        <a:solidFill>
                          <a:schemeClr val="bg1"/>
                        </a:solidFill>
                        <a:effectLst/>
                        <a:latin typeface="Arial" panose="020B0604020202020204" pitchFamily="34" charset="0"/>
                      </a:endParaRPr>
                    </a:p>
                  </a:txBody>
                  <a:tcPr marL="17369" marR="17369" marT="2413" marB="0"/>
                </a:tc>
                <a:tc>
                  <a:txBody>
                    <a:bodyPr/>
                    <a:lstStyle/>
                    <a:p>
                      <a:pPr marL="0" marR="0" algn="ctr" fontAlgn="t">
                        <a:lnSpc>
                          <a:spcPct val="107000"/>
                        </a:lnSpc>
                        <a:spcBef>
                          <a:spcPts val="0"/>
                        </a:spcBef>
                        <a:spcAft>
                          <a:spcPts val="0"/>
                        </a:spcAft>
                      </a:pPr>
                      <a:r>
                        <a:rPr lang="en-US" sz="1600" b="0" u="none" strike="noStrike">
                          <a:ln>
                            <a:noFill/>
                          </a:ln>
                          <a:solidFill>
                            <a:schemeClr val="bg1"/>
                          </a:solidFill>
                          <a:effectLst/>
                        </a:rPr>
                        <a:t>0.0532</a:t>
                      </a:r>
                      <a:r>
                        <a:rPr lang="en-US" sz="1600" b="0" u="none" strike="noStrike" baseline="30000">
                          <a:ln>
                            <a:noFill/>
                          </a:ln>
                          <a:solidFill>
                            <a:schemeClr val="bg1"/>
                          </a:solidFill>
                          <a:effectLst/>
                        </a:rPr>
                        <a:t>***</a:t>
                      </a:r>
                      <a:endParaRPr lang="en-US" sz="1600" b="0" i="0" u="none" strike="noStrike">
                        <a:solidFill>
                          <a:schemeClr val="bg1"/>
                        </a:solidFill>
                        <a:effectLst/>
                        <a:latin typeface="Arial" panose="020B0604020202020204" pitchFamily="34" charset="0"/>
                      </a:endParaRPr>
                    </a:p>
                  </a:txBody>
                  <a:tcPr marL="17369" marR="17369" marT="2413" marB="0"/>
                </a:tc>
                <a:extLst>
                  <a:ext uri="{0D108BD9-81ED-4DB2-BD59-A6C34878D82A}">
                    <a16:rowId xmlns:a16="http://schemas.microsoft.com/office/drawing/2014/main" val="2277899310"/>
                  </a:ext>
                </a:extLst>
              </a:tr>
              <a:tr h="175072">
                <a:tc>
                  <a:txBody>
                    <a:bodyPr/>
                    <a:lstStyle/>
                    <a:p>
                      <a:pPr marL="0" marR="0" algn="l" fontAlgn="t">
                        <a:lnSpc>
                          <a:spcPct val="107000"/>
                        </a:lnSpc>
                        <a:spcBef>
                          <a:spcPts val="0"/>
                        </a:spcBef>
                        <a:spcAft>
                          <a:spcPts val="0"/>
                        </a:spcAft>
                      </a:pPr>
                      <a:r>
                        <a:rPr lang="en-US" sz="1600" b="1" u="none" strike="noStrike">
                          <a:solidFill>
                            <a:schemeClr val="bg1"/>
                          </a:solidFill>
                          <a:effectLst/>
                        </a:rPr>
                        <a:t> </a:t>
                      </a:r>
                      <a:endParaRPr lang="en-US" sz="1600" b="0" i="0" u="none" strike="noStrike">
                        <a:solidFill>
                          <a:schemeClr val="bg1"/>
                        </a:solidFill>
                        <a:effectLst/>
                        <a:latin typeface="Arial" panose="020B0604020202020204" pitchFamily="34" charset="0"/>
                      </a:endParaRPr>
                    </a:p>
                  </a:txBody>
                  <a:tcPr marL="17369" marR="17369" marT="2413" marB="0"/>
                </a:tc>
                <a:tc>
                  <a:txBody>
                    <a:bodyPr/>
                    <a:lstStyle/>
                    <a:p>
                      <a:pPr marL="0" marR="0" algn="ctr" fontAlgn="t">
                        <a:lnSpc>
                          <a:spcPct val="107000"/>
                        </a:lnSpc>
                        <a:spcBef>
                          <a:spcPts val="0"/>
                        </a:spcBef>
                        <a:spcAft>
                          <a:spcPts val="0"/>
                        </a:spcAft>
                      </a:pPr>
                      <a:r>
                        <a:rPr lang="en-US" sz="1600" b="0" u="none" strike="noStrike">
                          <a:ln>
                            <a:noFill/>
                          </a:ln>
                          <a:solidFill>
                            <a:schemeClr val="bg1"/>
                          </a:solidFill>
                          <a:effectLst/>
                        </a:rPr>
                        <a:t>(0.019)</a:t>
                      </a:r>
                      <a:endParaRPr lang="en-US" sz="1600" b="0" i="0" u="none" strike="noStrike">
                        <a:solidFill>
                          <a:schemeClr val="bg1"/>
                        </a:solidFill>
                        <a:effectLst/>
                        <a:latin typeface="Arial" panose="020B0604020202020204" pitchFamily="34" charset="0"/>
                      </a:endParaRPr>
                    </a:p>
                  </a:txBody>
                  <a:tcPr marL="17369" marR="17369" marT="2413" marB="0"/>
                </a:tc>
                <a:tc>
                  <a:txBody>
                    <a:bodyPr/>
                    <a:lstStyle/>
                    <a:p>
                      <a:pPr marL="0" marR="0" algn="ctr" fontAlgn="t">
                        <a:lnSpc>
                          <a:spcPct val="107000"/>
                        </a:lnSpc>
                        <a:spcBef>
                          <a:spcPts val="0"/>
                        </a:spcBef>
                        <a:spcAft>
                          <a:spcPts val="0"/>
                        </a:spcAft>
                      </a:pPr>
                      <a:r>
                        <a:rPr lang="en-US" sz="1600" b="0" u="none" strike="noStrike">
                          <a:ln>
                            <a:noFill/>
                          </a:ln>
                          <a:solidFill>
                            <a:schemeClr val="bg1"/>
                          </a:solidFill>
                          <a:effectLst/>
                        </a:rPr>
                        <a:t>(0.0104)</a:t>
                      </a:r>
                      <a:endParaRPr lang="en-US" sz="1600" b="0" i="0" u="none" strike="noStrike">
                        <a:solidFill>
                          <a:schemeClr val="bg1"/>
                        </a:solidFill>
                        <a:effectLst/>
                        <a:latin typeface="Arial" panose="020B0604020202020204" pitchFamily="34" charset="0"/>
                      </a:endParaRPr>
                    </a:p>
                  </a:txBody>
                  <a:tcPr marL="17369" marR="17369" marT="2413" marB="0"/>
                </a:tc>
                <a:extLst>
                  <a:ext uri="{0D108BD9-81ED-4DB2-BD59-A6C34878D82A}">
                    <a16:rowId xmlns:a16="http://schemas.microsoft.com/office/drawing/2014/main" val="440060434"/>
                  </a:ext>
                </a:extLst>
              </a:tr>
              <a:tr h="175072">
                <a:tc>
                  <a:txBody>
                    <a:bodyPr/>
                    <a:lstStyle/>
                    <a:p>
                      <a:pPr marL="0" marR="0" algn="l" fontAlgn="t">
                        <a:lnSpc>
                          <a:spcPct val="107000"/>
                        </a:lnSpc>
                        <a:spcBef>
                          <a:spcPts val="0"/>
                        </a:spcBef>
                        <a:spcAft>
                          <a:spcPts val="0"/>
                        </a:spcAft>
                      </a:pPr>
                      <a:r>
                        <a:rPr lang="en-US" sz="1600" b="1" u="none" strike="noStrike">
                          <a:solidFill>
                            <a:schemeClr val="bg1"/>
                          </a:solidFill>
                          <a:effectLst/>
                        </a:rPr>
                        <a:t> </a:t>
                      </a:r>
                      <a:endParaRPr lang="en-US" sz="1600" b="0" i="0" u="none" strike="noStrike">
                        <a:solidFill>
                          <a:schemeClr val="bg1"/>
                        </a:solidFill>
                        <a:effectLst/>
                        <a:latin typeface="Arial" panose="020B0604020202020204" pitchFamily="34" charset="0"/>
                      </a:endParaRPr>
                    </a:p>
                  </a:txBody>
                  <a:tcPr marL="17369" marR="17369" marT="2413" marB="0"/>
                </a:tc>
                <a:tc>
                  <a:txBody>
                    <a:bodyPr/>
                    <a:lstStyle/>
                    <a:p>
                      <a:pPr marL="0" marR="0" algn="l" fontAlgn="t">
                        <a:lnSpc>
                          <a:spcPct val="107000"/>
                        </a:lnSpc>
                        <a:spcBef>
                          <a:spcPts val="0"/>
                        </a:spcBef>
                        <a:spcAft>
                          <a:spcPts val="0"/>
                        </a:spcAft>
                      </a:pPr>
                      <a:r>
                        <a:rPr lang="en-US" sz="1600" b="0" u="none" strike="noStrike">
                          <a:solidFill>
                            <a:schemeClr val="bg1"/>
                          </a:solidFill>
                          <a:effectLst/>
                        </a:rPr>
                        <a:t> </a:t>
                      </a:r>
                      <a:endParaRPr lang="en-US" sz="1600" b="0" i="0" u="none" strike="noStrike">
                        <a:solidFill>
                          <a:schemeClr val="bg1"/>
                        </a:solidFill>
                        <a:effectLst/>
                        <a:latin typeface="Arial" panose="020B0604020202020204" pitchFamily="34" charset="0"/>
                      </a:endParaRPr>
                    </a:p>
                  </a:txBody>
                  <a:tcPr marL="17369" marR="17369" marT="2413" marB="0"/>
                </a:tc>
                <a:tc>
                  <a:txBody>
                    <a:bodyPr/>
                    <a:lstStyle/>
                    <a:p>
                      <a:pPr marL="0" marR="0" algn="l" fontAlgn="t">
                        <a:lnSpc>
                          <a:spcPct val="107000"/>
                        </a:lnSpc>
                        <a:spcBef>
                          <a:spcPts val="0"/>
                        </a:spcBef>
                        <a:spcAft>
                          <a:spcPts val="0"/>
                        </a:spcAft>
                      </a:pPr>
                      <a:r>
                        <a:rPr lang="en-US" sz="1600" b="0" u="none" strike="noStrike" dirty="0">
                          <a:solidFill>
                            <a:schemeClr val="bg1"/>
                          </a:solidFill>
                          <a:effectLst/>
                        </a:rPr>
                        <a:t> </a:t>
                      </a:r>
                      <a:endParaRPr lang="en-US" sz="1600" b="0" i="0" u="none" strike="noStrike" dirty="0">
                        <a:solidFill>
                          <a:schemeClr val="bg1"/>
                        </a:solidFill>
                        <a:effectLst/>
                        <a:latin typeface="Arial" panose="020B0604020202020204" pitchFamily="34" charset="0"/>
                      </a:endParaRPr>
                    </a:p>
                  </a:txBody>
                  <a:tcPr marL="17369" marR="17369" marT="2413" marB="0"/>
                </a:tc>
                <a:extLst>
                  <a:ext uri="{0D108BD9-81ED-4DB2-BD59-A6C34878D82A}">
                    <a16:rowId xmlns:a16="http://schemas.microsoft.com/office/drawing/2014/main" val="62808643"/>
                  </a:ext>
                </a:extLst>
              </a:tr>
              <a:tr h="175072">
                <a:tc>
                  <a:txBody>
                    <a:bodyPr/>
                    <a:lstStyle/>
                    <a:p>
                      <a:pPr marL="0" marR="0" algn="l" fontAlgn="t">
                        <a:lnSpc>
                          <a:spcPct val="107000"/>
                        </a:lnSpc>
                        <a:spcBef>
                          <a:spcPts val="0"/>
                        </a:spcBef>
                        <a:spcAft>
                          <a:spcPts val="0"/>
                        </a:spcAft>
                      </a:pPr>
                      <a:r>
                        <a:rPr lang="en-US" sz="1600" b="1" u="none" strike="noStrike">
                          <a:ln>
                            <a:noFill/>
                          </a:ln>
                          <a:solidFill>
                            <a:schemeClr val="bg1"/>
                          </a:solidFill>
                          <a:effectLst/>
                        </a:rPr>
                        <a:t>Rural</a:t>
                      </a:r>
                      <a:endParaRPr lang="en-US" sz="1600" b="0" i="0" u="none" strike="noStrike">
                        <a:solidFill>
                          <a:schemeClr val="bg1"/>
                        </a:solidFill>
                        <a:effectLst/>
                        <a:latin typeface="Arial" panose="020B0604020202020204" pitchFamily="34" charset="0"/>
                      </a:endParaRPr>
                    </a:p>
                  </a:txBody>
                  <a:tcPr marL="17369" marR="17369" marT="2413" marB="0"/>
                </a:tc>
                <a:tc>
                  <a:txBody>
                    <a:bodyPr/>
                    <a:lstStyle/>
                    <a:p>
                      <a:pPr marL="0" marR="0" algn="ctr" fontAlgn="t">
                        <a:lnSpc>
                          <a:spcPct val="107000"/>
                        </a:lnSpc>
                        <a:spcBef>
                          <a:spcPts val="0"/>
                        </a:spcBef>
                        <a:spcAft>
                          <a:spcPts val="0"/>
                        </a:spcAft>
                      </a:pPr>
                      <a:r>
                        <a:rPr lang="en-US" sz="1600" b="0" u="none" strike="noStrike" dirty="0">
                          <a:ln>
                            <a:noFill/>
                          </a:ln>
                          <a:solidFill>
                            <a:schemeClr val="bg1"/>
                          </a:solidFill>
                          <a:effectLst/>
                        </a:rPr>
                        <a:t>0.124</a:t>
                      </a:r>
                      <a:r>
                        <a:rPr lang="en-US" sz="1600" b="0" u="none" strike="noStrike" baseline="30000" dirty="0">
                          <a:ln>
                            <a:noFill/>
                          </a:ln>
                          <a:solidFill>
                            <a:schemeClr val="bg1"/>
                          </a:solidFill>
                          <a:effectLst/>
                        </a:rPr>
                        <a:t>***</a:t>
                      </a:r>
                      <a:endParaRPr lang="en-US" sz="1600" b="0" i="0" u="none" strike="noStrike" dirty="0">
                        <a:solidFill>
                          <a:schemeClr val="bg1"/>
                        </a:solidFill>
                        <a:effectLst/>
                        <a:latin typeface="Arial" panose="020B0604020202020204" pitchFamily="34" charset="0"/>
                      </a:endParaRPr>
                    </a:p>
                  </a:txBody>
                  <a:tcPr marL="17369" marR="17369" marT="2413" marB="0"/>
                </a:tc>
                <a:tc>
                  <a:txBody>
                    <a:bodyPr/>
                    <a:lstStyle/>
                    <a:p>
                      <a:pPr marL="0" marR="0" algn="ctr" fontAlgn="t">
                        <a:lnSpc>
                          <a:spcPct val="107000"/>
                        </a:lnSpc>
                        <a:spcBef>
                          <a:spcPts val="0"/>
                        </a:spcBef>
                        <a:spcAft>
                          <a:spcPts val="0"/>
                        </a:spcAft>
                      </a:pPr>
                      <a:r>
                        <a:rPr lang="en-US" sz="1600" b="0" u="none" strike="noStrike" dirty="0">
                          <a:ln>
                            <a:noFill/>
                          </a:ln>
                          <a:solidFill>
                            <a:schemeClr val="bg1"/>
                          </a:solidFill>
                          <a:effectLst/>
                        </a:rPr>
                        <a:t>0.113</a:t>
                      </a:r>
                      <a:r>
                        <a:rPr lang="en-US" sz="1600" b="0" u="none" strike="noStrike" baseline="30000" dirty="0">
                          <a:ln>
                            <a:noFill/>
                          </a:ln>
                          <a:solidFill>
                            <a:schemeClr val="bg1"/>
                          </a:solidFill>
                          <a:effectLst/>
                        </a:rPr>
                        <a:t>***</a:t>
                      </a:r>
                      <a:endParaRPr lang="en-US" sz="1600" b="0" i="0" u="none" strike="noStrike" dirty="0">
                        <a:solidFill>
                          <a:schemeClr val="bg1"/>
                        </a:solidFill>
                        <a:effectLst/>
                        <a:latin typeface="Arial" panose="020B0604020202020204" pitchFamily="34" charset="0"/>
                      </a:endParaRPr>
                    </a:p>
                  </a:txBody>
                  <a:tcPr marL="17369" marR="17369" marT="2413" marB="0"/>
                </a:tc>
                <a:extLst>
                  <a:ext uri="{0D108BD9-81ED-4DB2-BD59-A6C34878D82A}">
                    <a16:rowId xmlns:a16="http://schemas.microsoft.com/office/drawing/2014/main" val="2263990997"/>
                  </a:ext>
                </a:extLst>
              </a:tr>
              <a:tr h="175072">
                <a:tc>
                  <a:txBody>
                    <a:bodyPr/>
                    <a:lstStyle/>
                    <a:p>
                      <a:pPr marL="0" marR="0" algn="l" fontAlgn="t">
                        <a:lnSpc>
                          <a:spcPct val="107000"/>
                        </a:lnSpc>
                        <a:spcBef>
                          <a:spcPts val="0"/>
                        </a:spcBef>
                        <a:spcAft>
                          <a:spcPts val="0"/>
                        </a:spcAft>
                      </a:pPr>
                      <a:r>
                        <a:rPr lang="en-US" sz="1600" b="1" u="none" strike="noStrike">
                          <a:solidFill>
                            <a:schemeClr val="bg1"/>
                          </a:solidFill>
                          <a:effectLst/>
                        </a:rPr>
                        <a:t> </a:t>
                      </a:r>
                      <a:endParaRPr lang="en-US" sz="1600" b="0" i="0" u="none" strike="noStrike">
                        <a:solidFill>
                          <a:schemeClr val="bg1"/>
                        </a:solidFill>
                        <a:effectLst/>
                        <a:latin typeface="Arial" panose="020B0604020202020204" pitchFamily="34" charset="0"/>
                      </a:endParaRPr>
                    </a:p>
                  </a:txBody>
                  <a:tcPr marL="17369" marR="17369" marT="2413" marB="0"/>
                </a:tc>
                <a:tc>
                  <a:txBody>
                    <a:bodyPr/>
                    <a:lstStyle/>
                    <a:p>
                      <a:pPr marL="0" marR="0" algn="ctr" fontAlgn="t">
                        <a:lnSpc>
                          <a:spcPct val="107000"/>
                        </a:lnSpc>
                        <a:spcBef>
                          <a:spcPts val="0"/>
                        </a:spcBef>
                        <a:spcAft>
                          <a:spcPts val="0"/>
                        </a:spcAft>
                      </a:pPr>
                      <a:r>
                        <a:rPr lang="en-US" sz="1600" b="0" u="none" strike="noStrike">
                          <a:ln>
                            <a:noFill/>
                          </a:ln>
                          <a:solidFill>
                            <a:schemeClr val="bg1"/>
                          </a:solidFill>
                          <a:effectLst/>
                        </a:rPr>
                        <a:t>(0.021)</a:t>
                      </a:r>
                      <a:endParaRPr lang="en-US" sz="1600" b="0" i="0" u="none" strike="noStrike">
                        <a:solidFill>
                          <a:schemeClr val="bg1"/>
                        </a:solidFill>
                        <a:effectLst/>
                        <a:latin typeface="Arial" panose="020B0604020202020204" pitchFamily="34" charset="0"/>
                      </a:endParaRPr>
                    </a:p>
                  </a:txBody>
                  <a:tcPr marL="17369" marR="17369" marT="2413" marB="0"/>
                </a:tc>
                <a:tc>
                  <a:txBody>
                    <a:bodyPr/>
                    <a:lstStyle/>
                    <a:p>
                      <a:pPr marL="0" marR="0" algn="ctr" fontAlgn="t">
                        <a:lnSpc>
                          <a:spcPct val="107000"/>
                        </a:lnSpc>
                        <a:spcBef>
                          <a:spcPts val="0"/>
                        </a:spcBef>
                        <a:spcAft>
                          <a:spcPts val="0"/>
                        </a:spcAft>
                      </a:pPr>
                      <a:r>
                        <a:rPr lang="en-US" sz="1600" b="0" u="none" strike="noStrike" dirty="0">
                          <a:ln>
                            <a:noFill/>
                          </a:ln>
                          <a:solidFill>
                            <a:schemeClr val="bg1"/>
                          </a:solidFill>
                          <a:effectLst/>
                        </a:rPr>
                        <a:t>(0.0113)</a:t>
                      </a:r>
                      <a:endParaRPr lang="en-US" sz="1600" b="0" i="0" u="none" strike="noStrike" dirty="0">
                        <a:solidFill>
                          <a:schemeClr val="bg1"/>
                        </a:solidFill>
                        <a:effectLst/>
                        <a:latin typeface="Arial" panose="020B0604020202020204" pitchFamily="34" charset="0"/>
                      </a:endParaRPr>
                    </a:p>
                  </a:txBody>
                  <a:tcPr marL="17369" marR="17369" marT="2413" marB="0"/>
                </a:tc>
                <a:extLst>
                  <a:ext uri="{0D108BD9-81ED-4DB2-BD59-A6C34878D82A}">
                    <a16:rowId xmlns:a16="http://schemas.microsoft.com/office/drawing/2014/main" val="1446532912"/>
                  </a:ext>
                </a:extLst>
              </a:tr>
              <a:tr h="175072">
                <a:tc>
                  <a:txBody>
                    <a:bodyPr/>
                    <a:lstStyle/>
                    <a:p>
                      <a:pPr marL="0" marR="0" algn="l" fontAlgn="t">
                        <a:lnSpc>
                          <a:spcPct val="107000"/>
                        </a:lnSpc>
                        <a:spcBef>
                          <a:spcPts val="0"/>
                        </a:spcBef>
                        <a:spcAft>
                          <a:spcPts val="0"/>
                        </a:spcAft>
                      </a:pPr>
                      <a:r>
                        <a:rPr lang="en-US" sz="600" b="1" u="none" strike="noStrike">
                          <a:ln>
                            <a:noFill/>
                          </a:ln>
                          <a:solidFill>
                            <a:schemeClr val="bg1"/>
                          </a:solidFill>
                          <a:effectLst/>
                        </a:rPr>
                        <a:t>N</a:t>
                      </a:r>
                      <a:endParaRPr lang="en-US" sz="900" b="0" i="0" u="none" strike="noStrike">
                        <a:solidFill>
                          <a:schemeClr val="bg1"/>
                        </a:solidFill>
                        <a:effectLst/>
                        <a:latin typeface="Arial" panose="020B0604020202020204" pitchFamily="34" charset="0"/>
                      </a:endParaRPr>
                    </a:p>
                  </a:txBody>
                  <a:tcPr marL="17369" marR="17369" marT="2413" marB="0"/>
                </a:tc>
                <a:tc>
                  <a:txBody>
                    <a:bodyPr/>
                    <a:lstStyle/>
                    <a:p>
                      <a:pPr marL="0" marR="0" algn="ctr" fontAlgn="t">
                        <a:lnSpc>
                          <a:spcPct val="107000"/>
                        </a:lnSpc>
                        <a:spcBef>
                          <a:spcPts val="0"/>
                        </a:spcBef>
                        <a:spcAft>
                          <a:spcPts val="0"/>
                        </a:spcAft>
                      </a:pPr>
                      <a:r>
                        <a:rPr lang="en-US" sz="600" b="0" u="none" strike="noStrike">
                          <a:ln>
                            <a:noFill/>
                          </a:ln>
                          <a:solidFill>
                            <a:schemeClr val="bg1"/>
                          </a:solidFill>
                          <a:effectLst/>
                        </a:rPr>
                        <a:t>1300</a:t>
                      </a:r>
                      <a:endParaRPr lang="en-US" sz="900" b="0" i="0" u="none" strike="noStrike">
                        <a:solidFill>
                          <a:schemeClr val="bg1"/>
                        </a:solidFill>
                        <a:effectLst/>
                        <a:latin typeface="Arial" panose="020B0604020202020204" pitchFamily="34" charset="0"/>
                      </a:endParaRPr>
                    </a:p>
                  </a:txBody>
                  <a:tcPr marL="17369" marR="17369" marT="2413" marB="0"/>
                </a:tc>
                <a:tc>
                  <a:txBody>
                    <a:bodyPr/>
                    <a:lstStyle/>
                    <a:p>
                      <a:pPr marL="0" marR="0" algn="ctr" fontAlgn="t">
                        <a:lnSpc>
                          <a:spcPct val="107000"/>
                        </a:lnSpc>
                        <a:spcBef>
                          <a:spcPts val="0"/>
                        </a:spcBef>
                        <a:spcAft>
                          <a:spcPts val="0"/>
                        </a:spcAft>
                      </a:pPr>
                      <a:r>
                        <a:rPr lang="en-US" sz="600" b="0" u="none" strike="noStrike" dirty="0">
                          <a:ln>
                            <a:noFill/>
                          </a:ln>
                          <a:solidFill>
                            <a:schemeClr val="bg1"/>
                          </a:solidFill>
                          <a:effectLst/>
                        </a:rPr>
                        <a:t>3835</a:t>
                      </a:r>
                      <a:endParaRPr lang="en-US" sz="900" b="0" i="0" u="none" strike="noStrike" dirty="0">
                        <a:solidFill>
                          <a:schemeClr val="bg1"/>
                        </a:solidFill>
                        <a:effectLst/>
                        <a:latin typeface="Arial" panose="020B0604020202020204" pitchFamily="34" charset="0"/>
                      </a:endParaRPr>
                    </a:p>
                  </a:txBody>
                  <a:tcPr marL="17369" marR="17369" marT="2413" marB="0"/>
                </a:tc>
                <a:extLst>
                  <a:ext uri="{0D108BD9-81ED-4DB2-BD59-A6C34878D82A}">
                    <a16:rowId xmlns:a16="http://schemas.microsoft.com/office/drawing/2014/main" val="3047146249"/>
                  </a:ext>
                </a:extLst>
              </a:tr>
            </a:tbl>
          </a:graphicData>
        </a:graphic>
      </p:graphicFrame>
    </p:spTree>
    <p:extLst>
      <p:ext uri="{BB962C8B-B14F-4D97-AF65-F5344CB8AC3E}">
        <p14:creationId xmlns:p14="http://schemas.microsoft.com/office/powerpoint/2010/main" val="2406768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4352" y="429847"/>
            <a:ext cx="9998727" cy="1447079"/>
          </a:xfrm>
          <a:solidFill>
            <a:schemeClr val="accent6">
              <a:lumMod val="60000"/>
              <a:lumOff val="40000"/>
            </a:schemeClr>
          </a:solidFill>
        </p:spPr>
        <p:txBody>
          <a:bodyPr>
            <a:normAutofit fontScale="90000"/>
          </a:bodyPr>
          <a:lstStyle/>
          <a:p>
            <a:pPr>
              <a:lnSpc>
                <a:spcPct val="90000"/>
              </a:lnSpc>
            </a:pP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Calibri" panose="020F0502020204030204" pitchFamily="34" charset="0"/>
                <a:ea typeface="Calibri" panose="020F0502020204030204" pitchFamily="34" charset="0"/>
                <a:cs typeface="Times New Roman" panose="02020603050405020304" pitchFamily="18" charset="0"/>
              </a:rPr>
              <a:t>Cross-Sector Evidence on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Calibri" panose="020F0502020204030204" pitchFamily="34" charset="0"/>
                <a:ea typeface="Calibri" panose="020F0502020204030204" pitchFamily="34" charset="0"/>
                <a:cs typeface="Times New Roman" panose="02020603050405020304" pitchFamily="18" charset="0"/>
              </a:rPr>
              <a:t>Wage Gap Using the Oaxaca-Blinder Decomposition GLSS7 (2016/2017)</a:t>
            </a:r>
            <a:br>
              <a:rPr lang="en-US" sz="1400" dirty="0">
                <a:ln>
                  <a:noFill/>
                </a:ln>
                <a:effectLst/>
                <a:uFill>
                  <a:solidFill>
                    <a:srgbClr val="000000"/>
                  </a:solidFill>
                </a:uFill>
                <a:latin typeface="Times New Roman" panose="02020603050405020304" pitchFamily="18" charset="0"/>
                <a:ea typeface="Arial Unicode MS"/>
                <a:cs typeface="Arial Unicode MS"/>
              </a:rPr>
            </a:br>
            <a:endParaRPr lang="en-US" sz="2900" dirty="0"/>
          </a:p>
        </p:txBody>
      </p:sp>
      <p:sp>
        <p:nvSpPr>
          <p:cNvPr id="5" name="Content Placeholder 4">
            <a:extLst>
              <a:ext uri="{FF2B5EF4-FFF2-40B4-BE49-F238E27FC236}">
                <a16:creationId xmlns:a16="http://schemas.microsoft.com/office/drawing/2014/main" id="{624E03C4-C21F-48BC-959C-E155DBB56349}"/>
              </a:ext>
            </a:extLst>
          </p:cNvPr>
          <p:cNvSpPr>
            <a:spLocks noGrp="1"/>
          </p:cNvSpPr>
          <p:nvPr>
            <p:ph idx="1"/>
          </p:nvPr>
        </p:nvSpPr>
        <p:spPr>
          <a:xfrm>
            <a:off x="646113" y="2052918"/>
            <a:ext cx="4165146" cy="4195481"/>
          </a:xfrm>
        </p:spPr>
        <p:txBody>
          <a:bodyPr>
            <a:normAutofit/>
          </a:bodyPr>
          <a:lstStyle/>
          <a:p>
            <a:endParaRPr lang="en-US" dirty="0">
              <a:uFill>
                <a:solidFill>
                  <a:srgbClr val="000000"/>
                </a:solidFill>
              </a:uFill>
              <a:latin typeface="Times New Roman" panose="02020603050405020304" pitchFamily="18" charset="0"/>
              <a:ea typeface="Arial Unicode MS"/>
              <a:cs typeface="Arial Unicode MS"/>
            </a:endParaRPr>
          </a:p>
          <a:p>
            <a:endParaRPr lang="en-US" dirty="0">
              <a:ln>
                <a:noFill/>
              </a:ln>
              <a:effectLst/>
              <a:uFill>
                <a:solidFill>
                  <a:srgbClr val="000000"/>
                </a:solidFill>
              </a:uFill>
              <a:latin typeface="Times New Roman" panose="02020603050405020304" pitchFamily="18" charset="0"/>
              <a:ea typeface="Arial Unicode MS"/>
              <a:cs typeface="Arial Unicode MS"/>
            </a:endParaRPr>
          </a:p>
          <a:p>
            <a:endParaRPr lang="en-US" dirty="0">
              <a:uFill>
                <a:solidFill>
                  <a:srgbClr val="000000"/>
                </a:solidFill>
              </a:uFill>
              <a:latin typeface="Times New Roman" panose="02020603050405020304" pitchFamily="18" charset="0"/>
              <a:ea typeface="Arial Unicode MS"/>
              <a:cs typeface="Arial Unicode MS"/>
            </a:endParaRPr>
          </a:p>
          <a:p>
            <a:endParaRPr lang="en-US" dirty="0">
              <a:ln>
                <a:noFill/>
              </a:ln>
              <a:effectLst/>
              <a:uFill>
                <a:solidFill>
                  <a:srgbClr val="000000"/>
                </a:solidFill>
              </a:uFill>
              <a:latin typeface="Times New Roman" panose="02020603050405020304" pitchFamily="18" charset="0"/>
              <a:ea typeface="Arial Unicode MS"/>
              <a:cs typeface="Arial Unicode MS"/>
            </a:endParaRPr>
          </a:p>
          <a:p>
            <a:endParaRPr lang="en-US" dirty="0">
              <a:uFill>
                <a:solidFill>
                  <a:srgbClr val="000000"/>
                </a:solidFill>
              </a:uFill>
              <a:latin typeface="Times New Roman" panose="02020603050405020304" pitchFamily="18" charset="0"/>
              <a:ea typeface="Arial Unicode MS"/>
              <a:cs typeface="Arial Unicode MS"/>
            </a:endParaRPr>
          </a:p>
          <a:p>
            <a:endParaRPr lang="en-US" dirty="0">
              <a:ln>
                <a:noFill/>
              </a:ln>
              <a:effectLst/>
              <a:uFill>
                <a:solidFill>
                  <a:srgbClr val="000000"/>
                </a:solidFill>
              </a:uFill>
              <a:latin typeface="Times New Roman" panose="02020603050405020304" pitchFamily="18" charset="0"/>
              <a:ea typeface="Arial Unicode MS"/>
              <a:cs typeface="Arial Unicode MS"/>
            </a:endParaRPr>
          </a:p>
          <a:p>
            <a:endParaRPr lang="en-US" dirty="0">
              <a:uFill>
                <a:solidFill>
                  <a:srgbClr val="000000"/>
                </a:solidFill>
              </a:uFill>
              <a:latin typeface="Times New Roman" panose="02020603050405020304" pitchFamily="18" charset="0"/>
              <a:ea typeface="Arial Unicode MS"/>
              <a:cs typeface="Arial Unicode MS"/>
            </a:endParaRPr>
          </a:p>
          <a:p>
            <a:endParaRPr lang="en-US" dirty="0">
              <a:ln>
                <a:noFill/>
              </a:ln>
              <a:effectLst/>
              <a:uFill>
                <a:solidFill>
                  <a:srgbClr val="000000"/>
                </a:solidFill>
              </a:uFill>
              <a:latin typeface="Times New Roman" panose="02020603050405020304" pitchFamily="18" charset="0"/>
              <a:ea typeface="Arial Unicode MS"/>
              <a:cs typeface="Arial Unicode MS"/>
            </a:endParaRPr>
          </a:p>
          <a:p>
            <a:endParaRPr lang="en-US" dirty="0">
              <a:uFill>
                <a:solidFill>
                  <a:srgbClr val="000000"/>
                </a:solidFill>
              </a:uFill>
              <a:latin typeface="Times New Roman" panose="02020603050405020304" pitchFamily="18" charset="0"/>
              <a:ea typeface="Arial Unicode MS"/>
              <a:cs typeface="Arial Unicode MS"/>
            </a:endParaRPr>
          </a:p>
          <a:p>
            <a:endParaRPr lang="en-US" dirty="0">
              <a:ln>
                <a:noFill/>
              </a:ln>
              <a:effectLst/>
              <a:uFill>
                <a:solidFill>
                  <a:srgbClr val="000000"/>
                </a:solidFill>
              </a:uFill>
              <a:latin typeface="Times New Roman" panose="02020603050405020304" pitchFamily="18" charset="0"/>
              <a:ea typeface="Arial Unicode MS"/>
              <a:cs typeface="Arial Unicode MS"/>
            </a:endParaRPr>
          </a:p>
          <a:p>
            <a:endParaRPr lang="en-US" dirty="0">
              <a:ln>
                <a:noFill/>
              </a:ln>
              <a:effectLst/>
              <a:uFill>
                <a:solidFill>
                  <a:srgbClr val="000000"/>
                </a:solidFill>
              </a:uFill>
              <a:latin typeface="Times New Roman" panose="02020603050405020304" pitchFamily="18" charset="0"/>
              <a:ea typeface="Arial Unicode MS"/>
              <a:cs typeface="Arial Unicode MS"/>
            </a:endParaRPr>
          </a:p>
          <a:p>
            <a:endParaRPr lang="en-US" dirty="0"/>
          </a:p>
        </p:txBody>
      </p:sp>
      <p:pic>
        <p:nvPicPr>
          <p:cNvPr id="6" name="Picture 5" descr="Chart, line chart&#10;&#10;Description automatically generated">
            <a:extLst>
              <a:ext uri="{FF2B5EF4-FFF2-40B4-BE49-F238E27FC236}">
                <a16:creationId xmlns:a16="http://schemas.microsoft.com/office/drawing/2014/main" id="{4CA93352-52AC-4F75-9380-766A5F6B3C7E}"/>
              </a:ext>
            </a:extLst>
          </p:cNvPr>
          <p:cNvPicPr>
            <a:picLocks noChangeAspect="1"/>
          </p:cNvPicPr>
          <p:nvPr/>
        </p:nvPicPr>
        <p:blipFill>
          <a:blip r:embed="rId3"/>
          <a:stretch>
            <a:fillRect/>
          </a:stretch>
        </p:blipFill>
        <p:spPr>
          <a:xfrm>
            <a:off x="6193716" y="2888486"/>
            <a:ext cx="5836402" cy="3359911"/>
          </a:xfrm>
          <a:prstGeom prst="rect">
            <a:avLst/>
          </a:prstGeom>
          <a:effectLst/>
        </p:spPr>
      </p:pic>
      <p:graphicFrame>
        <p:nvGraphicFramePr>
          <p:cNvPr id="3" name="Table 2">
            <a:extLst>
              <a:ext uri="{FF2B5EF4-FFF2-40B4-BE49-F238E27FC236}">
                <a16:creationId xmlns:a16="http://schemas.microsoft.com/office/drawing/2014/main" id="{BC6A917C-FE18-B98D-22D0-378AE16AD8C2}"/>
              </a:ext>
            </a:extLst>
          </p:cNvPr>
          <p:cNvGraphicFramePr>
            <a:graphicFrameLocks noGrp="1"/>
          </p:cNvGraphicFramePr>
          <p:nvPr>
            <p:extLst>
              <p:ext uri="{D42A27DB-BD31-4B8C-83A1-F6EECF244321}">
                <p14:modId xmlns:p14="http://schemas.microsoft.com/office/powerpoint/2010/main" val="737474368"/>
              </p:ext>
            </p:extLst>
          </p:nvPr>
        </p:nvGraphicFramePr>
        <p:xfrm>
          <a:off x="396557" y="2888486"/>
          <a:ext cx="5170054" cy="3359912"/>
        </p:xfrm>
        <a:graphic>
          <a:graphicData uri="http://schemas.openxmlformats.org/drawingml/2006/table">
            <a:tbl>
              <a:tblPr firstRow="1" firstCol="1" bandRow="1">
                <a:tableStyleId>{5C22544A-7EE6-4342-B048-85BDC9FD1C3A}</a:tableStyleId>
              </a:tblPr>
              <a:tblGrid>
                <a:gridCol w="2331744">
                  <a:extLst>
                    <a:ext uri="{9D8B030D-6E8A-4147-A177-3AD203B41FA5}">
                      <a16:colId xmlns:a16="http://schemas.microsoft.com/office/drawing/2014/main" val="2221625782"/>
                    </a:ext>
                  </a:extLst>
                </a:gridCol>
                <a:gridCol w="2838310">
                  <a:extLst>
                    <a:ext uri="{9D8B030D-6E8A-4147-A177-3AD203B41FA5}">
                      <a16:colId xmlns:a16="http://schemas.microsoft.com/office/drawing/2014/main" val="1578030889"/>
                    </a:ext>
                  </a:extLst>
                </a:gridCol>
              </a:tblGrid>
              <a:tr h="193675">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algn="just">
                        <a:lnSpc>
                          <a:spcPct val="107000"/>
                        </a:lnSpc>
                        <a:spcBef>
                          <a:spcPts val="0"/>
                        </a:spcBef>
                        <a:spcAft>
                          <a:spcPts val="0"/>
                        </a:spcAft>
                      </a:pPr>
                      <a:r>
                        <a:rPr lang="en-US" sz="1200">
                          <a:effectLst/>
                        </a:rPr>
                        <a:t>Type of Sector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1324312110"/>
                  </a:ext>
                </a:extLst>
              </a:tr>
              <a:tr h="387350">
                <a:tc>
                  <a:txBody>
                    <a:bodyPr/>
                    <a:lstStyle/>
                    <a:p>
                      <a:pPr marL="0" marR="0">
                        <a:lnSpc>
                          <a:spcPct val="107000"/>
                        </a:lnSpc>
                        <a:spcBef>
                          <a:spcPts val="0"/>
                        </a:spcBef>
                        <a:spcAft>
                          <a:spcPts val="0"/>
                        </a:spcAft>
                      </a:pPr>
                      <a:r>
                        <a:rPr lang="en-US" sz="1200">
                          <a:ln>
                            <a:noFill/>
                          </a:ln>
                          <a:effectLst/>
                        </a:rPr>
                        <a:t>Private formal sector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algn="ctr">
                        <a:lnSpc>
                          <a:spcPct val="107000"/>
                        </a:lnSpc>
                        <a:spcBef>
                          <a:spcPts val="0"/>
                        </a:spcBef>
                        <a:spcAft>
                          <a:spcPts val="0"/>
                        </a:spcAft>
                      </a:pPr>
                      <a:r>
                        <a:rPr lang="en-US" sz="1200">
                          <a:ln>
                            <a:noFill/>
                          </a:ln>
                          <a:effectLst/>
                        </a:rPr>
                        <a:t>6.759</a:t>
                      </a:r>
                      <a:r>
                        <a:rPr lang="en-US" sz="1200" baseline="30000">
                          <a:ln>
                            <a:noFill/>
                          </a:ln>
                          <a:effectLst/>
                        </a:rPr>
                        <a:t>***</a:t>
                      </a:r>
                      <a:endParaRPr lang="en-US" sz="1100">
                        <a:effectLst/>
                      </a:endParaRPr>
                    </a:p>
                    <a:p>
                      <a:pPr marL="0" marR="0" algn="ctr">
                        <a:lnSpc>
                          <a:spcPct val="107000"/>
                        </a:lnSpc>
                        <a:spcBef>
                          <a:spcPts val="0"/>
                        </a:spcBef>
                        <a:spcAft>
                          <a:spcPts val="0"/>
                        </a:spcAft>
                      </a:pPr>
                      <a:r>
                        <a:rPr lang="en-US" sz="1200">
                          <a:ln>
                            <a:noFill/>
                          </a:ln>
                          <a:effectLst/>
                        </a:rPr>
                        <a:t>(0.0209)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2763879412"/>
                  </a:ext>
                </a:extLst>
              </a:tr>
              <a:tr h="196850">
                <a:tc>
                  <a:txBody>
                    <a:bodyPr/>
                    <a:lstStyle/>
                    <a:p>
                      <a:pPr marL="0" marR="0">
                        <a:lnSpc>
                          <a:spcPct val="107000"/>
                        </a:lnSpc>
                        <a:spcBef>
                          <a:spcPts val="0"/>
                        </a:spcBef>
                        <a:spcAft>
                          <a:spcPts val="0"/>
                        </a:spcAft>
                      </a:pPr>
                      <a:r>
                        <a:rPr lang="en-US" sz="1200">
                          <a:ln>
                            <a:noFill/>
                          </a:ln>
                          <a:effectLst/>
                        </a:rPr>
                        <a:t>Public sector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algn="ctr">
                        <a:lnSpc>
                          <a:spcPct val="107000"/>
                        </a:lnSpc>
                        <a:spcBef>
                          <a:spcPts val="0"/>
                        </a:spcBef>
                        <a:spcAft>
                          <a:spcPts val="0"/>
                        </a:spcAft>
                      </a:pPr>
                      <a:r>
                        <a:rPr lang="en-US" sz="1200">
                          <a:ln>
                            <a:noFill/>
                          </a:ln>
                          <a:effectLst/>
                        </a:rPr>
                        <a:t>6.698</a:t>
                      </a:r>
                      <a:r>
                        <a:rPr lang="en-US" sz="1200" baseline="30000">
                          <a:ln>
                            <a:noFill/>
                          </a:ln>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886958411"/>
                  </a:ext>
                </a:extLst>
              </a:tr>
              <a:tr h="196850">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algn="ctr">
                        <a:lnSpc>
                          <a:spcPct val="107000"/>
                        </a:lnSpc>
                        <a:spcBef>
                          <a:spcPts val="0"/>
                        </a:spcBef>
                        <a:spcAft>
                          <a:spcPts val="0"/>
                        </a:spcAft>
                      </a:pPr>
                      <a:r>
                        <a:rPr lang="en-US" sz="1200">
                          <a:ln>
                            <a:noFill/>
                          </a:ln>
                          <a:effectLst/>
                        </a:rPr>
                        <a:t>(0.0380)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2466202440"/>
                  </a:ext>
                </a:extLst>
              </a:tr>
              <a:tr h="196850">
                <a:tc>
                  <a:txBody>
                    <a:bodyPr/>
                    <a:lstStyle/>
                    <a:p>
                      <a:pPr marL="0" marR="0">
                        <a:lnSpc>
                          <a:spcPct val="107000"/>
                        </a:lnSpc>
                        <a:spcBef>
                          <a:spcPts val="0"/>
                        </a:spcBef>
                        <a:spcAft>
                          <a:spcPts val="0"/>
                        </a:spcAft>
                      </a:pPr>
                      <a:r>
                        <a:rPr lang="en-US" sz="1200" dirty="0">
                          <a:ln>
                            <a:noFill/>
                          </a:ln>
                          <a:effectLst/>
                        </a:rPr>
                        <a:t>Difference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solidFill>
                      <a:schemeClr val="accent6"/>
                    </a:solidFill>
                  </a:tcPr>
                </a:tc>
                <a:tc>
                  <a:txBody>
                    <a:bodyPr/>
                    <a:lstStyle/>
                    <a:p>
                      <a:pPr marL="0" marR="0" algn="ctr">
                        <a:lnSpc>
                          <a:spcPct val="107000"/>
                        </a:lnSpc>
                        <a:spcBef>
                          <a:spcPts val="0"/>
                        </a:spcBef>
                        <a:spcAft>
                          <a:spcPts val="0"/>
                        </a:spcAft>
                      </a:pPr>
                      <a:r>
                        <a:rPr lang="en-US" sz="1200" dirty="0">
                          <a:ln>
                            <a:noFill/>
                          </a:ln>
                          <a:effectLst/>
                        </a:rPr>
                        <a:t>0.0607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solidFill>
                      <a:schemeClr val="accent6"/>
                    </a:solidFill>
                  </a:tcPr>
                </a:tc>
                <a:extLst>
                  <a:ext uri="{0D108BD9-81ED-4DB2-BD59-A6C34878D82A}">
                    <a16:rowId xmlns:a16="http://schemas.microsoft.com/office/drawing/2014/main" val="2394022729"/>
                  </a:ext>
                </a:extLst>
              </a:tr>
              <a:tr h="196850">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solidFill>
                      <a:schemeClr val="accent6"/>
                    </a:solidFill>
                  </a:tcPr>
                </a:tc>
                <a:tc>
                  <a:txBody>
                    <a:bodyPr/>
                    <a:lstStyle/>
                    <a:p>
                      <a:pPr marL="0" marR="0" algn="ctr">
                        <a:lnSpc>
                          <a:spcPct val="107000"/>
                        </a:lnSpc>
                        <a:spcBef>
                          <a:spcPts val="0"/>
                        </a:spcBef>
                        <a:spcAft>
                          <a:spcPts val="0"/>
                        </a:spcAft>
                      </a:pPr>
                      <a:r>
                        <a:rPr lang="en-US" sz="1200" dirty="0">
                          <a:ln>
                            <a:noFill/>
                          </a:ln>
                          <a:effectLst/>
                        </a:rPr>
                        <a:t>(0.0433)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solidFill>
                      <a:schemeClr val="accent6"/>
                    </a:solidFill>
                  </a:tcPr>
                </a:tc>
                <a:extLst>
                  <a:ext uri="{0D108BD9-81ED-4DB2-BD59-A6C34878D82A}">
                    <a16:rowId xmlns:a16="http://schemas.microsoft.com/office/drawing/2014/main" val="2240564105"/>
                  </a:ext>
                </a:extLst>
              </a:tr>
              <a:tr h="196850">
                <a:tc>
                  <a:txBody>
                    <a:bodyPr/>
                    <a:lstStyle/>
                    <a:p>
                      <a:pPr marL="0" marR="0">
                        <a:lnSpc>
                          <a:spcPct val="107000"/>
                        </a:lnSpc>
                        <a:spcBef>
                          <a:spcPts val="0"/>
                        </a:spcBef>
                        <a:spcAft>
                          <a:spcPts val="0"/>
                        </a:spcAft>
                      </a:pPr>
                      <a:r>
                        <a:rPr lang="en-US" sz="1200">
                          <a:ln>
                            <a:noFill/>
                          </a:ln>
                          <a:effectLst/>
                        </a:rPr>
                        <a:t>Explained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algn="ctr">
                        <a:lnSpc>
                          <a:spcPct val="107000"/>
                        </a:lnSpc>
                        <a:spcBef>
                          <a:spcPts val="0"/>
                        </a:spcBef>
                        <a:spcAft>
                          <a:spcPts val="0"/>
                        </a:spcAft>
                      </a:pPr>
                      <a:r>
                        <a:rPr lang="en-US" sz="1200">
                          <a:ln>
                            <a:noFill/>
                          </a:ln>
                          <a:effectLst/>
                        </a:rPr>
                        <a:t>0.0531</a:t>
                      </a:r>
                      <a:r>
                        <a:rPr lang="en-US" sz="1200" baseline="30000">
                          <a:ln>
                            <a:noFill/>
                          </a:ln>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2609797241"/>
                  </a:ext>
                </a:extLst>
              </a:tr>
              <a:tr h="196850">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algn="ctr">
                        <a:lnSpc>
                          <a:spcPct val="107000"/>
                        </a:lnSpc>
                        <a:spcBef>
                          <a:spcPts val="0"/>
                        </a:spcBef>
                        <a:spcAft>
                          <a:spcPts val="0"/>
                        </a:spcAft>
                      </a:pPr>
                      <a:r>
                        <a:rPr lang="en-US" sz="1200">
                          <a:ln>
                            <a:noFill/>
                          </a:ln>
                          <a:effectLst/>
                        </a:rPr>
                        <a:t>(0.0236)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1917283223"/>
                  </a:ext>
                </a:extLst>
              </a:tr>
              <a:tr h="196850">
                <a:tc>
                  <a:txBody>
                    <a:bodyPr/>
                    <a:lstStyle/>
                    <a:p>
                      <a:pPr marL="0" marR="0">
                        <a:lnSpc>
                          <a:spcPct val="107000"/>
                        </a:lnSpc>
                        <a:spcBef>
                          <a:spcPts val="0"/>
                        </a:spcBef>
                        <a:spcAft>
                          <a:spcPts val="0"/>
                        </a:spcAft>
                      </a:pPr>
                      <a:r>
                        <a:rPr lang="en-US" sz="1200">
                          <a:ln>
                            <a:noFill/>
                          </a:ln>
                          <a:effectLst/>
                        </a:rPr>
                        <a:t>Unexplained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algn="ctr">
                        <a:lnSpc>
                          <a:spcPct val="107000"/>
                        </a:lnSpc>
                        <a:spcBef>
                          <a:spcPts val="0"/>
                        </a:spcBef>
                        <a:spcAft>
                          <a:spcPts val="0"/>
                        </a:spcAft>
                      </a:pPr>
                      <a:r>
                        <a:rPr lang="en-US" sz="1200">
                          <a:ln>
                            <a:noFill/>
                          </a:ln>
                          <a:effectLst/>
                        </a:rPr>
                        <a:t>0.00763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3741270367"/>
                  </a:ext>
                </a:extLst>
              </a:tr>
              <a:tr h="193675">
                <a:tc>
                  <a:txBody>
                    <a:bodyPr/>
                    <a:lstStyle/>
                    <a:p>
                      <a:pPr marL="0" marR="0">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algn="ctr">
                        <a:lnSpc>
                          <a:spcPct val="107000"/>
                        </a:lnSpc>
                        <a:spcBef>
                          <a:spcPts val="0"/>
                        </a:spcBef>
                        <a:spcAft>
                          <a:spcPts val="0"/>
                        </a:spcAft>
                      </a:pPr>
                      <a:r>
                        <a:rPr lang="en-US" sz="1200">
                          <a:ln>
                            <a:noFill/>
                          </a:ln>
                          <a:effectLst/>
                        </a:rPr>
                        <a:t>(0.0379)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1536547390"/>
                  </a:ext>
                </a:extLst>
              </a:tr>
              <a:tr h="200025">
                <a:tc>
                  <a:txBody>
                    <a:bodyPr/>
                    <a:lstStyle/>
                    <a:p>
                      <a:pPr marL="0" marR="0">
                        <a:lnSpc>
                          <a:spcPct val="107000"/>
                        </a:lnSpc>
                        <a:spcBef>
                          <a:spcPts val="0"/>
                        </a:spcBef>
                        <a:spcAft>
                          <a:spcPts val="0"/>
                        </a:spcAft>
                      </a:pPr>
                      <a:r>
                        <a:rPr lang="en-US" sz="1200">
                          <a:ln>
                            <a:noFill/>
                          </a:ln>
                          <a:effectLst/>
                        </a:rPr>
                        <a:t>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tc>
                  <a:txBody>
                    <a:bodyPr/>
                    <a:lstStyle/>
                    <a:p>
                      <a:pPr marL="0" marR="0" algn="ctr">
                        <a:lnSpc>
                          <a:spcPct val="107000"/>
                        </a:lnSpc>
                        <a:spcBef>
                          <a:spcPts val="0"/>
                        </a:spcBef>
                        <a:spcAft>
                          <a:spcPts val="0"/>
                        </a:spcAft>
                      </a:pPr>
                      <a:r>
                        <a:rPr lang="en-US" sz="1200" dirty="0">
                          <a:ln>
                            <a:noFill/>
                          </a:ln>
                          <a:effectLst/>
                        </a:rPr>
                        <a:t>2050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50800" marB="50800"/>
                </a:tc>
                <a:extLst>
                  <a:ext uri="{0D108BD9-81ED-4DB2-BD59-A6C34878D82A}">
                    <a16:rowId xmlns:a16="http://schemas.microsoft.com/office/drawing/2014/main" val="260346653"/>
                  </a:ext>
                </a:extLst>
              </a:tr>
            </a:tbl>
          </a:graphicData>
        </a:graphic>
      </p:graphicFrame>
    </p:spTree>
    <p:extLst>
      <p:ext uri="{BB962C8B-B14F-4D97-AF65-F5344CB8AC3E}">
        <p14:creationId xmlns:p14="http://schemas.microsoft.com/office/powerpoint/2010/main" val="1351561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8147" y="161517"/>
            <a:ext cx="10619874" cy="1542098"/>
          </a:xfrm>
          <a:solidFill>
            <a:schemeClr val="accent1">
              <a:lumMod val="60000"/>
              <a:lumOff val="40000"/>
            </a:schemeClr>
          </a:solidFill>
          <a:ln>
            <a:solidFill>
              <a:schemeClr val="bg1"/>
            </a:solidFill>
          </a:ln>
        </p:spPr>
        <p:txBody>
          <a:bodyPr wrap="square">
            <a:normAutofit/>
          </a:bodyPr>
          <a:lstStyle/>
          <a:p>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Determinant of Moonlighting: </a:t>
            </a:r>
            <a:b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Sector types of employees</a:t>
            </a:r>
            <a:b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1800" dirty="0">
              <a:solidFill>
                <a:schemeClr val="bg1"/>
              </a:solidFill>
            </a:endParaRP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624E03C4-C21F-48BC-959C-E155DBB56349}"/>
                  </a:ext>
                </a:extLst>
              </p:cNvPr>
              <p:cNvSpPr>
                <a:spLocks noGrp="1"/>
              </p:cNvSpPr>
              <p:nvPr>
                <p:ph idx="1"/>
              </p:nvPr>
            </p:nvSpPr>
            <p:spPr>
              <a:xfrm>
                <a:off x="0" y="2638044"/>
                <a:ext cx="4654296" cy="3415622"/>
              </a:xfrm>
            </p:spPr>
            <p:txBody>
              <a:bodyPr>
                <a:normAutofit/>
              </a:bodyPr>
              <a:lstStyle/>
              <a:p>
                <a:endParaRPr lang="en-US" dirty="0">
                  <a:ln>
                    <a:noFill/>
                  </a:ln>
                  <a:solidFill>
                    <a:schemeClr val="bg1"/>
                  </a:solidFill>
                  <a:effectLst/>
                  <a:uFill>
                    <a:solidFill>
                      <a:srgbClr val="000000"/>
                    </a:solidFill>
                  </a:uFill>
                  <a:latin typeface="Times New Roman" panose="02020603050405020304" pitchFamily="18" charset="0"/>
                  <a:ea typeface="Arial Unicode MS"/>
                  <a:cs typeface="Arial Unicode MS"/>
                </a:endParaRPr>
              </a:p>
              <a:p>
                <a:endParaRPr lang="en-US" dirty="0">
                  <a:solidFill>
                    <a:schemeClr val="bg1"/>
                  </a:solidFill>
                  <a:uFill>
                    <a:solidFill>
                      <a:srgbClr val="000000"/>
                    </a:solidFill>
                  </a:uFill>
                  <a:latin typeface="Times New Roman" panose="02020603050405020304" pitchFamily="18" charset="0"/>
                  <a:ea typeface="Arial Unicode MS"/>
                  <a:cs typeface="Arial Unicode MS"/>
                </a:endParaRPr>
              </a:p>
              <a:p>
                <a:endParaRPr lang="en-US" dirty="0">
                  <a:ln>
                    <a:noFill/>
                  </a:ln>
                  <a:solidFill>
                    <a:schemeClr val="bg1"/>
                  </a:solidFill>
                  <a:effectLst/>
                  <a:uFill>
                    <a:solidFill>
                      <a:srgbClr val="000000"/>
                    </a:solidFill>
                  </a:uFill>
                  <a:latin typeface="Times New Roman" panose="02020603050405020304" pitchFamily="18" charset="0"/>
                  <a:ea typeface="Arial Unicode MS"/>
                  <a:cs typeface="Arial Unicode MS"/>
                </a:endParaRPr>
              </a:p>
              <a:p>
                <a:pPr marL="0" indent="0">
                  <a:buNone/>
                </a:pPr>
                <a:endParaRPr lang="en-US" dirty="0">
                  <a:solidFill>
                    <a:schemeClr val="bg1"/>
                  </a:solidFill>
                  <a:uFill>
                    <a:solidFill>
                      <a:srgbClr val="000000"/>
                    </a:solidFill>
                  </a:u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𝐻</m:t>
                          </m:r>
                        </m:e>
                        <m:sub>
                          <m:r>
                            <a:rPr lang="en-US" sz="2400" i="0">
                              <a:solidFill>
                                <a:schemeClr val="bg1"/>
                              </a:solidFill>
                              <a:latin typeface="Cambria Math" panose="02040503050406030204" pitchFamily="18" charset="0"/>
                            </a:rPr>
                            <m:t>1</m:t>
                          </m:r>
                        </m:sub>
                      </m:sSub>
                      <m:r>
                        <a:rPr lang="en-US" sz="2400" i="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𝑝𝑢𝑏𝑙𝑖𝑐</m:t>
                      </m:r>
                      <m:r>
                        <a:rPr lang="en-US" sz="2400" b="0" i="1" smtClean="0">
                          <a:solidFill>
                            <a:schemeClr val="bg1"/>
                          </a:solidFill>
                          <a:latin typeface="Cambria Math" panose="02040503050406030204" pitchFamily="18" charset="0"/>
                        </a:rPr>
                        <m:t> </m:t>
                      </m:r>
                      <m:r>
                        <m:rPr>
                          <m:sty m:val="p"/>
                        </m:rPr>
                        <a:rPr lang="en-US" sz="2400" b="0" i="0" smtClean="0">
                          <a:solidFill>
                            <a:schemeClr val="bg1"/>
                          </a:solidFill>
                          <a:latin typeface="Cambria Math" panose="02040503050406030204" pitchFamily="18" charset="0"/>
                        </a:rPr>
                        <m:t>sector</m:t>
                      </m:r>
                      <m:r>
                        <a:rPr lang="en-US" sz="2400" b="0" i="0" smtClean="0">
                          <a:solidFill>
                            <a:schemeClr val="bg1"/>
                          </a:solidFill>
                          <a:latin typeface="Cambria Math" panose="02040503050406030204" pitchFamily="18" charset="0"/>
                        </a:rPr>
                        <m:t> </m:t>
                      </m:r>
                      <m:r>
                        <m:rPr>
                          <m:sty m:val="p"/>
                        </m:rPr>
                        <a:rPr lang="en-US" sz="2400" b="0" i="0" smtClean="0">
                          <a:solidFill>
                            <a:schemeClr val="bg1"/>
                          </a:solidFill>
                          <a:latin typeface="Cambria Math" panose="02040503050406030204" pitchFamily="18" charset="0"/>
                        </a:rPr>
                        <m:t>moonlight</m:t>
                      </m:r>
                      <m:r>
                        <a:rPr lang="en-US" sz="2400" b="0" i="0" smtClean="0">
                          <a:solidFill>
                            <a:schemeClr val="bg1"/>
                          </a:solidFill>
                          <a:latin typeface="Cambria Math" panose="02040503050406030204" pitchFamily="18" charset="0"/>
                        </a:rPr>
                        <m:t>&gt; 0</m:t>
                      </m:r>
                    </m:oMath>
                  </m:oMathPara>
                </a14:m>
                <a:endParaRPr lang="en-US" sz="2400" dirty="0">
                  <a:ln>
                    <a:noFill/>
                  </a:ln>
                  <a:solidFill>
                    <a:schemeClr val="bg1"/>
                  </a:solidFill>
                  <a:effectLst/>
                  <a:uFill>
                    <a:solidFill>
                      <a:srgbClr val="000000"/>
                    </a:solidFill>
                  </a:uFill>
                  <a:latin typeface="Times New Roman" panose="02020603050405020304" pitchFamily="18" charset="0"/>
                  <a:ea typeface="Arial Unicode MS"/>
                  <a:cs typeface="Arial Unicode MS"/>
                </a:endParaRPr>
              </a:p>
              <a:p>
                <a:endParaRPr lang="en-US" dirty="0">
                  <a:solidFill>
                    <a:schemeClr val="bg1"/>
                  </a:solidFill>
                  <a:uFill>
                    <a:solidFill>
                      <a:srgbClr val="000000"/>
                    </a:solidFill>
                  </a:uFill>
                  <a:latin typeface="Times New Roman" panose="02020603050405020304" pitchFamily="18" charset="0"/>
                  <a:ea typeface="Arial Unicode MS"/>
                  <a:cs typeface="Arial Unicode MS"/>
                </a:endParaRPr>
              </a:p>
              <a:p>
                <a:endParaRPr lang="en-US" dirty="0">
                  <a:ln>
                    <a:noFill/>
                  </a:ln>
                  <a:solidFill>
                    <a:schemeClr val="bg1"/>
                  </a:solidFill>
                  <a:effectLst/>
                  <a:uFill>
                    <a:solidFill>
                      <a:srgbClr val="000000"/>
                    </a:solidFill>
                  </a:uFill>
                  <a:latin typeface="Times New Roman" panose="02020603050405020304" pitchFamily="18" charset="0"/>
                  <a:ea typeface="Arial Unicode MS"/>
                  <a:cs typeface="Arial Unicode MS"/>
                </a:endParaRPr>
              </a:p>
              <a:p>
                <a:endParaRPr lang="en-US" dirty="0">
                  <a:solidFill>
                    <a:schemeClr val="bg1"/>
                  </a:solidFill>
                  <a:uFill>
                    <a:solidFill>
                      <a:srgbClr val="000000"/>
                    </a:solidFill>
                  </a:uFill>
                  <a:latin typeface="Times New Roman" panose="02020603050405020304" pitchFamily="18" charset="0"/>
                  <a:ea typeface="Arial Unicode MS"/>
                  <a:cs typeface="Arial Unicode MS"/>
                </a:endParaRPr>
              </a:p>
              <a:p>
                <a:endParaRPr lang="en-US" dirty="0">
                  <a:ln>
                    <a:noFill/>
                  </a:ln>
                  <a:solidFill>
                    <a:schemeClr val="bg1"/>
                  </a:solidFill>
                  <a:effectLst/>
                  <a:uFill>
                    <a:solidFill>
                      <a:srgbClr val="000000"/>
                    </a:solidFill>
                  </a:uFill>
                  <a:latin typeface="Times New Roman" panose="02020603050405020304" pitchFamily="18" charset="0"/>
                  <a:ea typeface="Arial Unicode MS"/>
                  <a:cs typeface="Arial Unicode MS"/>
                </a:endParaRPr>
              </a:p>
              <a:p>
                <a:endParaRPr lang="en-US" dirty="0">
                  <a:ln>
                    <a:noFill/>
                  </a:ln>
                  <a:solidFill>
                    <a:schemeClr val="bg1"/>
                  </a:solidFill>
                  <a:effectLst/>
                  <a:uFill>
                    <a:solidFill>
                      <a:srgbClr val="000000"/>
                    </a:solidFill>
                  </a:uFill>
                  <a:latin typeface="Times New Roman" panose="02020603050405020304" pitchFamily="18" charset="0"/>
                  <a:ea typeface="Arial Unicode MS"/>
                  <a:cs typeface="Arial Unicode MS"/>
                </a:endParaRPr>
              </a:p>
              <a:p>
                <a:endParaRPr lang="en-US" dirty="0">
                  <a:solidFill>
                    <a:schemeClr val="bg1"/>
                  </a:solidFill>
                </a:endParaRPr>
              </a:p>
            </p:txBody>
          </p:sp>
        </mc:Choice>
        <mc:Fallback>
          <p:sp>
            <p:nvSpPr>
              <p:cNvPr id="5" name="Content Placeholder 4">
                <a:extLst>
                  <a:ext uri="{FF2B5EF4-FFF2-40B4-BE49-F238E27FC236}">
                    <a16:creationId xmlns:a16="http://schemas.microsoft.com/office/drawing/2014/main" id="{624E03C4-C21F-48BC-959C-E155DBB56349}"/>
                  </a:ext>
                </a:extLst>
              </p:cNvPr>
              <p:cNvSpPr>
                <a:spLocks noGrp="1" noRot="1" noChangeAspect="1" noMove="1" noResize="1" noEditPoints="1" noAdjustHandles="1" noChangeArrowheads="1" noChangeShapeType="1" noTextEdit="1"/>
              </p:cNvSpPr>
              <p:nvPr>
                <p:ph idx="1"/>
              </p:nvPr>
            </p:nvSpPr>
            <p:spPr>
              <a:xfrm>
                <a:off x="0" y="2638044"/>
                <a:ext cx="4654296" cy="3415622"/>
              </a:xfrm>
              <a:blipFill>
                <a:blip r:embed="rId3"/>
                <a:stretch>
                  <a:fillRect/>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703DD9F4-AD18-69AB-CE31-C454F7B7AB83}"/>
              </a:ext>
            </a:extLst>
          </p:cNvPr>
          <p:cNvGraphicFramePr>
            <a:graphicFrameLocks noGrp="1"/>
          </p:cNvGraphicFramePr>
          <p:nvPr>
            <p:extLst>
              <p:ext uri="{D42A27DB-BD31-4B8C-83A1-F6EECF244321}">
                <p14:modId xmlns:p14="http://schemas.microsoft.com/office/powerpoint/2010/main" val="707435439"/>
              </p:ext>
            </p:extLst>
          </p:nvPr>
        </p:nvGraphicFramePr>
        <p:xfrm>
          <a:off x="4977565" y="2150896"/>
          <a:ext cx="6250770" cy="4389917"/>
        </p:xfrm>
        <a:graphic>
          <a:graphicData uri="http://schemas.openxmlformats.org/drawingml/2006/table">
            <a:tbl>
              <a:tblPr firstRow="1" firstCol="1" bandRow="1">
                <a:solidFill>
                  <a:srgbClr val="404040"/>
                </a:solidFill>
                <a:tableStyleId>{5C22544A-7EE6-4342-B048-85BDC9FD1C3A}</a:tableStyleId>
              </a:tblPr>
              <a:tblGrid>
                <a:gridCol w="3729716">
                  <a:extLst>
                    <a:ext uri="{9D8B030D-6E8A-4147-A177-3AD203B41FA5}">
                      <a16:colId xmlns:a16="http://schemas.microsoft.com/office/drawing/2014/main" val="2579060645"/>
                    </a:ext>
                  </a:extLst>
                </a:gridCol>
                <a:gridCol w="2521054">
                  <a:extLst>
                    <a:ext uri="{9D8B030D-6E8A-4147-A177-3AD203B41FA5}">
                      <a16:colId xmlns:a16="http://schemas.microsoft.com/office/drawing/2014/main" val="3544498114"/>
                    </a:ext>
                  </a:extLst>
                </a:gridCol>
              </a:tblGrid>
              <a:tr h="1735442">
                <a:tc>
                  <a:txBody>
                    <a:bodyPr/>
                    <a:lstStyle/>
                    <a:p>
                      <a:pPr marL="0" marR="0">
                        <a:lnSpc>
                          <a:spcPct val="107000"/>
                        </a:lnSpc>
                        <a:spcBef>
                          <a:spcPts val="0"/>
                        </a:spcBef>
                        <a:spcAft>
                          <a:spcPts val="0"/>
                        </a:spcAft>
                      </a:pPr>
                      <a:r>
                        <a:rPr lang="en-US" sz="4200" b="0" cap="none" spc="0" dirty="0">
                          <a:ln>
                            <a:noFill/>
                          </a:ln>
                          <a:solidFill>
                            <a:schemeClr val="bg1"/>
                          </a:solidFill>
                          <a:effectLst/>
                        </a:rPr>
                        <a:t>Formal sector moonlight</a:t>
                      </a:r>
                      <a:endParaRPr lang="en-US" sz="4200" b="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497" marR="130497" marT="234895" marB="130497" anchor="ctr">
                    <a:lnL w="12700" cmpd="sng">
                      <a:noFill/>
                    </a:lnL>
                    <a:lnR w="12700" cmpd="sng">
                      <a:noFill/>
                    </a:lnR>
                    <a:lnT w="19050" cap="flat" cmpd="sng" algn="ctr">
                      <a:noFill/>
                      <a:prstDash val="solid"/>
                    </a:lnT>
                    <a:lnB w="38100" cmpd="sng">
                      <a:noFill/>
                    </a:lnB>
                    <a:solidFill>
                      <a:schemeClr val="accent2"/>
                    </a:solidFill>
                  </a:tcPr>
                </a:tc>
                <a:tc>
                  <a:txBody>
                    <a:bodyPr/>
                    <a:lstStyle/>
                    <a:p>
                      <a:pPr marL="0" marR="0" algn="ctr">
                        <a:lnSpc>
                          <a:spcPct val="107000"/>
                        </a:lnSpc>
                        <a:spcBef>
                          <a:spcPts val="0"/>
                        </a:spcBef>
                        <a:spcAft>
                          <a:spcPts val="0"/>
                        </a:spcAft>
                      </a:pPr>
                      <a:r>
                        <a:rPr lang="en-US" sz="4200" b="0" cap="none" spc="0" dirty="0">
                          <a:ln>
                            <a:noFill/>
                          </a:ln>
                          <a:solidFill>
                            <a:schemeClr val="bg1"/>
                          </a:solidFill>
                          <a:effectLst/>
                        </a:rPr>
                        <a:t>marginal effect</a:t>
                      </a:r>
                      <a:endParaRPr lang="en-US" sz="4200" b="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497" marR="130497" marT="234895" marB="130497"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4121175838"/>
                  </a:ext>
                </a:extLst>
              </a:tr>
              <a:tr h="884825">
                <a:tc>
                  <a:txBody>
                    <a:bodyPr/>
                    <a:lstStyle/>
                    <a:p>
                      <a:pPr marL="0" marR="0">
                        <a:lnSpc>
                          <a:spcPct val="107000"/>
                        </a:lnSpc>
                        <a:spcBef>
                          <a:spcPts val="0"/>
                        </a:spcBef>
                        <a:spcAft>
                          <a:spcPts val="0"/>
                        </a:spcAft>
                      </a:pPr>
                      <a:r>
                        <a:rPr lang="en-US" sz="3100" b="1" cap="none" spc="0">
                          <a:ln>
                            <a:noFill/>
                          </a:ln>
                          <a:solidFill>
                            <a:schemeClr val="bg1"/>
                          </a:solidFill>
                          <a:effectLst/>
                        </a:rPr>
                        <a:t>Public sector</a:t>
                      </a:r>
                      <a:endParaRPr lang="en-US" sz="3100" b="1"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497" marR="130497" marT="234895" marB="130497">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pPr marL="0" marR="0" algn="ctr">
                        <a:lnSpc>
                          <a:spcPct val="107000"/>
                        </a:lnSpc>
                        <a:spcBef>
                          <a:spcPts val="0"/>
                        </a:spcBef>
                        <a:spcAft>
                          <a:spcPts val="0"/>
                        </a:spcAft>
                      </a:pPr>
                      <a:r>
                        <a:rPr lang="en-US" sz="3100" cap="none" spc="0">
                          <a:ln>
                            <a:noFill/>
                          </a:ln>
                          <a:solidFill>
                            <a:schemeClr val="bg1"/>
                          </a:solidFill>
                          <a:effectLst/>
                        </a:rPr>
                        <a:t>0.1078</a:t>
                      </a:r>
                      <a:r>
                        <a:rPr lang="en-US" sz="3100" cap="none" spc="0" baseline="30000">
                          <a:ln>
                            <a:noFill/>
                          </a:ln>
                          <a:solidFill>
                            <a:schemeClr val="bg1"/>
                          </a:solidFill>
                          <a:effectLst/>
                        </a:rPr>
                        <a:t> ***</a:t>
                      </a:r>
                      <a:endParaRPr lang="en-US" sz="3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497" marR="130497" marT="234895" marB="130497">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526019716"/>
                  </a:ext>
                </a:extLst>
              </a:tr>
              <a:tr h="884825">
                <a:tc>
                  <a:txBody>
                    <a:bodyPr/>
                    <a:lstStyle/>
                    <a:p>
                      <a:pPr marL="0" marR="0">
                        <a:lnSpc>
                          <a:spcPct val="107000"/>
                        </a:lnSpc>
                        <a:spcBef>
                          <a:spcPts val="0"/>
                        </a:spcBef>
                        <a:spcAft>
                          <a:spcPts val="0"/>
                        </a:spcAft>
                      </a:pPr>
                      <a:r>
                        <a:rPr lang="en-US" sz="3100" b="1" cap="none" spc="0">
                          <a:solidFill>
                            <a:schemeClr val="bg1"/>
                          </a:solidFill>
                          <a:effectLst/>
                        </a:rPr>
                        <a:t> </a:t>
                      </a:r>
                      <a:endParaRPr lang="en-US" sz="3100" b="1"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497" marR="130497" marT="234895" marB="130497">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pPr marL="0" marR="0" algn="ctr">
                        <a:lnSpc>
                          <a:spcPct val="107000"/>
                        </a:lnSpc>
                        <a:spcBef>
                          <a:spcPts val="0"/>
                        </a:spcBef>
                        <a:spcAft>
                          <a:spcPts val="0"/>
                        </a:spcAft>
                      </a:pPr>
                      <a:r>
                        <a:rPr lang="en-US" sz="3100" cap="none" spc="0">
                          <a:ln>
                            <a:noFill/>
                          </a:ln>
                          <a:solidFill>
                            <a:schemeClr val="bg1"/>
                          </a:solidFill>
                          <a:effectLst/>
                        </a:rPr>
                        <a:t>(0.0190)</a:t>
                      </a:r>
                      <a:endParaRPr lang="en-US" sz="31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497" marR="130497" marT="234895" marB="130497">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78819091"/>
                  </a:ext>
                </a:extLst>
              </a:tr>
              <a:tr h="884825">
                <a:tc>
                  <a:txBody>
                    <a:bodyPr/>
                    <a:lstStyle/>
                    <a:p>
                      <a:pPr marL="0" marR="0">
                        <a:lnSpc>
                          <a:spcPct val="107000"/>
                        </a:lnSpc>
                        <a:spcBef>
                          <a:spcPts val="0"/>
                        </a:spcBef>
                        <a:spcAft>
                          <a:spcPts val="0"/>
                        </a:spcAft>
                      </a:pPr>
                      <a:r>
                        <a:rPr lang="en-US" sz="3100" b="1" cap="none" spc="0">
                          <a:ln>
                            <a:noFill/>
                          </a:ln>
                          <a:solidFill>
                            <a:schemeClr val="bg1"/>
                          </a:solidFill>
                          <a:effectLst/>
                        </a:rPr>
                        <a:t>N</a:t>
                      </a:r>
                      <a:endParaRPr lang="en-US" sz="3100" b="1"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497" marR="130497" marT="234895" marB="130497">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pPr marL="0" marR="0" algn="ctr">
                        <a:lnSpc>
                          <a:spcPct val="107000"/>
                        </a:lnSpc>
                        <a:spcBef>
                          <a:spcPts val="0"/>
                        </a:spcBef>
                        <a:spcAft>
                          <a:spcPts val="0"/>
                        </a:spcAft>
                      </a:pPr>
                      <a:r>
                        <a:rPr lang="en-US" sz="3100" cap="none" spc="0" dirty="0">
                          <a:ln>
                            <a:noFill/>
                          </a:ln>
                          <a:solidFill>
                            <a:schemeClr val="bg1"/>
                          </a:solidFill>
                          <a:effectLst/>
                        </a:rPr>
                        <a:t>2,222</a:t>
                      </a:r>
                      <a:endParaRPr lang="en-US" sz="31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0497" marR="130497" marT="234895" marB="130497">
                    <a:lnL w="12700" cmpd="sng">
                      <a:noFill/>
                      <a:prstDash val="solid"/>
                    </a:lnL>
                    <a:lnR w="12700" cmpd="sng">
                      <a:noFill/>
                      <a:prstDash val="solid"/>
                    </a:lnR>
                    <a:lnT w="12700" cmpd="sng">
                      <a:noFill/>
                      <a:prstDash val="solid"/>
                    </a:lnT>
                    <a:lnB w="12700" cmpd="sng">
                      <a:noFill/>
                      <a:prstDash val="solid"/>
                    </a:lnB>
                    <a:solidFill>
                      <a:srgbClr val="404040"/>
                    </a:solidFill>
                  </a:tcPr>
                </a:tc>
                <a:extLst>
                  <a:ext uri="{0D108BD9-81ED-4DB2-BD59-A6C34878D82A}">
                    <a16:rowId xmlns:a16="http://schemas.microsoft.com/office/drawing/2014/main" val="3974468021"/>
                  </a:ext>
                </a:extLst>
              </a:tr>
            </a:tbl>
          </a:graphicData>
        </a:graphic>
      </p:graphicFrame>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B94CCFC3-F680-0CC1-EE5E-C87C71C36FBA}"/>
                  </a:ext>
                </a:extLst>
              </p:cNvPr>
              <p:cNvSpPr txBox="1"/>
              <p:nvPr/>
            </p:nvSpPr>
            <p:spPr>
              <a:xfrm>
                <a:off x="-722546" y="3647808"/>
                <a:ext cx="60960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i="1">
                              <a:solidFill>
                                <a:schemeClr val="bg1"/>
                              </a:solidFill>
                              <a:latin typeface="Cambria Math" panose="02040503050406030204" pitchFamily="18" charset="0"/>
                            </a:rPr>
                            <m:t>𝐻</m:t>
                          </m:r>
                        </m:e>
                        <m:sub>
                          <m:r>
                            <a:rPr lang="en-US" sz="2400" i="0">
                              <a:solidFill>
                                <a:schemeClr val="bg1"/>
                              </a:solidFill>
                              <a:latin typeface="Cambria Math" panose="02040503050406030204" pitchFamily="18" charset="0"/>
                            </a:rPr>
                            <m:t>0</m:t>
                          </m:r>
                        </m:sub>
                      </m:sSub>
                      <m:r>
                        <a:rPr lang="en-US" sz="2400" i="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𝑝𝑢𝑏𝑙𝑖𝑐</m:t>
                      </m:r>
                      <m:r>
                        <a:rPr lang="en-US" sz="2400" b="0" i="1" smtClean="0">
                          <a:solidFill>
                            <a:schemeClr val="bg1"/>
                          </a:solidFill>
                          <a:latin typeface="Cambria Math" panose="02040503050406030204" pitchFamily="18" charset="0"/>
                        </a:rPr>
                        <m:t> </m:t>
                      </m:r>
                      <m:r>
                        <m:rPr>
                          <m:sty m:val="p"/>
                        </m:rPr>
                        <a:rPr lang="en-US" sz="2400" b="0" i="0" smtClean="0">
                          <a:solidFill>
                            <a:schemeClr val="bg1"/>
                          </a:solidFill>
                          <a:latin typeface="Cambria Math" panose="02040503050406030204" pitchFamily="18" charset="0"/>
                        </a:rPr>
                        <m:t>sector</m:t>
                      </m:r>
                      <m:r>
                        <a:rPr lang="en-US" sz="2400" b="0" i="0" smtClean="0">
                          <a:solidFill>
                            <a:schemeClr val="bg1"/>
                          </a:solidFill>
                          <a:latin typeface="Cambria Math" panose="02040503050406030204" pitchFamily="18" charset="0"/>
                        </a:rPr>
                        <m:t> </m:t>
                      </m:r>
                      <m:r>
                        <m:rPr>
                          <m:sty m:val="p"/>
                        </m:rPr>
                        <a:rPr lang="en-US" sz="2400" b="0" i="0" smtClean="0">
                          <a:solidFill>
                            <a:schemeClr val="bg1"/>
                          </a:solidFill>
                          <a:latin typeface="Cambria Math" panose="02040503050406030204" pitchFamily="18" charset="0"/>
                        </a:rPr>
                        <m:t>moonlight</m:t>
                      </m:r>
                      <m:r>
                        <a:rPr lang="en-US" sz="2400" b="0" i="0" smtClean="0">
                          <a:solidFill>
                            <a:schemeClr val="bg1"/>
                          </a:solidFill>
                          <a:latin typeface="Cambria Math" panose="02040503050406030204" pitchFamily="18" charset="0"/>
                        </a:rPr>
                        <m:t>= 0</m:t>
                      </m:r>
                    </m:oMath>
                  </m:oMathPara>
                </a14:m>
                <a:endParaRPr lang="en-US" sz="2400" dirty="0"/>
              </a:p>
            </p:txBody>
          </p:sp>
        </mc:Choice>
        <mc:Fallback>
          <p:sp>
            <p:nvSpPr>
              <p:cNvPr id="7" name="TextBox 6">
                <a:extLst>
                  <a:ext uri="{FF2B5EF4-FFF2-40B4-BE49-F238E27FC236}">
                    <a16:creationId xmlns:a16="http://schemas.microsoft.com/office/drawing/2014/main" id="{B94CCFC3-F680-0CC1-EE5E-C87C71C36FBA}"/>
                  </a:ext>
                </a:extLst>
              </p:cNvPr>
              <p:cNvSpPr txBox="1">
                <a:spLocks noRot="1" noChangeAspect="1" noMove="1" noResize="1" noEditPoints="1" noAdjustHandles="1" noChangeArrowheads="1" noChangeShapeType="1" noTextEdit="1"/>
              </p:cNvSpPr>
              <p:nvPr/>
            </p:nvSpPr>
            <p:spPr>
              <a:xfrm>
                <a:off x="-722546" y="3647808"/>
                <a:ext cx="6096000" cy="461665"/>
              </a:xfrm>
              <a:prstGeom prst="rect">
                <a:avLst/>
              </a:prstGeom>
              <a:blipFill>
                <a:blip r:embed="rId4"/>
                <a:stretch>
                  <a:fillRect b="-1842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03EF8265-95E0-7D78-244E-D5B363511380}"/>
              </a:ext>
            </a:extLst>
          </p:cNvPr>
          <p:cNvSpPr txBox="1"/>
          <p:nvPr/>
        </p:nvSpPr>
        <p:spPr>
          <a:xfrm>
            <a:off x="1347537" y="3119665"/>
            <a:ext cx="2282491" cy="523220"/>
          </a:xfrm>
          <a:prstGeom prst="rect">
            <a:avLst/>
          </a:prstGeom>
          <a:noFill/>
        </p:spPr>
        <p:txBody>
          <a:bodyPr wrap="square" rtlCol="0">
            <a:spAutoFit/>
          </a:bodyPr>
          <a:lstStyle/>
          <a:p>
            <a:r>
              <a:rPr lang="en-US" sz="2800" dirty="0">
                <a:solidFill>
                  <a:schemeClr val="bg1"/>
                </a:solidFill>
              </a:rPr>
              <a:t>HYPOTHESIS</a:t>
            </a:r>
          </a:p>
        </p:txBody>
      </p:sp>
    </p:spTree>
    <p:extLst>
      <p:ext uri="{BB962C8B-B14F-4D97-AF65-F5344CB8AC3E}">
        <p14:creationId xmlns:p14="http://schemas.microsoft.com/office/powerpoint/2010/main" val="567094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a:latin typeface="Times New Roman" panose="02020603050405020304" pitchFamily="18" charset="0"/>
                <a:cs typeface="Times New Roman" panose="02020603050405020304" pitchFamily="18" charset="0"/>
              </a:rPr>
              <a:t>Outline</a:t>
            </a:r>
          </a:p>
        </p:txBody>
      </p:sp>
      <p:sp useBgFill="1">
        <p:nvSpPr>
          <p:cNvPr id="21" name="Rectangle 20">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147C7D2D-403E-2507-6D01-0F917EE11EB3}"/>
              </a:ext>
            </a:extLst>
          </p:cNvPr>
          <p:cNvGraphicFramePr>
            <a:graphicFrameLocks noGrp="1"/>
          </p:cNvGraphicFramePr>
          <p:nvPr>
            <p:ph idx="1"/>
            <p:extLst>
              <p:ext uri="{D42A27DB-BD31-4B8C-83A1-F6EECF244321}">
                <p14:modId xmlns:p14="http://schemas.microsoft.com/office/powerpoint/2010/main" val="3326924743"/>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3105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58919" y="173758"/>
            <a:ext cx="9671607" cy="1437343"/>
          </a:xfrm>
          <a:solidFill>
            <a:schemeClr val="accent1">
              <a:lumMod val="60000"/>
              <a:lumOff val="40000"/>
            </a:schemeClr>
          </a:solidFill>
          <a:ln>
            <a:solidFill>
              <a:schemeClr val="bg1"/>
            </a:solidFill>
          </a:ln>
        </p:spPr>
        <p:txBody>
          <a:bodyPr wrap="square">
            <a:normAutofit/>
          </a:bodyPr>
          <a:lstStyle/>
          <a:p>
            <a:r>
              <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MOONLIGHTING AND WAGE DIFFERENTIAL</a:t>
            </a:r>
            <a:b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US" sz="2400" dirty="0">
              <a:solidFill>
                <a:schemeClr val="bg1"/>
              </a:solidFill>
            </a:endParaRP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624E03C4-C21F-48BC-959C-E155DBB56349}"/>
                  </a:ext>
                </a:extLst>
              </p:cNvPr>
              <p:cNvSpPr>
                <a:spLocks noGrp="1"/>
              </p:cNvSpPr>
              <p:nvPr>
                <p:ph idx="1"/>
              </p:nvPr>
            </p:nvSpPr>
            <p:spPr>
              <a:xfrm>
                <a:off x="497305" y="2638044"/>
                <a:ext cx="4156991" cy="3415622"/>
              </a:xfrm>
            </p:spPr>
            <p:txBody>
              <a:bodyPr>
                <a:normAutofit/>
              </a:bodyPr>
              <a:lstStyle/>
              <a:p>
                <a:endParaRPr lang="en-US" dirty="0">
                  <a:ln>
                    <a:noFill/>
                  </a:ln>
                  <a:solidFill>
                    <a:schemeClr val="bg1"/>
                  </a:solidFill>
                  <a:effectLst/>
                  <a:uFill>
                    <a:solidFill>
                      <a:srgbClr val="000000"/>
                    </a:solidFill>
                  </a:uFill>
                  <a:latin typeface="Times New Roman" panose="02020603050405020304" pitchFamily="18" charset="0"/>
                  <a:ea typeface="Arial Unicode MS"/>
                  <a:cs typeface="Arial Unicode MS"/>
                </a:endParaRPr>
              </a:p>
              <a:p>
                <a:endParaRPr lang="en-US" dirty="0">
                  <a:solidFill>
                    <a:schemeClr val="bg1"/>
                  </a:solidFill>
                  <a:uFill>
                    <a:solidFill>
                      <a:srgbClr val="000000"/>
                    </a:solidFill>
                  </a:uFill>
                  <a:latin typeface="Times New Roman" panose="02020603050405020304" pitchFamily="18" charset="0"/>
                  <a:ea typeface="Arial Unicode MS"/>
                  <a:cs typeface="Arial Unicode MS"/>
                </a:endParaRPr>
              </a:p>
              <a:p>
                <a:endParaRPr lang="en-US" dirty="0">
                  <a:ln>
                    <a:noFill/>
                  </a:ln>
                  <a:solidFill>
                    <a:schemeClr val="bg1"/>
                  </a:solidFill>
                  <a:effectLst/>
                  <a:uFill>
                    <a:solidFill>
                      <a:srgbClr val="000000"/>
                    </a:solidFill>
                  </a:uFill>
                  <a:latin typeface="Times New Roman" panose="02020603050405020304" pitchFamily="18" charset="0"/>
                  <a:ea typeface="Arial Unicode MS"/>
                  <a:cs typeface="Arial Unicode MS"/>
                </a:endParaRPr>
              </a:p>
              <a:p>
                <a:pPr marL="0" indent="0">
                  <a:buNone/>
                </a:pPr>
                <a:endParaRPr lang="en-US" dirty="0">
                  <a:solidFill>
                    <a:schemeClr val="bg1"/>
                  </a:solidFill>
                  <a:uFill>
                    <a:solidFill>
                      <a:srgbClr val="000000"/>
                    </a:solidFill>
                  </a:uFill>
                  <a:latin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𝐻</m:t>
                          </m:r>
                        </m:e>
                        <m:sub>
                          <m:r>
                            <a:rPr lang="en-US" sz="2800" i="0">
                              <a:solidFill>
                                <a:schemeClr val="bg1"/>
                              </a:solidFill>
                              <a:latin typeface="Cambria Math" panose="02040503050406030204" pitchFamily="18" charset="0"/>
                            </a:rPr>
                            <m:t>1</m:t>
                          </m:r>
                        </m:sub>
                      </m:sSub>
                      <m:r>
                        <a:rPr lang="en-US" sz="2800" i="0">
                          <a:solidFill>
                            <a:schemeClr val="bg1"/>
                          </a:solidFill>
                          <a:latin typeface="Cambria Math" panose="02040503050406030204" pitchFamily="18" charset="0"/>
                        </a:rPr>
                        <m:t>:</m:t>
                      </m:r>
                      <m:r>
                        <a:rPr lang="en-US" sz="2800" b="0" i="1">
                          <a:solidFill>
                            <a:schemeClr val="bg1"/>
                          </a:solidFill>
                          <a:latin typeface="Cambria Math" panose="02040503050406030204" pitchFamily="18" charset="0"/>
                        </a:rPr>
                        <m:t>𝑝𝑢𝑏𝑙𝑖𝑐</m:t>
                      </m:r>
                      <m:r>
                        <a:rPr lang="en-US" sz="2800" b="0" i="1">
                          <a:solidFill>
                            <a:schemeClr val="bg1"/>
                          </a:solidFill>
                          <a:latin typeface="Cambria Math" panose="02040503050406030204" pitchFamily="18" charset="0"/>
                        </a:rPr>
                        <m:t> </m:t>
                      </m:r>
                      <m:r>
                        <a:rPr lang="en-US" sz="2800" b="0" i="1">
                          <a:solidFill>
                            <a:schemeClr val="bg1"/>
                          </a:solidFill>
                          <a:latin typeface="Cambria Math" panose="02040503050406030204" pitchFamily="18" charset="0"/>
                        </a:rPr>
                        <m:t>𝑤𝑎𝑔𝑒</m:t>
                      </m:r>
                      <m:r>
                        <a:rPr lang="en-US" sz="2800" b="0" i="0">
                          <a:solidFill>
                            <a:schemeClr val="bg1"/>
                          </a:solidFill>
                          <a:latin typeface="Cambria Math" panose="02040503050406030204" pitchFamily="18" charset="0"/>
                        </a:rPr>
                        <m:t>&lt;</m:t>
                      </m:r>
                      <m:r>
                        <a:rPr lang="en-US" sz="2800" i="0">
                          <a:solidFill>
                            <a:schemeClr val="bg1"/>
                          </a:solidFill>
                          <a:latin typeface="Cambria Math" panose="02040503050406030204" pitchFamily="18" charset="0"/>
                        </a:rPr>
                        <m:t> 0</m:t>
                      </m:r>
                    </m:oMath>
                  </m:oMathPara>
                </a14:m>
                <a:endParaRPr lang="en-US" sz="2800" dirty="0">
                  <a:ln>
                    <a:noFill/>
                  </a:ln>
                  <a:solidFill>
                    <a:schemeClr val="bg1"/>
                  </a:solidFill>
                  <a:effectLst/>
                  <a:uFill>
                    <a:solidFill>
                      <a:srgbClr val="000000"/>
                    </a:solidFill>
                  </a:uFill>
                  <a:latin typeface="Times New Roman" panose="02020603050405020304" pitchFamily="18" charset="0"/>
                  <a:ea typeface="Arial Unicode MS"/>
                  <a:cs typeface="Arial Unicode MS"/>
                </a:endParaRPr>
              </a:p>
              <a:p>
                <a:endParaRPr lang="en-US" dirty="0">
                  <a:solidFill>
                    <a:schemeClr val="bg1"/>
                  </a:solidFill>
                  <a:uFill>
                    <a:solidFill>
                      <a:srgbClr val="000000"/>
                    </a:solidFill>
                  </a:uFill>
                  <a:latin typeface="Times New Roman" panose="02020603050405020304" pitchFamily="18" charset="0"/>
                  <a:ea typeface="Arial Unicode MS"/>
                  <a:cs typeface="Arial Unicode MS"/>
                </a:endParaRPr>
              </a:p>
              <a:p>
                <a:endParaRPr lang="en-US" dirty="0">
                  <a:ln>
                    <a:noFill/>
                  </a:ln>
                  <a:solidFill>
                    <a:schemeClr val="bg1"/>
                  </a:solidFill>
                  <a:effectLst/>
                  <a:uFill>
                    <a:solidFill>
                      <a:srgbClr val="000000"/>
                    </a:solidFill>
                  </a:uFill>
                  <a:latin typeface="Times New Roman" panose="02020603050405020304" pitchFamily="18" charset="0"/>
                  <a:ea typeface="Arial Unicode MS"/>
                  <a:cs typeface="Arial Unicode MS"/>
                </a:endParaRPr>
              </a:p>
              <a:p>
                <a:endParaRPr lang="en-US" dirty="0">
                  <a:solidFill>
                    <a:schemeClr val="bg1"/>
                  </a:solidFill>
                  <a:uFill>
                    <a:solidFill>
                      <a:srgbClr val="000000"/>
                    </a:solidFill>
                  </a:uFill>
                  <a:latin typeface="Times New Roman" panose="02020603050405020304" pitchFamily="18" charset="0"/>
                  <a:ea typeface="Arial Unicode MS"/>
                  <a:cs typeface="Arial Unicode MS"/>
                </a:endParaRPr>
              </a:p>
              <a:p>
                <a:endParaRPr lang="en-US" dirty="0">
                  <a:ln>
                    <a:noFill/>
                  </a:ln>
                  <a:solidFill>
                    <a:schemeClr val="bg1"/>
                  </a:solidFill>
                  <a:effectLst/>
                  <a:uFill>
                    <a:solidFill>
                      <a:srgbClr val="000000"/>
                    </a:solidFill>
                  </a:uFill>
                  <a:latin typeface="Times New Roman" panose="02020603050405020304" pitchFamily="18" charset="0"/>
                  <a:ea typeface="Arial Unicode MS"/>
                  <a:cs typeface="Arial Unicode MS"/>
                </a:endParaRPr>
              </a:p>
              <a:p>
                <a:endParaRPr lang="en-US" dirty="0">
                  <a:ln>
                    <a:noFill/>
                  </a:ln>
                  <a:solidFill>
                    <a:schemeClr val="bg1"/>
                  </a:solidFill>
                  <a:effectLst/>
                  <a:uFill>
                    <a:solidFill>
                      <a:srgbClr val="000000"/>
                    </a:solidFill>
                  </a:uFill>
                  <a:latin typeface="Times New Roman" panose="02020603050405020304" pitchFamily="18" charset="0"/>
                  <a:ea typeface="Arial Unicode MS"/>
                  <a:cs typeface="Arial Unicode MS"/>
                </a:endParaRPr>
              </a:p>
              <a:p>
                <a:endParaRPr lang="en-US" dirty="0">
                  <a:solidFill>
                    <a:schemeClr val="bg1"/>
                  </a:solidFill>
                </a:endParaRPr>
              </a:p>
            </p:txBody>
          </p:sp>
        </mc:Choice>
        <mc:Fallback>
          <p:sp>
            <p:nvSpPr>
              <p:cNvPr id="5" name="Content Placeholder 4">
                <a:extLst>
                  <a:ext uri="{FF2B5EF4-FFF2-40B4-BE49-F238E27FC236}">
                    <a16:creationId xmlns:a16="http://schemas.microsoft.com/office/drawing/2014/main" id="{624E03C4-C21F-48BC-959C-E155DBB56349}"/>
                  </a:ext>
                </a:extLst>
              </p:cNvPr>
              <p:cNvSpPr>
                <a:spLocks noGrp="1" noRot="1" noChangeAspect="1" noMove="1" noResize="1" noEditPoints="1" noAdjustHandles="1" noChangeArrowheads="1" noChangeShapeType="1" noTextEdit="1"/>
              </p:cNvSpPr>
              <p:nvPr>
                <p:ph idx="1"/>
              </p:nvPr>
            </p:nvSpPr>
            <p:spPr>
              <a:xfrm>
                <a:off x="497305" y="2638044"/>
                <a:ext cx="4156991" cy="3415622"/>
              </a:xfr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B94CCFC3-F680-0CC1-EE5E-C87C71C36FBA}"/>
                  </a:ext>
                </a:extLst>
              </p:cNvPr>
              <p:cNvSpPr txBox="1"/>
              <p:nvPr/>
            </p:nvSpPr>
            <p:spPr>
              <a:xfrm>
                <a:off x="-128338" y="3647808"/>
                <a:ext cx="5501791" cy="600164"/>
              </a:xfrm>
              <a:prstGeom prst="rect">
                <a:avLst/>
              </a:prstGeom>
              <a:noFill/>
            </p:spPr>
            <p:txBody>
              <a:bodyPr wrap="square">
                <a:spAutoFit/>
              </a:bodyPr>
              <a:lstStyle/>
              <a:p>
                <a:pPr>
                  <a:spcAft>
                    <a:spcPts val="600"/>
                  </a:spcAft>
                </a:pPr>
                <a14:m>
                  <m:oMathPara xmlns:m="http://schemas.openxmlformats.org/officeDocument/2006/math">
                    <m:oMathParaPr>
                      <m:jc m:val="centerGroup"/>
                    </m:oMathParaPr>
                    <m:oMath xmlns:m="http://schemas.openxmlformats.org/officeDocument/2006/math">
                      <m:sSub>
                        <m:sSubPr>
                          <m:ctrlPr>
                            <a:rPr lang="en-US" sz="2800" i="1" smtClean="0">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𝐻</m:t>
                          </m:r>
                        </m:e>
                        <m:sub>
                          <m:r>
                            <a:rPr lang="en-US" sz="2800" i="0">
                              <a:solidFill>
                                <a:schemeClr val="bg1"/>
                              </a:solidFill>
                              <a:latin typeface="Cambria Math" panose="02040503050406030204" pitchFamily="18" charset="0"/>
                            </a:rPr>
                            <m:t>0</m:t>
                          </m:r>
                        </m:sub>
                      </m:sSub>
                      <m:r>
                        <a:rPr lang="en-US" sz="2800" i="0">
                          <a:solidFill>
                            <a:schemeClr val="bg1"/>
                          </a:solidFill>
                          <a:latin typeface="Cambria Math" panose="02040503050406030204" pitchFamily="18" charset="0"/>
                        </a:rPr>
                        <m:t>:</m:t>
                      </m:r>
                      <m:r>
                        <a:rPr lang="en-US" sz="2800" b="0" i="1" smtClean="0">
                          <a:solidFill>
                            <a:schemeClr val="bg1"/>
                          </a:solidFill>
                          <a:latin typeface="Cambria Math" panose="02040503050406030204" pitchFamily="18" charset="0"/>
                        </a:rPr>
                        <m:t>𝑝𝑢𝑏𝑙𝑖𝑐</m:t>
                      </m:r>
                      <m:r>
                        <a:rPr lang="en-US" sz="2800" b="0" i="1" smtClean="0">
                          <a:solidFill>
                            <a:schemeClr val="bg1"/>
                          </a:solidFill>
                          <a:latin typeface="Cambria Math" panose="02040503050406030204" pitchFamily="18" charset="0"/>
                        </a:rPr>
                        <m:t> </m:t>
                      </m:r>
                      <m:r>
                        <a:rPr lang="en-US" sz="2800" b="0" i="1" smtClean="0">
                          <a:solidFill>
                            <a:schemeClr val="bg1"/>
                          </a:solidFill>
                          <a:latin typeface="Cambria Math" panose="02040503050406030204" pitchFamily="18" charset="0"/>
                        </a:rPr>
                        <m:t>𝑤𝑎𝑔𝑒</m:t>
                      </m:r>
                      <m:r>
                        <a:rPr lang="en-US" sz="2800" b="0" i="0" smtClean="0">
                          <a:solidFill>
                            <a:schemeClr val="bg1"/>
                          </a:solidFill>
                          <a:latin typeface="Cambria Math" panose="02040503050406030204" pitchFamily="18" charset="0"/>
                        </a:rPr>
                        <m:t>=</m:t>
                      </m:r>
                      <m:r>
                        <a:rPr lang="en-US" sz="2800" i="0">
                          <a:solidFill>
                            <a:schemeClr val="bg1"/>
                          </a:solidFill>
                          <a:latin typeface="Cambria Math" panose="02040503050406030204" pitchFamily="18" charset="0"/>
                        </a:rPr>
                        <m:t> 0</m:t>
                      </m:r>
                    </m:oMath>
                  </m:oMathPara>
                </a14:m>
                <a:endParaRPr lang="en-US" sz="2800" dirty="0"/>
              </a:p>
            </p:txBody>
          </p:sp>
        </mc:Choice>
        <mc:Fallback>
          <p:sp>
            <p:nvSpPr>
              <p:cNvPr id="7" name="TextBox 6">
                <a:extLst>
                  <a:ext uri="{FF2B5EF4-FFF2-40B4-BE49-F238E27FC236}">
                    <a16:creationId xmlns:a16="http://schemas.microsoft.com/office/drawing/2014/main" id="{B94CCFC3-F680-0CC1-EE5E-C87C71C36FBA}"/>
                  </a:ext>
                </a:extLst>
              </p:cNvPr>
              <p:cNvSpPr txBox="1">
                <a:spLocks noRot="1" noChangeAspect="1" noMove="1" noResize="1" noEditPoints="1" noAdjustHandles="1" noChangeArrowheads="1" noChangeShapeType="1" noTextEdit="1"/>
              </p:cNvSpPr>
              <p:nvPr/>
            </p:nvSpPr>
            <p:spPr>
              <a:xfrm>
                <a:off x="-128338" y="3647808"/>
                <a:ext cx="5501791" cy="600164"/>
              </a:xfrm>
              <a:prstGeom prst="rect">
                <a:avLst/>
              </a:prstGeom>
              <a:blipFill>
                <a:blip r:embed="rId4"/>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03EF8265-95E0-7D78-244E-D5B363511380}"/>
              </a:ext>
            </a:extLst>
          </p:cNvPr>
          <p:cNvSpPr txBox="1"/>
          <p:nvPr/>
        </p:nvSpPr>
        <p:spPr>
          <a:xfrm>
            <a:off x="1347537" y="3119665"/>
            <a:ext cx="2282491" cy="523220"/>
          </a:xfrm>
          <a:prstGeom prst="rect">
            <a:avLst/>
          </a:prstGeom>
          <a:noFill/>
        </p:spPr>
        <p:txBody>
          <a:bodyPr wrap="square" rtlCol="0">
            <a:spAutoFit/>
          </a:bodyPr>
          <a:lstStyle/>
          <a:p>
            <a:pPr>
              <a:spcAft>
                <a:spcPts val="600"/>
              </a:spcAft>
            </a:pPr>
            <a:r>
              <a:rPr lang="en-US" sz="2800" dirty="0">
                <a:solidFill>
                  <a:schemeClr val="bg1"/>
                </a:solidFill>
              </a:rPr>
              <a:t>HYPOTHESIS</a:t>
            </a:r>
          </a:p>
        </p:txBody>
      </p:sp>
      <p:graphicFrame>
        <p:nvGraphicFramePr>
          <p:cNvPr id="3" name="Table 2">
            <a:extLst>
              <a:ext uri="{FF2B5EF4-FFF2-40B4-BE49-F238E27FC236}">
                <a16:creationId xmlns:a16="http://schemas.microsoft.com/office/drawing/2014/main" id="{FD85A920-1A5E-6AF8-84C7-45EE86C4CEB7}"/>
              </a:ext>
            </a:extLst>
          </p:cNvPr>
          <p:cNvGraphicFramePr>
            <a:graphicFrameLocks noGrp="1"/>
          </p:cNvGraphicFramePr>
          <p:nvPr>
            <p:extLst>
              <p:ext uri="{D42A27DB-BD31-4B8C-83A1-F6EECF244321}">
                <p14:modId xmlns:p14="http://schemas.microsoft.com/office/powerpoint/2010/main" val="1941948808"/>
              </p:ext>
            </p:extLst>
          </p:nvPr>
        </p:nvGraphicFramePr>
        <p:xfrm>
          <a:off x="5151601" y="2645904"/>
          <a:ext cx="6250770" cy="2619219"/>
        </p:xfrm>
        <a:graphic>
          <a:graphicData uri="http://schemas.openxmlformats.org/drawingml/2006/table">
            <a:tbl>
              <a:tblPr firstRow="1" firstCol="1" bandRow="1">
                <a:tableStyleId>{85BE263C-DBD7-4A20-BB59-AAB30ACAA65A}</a:tableStyleId>
              </a:tblPr>
              <a:tblGrid>
                <a:gridCol w="2849503">
                  <a:extLst>
                    <a:ext uri="{9D8B030D-6E8A-4147-A177-3AD203B41FA5}">
                      <a16:colId xmlns:a16="http://schemas.microsoft.com/office/drawing/2014/main" val="763428933"/>
                    </a:ext>
                  </a:extLst>
                </a:gridCol>
                <a:gridCol w="3401267">
                  <a:extLst>
                    <a:ext uri="{9D8B030D-6E8A-4147-A177-3AD203B41FA5}">
                      <a16:colId xmlns:a16="http://schemas.microsoft.com/office/drawing/2014/main" val="3563873310"/>
                    </a:ext>
                  </a:extLst>
                </a:gridCol>
              </a:tblGrid>
              <a:tr h="873073">
                <a:tc>
                  <a:txBody>
                    <a:bodyPr/>
                    <a:lstStyle/>
                    <a:p>
                      <a:pPr marL="0" marR="0">
                        <a:lnSpc>
                          <a:spcPct val="107000"/>
                        </a:lnSpc>
                        <a:spcBef>
                          <a:spcPts val="0"/>
                        </a:spcBef>
                        <a:spcAft>
                          <a:spcPts val="0"/>
                        </a:spcAft>
                      </a:pPr>
                      <a:r>
                        <a:rPr lang="en-US" sz="3200" dirty="0">
                          <a:ln>
                            <a:noFill/>
                          </a:ln>
                          <a:effectLst/>
                        </a:rPr>
                        <a:t>Variable</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36872" marR="136872" marT="136872" marB="136872"/>
                </a:tc>
                <a:tc>
                  <a:txBody>
                    <a:bodyPr/>
                    <a:lstStyle/>
                    <a:p>
                      <a:pPr marL="0" marR="0" algn="ctr">
                        <a:lnSpc>
                          <a:spcPct val="107000"/>
                        </a:lnSpc>
                        <a:spcBef>
                          <a:spcPts val="0"/>
                        </a:spcBef>
                        <a:spcAft>
                          <a:spcPts val="0"/>
                        </a:spcAft>
                      </a:pPr>
                      <a:r>
                        <a:rPr lang="en-US" sz="3200" dirty="0">
                          <a:ln>
                            <a:noFill/>
                          </a:ln>
                          <a:effectLst/>
                        </a:rPr>
                        <a:t>Marginal Effect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36872" marR="136872" marT="136872" marB="136872"/>
                </a:tc>
                <a:extLst>
                  <a:ext uri="{0D108BD9-81ED-4DB2-BD59-A6C34878D82A}">
                    <a16:rowId xmlns:a16="http://schemas.microsoft.com/office/drawing/2014/main" val="1240367187"/>
                  </a:ext>
                </a:extLst>
              </a:tr>
              <a:tr h="873073">
                <a:tc>
                  <a:txBody>
                    <a:bodyPr/>
                    <a:lstStyle/>
                    <a:p>
                      <a:pPr marL="0" marR="0">
                        <a:lnSpc>
                          <a:spcPct val="107000"/>
                        </a:lnSpc>
                        <a:spcBef>
                          <a:spcPts val="0"/>
                        </a:spcBef>
                        <a:spcAft>
                          <a:spcPts val="0"/>
                        </a:spcAft>
                      </a:pPr>
                      <a:r>
                        <a:rPr lang="en-US" sz="3200">
                          <a:ln>
                            <a:noFill/>
                          </a:ln>
                          <a:effectLst/>
                        </a:rPr>
                        <a:t>Public Wage</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36872" marR="136872" marT="136872" marB="136872"/>
                </a:tc>
                <a:tc>
                  <a:txBody>
                    <a:bodyPr/>
                    <a:lstStyle/>
                    <a:p>
                      <a:pPr marL="0" marR="0" algn="ctr">
                        <a:lnSpc>
                          <a:spcPct val="107000"/>
                        </a:lnSpc>
                        <a:spcBef>
                          <a:spcPts val="0"/>
                        </a:spcBef>
                        <a:spcAft>
                          <a:spcPts val="0"/>
                        </a:spcAft>
                      </a:pPr>
                      <a:r>
                        <a:rPr lang="en-US" sz="3200">
                          <a:ln>
                            <a:noFill/>
                          </a:ln>
                          <a:effectLst/>
                        </a:rPr>
                        <a:t>-0.034</a:t>
                      </a:r>
                      <a:r>
                        <a:rPr lang="en-US" sz="3200" baseline="30000">
                          <a:ln>
                            <a:noFill/>
                          </a:ln>
                          <a:effectLst/>
                        </a:rPr>
                        <a:t>*</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36872" marR="136872" marT="136872" marB="136872"/>
                </a:tc>
                <a:extLst>
                  <a:ext uri="{0D108BD9-81ED-4DB2-BD59-A6C34878D82A}">
                    <a16:rowId xmlns:a16="http://schemas.microsoft.com/office/drawing/2014/main" val="1574063421"/>
                  </a:ext>
                </a:extLst>
              </a:tr>
              <a:tr h="873073">
                <a:tc>
                  <a:txBody>
                    <a:bodyPr/>
                    <a:lstStyle/>
                    <a:p>
                      <a:pPr marL="0" marR="0">
                        <a:lnSpc>
                          <a:spcPct val="107000"/>
                        </a:lnSpc>
                        <a:spcBef>
                          <a:spcPts val="0"/>
                        </a:spcBef>
                        <a:spcAft>
                          <a:spcPts val="0"/>
                        </a:spcAft>
                      </a:pPr>
                      <a:r>
                        <a:rPr lang="en-US" sz="3200">
                          <a:effectLst/>
                        </a:rPr>
                        <a:t> </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36872" marR="136872" marT="136872" marB="136872"/>
                </a:tc>
                <a:tc>
                  <a:txBody>
                    <a:bodyPr/>
                    <a:lstStyle/>
                    <a:p>
                      <a:pPr marL="0" marR="0" algn="ctr">
                        <a:lnSpc>
                          <a:spcPct val="107000"/>
                        </a:lnSpc>
                        <a:spcBef>
                          <a:spcPts val="0"/>
                        </a:spcBef>
                        <a:spcAft>
                          <a:spcPts val="0"/>
                        </a:spcAft>
                      </a:pPr>
                      <a:r>
                        <a:rPr lang="en-US" sz="3200" dirty="0">
                          <a:ln>
                            <a:noFill/>
                          </a:ln>
                          <a:effectLst/>
                        </a:rPr>
                        <a:t>(0.0111)</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36872" marR="136872" marT="136872" marB="136872"/>
                </a:tc>
                <a:extLst>
                  <a:ext uri="{0D108BD9-81ED-4DB2-BD59-A6C34878D82A}">
                    <a16:rowId xmlns:a16="http://schemas.microsoft.com/office/drawing/2014/main" val="3920379946"/>
                  </a:ext>
                </a:extLst>
              </a:tr>
            </a:tbl>
          </a:graphicData>
        </a:graphic>
      </p:graphicFrame>
    </p:spTree>
    <p:extLst>
      <p:ext uri="{BB962C8B-B14F-4D97-AF65-F5344CB8AC3E}">
        <p14:creationId xmlns:p14="http://schemas.microsoft.com/office/powerpoint/2010/main" val="4084484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79C28-2C6E-4A69-80A1-A5CD54857A64}"/>
              </a:ext>
            </a:extLst>
          </p:cNvPr>
          <p:cNvSpPr>
            <a:spLocks noGrp="1"/>
          </p:cNvSpPr>
          <p:nvPr>
            <p:ph type="title"/>
          </p:nvPr>
        </p:nvSpPr>
        <p:spPr>
          <a:xfrm>
            <a:off x="1334837" y="229809"/>
            <a:ext cx="10018713" cy="979715"/>
          </a:xfrm>
        </p:spPr>
        <p:txBody>
          <a:bodyPr>
            <a:normAutofit/>
          </a:bodyPr>
          <a:lstStyle/>
          <a:p>
            <a:r>
              <a:rPr lang="en-US" dirty="0"/>
              <a:t>Policy Recommendations</a:t>
            </a:r>
          </a:p>
        </p:txBody>
      </p:sp>
      <p:sp>
        <p:nvSpPr>
          <p:cNvPr id="3" name="Content Placeholder 2">
            <a:extLst>
              <a:ext uri="{FF2B5EF4-FFF2-40B4-BE49-F238E27FC236}">
                <a16:creationId xmlns:a16="http://schemas.microsoft.com/office/drawing/2014/main" id="{02894EA2-A7BB-4ADC-B82F-FDB02E7A7016}"/>
              </a:ext>
            </a:extLst>
          </p:cNvPr>
          <p:cNvSpPr>
            <a:spLocks noGrp="1"/>
          </p:cNvSpPr>
          <p:nvPr>
            <p:ph idx="1"/>
          </p:nvPr>
        </p:nvSpPr>
        <p:spPr>
          <a:xfrm>
            <a:off x="1023756" y="979716"/>
            <a:ext cx="10640873" cy="6531427"/>
          </a:xfrm>
        </p:spPr>
        <p:txBody>
          <a:bodyPr>
            <a:normAutofit/>
          </a:bodyPr>
          <a:lstStyle/>
          <a:p>
            <a:pPr algn="just">
              <a:lnSpc>
                <a:spcPct val="200000"/>
              </a:lnSpc>
              <a:spcBef>
                <a:spcPts val="0"/>
              </a:spcBef>
              <a:spcAft>
                <a:spcPts val="0"/>
              </a:spcAft>
            </a:pPr>
            <a:endParaRPr lang="en-US" sz="1800" dirty="0">
              <a:ln>
                <a:noFill/>
              </a:ln>
              <a:solidFill>
                <a:srgbClr val="000000"/>
              </a:solidFill>
              <a:effectLst/>
              <a:latin typeface="Times New Roman" panose="02020603050405020304" pitchFamily="18" charset="0"/>
              <a:ea typeface="Arial Unicode MS"/>
              <a:cs typeface="Arial Unicode MS"/>
            </a:endParaRPr>
          </a:p>
          <a:p>
            <a:pPr marL="0" marR="0" algn="just">
              <a:lnSpc>
                <a:spcPct val="200000"/>
              </a:lnSpc>
              <a:spcBef>
                <a:spcPts val="0"/>
              </a:spcBef>
              <a:spcAft>
                <a:spcPts val="0"/>
              </a:spcAft>
            </a:pPr>
            <a:endParaRPr lang="en-US" dirty="0"/>
          </a:p>
        </p:txBody>
      </p:sp>
      <p:graphicFrame>
        <p:nvGraphicFramePr>
          <p:cNvPr id="6" name="Diagram 5">
            <a:extLst>
              <a:ext uri="{FF2B5EF4-FFF2-40B4-BE49-F238E27FC236}">
                <a16:creationId xmlns:a16="http://schemas.microsoft.com/office/drawing/2014/main" id="{E4A3112A-6BA3-71EA-EAA8-1E705893947A}"/>
              </a:ext>
            </a:extLst>
          </p:cNvPr>
          <p:cNvGraphicFramePr/>
          <p:nvPr>
            <p:extLst>
              <p:ext uri="{D42A27DB-BD31-4B8C-83A1-F6EECF244321}">
                <p14:modId xmlns:p14="http://schemas.microsoft.com/office/powerpoint/2010/main" val="96026904"/>
              </p:ext>
            </p:extLst>
          </p:nvPr>
        </p:nvGraphicFramePr>
        <p:xfrm>
          <a:off x="1197810" y="1439333"/>
          <a:ext cx="928062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9832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79C28-2C6E-4A69-80A1-A5CD54857A64}"/>
              </a:ext>
            </a:extLst>
          </p:cNvPr>
          <p:cNvSpPr>
            <a:spLocks noGrp="1"/>
          </p:cNvSpPr>
          <p:nvPr>
            <p:ph type="title"/>
          </p:nvPr>
        </p:nvSpPr>
        <p:spPr>
          <a:xfrm>
            <a:off x="2231136" y="964692"/>
            <a:ext cx="7729728" cy="1188720"/>
          </a:xfrm>
        </p:spPr>
        <p:txBody>
          <a:bodyPr>
            <a:normAutofit/>
          </a:bodyPr>
          <a:lstStyle/>
          <a:p>
            <a:r>
              <a:rPr lang="en-US" dirty="0"/>
              <a:t>Further Research</a:t>
            </a:r>
          </a:p>
        </p:txBody>
      </p:sp>
      <p:graphicFrame>
        <p:nvGraphicFramePr>
          <p:cNvPr id="7" name="Content Placeholder 2">
            <a:extLst>
              <a:ext uri="{FF2B5EF4-FFF2-40B4-BE49-F238E27FC236}">
                <a16:creationId xmlns:a16="http://schemas.microsoft.com/office/drawing/2014/main" id="{3E79B477-F5EF-7A8D-EEE7-D75FA4F11EE7}"/>
              </a:ext>
            </a:extLst>
          </p:cNvPr>
          <p:cNvGraphicFramePr>
            <a:graphicFrameLocks noGrp="1"/>
          </p:cNvGraphicFramePr>
          <p:nvPr>
            <p:ph idx="1"/>
            <p:extLst>
              <p:ext uri="{D42A27DB-BD31-4B8C-83A1-F6EECF244321}">
                <p14:modId xmlns:p14="http://schemas.microsoft.com/office/powerpoint/2010/main" val="2773010104"/>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7951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580B-B80D-4648-A907-D9232BE5533B}"/>
              </a:ext>
            </a:extLst>
          </p:cNvPr>
          <p:cNvSpPr>
            <a:spLocks noGrp="1"/>
          </p:cNvSpPr>
          <p:nvPr>
            <p:ph type="ctrTitle"/>
          </p:nvPr>
        </p:nvSpPr>
        <p:spPr>
          <a:xfrm>
            <a:off x="1600200" y="2606040"/>
            <a:ext cx="8991600" cy="1645920"/>
          </a:xfrm>
        </p:spPr>
        <p:txBody>
          <a:bodyPr/>
          <a:lstStyle/>
          <a:p>
            <a:r>
              <a:rPr lang="en-US" dirty="0"/>
              <a:t>THANK YOU</a:t>
            </a:r>
          </a:p>
        </p:txBody>
      </p:sp>
    </p:spTree>
    <p:extLst>
      <p:ext uri="{BB962C8B-B14F-4D97-AF65-F5344CB8AC3E}">
        <p14:creationId xmlns:p14="http://schemas.microsoft.com/office/powerpoint/2010/main" val="1387571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5318-DB21-894B-B2EB-5BDD36716A82}"/>
              </a:ext>
            </a:extLst>
          </p:cNvPr>
          <p:cNvSpPr>
            <a:spLocks noGrp="1"/>
          </p:cNvSpPr>
          <p:nvPr>
            <p:ph type="title"/>
          </p:nvPr>
        </p:nvSpPr>
        <p:spPr>
          <a:xfrm>
            <a:off x="2231136" y="212852"/>
            <a:ext cx="7729728" cy="1188720"/>
          </a:xfrm>
        </p:spPr>
        <p:txBody>
          <a:bodyPr/>
          <a:lstStyle/>
          <a:p>
            <a:pPr algn="ctr"/>
            <a:r>
              <a:rPr lang="en-US" dirty="0"/>
              <a:t>BACKGROUND </a:t>
            </a:r>
          </a:p>
        </p:txBody>
      </p:sp>
      <p:graphicFrame>
        <p:nvGraphicFramePr>
          <p:cNvPr id="4" name="Object 3">
            <a:extLst>
              <a:ext uri="{FF2B5EF4-FFF2-40B4-BE49-F238E27FC236}">
                <a16:creationId xmlns:a16="http://schemas.microsoft.com/office/drawing/2014/main" id="{9AB87E3E-FE66-7987-F315-D9E798375044}"/>
              </a:ext>
            </a:extLst>
          </p:cNvPr>
          <p:cNvGraphicFramePr>
            <a:graphicFrameLocks noChangeAspect="1"/>
          </p:cNvGraphicFramePr>
          <p:nvPr>
            <p:extLst>
              <p:ext uri="{D42A27DB-BD31-4B8C-83A1-F6EECF244321}">
                <p14:modId xmlns:p14="http://schemas.microsoft.com/office/powerpoint/2010/main" val="1359343570"/>
              </p:ext>
            </p:extLst>
          </p:nvPr>
        </p:nvGraphicFramePr>
        <p:xfrm>
          <a:off x="9240253" y="140385"/>
          <a:ext cx="2840633" cy="1977589"/>
        </p:xfrm>
        <a:graphic>
          <a:graphicData uri="http://schemas.openxmlformats.org/presentationml/2006/ole">
            <mc:AlternateContent xmlns:mc="http://schemas.openxmlformats.org/markup-compatibility/2006">
              <mc:Choice xmlns:v="urn:schemas-microsoft-com:vml" Requires="v">
                <p:oleObj name="Bitmap Image" r:id="rId3" imgW="3905280" imgH="2629080" progId="PBrush">
                  <p:embed/>
                </p:oleObj>
              </mc:Choice>
              <mc:Fallback>
                <p:oleObj name="Bitmap Image" r:id="rId3" imgW="3905280" imgH="2629080" progId="PBrush">
                  <p:embed/>
                  <p:pic>
                    <p:nvPicPr>
                      <p:cNvPr id="4" name="Object 3">
                        <a:extLst>
                          <a:ext uri="{FF2B5EF4-FFF2-40B4-BE49-F238E27FC236}">
                            <a16:creationId xmlns:a16="http://schemas.microsoft.com/office/drawing/2014/main" id="{9AB87E3E-FE66-7987-F315-D9E798375044}"/>
                          </a:ext>
                        </a:extLst>
                      </p:cNvPr>
                      <p:cNvPicPr/>
                      <p:nvPr/>
                    </p:nvPicPr>
                    <p:blipFill>
                      <a:blip r:embed="rId4"/>
                      <a:stretch>
                        <a:fillRect/>
                      </a:stretch>
                    </p:blipFill>
                    <p:spPr>
                      <a:xfrm>
                        <a:off x="9240253" y="140385"/>
                        <a:ext cx="2840633" cy="1977589"/>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01C12E11-7AA3-E616-1729-20D31D2664AA}"/>
              </a:ext>
            </a:extLst>
          </p:cNvPr>
          <p:cNvGraphicFramePr>
            <a:graphicFrameLocks noChangeAspect="1"/>
          </p:cNvGraphicFramePr>
          <p:nvPr>
            <p:extLst>
              <p:ext uri="{D42A27DB-BD31-4B8C-83A1-F6EECF244321}">
                <p14:modId xmlns:p14="http://schemas.microsoft.com/office/powerpoint/2010/main" val="3817288121"/>
              </p:ext>
            </p:extLst>
          </p:nvPr>
        </p:nvGraphicFramePr>
        <p:xfrm>
          <a:off x="267264" y="296402"/>
          <a:ext cx="3174477" cy="1666875"/>
        </p:xfrm>
        <a:graphic>
          <a:graphicData uri="http://schemas.openxmlformats.org/presentationml/2006/ole">
            <mc:AlternateContent xmlns:mc="http://schemas.openxmlformats.org/markup-compatibility/2006">
              <mc:Choice xmlns:v="urn:schemas-microsoft-com:vml" Requires="v">
                <p:oleObj name="Bitmap Image" r:id="rId5" imgW="2476440" imgH="1666800" progId="PBrush">
                  <p:embed/>
                </p:oleObj>
              </mc:Choice>
              <mc:Fallback>
                <p:oleObj name="Bitmap Image" r:id="rId5" imgW="2476440" imgH="1666800" progId="PBrush">
                  <p:embed/>
                  <p:pic>
                    <p:nvPicPr>
                      <p:cNvPr id="6" name="Object 5">
                        <a:extLst>
                          <a:ext uri="{FF2B5EF4-FFF2-40B4-BE49-F238E27FC236}">
                            <a16:creationId xmlns:a16="http://schemas.microsoft.com/office/drawing/2014/main" id="{01C12E11-7AA3-E616-1729-20D31D2664AA}"/>
                          </a:ext>
                        </a:extLst>
                      </p:cNvPr>
                      <p:cNvPicPr/>
                      <p:nvPr/>
                    </p:nvPicPr>
                    <p:blipFill>
                      <a:blip r:embed="rId6"/>
                      <a:stretch>
                        <a:fillRect/>
                      </a:stretch>
                    </p:blipFill>
                    <p:spPr>
                      <a:xfrm>
                        <a:off x="267264" y="296402"/>
                        <a:ext cx="3174477" cy="1666875"/>
                      </a:xfrm>
                      <a:prstGeom prst="rect">
                        <a:avLst/>
                      </a:prstGeom>
                    </p:spPr>
                  </p:pic>
                </p:oleObj>
              </mc:Fallback>
            </mc:AlternateContent>
          </a:graphicData>
        </a:graphic>
      </p:graphicFrame>
      <p:graphicFrame>
        <p:nvGraphicFramePr>
          <p:cNvPr id="32" name="Diagram 31">
            <a:extLst>
              <a:ext uri="{FF2B5EF4-FFF2-40B4-BE49-F238E27FC236}">
                <a16:creationId xmlns:a16="http://schemas.microsoft.com/office/drawing/2014/main" id="{7D6D6B03-9929-540B-60DA-60C2249452EE}"/>
              </a:ext>
            </a:extLst>
          </p:cNvPr>
          <p:cNvGraphicFramePr/>
          <p:nvPr>
            <p:extLst>
              <p:ext uri="{D42A27DB-BD31-4B8C-83A1-F6EECF244321}">
                <p14:modId xmlns:p14="http://schemas.microsoft.com/office/powerpoint/2010/main" val="3579569219"/>
              </p:ext>
            </p:extLst>
          </p:nvPr>
        </p:nvGraphicFramePr>
        <p:xfrm>
          <a:off x="919119" y="2341570"/>
          <a:ext cx="10727449" cy="431954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6" name="Content Placeholder 35">
            <a:extLst>
              <a:ext uri="{FF2B5EF4-FFF2-40B4-BE49-F238E27FC236}">
                <a16:creationId xmlns:a16="http://schemas.microsoft.com/office/drawing/2014/main" id="{14C393A7-6BC6-DD27-AB73-F9AF1D72622D}"/>
              </a:ext>
            </a:extLst>
          </p:cNvPr>
          <p:cNvSpPr>
            <a:spLocks noGrp="1"/>
          </p:cNvSpPr>
          <p:nvPr>
            <p:ph idx="1"/>
          </p:nvPr>
        </p:nvSpPr>
        <p:spPr>
          <a:xfrm>
            <a:off x="919119" y="2166517"/>
            <a:ext cx="10353762" cy="4443624"/>
          </a:xfrm>
        </p:spPr>
        <p:txBody>
          <a:bodyPr/>
          <a:lstStyle/>
          <a:p>
            <a:endParaRPr lang="en-US" dirty="0"/>
          </a:p>
        </p:txBody>
      </p:sp>
    </p:spTree>
    <p:extLst>
      <p:ext uri="{BB962C8B-B14F-4D97-AF65-F5344CB8AC3E}">
        <p14:creationId xmlns:p14="http://schemas.microsoft.com/office/powerpoint/2010/main" val="3941810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709418"/>
            <a:ext cx="3834063" cy="5571066"/>
          </a:xfrm>
          <a:solidFill>
            <a:schemeClr val="accent4">
              <a:lumMod val="60000"/>
              <a:lumOff val="40000"/>
            </a:schemeClr>
          </a:solidFill>
        </p:spPr>
        <p:txBody>
          <a:bodyPr>
            <a:normAutofit/>
          </a:bodyPr>
          <a:lstStyle/>
          <a:p>
            <a:pPr algn="r"/>
            <a:r>
              <a:rPr lang="en-US" sz="3100" dirty="0">
                <a:latin typeface="Times New Roman" panose="02020603050405020304" pitchFamily="18" charset="0"/>
                <a:cs typeface="Times New Roman" panose="02020603050405020304" pitchFamily="18" charset="0"/>
              </a:rPr>
              <a:t>What is</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Moonlighting</a:t>
            </a:r>
          </a:p>
        </p:txBody>
      </p:sp>
      <p:graphicFrame>
        <p:nvGraphicFramePr>
          <p:cNvPr id="18" name="Content Placeholder 17">
            <a:extLst>
              <a:ext uri="{FF2B5EF4-FFF2-40B4-BE49-F238E27FC236}">
                <a16:creationId xmlns:a16="http://schemas.microsoft.com/office/drawing/2014/main" id="{35BCE3D2-32AF-4EB3-AFD1-8E2D8C018626}"/>
              </a:ext>
            </a:extLst>
          </p:cNvPr>
          <p:cNvGraphicFramePr>
            <a:graphicFrameLocks noGrp="1"/>
          </p:cNvGraphicFramePr>
          <p:nvPr>
            <p:ph idx="1"/>
            <p:extLst>
              <p:ext uri="{D42A27DB-BD31-4B8C-83A1-F6EECF244321}">
                <p14:modId xmlns:p14="http://schemas.microsoft.com/office/powerpoint/2010/main" val="3685958233"/>
              </p:ext>
            </p:extLst>
          </p:nvPr>
        </p:nvGraphicFramePr>
        <p:xfrm>
          <a:off x="4393120" y="643467"/>
          <a:ext cx="7411453" cy="5571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B8D781C-35E7-CE9B-D012-6B1DB0A039D6}"/>
              </a:ext>
            </a:extLst>
          </p:cNvPr>
          <p:cNvSpPr txBox="1"/>
          <p:nvPr/>
        </p:nvSpPr>
        <p:spPr>
          <a:xfrm>
            <a:off x="5582654" y="2006195"/>
            <a:ext cx="5662863" cy="2215991"/>
          </a:xfrm>
          <a:prstGeom prst="rect">
            <a:avLst/>
          </a:prstGeom>
          <a:noFill/>
        </p:spPr>
        <p:txBody>
          <a:bodyPr wrap="square" rtlCol="0">
            <a:spAutoFit/>
          </a:bodyPr>
          <a:lstStyle/>
          <a:p>
            <a:r>
              <a:rPr lang="en-US" sz="4000" dirty="0"/>
              <a:t>Moonlighting is simply a phenomenon of multiple job held at the same time</a:t>
            </a:r>
          </a:p>
          <a:p>
            <a:endParaRPr lang="en-US" dirty="0"/>
          </a:p>
        </p:txBody>
      </p:sp>
      <p:graphicFrame>
        <p:nvGraphicFramePr>
          <p:cNvPr id="7" name="Object 6">
            <a:extLst>
              <a:ext uri="{FF2B5EF4-FFF2-40B4-BE49-F238E27FC236}">
                <a16:creationId xmlns:a16="http://schemas.microsoft.com/office/drawing/2014/main" id="{58C24BDE-5A32-02D7-08F3-4BD27051FFD8}"/>
              </a:ext>
            </a:extLst>
          </p:cNvPr>
          <p:cNvGraphicFramePr>
            <a:graphicFrameLocks noChangeAspect="1"/>
          </p:cNvGraphicFramePr>
          <p:nvPr>
            <p:extLst>
              <p:ext uri="{D42A27DB-BD31-4B8C-83A1-F6EECF244321}">
                <p14:modId xmlns:p14="http://schemas.microsoft.com/office/powerpoint/2010/main" val="3284162805"/>
              </p:ext>
            </p:extLst>
          </p:nvPr>
        </p:nvGraphicFramePr>
        <p:xfrm>
          <a:off x="1443860" y="4812632"/>
          <a:ext cx="2390201" cy="1467852"/>
        </p:xfrm>
        <a:graphic>
          <a:graphicData uri="http://schemas.openxmlformats.org/presentationml/2006/ole">
            <mc:AlternateContent xmlns:mc="http://schemas.openxmlformats.org/markup-compatibility/2006">
              <mc:Choice xmlns:v="urn:schemas-microsoft-com:vml" Requires="v">
                <p:oleObj name="Bitmap Image" r:id="rId8" imgW="4305240" imgH="2038320" progId="PBrush">
                  <p:embed/>
                </p:oleObj>
              </mc:Choice>
              <mc:Fallback>
                <p:oleObj name="Bitmap Image" r:id="rId8" imgW="4305240" imgH="2038320" progId="PBrush">
                  <p:embed/>
                  <p:pic>
                    <p:nvPicPr>
                      <p:cNvPr id="7" name="Object 6">
                        <a:extLst>
                          <a:ext uri="{FF2B5EF4-FFF2-40B4-BE49-F238E27FC236}">
                            <a16:creationId xmlns:a16="http://schemas.microsoft.com/office/drawing/2014/main" id="{58C24BDE-5A32-02D7-08F3-4BD27051FFD8}"/>
                          </a:ext>
                        </a:extLst>
                      </p:cNvPr>
                      <p:cNvPicPr/>
                      <p:nvPr/>
                    </p:nvPicPr>
                    <p:blipFill>
                      <a:blip r:embed="rId9"/>
                      <a:stretch>
                        <a:fillRect/>
                      </a:stretch>
                    </p:blipFill>
                    <p:spPr>
                      <a:xfrm>
                        <a:off x="1443860" y="4812632"/>
                        <a:ext cx="2390201" cy="1467852"/>
                      </a:xfrm>
                      <a:prstGeom prst="rect">
                        <a:avLst/>
                      </a:prstGeom>
                    </p:spPr>
                  </p:pic>
                </p:oleObj>
              </mc:Fallback>
            </mc:AlternateContent>
          </a:graphicData>
        </a:graphic>
      </p:graphicFrame>
    </p:spTree>
    <p:extLst>
      <p:ext uri="{BB962C8B-B14F-4D97-AF65-F5344CB8AC3E}">
        <p14:creationId xmlns:p14="http://schemas.microsoft.com/office/powerpoint/2010/main" val="2338203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42A66-2B22-4CAF-DCE5-F6CB81E482D3}"/>
              </a:ext>
            </a:extLst>
          </p:cNvPr>
          <p:cNvSpPr>
            <a:spLocks noGrp="1"/>
          </p:cNvSpPr>
          <p:nvPr>
            <p:ph type="title"/>
          </p:nvPr>
        </p:nvSpPr>
        <p:spPr/>
        <p:txBody>
          <a:bodyPr/>
          <a:lstStyle/>
          <a:p>
            <a:r>
              <a:rPr lang="en-US" dirty="0"/>
              <a:t>Evidence of Moonlighting in Ghana</a:t>
            </a:r>
          </a:p>
        </p:txBody>
      </p:sp>
      <p:sp>
        <p:nvSpPr>
          <p:cNvPr id="3" name="Content Placeholder 2">
            <a:extLst>
              <a:ext uri="{FF2B5EF4-FFF2-40B4-BE49-F238E27FC236}">
                <a16:creationId xmlns:a16="http://schemas.microsoft.com/office/drawing/2014/main" id="{B0601237-DED5-8CC0-C728-DCAA0660DA5A}"/>
              </a:ext>
            </a:extLst>
          </p:cNvPr>
          <p:cNvSpPr>
            <a:spLocks noGrp="1"/>
          </p:cNvSpPr>
          <p:nvPr>
            <p:ph idx="1"/>
          </p:nvPr>
        </p:nvSpPr>
        <p:spPr/>
        <p:txBody>
          <a:bodyPr/>
          <a:lstStyle/>
          <a:p>
            <a:pPr marL="0" indent="0">
              <a:buNone/>
            </a:pPr>
            <a:endParaRPr lang="en-US" dirty="0"/>
          </a:p>
        </p:txBody>
      </p:sp>
      <p:graphicFrame>
        <p:nvGraphicFramePr>
          <p:cNvPr id="4" name="Object 3">
            <a:extLst>
              <a:ext uri="{FF2B5EF4-FFF2-40B4-BE49-F238E27FC236}">
                <a16:creationId xmlns:a16="http://schemas.microsoft.com/office/drawing/2014/main" id="{D2DFDA8E-576A-9C21-6DB6-877EF3EFA7DE}"/>
              </a:ext>
            </a:extLst>
          </p:cNvPr>
          <p:cNvGraphicFramePr>
            <a:graphicFrameLocks noChangeAspect="1"/>
          </p:cNvGraphicFramePr>
          <p:nvPr>
            <p:extLst>
              <p:ext uri="{D42A27DB-BD31-4B8C-83A1-F6EECF244321}">
                <p14:modId xmlns:p14="http://schemas.microsoft.com/office/powerpoint/2010/main" val="1445639946"/>
              </p:ext>
            </p:extLst>
          </p:nvPr>
        </p:nvGraphicFramePr>
        <p:xfrm>
          <a:off x="556683" y="3429000"/>
          <a:ext cx="4539916" cy="2476099"/>
        </p:xfrm>
        <a:graphic>
          <a:graphicData uri="http://schemas.openxmlformats.org/presentationml/2006/ole">
            <mc:AlternateContent xmlns:mc="http://schemas.openxmlformats.org/markup-compatibility/2006">
              <mc:Choice xmlns:v="urn:schemas-microsoft-com:vml" Requires="v">
                <p:oleObj name="Bitmap Image" r:id="rId3" imgW="2943360" imgH="1914480" progId="PBrush">
                  <p:embed/>
                </p:oleObj>
              </mc:Choice>
              <mc:Fallback>
                <p:oleObj name="Bitmap Image" r:id="rId3" imgW="2943360" imgH="1914480" progId="PBrush">
                  <p:embed/>
                  <p:pic>
                    <p:nvPicPr>
                      <p:cNvPr id="4" name="Object 3">
                        <a:extLst>
                          <a:ext uri="{FF2B5EF4-FFF2-40B4-BE49-F238E27FC236}">
                            <a16:creationId xmlns:a16="http://schemas.microsoft.com/office/drawing/2014/main" id="{D2DFDA8E-576A-9C21-6DB6-877EF3EFA7DE}"/>
                          </a:ext>
                        </a:extLst>
                      </p:cNvPr>
                      <p:cNvPicPr/>
                      <p:nvPr/>
                    </p:nvPicPr>
                    <p:blipFill>
                      <a:blip r:embed="rId4"/>
                      <a:stretch>
                        <a:fillRect/>
                      </a:stretch>
                    </p:blipFill>
                    <p:spPr>
                      <a:xfrm>
                        <a:off x="556683" y="3429000"/>
                        <a:ext cx="4539916" cy="2476099"/>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CFEA98E1-6807-53F6-562F-83BC5A11CF87}"/>
              </a:ext>
            </a:extLst>
          </p:cNvPr>
          <p:cNvGraphicFramePr>
            <a:graphicFrameLocks noChangeAspect="1"/>
          </p:cNvGraphicFramePr>
          <p:nvPr>
            <p:extLst>
              <p:ext uri="{D42A27DB-BD31-4B8C-83A1-F6EECF244321}">
                <p14:modId xmlns:p14="http://schemas.microsoft.com/office/powerpoint/2010/main" val="3293801653"/>
              </p:ext>
            </p:extLst>
          </p:nvPr>
        </p:nvGraphicFramePr>
        <p:xfrm>
          <a:off x="6690811" y="3465971"/>
          <a:ext cx="4852928" cy="2476098"/>
        </p:xfrm>
        <a:graphic>
          <a:graphicData uri="http://schemas.openxmlformats.org/presentationml/2006/ole">
            <mc:AlternateContent xmlns:mc="http://schemas.openxmlformats.org/markup-compatibility/2006">
              <mc:Choice xmlns:v="urn:schemas-microsoft-com:vml" Requires="v">
                <p:oleObj name="Bitmap Image" r:id="rId5" imgW="3591000" imgH="2343240" progId="PBrush">
                  <p:embed/>
                </p:oleObj>
              </mc:Choice>
              <mc:Fallback>
                <p:oleObj name="Bitmap Image" r:id="rId5" imgW="3591000" imgH="2343240" progId="PBrush">
                  <p:embed/>
                  <p:pic>
                    <p:nvPicPr>
                      <p:cNvPr id="5" name="Object 4">
                        <a:extLst>
                          <a:ext uri="{FF2B5EF4-FFF2-40B4-BE49-F238E27FC236}">
                            <a16:creationId xmlns:a16="http://schemas.microsoft.com/office/drawing/2014/main" id="{CFEA98E1-6807-53F6-562F-83BC5A11CF87}"/>
                          </a:ext>
                        </a:extLst>
                      </p:cNvPr>
                      <p:cNvPicPr/>
                      <p:nvPr/>
                    </p:nvPicPr>
                    <p:blipFill>
                      <a:blip r:embed="rId6"/>
                      <a:stretch>
                        <a:fillRect/>
                      </a:stretch>
                    </p:blipFill>
                    <p:spPr>
                      <a:xfrm>
                        <a:off x="6690811" y="3465971"/>
                        <a:ext cx="4852928" cy="247609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8C62C58E-BE5C-2970-247F-9E76B399B4BE}"/>
              </a:ext>
            </a:extLst>
          </p:cNvPr>
          <p:cNvSpPr txBox="1"/>
          <p:nvPr/>
        </p:nvSpPr>
        <p:spPr>
          <a:xfrm>
            <a:off x="6893430" y="1882920"/>
            <a:ext cx="4195258" cy="1384995"/>
          </a:xfrm>
          <a:prstGeom prst="rect">
            <a:avLst/>
          </a:prstGeom>
          <a:solidFill>
            <a:schemeClr val="accent3"/>
          </a:solidFill>
          <a:effectLst>
            <a:innerShdw blurRad="63500" dist="50800" dir="16200000">
              <a:prstClr val="black">
                <a:alpha val="50000"/>
              </a:prstClr>
            </a:innerShdw>
          </a:effectLst>
        </p:spPr>
        <p:txBody>
          <a:bodyPr wrap="square" rtlCol="0">
            <a:spAutoFit/>
          </a:bodyPr>
          <a:lstStyle/>
          <a:p>
            <a:r>
              <a:rPr lang="en-US" sz="2800" dirty="0"/>
              <a:t>Economic Recovery Program (ERP) era in 1983</a:t>
            </a:r>
          </a:p>
        </p:txBody>
      </p:sp>
      <p:sp>
        <p:nvSpPr>
          <p:cNvPr id="10" name="Rectangle 9">
            <a:extLst>
              <a:ext uri="{FF2B5EF4-FFF2-40B4-BE49-F238E27FC236}">
                <a16:creationId xmlns:a16="http://schemas.microsoft.com/office/drawing/2014/main" id="{0870D954-CDBB-9E9D-0C7B-3FE57D4B282D}"/>
              </a:ext>
            </a:extLst>
          </p:cNvPr>
          <p:cNvSpPr/>
          <p:nvPr/>
        </p:nvSpPr>
        <p:spPr>
          <a:xfrm>
            <a:off x="866274" y="1853247"/>
            <a:ext cx="4195258" cy="1414667"/>
          </a:xfrm>
          <a:prstGeom prst="rect">
            <a:avLst/>
          </a:prstGeom>
          <a:solidFill>
            <a:schemeClr val="accent3"/>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a:t>
            </a:r>
            <a:r>
              <a:rPr lang="en-US" sz="2800" dirty="0"/>
              <a:t>Operation Feed Yourself’ era in 1972</a:t>
            </a:r>
          </a:p>
        </p:txBody>
      </p:sp>
      <p:sp>
        <p:nvSpPr>
          <p:cNvPr id="11" name="Arrow: Right 10">
            <a:extLst>
              <a:ext uri="{FF2B5EF4-FFF2-40B4-BE49-F238E27FC236}">
                <a16:creationId xmlns:a16="http://schemas.microsoft.com/office/drawing/2014/main" id="{FB8F0A40-85A4-928F-CB2D-A1F81DCC6EC8}"/>
              </a:ext>
            </a:extLst>
          </p:cNvPr>
          <p:cNvSpPr/>
          <p:nvPr/>
        </p:nvSpPr>
        <p:spPr>
          <a:xfrm>
            <a:off x="5229953" y="2414215"/>
            <a:ext cx="1544958" cy="599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0941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DC78EAD-8261-E7B1-459F-EC3D602184AE}"/>
              </a:ext>
            </a:extLst>
          </p:cNvPr>
          <p:cNvSpPr>
            <a:spLocks noGrp="1"/>
          </p:cNvSpPr>
          <p:nvPr>
            <p:ph type="title"/>
          </p:nvPr>
        </p:nvSpPr>
        <p:spPr>
          <a:xfrm>
            <a:off x="451515" y="1734857"/>
            <a:ext cx="3765483" cy="3388287"/>
          </a:xfrm>
        </p:spPr>
        <p:txBody>
          <a:bodyPr anchor="ctr">
            <a:normAutofit/>
          </a:bodyPr>
          <a:lstStyle/>
          <a:p>
            <a:r>
              <a:rPr lang="en-US"/>
              <a:t>WHY AND IMPACT</a:t>
            </a:r>
          </a:p>
        </p:txBody>
      </p:sp>
      <p:sp>
        <p:nvSpPr>
          <p:cNvPr id="3" name="Content Placeholder 2">
            <a:extLst>
              <a:ext uri="{FF2B5EF4-FFF2-40B4-BE49-F238E27FC236}">
                <a16:creationId xmlns:a16="http://schemas.microsoft.com/office/drawing/2014/main" id="{102DB9FB-CAC5-9998-363D-75D3E82CC74A}"/>
              </a:ext>
            </a:extLst>
          </p:cNvPr>
          <p:cNvSpPr>
            <a:spLocks noGrp="1"/>
          </p:cNvSpPr>
          <p:nvPr>
            <p:ph idx="1"/>
          </p:nvPr>
        </p:nvSpPr>
        <p:spPr>
          <a:xfrm>
            <a:off x="6008068" y="978993"/>
            <a:ext cx="5365218" cy="4900014"/>
          </a:xfrm>
          <a:effectLst/>
        </p:spPr>
        <p:txBody>
          <a:bodyPr>
            <a:normAutofit/>
          </a:bodyPr>
          <a:lstStyle/>
          <a:p>
            <a:pPr marL="0" marR="0" lvl="0" indent="0" defTabSz="914400" rtl="0" eaLnBrk="1" fontAlgn="auto" latinLnBrk="0" hangingPunct="1">
              <a:spcBef>
                <a:spcPts val="1200"/>
              </a:spcBef>
              <a:spcAft>
                <a:spcPts val="200"/>
              </a:spcAft>
              <a:buClr>
                <a:srgbClr val="E48312"/>
              </a:buClr>
              <a:buSzPct val="100000"/>
              <a:buFont typeface="Calibri" panose="020F0502020204030204" pitchFamily="34" charset="0"/>
              <a:buNone/>
              <a:tabLst/>
              <a:defRPr/>
            </a:pPr>
            <a:r>
              <a:rPr kumimoji="0" lang="en-US" sz="2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Two Main Reasons </a:t>
            </a:r>
            <a:endParaRPr lang="en-US" sz="2800" dirty="0">
              <a:latin typeface="Times New Roman" panose="02020603050405020304" pitchFamily="18" charset="0"/>
              <a:ea typeface="+mn-ea"/>
              <a:cs typeface="Times New Roman" panose="02020603050405020304" pitchFamily="18" charset="0"/>
            </a:endParaRPr>
          </a:p>
          <a:p>
            <a:pPr>
              <a:spcBef>
                <a:spcPts val="1200"/>
              </a:spcBef>
              <a:spcAft>
                <a:spcPts val="200"/>
              </a:spcAft>
              <a:buClr>
                <a:srgbClr val="E48312"/>
              </a:buClr>
              <a:buSzPct val="100000"/>
              <a:buFont typeface="Wingdings" panose="05000000000000000000" pitchFamily="2" charset="2"/>
              <a:buChar char="q"/>
              <a:defRPr/>
            </a:pP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Financial Constraint</a:t>
            </a:r>
          </a:p>
          <a:p>
            <a:pPr>
              <a:spcBef>
                <a:spcPts val="1200"/>
              </a:spcBef>
              <a:spcAft>
                <a:spcPts val="200"/>
              </a:spcAft>
              <a:buClr>
                <a:srgbClr val="E48312"/>
              </a:buClr>
              <a:buSzPct val="100000"/>
              <a:buFont typeface="Wingdings" panose="05000000000000000000" pitchFamily="2" charset="2"/>
              <a:buChar char="q"/>
              <a:defRPr/>
            </a:pPr>
            <a:r>
              <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Hourly Constraint</a:t>
            </a:r>
            <a:endParaRPr kumimoji="0" lang="en-US" sz="2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a:p>
            <a:pPr marL="0" marR="0" lvl="0" indent="0" defTabSz="914400" rtl="0" eaLnBrk="1" fontAlgn="auto" latinLnBrk="0" hangingPunct="1">
              <a:spcBef>
                <a:spcPts val="1200"/>
              </a:spcBef>
              <a:spcAft>
                <a:spcPts val="200"/>
              </a:spcAft>
              <a:buClr>
                <a:srgbClr val="E48312"/>
              </a:buClr>
              <a:buSzPct val="100000"/>
              <a:buNone/>
              <a:tabLst/>
              <a:defRPr/>
            </a:pPr>
            <a:endParaRPr kumimoji="0" lang="en-US" sz="28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a:p>
            <a:pPr marL="0" marR="0" lvl="0" indent="0" defTabSz="914400" rtl="0" eaLnBrk="1" fontAlgn="auto" latinLnBrk="0" hangingPunct="1">
              <a:spcBef>
                <a:spcPts val="1200"/>
              </a:spcBef>
              <a:spcAft>
                <a:spcPts val="200"/>
              </a:spcAft>
              <a:buClr>
                <a:srgbClr val="E48312"/>
              </a:buClr>
              <a:buSzPct val="100000"/>
              <a:buFont typeface="Calibri" panose="020F0502020204030204" pitchFamily="34" charset="0"/>
              <a:buNone/>
              <a:tabLst/>
              <a:defRPr/>
            </a:pPr>
            <a:r>
              <a:rPr kumimoji="0" lang="en-US" sz="2800" b="1" i="0" u="none" strike="noStrike" kern="1200" cap="none" spc="0" normalizeH="0" baseline="0" noProof="0" dirty="0">
                <a:ln>
                  <a:noFill/>
                </a:ln>
                <a:effectLst/>
                <a:uLnTx/>
                <a:uFillTx/>
                <a:latin typeface="Calibri" panose="020F0502020204030204"/>
                <a:ea typeface="+mn-ea"/>
                <a:cs typeface="+mn-cs"/>
              </a:rPr>
              <a:t>Effects of Moonlighting</a:t>
            </a:r>
          </a:p>
          <a:p>
            <a:pPr marR="0" lvl="0" defTabSz="914400" rtl="0" eaLnBrk="1" fontAlgn="auto" latinLnBrk="0" hangingPunct="1">
              <a:spcBef>
                <a:spcPts val="1200"/>
              </a:spcBef>
              <a:spcAft>
                <a:spcPts val="200"/>
              </a:spcAft>
              <a:buClr>
                <a:srgbClr val="E48312"/>
              </a:buClr>
              <a:buSzPct val="100000"/>
              <a:buFont typeface="Wingdings" panose="05000000000000000000" pitchFamily="2" charset="2"/>
              <a:buChar char="q"/>
              <a:tabLst/>
              <a:defRPr/>
            </a:pPr>
            <a:r>
              <a:rPr kumimoji="0" lang="en-US" sz="2800" b="0" i="0" u="none" strike="noStrike" kern="1200" cap="none" spc="0" normalizeH="0" baseline="0" noProof="0" dirty="0">
                <a:ln>
                  <a:noFill/>
                </a:ln>
                <a:effectLst/>
                <a:uLnTx/>
                <a:uFillTx/>
                <a:latin typeface="Calibri" panose="020F0502020204030204"/>
                <a:ea typeface="+mn-ea"/>
                <a:cs typeface="+mn-cs"/>
              </a:rPr>
              <a:t>Increase in income</a:t>
            </a:r>
          </a:p>
          <a:p>
            <a:pPr>
              <a:spcBef>
                <a:spcPts val="1200"/>
              </a:spcBef>
              <a:spcAft>
                <a:spcPts val="200"/>
              </a:spcAft>
              <a:buClr>
                <a:srgbClr val="E48312"/>
              </a:buClr>
              <a:buSzPct val="100000"/>
              <a:buFont typeface="Wingdings" panose="05000000000000000000" pitchFamily="2" charset="2"/>
              <a:buChar char="q"/>
              <a:defRPr/>
            </a:pPr>
            <a:r>
              <a:rPr kumimoji="0" lang="en-US" sz="2800" b="0" i="0" u="none" strike="noStrike" kern="1200" cap="none" spc="0" normalizeH="0" baseline="0" noProof="0" dirty="0">
                <a:ln>
                  <a:noFill/>
                </a:ln>
                <a:effectLst/>
                <a:uLnTx/>
                <a:uFillTx/>
                <a:latin typeface="Calibri" panose="020F0502020204030204"/>
                <a:ea typeface="+mn-ea"/>
                <a:cs typeface="+mn-cs"/>
              </a:rPr>
              <a:t>Developing new skills</a:t>
            </a:r>
          </a:p>
          <a:p>
            <a:pPr marR="0" lvl="0" defTabSz="914400" rtl="0" eaLnBrk="1" fontAlgn="auto" latinLnBrk="0" hangingPunct="1">
              <a:spcBef>
                <a:spcPts val="1200"/>
              </a:spcBef>
              <a:spcAft>
                <a:spcPts val="200"/>
              </a:spcAft>
              <a:buClr>
                <a:srgbClr val="E48312"/>
              </a:buClr>
              <a:buSzPct val="100000"/>
              <a:buFont typeface="Wingdings" panose="05000000000000000000" pitchFamily="2" charset="2"/>
              <a:buChar char="q"/>
              <a:tabLst/>
              <a:defRPr/>
            </a:pPr>
            <a:r>
              <a:rPr kumimoji="0" lang="en-US" sz="2800" b="0" i="0" u="none" strike="noStrike" kern="1200" cap="none" spc="0" normalizeH="0" baseline="0" noProof="0" dirty="0">
                <a:ln>
                  <a:noFill/>
                </a:ln>
                <a:effectLst/>
                <a:uLnTx/>
                <a:uFillTx/>
                <a:latin typeface="Calibri" panose="020F0502020204030204"/>
                <a:ea typeface="+mn-ea"/>
                <a:cs typeface="+mn-cs"/>
              </a:rPr>
              <a:t>Performance slippage</a:t>
            </a:r>
          </a:p>
          <a:p>
            <a:endParaRPr lang="en-US" sz="2000" dirty="0"/>
          </a:p>
        </p:txBody>
      </p:sp>
    </p:spTree>
    <p:extLst>
      <p:ext uri="{BB962C8B-B14F-4D97-AF65-F5344CB8AC3E}">
        <p14:creationId xmlns:p14="http://schemas.microsoft.com/office/powerpoint/2010/main" val="195065490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DBD06-A0CB-82EA-301A-B3937BB82A31}"/>
              </a:ext>
            </a:extLst>
          </p:cNvPr>
          <p:cNvSpPr>
            <a:spLocks noGrp="1"/>
          </p:cNvSpPr>
          <p:nvPr>
            <p:ph type="title"/>
          </p:nvPr>
        </p:nvSpPr>
        <p:spPr/>
        <p:txBody>
          <a:bodyPr>
            <a:normAutofit/>
          </a:bodyPr>
          <a:lstStyle/>
          <a:p>
            <a:endParaRPr lang="en-US" dirty="0"/>
          </a:p>
        </p:txBody>
      </p:sp>
      <p:graphicFrame>
        <p:nvGraphicFramePr>
          <p:cNvPr id="4" name="Content Placeholder 3">
            <a:extLst>
              <a:ext uri="{FF2B5EF4-FFF2-40B4-BE49-F238E27FC236}">
                <a16:creationId xmlns:a16="http://schemas.microsoft.com/office/drawing/2014/main" id="{A3CBC90F-AC40-82D3-9949-BC04D472064D}"/>
              </a:ext>
            </a:extLst>
          </p:cNvPr>
          <p:cNvGraphicFramePr>
            <a:graphicFrameLocks noGrp="1"/>
          </p:cNvGraphicFramePr>
          <p:nvPr>
            <p:ph idx="1"/>
            <p:extLst>
              <p:ext uri="{D42A27DB-BD31-4B8C-83A1-F6EECF244321}">
                <p14:modId xmlns:p14="http://schemas.microsoft.com/office/powerpoint/2010/main" val="2038171649"/>
              </p:ext>
            </p:extLst>
          </p:nvPr>
        </p:nvGraphicFramePr>
        <p:xfrm>
          <a:off x="914400" y="1892830"/>
          <a:ext cx="10353675" cy="3898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271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CAA22-86B7-4A41-AE21-A397942E56E6}"/>
              </a:ext>
            </a:extLst>
          </p:cNvPr>
          <p:cNvSpPr>
            <a:spLocks noGrp="1"/>
          </p:cNvSpPr>
          <p:nvPr>
            <p:ph type="title"/>
          </p:nvPr>
        </p:nvSpPr>
        <p:spPr>
          <a:xfrm>
            <a:off x="913795" y="190761"/>
            <a:ext cx="10353761" cy="1326321"/>
          </a:xfrm>
          <a:solidFill>
            <a:schemeClr val="bg1"/>
          </a:solidFill>
        </p:spPr>
        <p:txBody>
          <a:bodyPr/>
          <a:lstStyle/>
          <a:p>
            <a:r>
              <a:rPr lang="en-US" dirty="0"/>
              <a:t>BACKGROUND WAGE DIFFERENTIAL </a:t>
            </a:r>
          </a:p>
        </p:txBody>
      </p:sp>
      <p:graphicFrame>
        <p:nvGraphicFramePr>
          <p:cNvPr id="9" name="Content Placeholder 8">
            <a:extLst>
              <a:ext uri="{FF2B5EF4-FFF2-40B4-BE49-F238E27FC236}">
                <a16:creationId xmlns:a16="http://schemas.microsoft.com/office/drawing/2014/main" id="{6F597151-9BAA-17CB-ACF5-4EADC9F950A6}"/>
              </a:ext>
            </a:extLst>
          </p:cNvPr>
          <p:cNvGraphicFramePr>
            <a:graphicFrameLocks noGrp="1" noChangeAspect="1"/>
          </p:cNvGraphicFramePr>
          <p:nvPr>
            <p:ph idx="1"/>
            <p:extLst>
              <p:ext uri="{D42A27DB-BD31-4B8C-83A1-F6EECF244321}">
                <p14:modId xmlns:p14="http://schemas.microsoft.com/office/powerpoint/2010/main" val="3373157935"/>
              </p:ext>
            </p:extLst>
          </p:nvPr>
        </p:nvGraphicFramePr>
        <p:xfrm>
          <a:off x="3907069" y="1974639"/>
          <a:ext cx="4367212" cy="2405063"/>
        </p:xfrm>
        <a:graphic>
          <a:graphicData uri="http://schemas.openxmlformats.org/presentationml/2006/ole">
            <mc:AlternateContent xmlns:mc="http://schemas.openxmlformats.org/markup-compatibility/2006">
              <mc:Choice xmlns:v="urn:schemas-microsoft-com:vml" Requires="v">
                <p:oleObj name="Bitmap Image" r:id="rId3" imgW="4048200" imgH="2228760" progId="PBrush">
                  <p:embed/>
                </p:oleObj>
              </mc:Choice>
              <mc:Fallback>
                <p:oleObj name="Bitmap Image" r:id="rId3" imgW="4048200" imgH="2228760" progId="PBrush">
                  <p:embed/>
                  <p:pic>
                    <p:nvPicPr>
                      <p:cNvPr id="4" name="Object 3">
                        <a:extLst>
                          <a:ext uri="{FF2B5EF4-FFF2-40B4-BE49-F238E27FC236}">
                            <a16:creationId xmlns:a16="http://schemas.microsoft.com/office/drawing/2014/main" id="{D7E38DA1-07EA-5958-EDAD-1430F738BBA7}"/>
                          </a:ext>
                        </a:extLst>
                      </p:cNvPr>
                      <p:cNvPicPr/>
                      <p:nvPr/>
                    </p:nvPicPr>
                    <p:blipFill>
                      <a:blip r:embed="rId4"/>
                      <a:stretch>
                        <a:fillRect/>
                      </a:stretch>
                    </p:blipFill>
                    <p:spPr>
                      <a:xfrm>
                        <a:off x="3907069" y="1974639"/>
                        <a:ext cx="4367212" cy="2405063"/>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EECEF066-4C33-73AC-10C7-3279B4EE699B}"/>
              </a:ext>
            </a:extLst>
          </p:cNvPr>
          <p:cNvSpPr txBox="1"/>
          <p:nvPr/>
        </p:nvSpPr>
        <p:spPr>
          <a:xfrm>
            <a:off x="1267326" y="4943545"/>
            <a:ext cx="3610767" cy="523220"/>
          </a:xfrm>
          <a:prstGeom prst="rect">
            <a:avLst/>
          </a:prstGeom>
          <a:solidFill>
            <a:schemeClr val="accent3"/>
          </a:solidFill>
        </p:spPr>
        <p:txBody>
          <a:bodyPr wrap="square" rtlCol="0">
            <a:spAutoFit/>
          </a:bodyPr>
          <a:lstStyle/>
          <a:p>
            <a:r>
              <a:rPr lang="en-US" sz="2800" dirty="0"/>
              <a:t>Same Occupation</a:t>
            </a:r>
          </a:p>
        </p:txBody>
      </p:sp>
      <p:sp>
        <p:nvSpPr>
          <p:cNvPr id="6" name="Not Equal 5">
            <a:extLst>
              <a:ext uri="{FF2B5EF4-FFF2-40B4-BE49-F238E27FC236}">
                <a16:creationId xmlns:a16="http://schemas.microsoft.com/office/drawing/2014/main" id="{16DE4CE1-62F2-9F70-4CBD-249785D11F4B}"/>
              </a:ext>
            </a:extLst>
          </p:cNvPr>
          <p:cNvSpPr/>
          <p:nvPr/>
        </p:nvSpPr>
        <p:spPr>
          <a:xfrm>
            <a:off x="5412250" y="5049831"/>
            <a:ext cx="1356851" cy="339213"/>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3D34A556-9ACF-BE1A-8D56-E54EFA29DDAB}"/>
              </a:ext>
            </a:extLst>
          </p:cNvPr>
          <p:cNvSpPr/>
          <p:nvPr/>
        </p:nvSpPr>
        <p:spPr>
          <a:xfrm>
            <a:off x="7566699" y="4957827"/>
            <a:ext cx="2890684" cy="52322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Same Wage</a:t>
            </a:r>
          </a:p>
        </p:txBody>
      </p:sp>
    </p:spTree>
    <p:extLst>
      <p:ext uri="{BB962C8B-B14F-4D97-AF65-F5344CB8AC3E}">
        <p14:creationId xmlns:p14="http://schemas.microsoft.com/office/powerpoint/2010/main" val="2705913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7225-9C48-339C-3894-A9EF26A76E65}"/>
              </a:ext>
            </a:extLst>
          </p:cNvPr>
          <p:cNvSpPr>
            <a:spLocks noGrp="1"/>
          </p:cNvSpPr>
          <p:nvPr>
            <p:ph type="title"/>
          </p:nvPr>
        </p:nvSpPr>
        <p:spPr>
          <a:xfrm>
            <a:off x="838200" y="316999"/>
            <a:ext cx="10515600" cy="1325563"/>
          </a:xfrm>
          <a:solidFill>
            <a:schemeClr val="accent6">
              <a:lumMod val="60000"/>
              <a:lumOff val="40000"/>
            </a:schemeClr>
          </a:solidFill>
        </p:spPr>
        <p:txBody>
          <a:bodyPr/>
          <a:lstStyle/>
          <a:p>
            <a:r>
              <a:rPr lang="en-US" dirty="0"/>
              <a:t>Moonlighting in Ghana ( 2016/2017)</a:t>
            </a:r>
          </a:p>
        </p:txBody>
      </p:sp>
      <p:graphicFrame>
        <p:nvGraphicFramePr>
          <p:cNvPr id="11" name="Content Placeholder 10">
            <a:extLst>
              <a:ext uri="{FF2B5EF4-FFF2-40B4-BE49-F238E27FC236}">
                <a16:creationId xmlns:a16="http://schemas.microsoft.com/office/drawing/2014/main" id="{9934A69F-5808-C7B0-4B59-08C1555303AF}"/>
              </a:ext>
            </a:extLst>
          </p:cNvPr>
          <p:cNvGraphicFramePr>
            <a:graphicFrameLocks noGrp="1"/>
          </p:cNvGraphicFramePr>
          <p:nvPr>
            <p:ph idx="1"/>
            <p:extLst>
              <p:ext uri="{D42A27DB-BD31-4B8C-83A1-F6EECF244321}">
                <p14:modId xmlns:p14="http://schemas.microsoft.com/office/powerpoint/2010/main" val="2272263672"/>
              </p:ext>
            </p:extLst>
          </p:nvPr>
        </p:nvGraphicFramePr>
        <p:xfrm>
          <a:off x="5502443" y="2091741"/>
          <a:ext cx="6150643" cy="45657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Object 3">
            <a:extLst>
              <a:ext uri="{FF2B5EF4-FFF2-40B4-BE49-F238E27FC236}">
                <a16:creationId xmlns:a16="http://schemas.microsoft.com/office/drawing/2014/main" id="{57E9961A-568C-DAA2-3271-4980A8BB9DCB}"/>
              </a:ext>
            </a:extLst>
          </p:cNvPr>
          <p:cNvGraphicFramePr>
            <a:graphicFrameLocks noChangeAspect="1"/>
          </p:cNvGraphicFramePr>
          <p:nvPr>
            <p:extLst>
              <p:ext uri="{D42A27DB-BD31-4B8C-83A1-F6EECF244321}">
                <p14:modId xmlns:p14="http://schemas.microsoft.com/office/powerpoint/2010/main" val="315013123"/>
              </p:ext>
            </p:extLst>
          </p:nvPr>
        </p:nvGraphicFramePr>
        <p:xfrm>
          <a:off x="345416" y="2091741"/>
          <a:ext cx="5076816" cy="4274857"/>
        </p:xfrm>
        <a:graphic>
          <a:graphicData uri="http://schemas.openxmlformats.org/presentationml/2006/ole">
            <mc:AlternateContent xmlns:mc="http://schemas.openxmlformats.org/markup-compatibility/2006">
              <mc:Choice xmlns:v="urn:schemas-microsoft-com:vml" Requires="v">
                <p:oleObj name="Bitmap Image" r:id="rId4" imgW="7039080" imgH="4229280" progId="PBrush">
                  <p:embed/>
                </p:oleObj>
              </mc:Choice>
              <mc:Fallback>
                <p:oleObj name="Bitmap Image" r:id="rId4" imgW="7039080" imgH="4229280" progId="PBrush">
                  <p:embed/>
                  <p:pic>
                    <p:nvPicPr>
                      <p:cNvPr id="4" name="Object 3">
                        <a:extLst>
                          <a:ext uri="{FF2B5EF4-FFF2-40B4-BE49-F238E27FC236}">
                            <a16:creationId xmlns:a16="http://schemas.microsoft.com/office/drawing/2014/main" id="{57E9961A-568C-DAA2-3271-4980A8BB9DCB}"/>
                          </a:ext>
                        </a:extLst>
                      </p:cNvPr>
                      <p:cNvPicPr/>
                      <p:nvPr/>
                    </p:nvPicPr>
                    <p:blipFill>
                      <a:blip r:embed="rId5"/>
                      <a:stretch>
                        <a:fillRect/>
                      </a:stretch>
                    </p:blipFill>
                    <p:spPr>
                      <a:xfrm>
                        <a:off x="345416" y="2091741"/>
                        <a:ext cx="5076816" cy="4274857"/>
                      </a:xfrm>
                      <a:prstGeom prst="rect">
                        <a:avLst/>
                      </a:prstGeom>
                    </p:spPr>
                  </p:pic>
                </p:oleObj>
              </mc:Fallback>
            </mc:AlternateContent>
          </a:graphicData>
        </a:graphic>
      </p:graphicFrame>
    </p:spTree>
    <p:extLst>
      <p:ext uri="{BB962C8B-B14F-4D97-AF65-F5344CB8AC3E}">
        <p14:creationId xmlns:p14="http://schemas.microsoft.com/office/powerpoint/2010/main" val="207830851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5089</TotalTime>
  <Words>2069</Words>
  <Application>Microsoft Office PowerPoint</Application>
  <PresentationFormat>Widescreen</PresentationFormat>
  <Paragraphs>382</Paragraphs>
  <Slides>23</Slides>
  <Notes>15</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1</vt:i4>
      </vt:variant>
      <vt:variant>
        <vt:lpstr>Slide Titles</vt:lpstr>
      </vt:variant>
      <vt:variant>
        <vt:i4>23</vt:i4>
      </vt:variant>
    </vt:vector>
  </HeadingPairs>
  <TitlesOfParts>
    <vt:vector size="40" baseType="lpstr">
      <vt:lpstr>Arial</vt:lpstr>
      <vt:lpstr>Bookman Old Style</vt:lpstr>
      <vt:lpstr>Calibri</vt:lpstr>
      <vt:lpstr>Cambria Math</vt:lpstr>
      <vt:lpstr>Century Gothic</vt:lpstr>
      <vt:lpstr>Corbel</vt:lpstr>
      <vt:lpstr>Gill Sans MT</vt:lpstr>
      <vt:lpstr>Rockwell</vt:lpstr>
      <vt:lpstr>Times New Roman</vt:lpstr>
      <vt:lpstr>TimesNewRoman</vt:lpstr>
      <vt:lpstr>Wingdings</vt:lpstr>
      <vt:lpstr>Wingdings 2</vt:lpstr>
      <vt:lpstr>Parcel</vt:lpstr>
      <vt:lpstr>Frame</vt:lpstr>
      <vt:lpstr>Damask</vt:lpstr>
      <vt:lpstr>Quotable</vt:lpstr>
      <vt:lpstr>Bitmap Image</vt:lpstr>
      <vt:lpstr>   " MOONLIGHTING AND WAGE DIFFERENTIALS: A CASE STUDY OF THE PUBLIC AND FORMAL PRIVATE SECTORS IN GHANA " </vt:lpstr>
      <vt:lpstr>Outline</vt:lpstr>
      <vt:lpstr>BACKGROUND </vt:lpstr>
      <vt:lpstr>What is Moonlighting</vt:lpstr>
      <vt:lpstr>Evidence of Moonlighting in Ghana</vt:lpstr>
      <vt:lpstr>WHY AND IMPACT</vt:lpstr>
      <vt:lpstr>PowerPoint Presentation</vt:lpstr>
      <vt:lpstr>BACKGROUND WAGE DIFFERENTIAL </vt:lpstr>
      <vt:lpstr>Moonlighting in Ghana ( 2016/2017)</vt:lpstr>
      <vt:lpstr>Relevant Literature  and Motivation</vt:lpstr>
      <vt:lpstr>Research Questions</vt:lpstr>
      <vt:lpstr>Statement of Hypothesis</vt:lpstr>
      <vt:lpstr>Methodology</vt:lpstr>
      <vt:lpstr> MOONLIGHTING MODELS </vt:lpstr>
      <vt:lpstr>Descriptive Statistics</vt:lpstr>
      <vt:lpstr>Descriptive Statistics</vt:lpstr>
      <vt:lpstr> PRIMARY results Marginal Effect of Probit Models   the Determinants of Moonlighting for  the Public Sector, and the Private Formal Sector </vt:lpstr>
      <vt:lpstr> Cross-Sector Evidence on  Wage Gap Using the Oaxaca-Blinder Decomposition GLSS7 (2016/2017) </vt:lpstr>
      <vt:lpstr>Determinant of Moonlighting:  Sector types of employees </vt:lpstr>
      <vt:lpstr>MOONLIGHTING AND WAGE DIFFERENTIAL </vt:lpstr>
      <vt:lpstr>Policy Recommendations</vt:lpstr>
      <vt:lpstr>Further Research</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Diversification in the Face of Increased Climate Risks Depend on Individual Risk attitudes? Evidence from Rondônia, Brazil"</dc:title>
  <dc:creator>Brenna Swinger</dc:creator>
  <cp:lastModifiedBy>matilda kabutey</cp:lastModifiedBy>
  <cp:revision>30</cp:revision>
  <dcterms:created xsi:type="dcterms:W3CDTF">2022-02-01T20:29:41Z</dcterms:created>
  <dcterms:modified xsi:type="dcterms:W3CDTF">2023-02-10T03:52:25Z</dcterms:modified>
</cp:coreProperties>
</file>